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  <p:sldMasterId id="2147483665" r:id="rId4"/>
  </p:sldMasterIdLst>
  <p:notesMasterIdLst>
    <p:notesMasterId r:id="rId33"/>
  </p:notesMasterIdLst>
  <p:handoutMasterIdLst>
    <p:handoutMasterId r:id="rId34"/>
  </p:handoutMasterIdLst>
  <p:sldIdLst>
    <p:sldId id="409" r:id="rId5"/>
    <p:sldId id="410" r:id="rId6"/>
    <p:sldId id="416" r:id="rId7"/>
    <p:sldId id="420" r:id="rId8"/>
    <p:sldId id="450" r:id="rId9"/>
    <p:sldId id="424" r:id="rId10"/>
    <p:sldId id="451" r:id="rId11"/>
    <p:sldId id="452" r:id="rId12"/>
    <p:sldId id="453" r:id="rId13"/>
    <p:sldId id="454" r:id="rId14"/>
    <p:sldId id="455" r:id="rId15"/>
    <p:sldId id="456" r:id="rId16"/>
    <p:sldId id="457" r:id="rId17"/>
    <p:sldId id="458" r:id="rId18"/>
    <p:sldId id="435" r:id="rId19"/>
    <p:sldId id="437" r:id="rId20"/>
    <p:sldId id="438" r:id="rId21"/>
    <p:sldId id="436" r:id="rId22"/>
    <p:sldId id="439" r:id="rId23"/>
    <p:sldId id="440" r:id="rId24"/>
    <p:sldId id="419" r:id="rId25"/>
    <p:sldId id="441" r:id="rId26"/>
    <p:sldId id="442" r:id="rId27"/>
    <p:sldId id="443" r:id="rId28"/>
    <p:sldId id="444" r:id="rId29"/>
    <p:sldId id="445" r:id="rId30"/>
    <p:sldId id="447" r:id="rId31"/>
    <p:sldId id="412" r:id="rId32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5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8" Type="http://schemas.openxmlformats.org/officeDocument/2006/relationships/tags" Target="tags/tag129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648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608400"/>
            <a:ext cx="10969200" cy="648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tags" Target="../tags/tag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image" Target="../media/image3.png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4" Type="http://schemas.openxmlformats.org/officeDocument/2006/relationships/theme" Target="../theme/theme3.xml"/><Relationship Id="rId13" Type="http://schemas.openxmlformats.org/officeDocument/2006/relationships/tags" Target="../tags/tag100.xml"/><Relationship Id="rId12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1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03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5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06.xml"/><Relationship Id="rId2" Type="http://schemas.openxmlformats.org/officeDocument/2006/relationships/image" Target="../media/image10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107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8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09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7" Type="http://schemas.openxmlformats.org/officeDocument/2006/relationships/tags" Target="../tags/tag11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1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tags" Target="../tags/tag112.xml"/><Relationship Id="rId4" Type="http://schemas.openxmlformats.org/officeDocument/2006/relationships/image" Target="../media/image13.jpeg"/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3.xml"/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4.xml"/><Relationship Id="rId1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15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16.xml"/><Relationship Id="rId2" Type="http://schemas.openxmlformats.org/officeDocument/2006/relationships/image" Target="../media/image28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17.xml"/><Relationship Id="rId2" Type="http://schemas.openxmlformats.org/officeDocument/2006/relationships/image" Target="../media/image29.jpeg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8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9.xml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120.xml"/><Relationship Id="rId2" Type="http://schemas.openxmlformats.org/officeDocument/2006/relationships/image" Target="../media/image31.png"/><Relationship Id="rId1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2.xml"/><Relationship Id="rId1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5.xml"/><Relationship Id="rId1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126.xml"/><Relationship Id="rId1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7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8.xml"/><Relationship Id="rId1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46145" y="2019935"/>
            <a:ext cx="529971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zh-CN" sz="8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我会躲猫猫</a:t>
            </a:r>
            <a:endParaRPr lang="zh-CN" altLang="zh-CN" sz="8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2008505" y="2090420"/>
            <a:ext cx="8174990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sym typeface="+mn-ea"/>
              </a:rPr>
              <a:t>了解家中的危险区域，</a:t>
            </a: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不在危险的地方</a:t>
            </a: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sym typeface="+mn-ea"/>
              </a:rPr>
              <a:t>躲猫猫</a:t>
            </a: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；</a:t>
            </a:r>
            <a:endParaRPr lang="zh-CN" altLang="en-US" sz="2800" b="1" dirty="0">
              <a:solidFill>
                <a:schemeClr val="tx2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知道到安全位置</a:t>
            </a: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sym typeface="+mn-ea"/>
              </a:rPr>
              <a:t>躲猫猫</a:t>
            </a:r>
            <a:r>
              <a:rPr lang="zh-CN" altLang="en-US" sz="2800" b="1" dirty="0">
                <a:solidFill>
                  <a:schemeClr val="tx2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，有初步的自我保护意识。</a:t>
            </a:r>
            <a:r>
              <a:rPr lang="zh-CN" altLang="en-US" sz="2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C:\Users\dell\Desktop\ppt用到的各种小标签\学习目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181226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 descr="交流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905" y="1901190"/>
            <a:ext cx="1304925" cy="781050"/>
          </a:xfrm>
          <a:prstGeom prst="rect">
            <a:avLst/>
          </a:prstGeom>
        </p:spPr>
      </p:pic>
      <p:sp>
        <p:nvSpPr>
          <p:cNvPr id="15363" name="矩形 3"/>
          <p:cNvSpPr/>
          <p:nvPr/>
        </p:nvSpPr>
        <p:spPr>
          <a:xfrm>
            <a:off x="2843530" y="2134870"/>
            <a:ext cx="650494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小朋友们，你们知道什么是</a:t>
            </a:r>
            <a:r>
              <a:rPr lang="en-US" altLang="zh-CN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躲猫猫</a:t>
            </a:r>
            <a:r>
              <a:rPr lang="en-US" altLang="zh-CN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吗？</a:t>
            </a:r>
            <a:endParaRPr lang="zh-CN" altLang="en-US" sz="4400" b="1" kern="0" noProof="0" dirty="0" smtClean="0">
              <a:solidFill>
                <a:schemeClr val="accent4"/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075" y="1407160"/>
            <a:ext cx="5699760" cy="37998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357745" y="1052736"/>
            <a:ext cx="3176905" cy="415417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躲猫猫规则：</a:t>
            </a:r>
            <a:r>
              <a:rPr lang="zh-CN" altLang="en-US" sz="28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b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一个小朋友做“寻找别人的人”，其余的小朋友想尽一切办法隐藏好自己，不被找到。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 descr="C:\Documents and Settings\Administrator\桌面\赵琦\《中小学公共安全教育》幼儿园\小班我会躲猫猫\我会躲猫猫（素材）\躲猫猫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28750" y="1529703"/>
            <a:ext cx="9144000" cy="5143512"/>
          </a:xfrm>
          <a:prstGeom prst="rect">
            <a:avLst/>
          </a:prstGeom>
          <a:noFill/>
        </p:spPr>
      </p:pic>
      <p:sp>
        <p:nvSpPr>
          <p:cNvPr id="4" name="矩形 3"/>
          <p:cNvSpPr/>
          <p:nvPr/>
        </p:nvSpPr>
        <p:spPr>
          <a:xfrm>
            <a:off x="183260" y="91440"/>
            <a:ext cx="2621280" cy="8299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algn="ctr"/>
            <a:r>
              <a:rPr lang="zh-CN" altLang="en-US" sz="4800" b="1" cap="all" spc="0" dirty="0" smtClean="0">
                <a:ln w="9000" cmpd="sng">
                  <a:noFill/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游戏时间</a:t>
            </a:r>
            <a:endParaRPr lang="zh-CN" altLang="en-US" sz="4800" b="1" cap="all" spc="0" dirty="0" smtClean="0">
              <a:ln w="9000" cmpd="sng">
                <a:noFill/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09705" y="714608"/>
            <a:ext cx="720582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p>
            <a:pPr algn="ctr"/>
            <a:r>
              <a:rPr lang="zh-CN" altLang="en-US" sz="48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大家一起来玩躲猫猫！</a:t>
            </a:r>
            <a:endParaRPr lang="zh-CN" altLang="en-US" sz="48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5363" name="矩形 3"/>
          <p:cNvSpPr/>
          <p:nvPr/>
        </p:nvSpPr>
        <p:spPr>
          <a:xfrm>
            <a:off x="2621280" y="2134870"/>
            <a:ext cx="6949440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玩过游戏了，老师来给大家讲一个</a:t>
            </a:r>
            <a:r>
              <a:rPr lang="en-US" altLang="zh-CN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躲猫猫</a:t>
            </a:r>
            <a:r>
              <a:rPr lang="en-US" altLang="zh-CN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altLang="en-US" sz="4400" b="1" kern="0" noProof="0" dirty="0" smtClean="0">
                <a:solidFill>
                  <a:schemeClr val="accent4"/>
                </a:solidFill>
                <a:effectLst/>
                <a:uLnTx/>
                <a:uFillTx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的故事吧！</a:t>
            </a:r>
            <a:endParaRPr lang="zh-CN" altLang="en-US" sz="4400" b="1" kern="0" noProof="0" dirty="0" smtClean="0">
              <a:solidFill>
                <a:schemeClr val="accent4"/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图片 2" descr="安全故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" y="636270"/>
            <a:ext cx="2181225" cy="800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7" name="Picture 3" descr="C:\Documents and Settings\Administrator\桌面\赵琦\《中小学公共安全教育》幼儿园\小班我会躲猫猫\我会躲猫猫（素材）\动物\大眼猫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6745" y="2786380"/>
            <a:ext cx="2599055" cy="3141980"/>
          </a:xfrm>
          <a:prstGeom prst="rect">
            <a:avLst/>
          </a:prstGeom>
          <a:noFill/>
        </p:spPr>
      </p:pic>
      <p:pic>
        <p:nvPicPr>
          <p:cNvPr id="6148" name="Picture 4" descr="C:\Documents and Settings\Administrator\桌面\赵琦\《中小学公共安全教育》幼儿园\小班我会躲猫猫\我会躲猫猫（素材）\动物\猴子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25323" y="3181346"/>
            <a:ext cx="2591557" cy="3357562"/>
          </a:xfrm>
          <a:prstGeom prst="rect">
            <a:avLst/>
          </a:prstGeom>
          <a:noFill/>
        </p:spPr>
      </p:pic>
      <p:pic>
        <p:nvPicPr>
          <p:cNvPr id="6149" name="Picture 5" descr="C:\Documents and Settings\Administrator\桌面\赵琦\《中小学公共安全教育》幼儿园\小班我会躲猫猫\我会躲猫猫（素材）\动物\跳跳兔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7640" y="2442210"/>
            <a:ext cx="4492625" cy="3957320"/>
          </a:xfrm>
          <a:prstGeom prst="rect">
            <a:avLst/>
          </a:prstGeom>
          <a:noFill/>
        </p:spPr>
      </p:pic>
      <p:pic>
        <p:nvPicPr>
          <p:cNvPr id="6150" name="Picture 6" descr="C:\Documents and Settings\Administrator\桌面\赵琦\《中小学公共安全教育》幼儿园\小班我会躲猫猫\我会躲猫猫（素材）\动物\鸭子1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58653" y="-42567"/>
            <a:ext cx="1889650" cy="2928958"/>
          </a:xfrm>
          <a:prstGeom prst="rect">
            <a:avLst/>
          </a:prstGeom>
          <a:noFill/>
        </p:spPr>
      </p:pic>
      <p:sp>
        <p:nvSpPr>
          <p:cNvPr id="9" name="圆角矩形标注 8"/>
          <p:cNvSpPr/>
          <p:nvPr/>
        </p:nvSpPr>
        <p:spPr>
          <a:xfrm>
            <a:off x="4525010" y="258445"/>
            <a:ext cx="2920365" cy="923925"/>
          </a:xfrm>
          <a:prstGeom prst="wedgeRoundRectCallout">
            <a:avLst>
              <a:gd name="adj1" fmla="val -55237"/>
              <a:gd name="adj2" fmla="val 68237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我们来玩躲猫猫吧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~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5652135" y="1382395"/>
            <a:ext cx="2263140" cy="1198245"/>
          </a:xfrm>
          <a:prstGeom prst="wedgeRoundRectCallout">
            <a:avLst>
              <a:gd name="adj1" fmla="val -23231"/>
              <a:gd name="adj2" fmla="val 79123"/>
              <a:gd name="adj3" fmla="val 16667"/>
            </a:avLst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好啊好啊。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4"/>
          <p:cNvSpPr txBox="1"/>
          <p:nvPr/>
        </p:nvSpPr>
        <p:spPr>
          <a:xfrm>
            <a:off x="6435725" y="2000885"/>
            <a:ext cx="4636770" cy="2584450"/>
          </a:xfrm>
          <a:prstGeom prst="rect">
            <a:avLst/>
          </a:prstGeom>
          <a:noFill/>
          <a:ln w="60325">
            <a:gradFill flip="none" rotWithShape="1"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经过抽签，小鸭子成为了寻找别的小朋友的人，游戏正式开始。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171" name="Picture 3" descr="C:\Documents and Settings\Administrator\桌面\赵琦\《中小学公共安全教育》幼儿园\小班我会躲猫猫\我会躲猫猫（素材）\动物\鸭子1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99870" y="606425"/>
            <a:ext cx="3762375" cy="5511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Picture 2" descr="C:\Documents and Settings\Administrator\桌面\赵琦\《中小学公共安全教育》幼儿园\小班我会躲猫猫\我会躲猫猫（素材）\动物\闭上眼睛的鸭子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15035" y="1816735"/>
            <a:ext cx="4456430" cy="347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50" y="798195"/>
            <a:ext cx="68021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小鸭子开始倒数</a:t>
            </a:r>
            <a:r>
              <a:rPr lang="en-US" altLang="zh-CN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6647815" y="1104265"/>
            <a:ext cx="3423920" cy="857250"/>
          </a:xfrm>
          <a:prstGeom prst="wedgeRoundRectCallout">
            <a:avLst>
              <a:gd name="adj1" fmla="val -62009"/>
              <a:gd name="adj2" fmla="val 100745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99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98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97……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7207250" y="4669155"/>
            <a:ext cx="3020060" cy="1071880"/>
          </a:xfrm>
          <a:prstGeom prst="wedgeRoundRectCallout">
            <a:avLst>
              <a:gd name="adj1" fmla="val -79347"/>
              <a:gd name="adj2" fmla="val -60778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50000"/>
              </a:lnSpc>
            </a:pP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！</a:t>
            </a:r>
            <a:endParaRPr lang="zh-CN" altLang="en-US" sz="2400" b="1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我开始找了哟！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7207250" y="2673985"/>
            <a:ext cx="2662555" cy="886460"/>
          </a:xfrm>
          <a:prstGeom prst="wedgeRoundRectCallout">
            <a:avLst>
              <a:gd name="adj1" fmla="val -83681"/>
              <a:gd name="adj2" fmla="val 39793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你们藏好了吗？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3" descr="C:\Documents and Settings\Administrator\桌面\赵琦\《中小学公共安全教育》幼儿园\小班我会躲猫猫\我会躲猫猫（素材）\动物\大眼猫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5458" y="2337749"/>
            <a:ext cx="1933794" cy="2284397"/>
          </a:xfrm>
          <a:prstGeom prst="rect">
            <a:avLst/>
          </a:prstGeom>
          <a:noFill/>
        </p:spPr>
      </p:pic>
      <p:pic>
        <p:nvPicPr>
          <p:cNvPr id="10244" name="Picture 4" descr="C:\Documents and Settings\Administrator\桌面\椅子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7080" y="773078"/>
            <a:ext cx="3357586" cy="43053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364615" y="309032"/>
            <a:ext cx="91338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同时，小伙伴们也都找到了躲藏的地方</a:t>
            </a:r>
            <a:r>
              <a:rPr lang="en-US" altLang="zh-CN" sz="3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Picture 5" descr="C:\Documents and Settings\Administrator\桌面\赵琦\《中小学公共安全教育》幼儿园\小班我会躲猫猫\我会躲猫猫（素材）\动物\跳跳兔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50207" y="4512476"/>
            <a:ext cx="2348266" cy="2068664"/>
          </a:xfrm>
          <a:prstGeom prst="rect">
            <a:avLst/>
          </a:prstGeom>
          <a:noFill/>
        </p:spPr>
      </p:pic>
      <p:pic>
        <p:nvPicPr>
          <p:cNvPr id="7" name="Picture 2" descr="C:\Documents and Settings\Administrator\桌面\床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75031" y="3322149"/>
            <a:ext cx="3714745" cy="3099159"/>
          </a:xfrm>
          <a:prstGeom prst="rect">
            <a:avLst/>
          </a:prstGeom>
          <a:noFill/>
        </p:spPr>
      </p:pic>
      <p:pic>
        <p:nvPicPr>
          <p:cNvPr id="10245" name="Picture 5" descr="C:\Documents and Settings\Administrator\桌面\赵琦\《中小学公共安全教育》幼儿园\小班我会躲猫猫\我会躲猫猫（素材）\20125141243594134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99759" y="2020177"/>
            <a:ext cx="6000792" cy="4500593"/>
          </a:xfrm>
          <a:prstGeom prst="rect">
            <a:avLst/>
          </a:prstGeom>
          <a:noFill/>
        </p:spPr>
      </p:pic>
      <p:pic>
        <p:nvPicPr>
          <p:cNvPr id="13" name="Picture 4" descr="C:\Documents and Settings\Administrator\桌面\赵琦\《中小学公共安全教育》幼儿园\小班我会躲猫猫\我会躲猫猫（素材）\动物\猴子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400000">
            <a:off x="1818408" y="4033701"/>
            <a:ext cx="1764458" cy="2285992"/>
          </a:xfrm>
          <a:prstGeom prst="rect">
            <a:avLst/>
          </a:prstGeom>
          <a:noFill/>
        </p:spPr>
      </p:pic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Picture 5" descr="C:\Documents and Settings\Administrator\桌面\赵琦\《中小学公共安全教育》幼儿园\小班我会躲猫猫\我会躲猫猫（素材）\动物\跳跳兔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49425" y="3649035"/>
            <a:ext cx="3031243" cy="2670321"/>
          </a:xfrm>
          <a:prstGeom prst="rect">
            <a:avLst/>
          </a:prstGeom>
          <a:noFill/>
        </p:spPr>
      </p:pic>
      <p:pic>
        <p:nvPicPr>
          <p:cNvPr id="9218" name="Picture 2" descr="C:\Documents and Settings\Administrator\桌面\床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9629" y="2249802"/>
            <a:ext cx="4795153" cy="4000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38530" y="497840"/>
            <a:ext cx="11163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于是，小黄鸭开始寻找藏在各个角落里的小伙伴们</a:t>
            </a:r>
            <a:r>
              <a:rPr lang="en-US" altLang="zh-CN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219" name="Picture 3" descr="C:\Documents and Settings\Administrator\桌面\赵琦\《中小学公共安全教育》幼儿园\小班我会躲猫猫\我会躲猫猫（素材）\动物\鸭子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5880" y="3116580"/>
            <a:ext cx="3615690" cy="3133725"/>
          </a:xfrm>
          <a:prstGeom prst="rect">
            <a:avLst/>
          </a:prstGeom>
          <a:noFill/>
        </p:spPr>
      </p:pic>
      <p:sp>
        <p:nvSpPr>
          <p:cNvPr id="8" name="圆角矩形标注 7"/>
          <p:cNvSpPr/>
          <p:nvPr/>
        </p:nvSpPr>
        <p:spPr>
          <a:xfrm>
            <a:off x="7263765" y="1885950"/>
            <a:ext cx="3296285" cy="904875"/>
          </a:xfrm>
          <a:prstGeom prst="wedgeRoundRectCallout">
            <a:avLst>
              <a:gd name="adj1" fmla="val 3277"/>
              <a:gd name="adj2" fmla="val 113951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小兔子我找到你了哟！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C:\Documents and Settings\Administrator\桌面\赵琦\《中小学公共安全教育》幼儿园\小班我会躲猫猫\我会躲猫猫（素材）\动物\大眼猫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3530" y="2286947"/>
            <a:ext cx="1933794" cy="2284397"/>
          </a:xfrm>
          <a:prstGeom prst="rect">
            <a:avLst/>
          </a:prstGeom>
          <a:noFill/>
        </p:spPr>
      </p:pic>
      <p:pic>
        <p:nvPicPr>
          <p:cNvPr id="5" name="Picture 4" descr="C:\Documents and Settings\Administrator\桌面\椅子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605" y="560705"/>
            <a:ext cx="3471545" cy="4665980"/>
          </a:xfrm>
          <a:prstGeom prst="rect">
            <a:avLst/>
          </a:prstGeom>
          <a:noFill/>
        </p:spPr>
      </p:pic>
      <p:pic>
        <p:nvPicPr>
          <p:cNvPr id="6" name="Picture 3" descr="C:\Documents and Settings\Administrator\桌面\赵琦\《中小学公共安全教育》幼儿园\小班我会躲猫猫\我会躲猫猫（素材）\动物\鸭子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1525" y="2486025"/>
            <a:ext cx="3505835" cy="3039110"/>
          </a:xfrm>
          <a:prstGeom prst="rect">
            <a:avLst/>
          </a:prstGeom>
          <a:noFill/>
        </p:spPr>
      </p:pic>
      <p:sp>
        <p:nvSpPr>
          <p:cNvPr id="7" name="圆角矩形标注 6"/>
          <p:cNvSpPr/>
          <p:nvPr/>
        </p:nvSpPr>
        <p:spPr>
          <a:xfrm>
            <a:off x="5695950" y="1024255"/>
            <a:ext cx="2113915" cy="933450"/>
          </a:xfrm>
          <a:prstGeom prst="wedgeRoundRectCallout">
            <a:avLst>
              <a:gd name="adj1" fmla="val 3277"/>
              <a:gd name="adj2" fmla="val 113951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发现小猫咪！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Picture 5" descr="C:\Documents and Settings\Administrator\桌面\赵琦\《中小学公共安全教育》幼儿园\小班我会躲猫猫\我会躲猫猫（素材）\动物\跳跳兔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13300" y="2986894"/>
            <a:ext cx="4214842" cy="3712991"/>
          </a:xfrm>
          <a:prstGeom prst="rect">
            <a:avLst/>
          </a:prstGeom>
          <a:noFill/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6" descr="C:\Documents and Settings\Administrator\桌面\赵琦\《中小学公共安全教育》幼儿园\小班我会躲猫猫\我会躲猫猫（素材）\动物\鸭子1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56335" y="1837690"/>
            <a:ext cx="2417445" cy="3747770"/>
          </a:xfrm>
          <a:prstGeom prst="rect">
            <a:avLst/>
          </a:prstGeom>
          <a:noFill/>
        </p:spPr>
      </p:pic>
      <p:pic>
        <p:nvPicPr>
          <p:cNvPr id="5" name="Picture 5" descr="C:\Documents and Settings\Administrator\桌面\赵琦\《中小学公共安全教育》幼儿园\小班我会躲猫猫\我会躲猫猫（素材）\动物\跳跳兔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8851" y="2351715"/>
            <a:ext cx="4214842" cy="3712991"/>
          </a:xfrm>
          <a:prstGeom prst="rect">
            <a:avLst/>
          </a:prstGeom>
          <a:noFill/>
        </p:spPr>
      </p:pic>
      <p:pic>
        <p:nvPicPr>
          <p:cNvPr id="7" name="Picture 3" descr="C:\Documents and Settings\Administrator\桌面\赵琦\《中小学公共安全教育》幼儿园\小班我会躲猫猫\我会躲猫猫（素材）\动物\大眼猫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19361" y="2876230"/>
            <a:ext cx="2599007" cy="3070215"/>
          </a:xfrm>
          <a:prstGeom prst="rect">
            <a:avLst/>
          </a:prstGeom>
          <a:noFill/>
        </p:spPr>
      </p:pic>
      <p:sp>
        <p:nvSpPr>
          <p:cNvPr id="8" name="圆角矩形标注 7"/>
          <p:cNvSpPr/>
          <p:nvPr/>
        </p:nvSpPr>
        <p:spPr>
          <a:xfrm>
            <a:off x="1156335" y="612775"/>
            <a:ext cx="3963035" cy="914400"/>
          </a:xfrm>
          <a:prstGeom prst="wedgeRoundRectCallout">
            <a:avLst>
              <a:gd name="adj1" fmla="val 3277"/>
              <a:gd name="adj2" fmla="val 113951"/>
              <a:gd name="adj3" fmla="val 1666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小猴子到底藏到哪里去了？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5970270" y="1565275"/>
            <a:ext cx="4724400" cy="786130"/>
          </a:xfrm>
          <a:prstGeom prst="wedgeRoundRectCallout">
            <a:avLst>
              <a:gd name="adj1" fmla="val -23231"/>
              <a:gd name="adj2" fmla="val 79123"/>
              <a:gd name="adj3" fmla="val 16667"/>
            </a:avLst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不知道啊，我们也都没有看到他。</a:t>
            </a:r>
            <a:endParaRPr lang="zh-CN" altLang="en-US" sz="24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821055" y="366395"/>
            <a:ext cx="104057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藏在箱子里的小猴子其实也很着急，箱子外面的锁卡住了，</a:t>
            </a:r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他在</a:t>
            </a:r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里面</a:t>
            </a:r>
            <a:r>
              <a:rPr lang="zh-CN" altLang="en-US" sz="3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快要透不过气</a:t>
            </a:r>
            <a:r>
              <a:rPr lang="zh-CN" altLang="en-US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了</a:t>
            </a:r>
            <a:r>
              <a:rPr lang="en-US" altLang="zh-CN" sz="3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endParaRPr lang="zh-CN" altLang="en-US" sz="3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627" name="Picture 3" descr="C:\Documents and Settings\Administrator\桌面\2687531_110040769884_2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4925" y="1382395"/>
            <a:ext cx="7040880" cy="5184775"/>
          </a:xfrm>
          <a:prstGeom prst="rect">
            <a:avLst/>
          </a:prstGeom>
          <a:noFill/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619037" y="1587611"/>
            <a:ext cx="6369050" cy="8299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p>
            <a:pPr marR="0" lvl="0" indent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小猴子</a:t>
            </a:r>
            <a:r>
              <a:rPr lang="zh-CN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躲在哪里</a:t>
            </a:r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?</a:t>
            </a: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他为什么出不来</a:t>
            </a:r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?</a:t>
            </a:r>
            <a:endParaRPr lang="en-US" altLang="zh-CN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60110" y="3427730"/>
            <a:ext cx="345376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箱子的锁卡住了，小猴子出不来。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" name="Picture 3" descr="C:\Documents and Settings\Administrator\桌面\2687531_110040769884_2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46262">
            <a:off x="1861988" y="2838509"/>
            <a:ext cx="3480151" cy="256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图片 1" descr="想一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30" y="560705"/>
            <a:ext cx="1657350" cy="800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7"/>
          <p:cNvSpPr txBox="1"/>
          <p:nvPr/>
        </p:nvSpPr>
        <p:spPr>
          <a:xfrm>
            <a:off x="1628140" y="2406650"/>
            <a:ext cx="8935720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>
              <a:lnSpc>
                <a:spcPct val="150000"/>
              </a:lnSpc>
            </a:pPr>
            <a:r>
              <a:rPr lang="zh-CN" altLang="en-US" sz="4800" b="1" dirty="0">
                <a:solidFill>
                  <a:schemeClr val="accent4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你认为小猴子这时应该怎么做呢？</a:t>
            </a:r>
            <a:endParaRPr lang="zh-CN" altLang="en-US" sz="4800" b="1" dirty="0">
              <a:solidFill>
                <a:schemeClr val="accent4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讨论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" y="110490"/>
            <a:ext cx="2361565" cy="14966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4" descr="C:\Documents and Settings\Administrator\桌面\赵琦\《中小学公共安全教育》幼儿园\小班我会躲猫猫\我会躲猫猫（素材）\动物\猴子.jpg"/>
          <p:cNvPicPr>
            <a:picLocks noChangeAspect="1" noChangeArrowheads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2071370"/>
            <a:ext cx="2072640" cy="2685415"/>
          </a:xfrm>
          <a:prstGeom prst="rect">
            <a:avLst/>
          </a:prstGeom>
          <a:noFill/>
        </p:spPr>
      </p:pic>
      <p:sp>
        <p:nvSpPr>
          <p:cNvPr id="5" name="闪电形 4"/>
          <p:cNvSpPr/>
          <p:nvPr/>
        </p:nvSpPr>
        <p:spPr>
          <a:xfrm rot="2567248">
            <a:off x="2586355" y="975360"/>
            <a:ext cx="1000125" cy="1333500"/>
          </a:xfrm>
          <a:prstGeom prst="lightningBol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闪电形 6"/>
          <p:cNvSpPr/>
          <p:nvPr/>
        </p:nvSpPr>
        <p:spPr>
          <a:xfrm rot="5135191">
            <a:off x="3412490" y="1548130"/>
            <a:ext cx="977265" cy="1310640"/>
          </a:xfrm>
          <a:prstGeom prst="lightningBol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闪电形 7"/>
          <p:cNvSpPr/>
          <p:nvPr/>
        </p:nvSpPr>
        <p:spPr>
          <a:xfrm rot="7607479">
            <a:off x="3923665" y="2477135"/>
            <a:ext cx="781685" cy="1528445"/>
          </a:xfrm>
          <a:prstGeom prst="lightningBol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10" y="4984757"/>
            <a:ext cx="29768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44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大声呼救！</a:t>
            </a:r>
            <a:endParaRPr lang="zh-CN" altLang="en-US" sz="4400" b="1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20631753">
            <a:off x="4420941" y="2072992"/>
            <a:ext cx="14363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8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Help</a:t>
            </a:r>
            <a:endParaRPr lang="en-US" altLang="zh-CN" sz="48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0854830">
            <a:off x="3768786" y="481695"/>
            <a:ext cx="143637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8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Help</a:t>
            </a:r>
            <a:endParaRPr lang="en-US" altLang="zh-CN" sz="48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Picture 3" descr="C:\Documents and Settings\Administrator\桌面\2687531_110040769884_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DFDFF"/>
              </a:clrFrom>
              <a:clrTo>
                <a:srgbClr val="FDFD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66535" y="2095500"/>
            <a:ext cx="362204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椭圆 2"/>
          <p:cNvSpPr/>
          <p:nvPr/>
        </p:nvSpPr>
        <p:spPr>
          <a:xfrm>
            <a:off x="6402705" y="3408045"/>
            <a:ext cx="1064895" cy="50038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8325" y="714375"/>
            <a:ext cx="57378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在箱子边缘大口呼吸！</a:t>
            </a:r>
            <a:endParaRPr lang="zh-CN" altLang="en-US" sz="4400" b="1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肘形连接符 12"/>
          <p:cNvCxnSpPr/>
          <p:nvPr/>
        </p:nvCxnSpPr>
        <p:spPr>
          <a:xfrm rot="5400000" flipV="1">
            <a:off x="5807075" y="2241550"/>
            <a:ext cx="1816735" cy="297815"/>
          </a:xfrm>
          <a:prstGeom prst="bentConnector3">
            <a:avLst>
              <a:gd name="adj1" fmla="val 50017"/>
            </a:avLst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5" grpId="0" animBg="1"/>
      <p:bldP spid="11" grpId="0"/>
      <p:bldP spid="7" grpId="0" animBg="1"/>
      <p:bldP spid="10" grpId="0"/>
      <p:bldP spid="8" grpId="0" animBg="1"/>
      <p:bldP spid="5" grpId="1" animBg="1"/>
      <p:bldP spid="11" grpId="1"/>
      <p:bldP spid="7" grpId="1" animBg="1"/>
      <p:bldP spid="10" grpId="1"/>
      <p:bldP spid="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Box 5"/>
          <p:cNvSpPr txBox="1"/>
          <p:nvPr/>
        </p:nvSpPr>
        <p:spPr>
          <a:xfrm>
            <a:off x="2226945" y="2313305"/>
            <a:ext cx="77381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想一想：在家里或幼儿园里玩躲猫猫时，哪些地方不适合躲藏？</a:t>
            </a:r>
            <a:endParaRPr lang="en-US" altLang="zh-CN" sz="2800" b="1" dirty="0" smtClean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讨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890" y="410210"/>
            <a:ext cx="2341245" cy="14281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安全小结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180" y="670560"/>
            <a:ext cx="2181225" cy="8096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59230" y="1444625"/>
            <a:ext cx="897763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</a:rPr>
              <a:t>家里有些危险区域是不适合玩耍的，比如：有电源的地方，门后面、橱柜、有桌子角的地方等等。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800" b="1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accent1">
                    <a:lumMod val="75000"/>
                  </a:schemeClr>
                </a:solidFill>
              </a:rPr>
              <a:t>万一出现故事中小猴子这样的情况，打不开箱子或柜子的时候，要在有缝隙的地方大口呼吸，听到脚步声的时候大声呼救。</a:t>
            </a:r>
            <a:endParaRPr lang="zh-CN" altLang="en-US" sz="2800" b="1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2531" name="图片 1" descr="安全对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683260"/>
            <a:ext cx="2425065" cy="88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169285" y="2830830"/>
            <a:ext cx="9460865" cy="7067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r>
              <a:rPr lang="zh-CN" altLang="en-US" sz="4000" b="1">
                <a:solidFill>
                  <a:schemeClr val="accent4"/>
                </a:solidFill>
                <a:effectLst/>
              </a:rPr>
              <a:t>看一看，以下做法对吗？</a:t>
            </a:r>
            <a:endParaRPr lang="zh-CN" altLang="en-US" sz="40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17780" y="6784975"/>
            <a:ext cx="12226713" cy="101600"/>
          </a:xfrm>
          <a:prstGeom prst="rect">
            <a:avLst/>
          </a:prstGeom>
          <a:solidFill>
            <a:schemeClr val="accent2">
              <a:lumMod val="60000"/>
              <a:lumOff val="40000"/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/>
          </a:p>
        </p:txBody>
      </p:sp>
      <p:pic>
        <p:nvPicPr>
          <p:cNvPr id="2" name="图片 1" descr="39yeyxduomaomao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0425" y="624205"/>
            <a:ext cx="6890385" cy="4835525"/>
          </a:xfrm>
          <a:prstGeom prst="rect">
            <a:avLst/>
          </a:prstGeom>
        </p:spPr>
      </p:pic>
      <p:sp>
        <p:nvSpPr>
          <p:cNvPr id="3" name="剪去对角的矩形 2"/>
          <p:cNvSpPr/>
          <p:nvPr/>
        </p:nvSpPr>
        <p:spPr>
          <a:xfrm>
            <a:off x="845190" y="4825058"/>
            <a:ext cx="3643306" cy="1357322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FFFFAB"/>
          </a:solidFill>
          <a:ln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全全躲在衣柜里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67266" y="380984"/>
            <a:ext cx="3514104" cy="5478423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3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35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9yeyxduomaomao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9985" y="889000"/>
            <a:ext cx="6520815" cy="4575810"/>
          </a:xfrm>
          <a:prstGeom prst="rect">
            <a:avLst/>
          </a:prstGeom>
        </p:spPr>
      </p:pic>
      <p:sp>
        <p:nvSpPr>
          <p:cNvPr id="3" name="剪去对角的矩形 2"/>
          <p:cNvSpPr/>
          <p:nvPr/>
        </p:nvSpPr>
        <p:spPr>
          <a:xfrm>
            <a:off x="5368290" y="4693920"/>
            <a:ext cx="3730625" cy="1214755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FFFFAB"/>
          </a:solidFill>
          <a:ln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妮妮藏在插座边上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8022" y="-74316"/>
            <a:ext cx="3514104" cy="5478423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en-US" altLang="zh-CN" sz="350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350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39yeyxduomaomao5"/>
          <p:cNvPicPr>
            <a:picLocks noChangeAspect="1"/>
          </p:cNvPicPr>
          <p:nvPr/>
        </p:nvPicPr>
        <p:blipFill>
          <a:blip r:embed="rId1">
            <a:clrChange>
              <a:clrFrom>
                <a:srgbClr val="FDFDFB">
                  <a:alpha val="100000"/>
                </a:srgbClr>
              </a:clrFrom>
              <a:clrTo>
                <a:srgbClr val="FDFDF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6870" y="956945"/>
            <a:ext cx="6397625" cy="4489450"/>
          </a:xfrm>
          <a:prstGeom prst="rect">
            <a:avLst/>
          </a:prstGeom>
        </p:spPr>
      </p:pic>
      <p:sp>
        <p:nvSpPr>
          <p:cNvPr id="3" name="剪去对角的矩形 2"/>
          <p:cNvSpPr/>
          <p:nvPr/>
        </p:nvSpPr>
        <p:spPr>
          <a:xfrm>
            <a:off x="1437610" y="5005683"/>
            <a:ext cx="4000496" cy="1214446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FFFFAB"/>
          </a:solidFill>
          <a:ln>
            <a:gradFill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28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安安躲在沙发边上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30305" y="2469176"/>
            <a:ext cx="1876425" cy="383095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3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√</a:t>
            </a:r>
            <a:endParaRPr lang="zh-CN" altLang="en-US" sz="24300" dirty="0" smtClean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315623" y="1351993"/>
            <a:ext cx="5286380" cy="41541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            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躲 猫 猫</a:t>
            </a:r>
            <a:endParaRPr kumimoji="0" lang="zh-CN" sz="3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躲猫猫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，躲猫猫，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你藏好，我来找。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小朋友，要记牢，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门后柜子不要藏，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保护自己乖宝宝</a:t>
            </a:r>
            <a:r>
              <a:rPr lang="zh-CN" altLang="en-US" sz="2800" dirty="0" smtClean="0"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。</a:t>
            </a:r>
            <a:endParaRPr kumimoji="0" lang="en-US" altLang="zh-CN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安全儿歌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185" y="733425"/>
            <a:ext cx="2223135" cy="8153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8" name="Picture 2" descr="C:\Users\dell\Desktop\ppt用到的各种小标签\演练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7" y="195130"/>
            <a:ext cx="2088232" cy="150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37801" y="932979"/>
            <a:ext cx="49685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4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危险地方我不躲！</a:t>
            </a:r>
            <a:endParaRPr lang="zh-CN" altLang="en-US" sz="3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86230" y="2342515"/>
            <a:ext cx="91573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演练步骤：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教师事先准备一些危险的警示牌（平均每个小朋友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张）。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教师带领学生查找教室里以及整个幼儿园里不适合躲猫猫的地点。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由小朋友把自己手中的危险警示牌贴在不适合躲猫猫的地方。</a:t>
            </a:r>
            <a:endParaRPr lang="zh-CN" altLang="en-US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689860" y="2257425"/>
            <a:ext cx="6811645" cy="1938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>
              <a:lnSpc>
                <a:spcPct val="150000"/>
              </a:lnSpc>
            </a:pPr>
            <a:r>
              <a:rPr lang="zh-CN" altLang="en-US" sz="4000" b="1">
                <a:solidFill>
                  <a:schemeClr val="accent4"/>
                </a:solidFill>
                <a:effectLst/>
              </a:rPr>
              <a:t>小朋友们，玩躲猫猫的时候一定要注意安全哟！</a:t>
            </a:r>
            <a:endParaRPr lang="zh-CN" altLang="en-US" sz="4000" b="1">
              <a:solidFill>
                <a:schemeClr val="accent4"/>
              </a:solidFill>
              <a:effectLst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1449507" y="1341026"/>
            <a:ext cx="6480720" cy="466153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躲猫猫时，可以躲在门后面。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A.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正确   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躲猫猫时，千万不要藏在电源边上。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正确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家里有些危险区域是不适合玩耍的，比如有电源的地方、有桌子角的地方等。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正确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躲猫猫时，可以躲在沙发边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正确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躲猫猫时，可以躲在橱柜里。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正确       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40404" y="5128528"/>
            <a:ext cx="2825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参考答案：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 descr="C:\Users\dell\Desktop\ppt用到的各种小标签\随堂测评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" y="280670"/>
            <a:ext cx="1682115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0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2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COMMONDATA" val="eyJoZGlkIjoiMzM1YzVhMDJlMDNjNWNmYWY4YmVjZjllMWE4YmY0N2U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995</Words>
  <Application>WPS 演示</Application>
  <PresentationFormat>宽屏</PresentationFormat>
  <Paragraphs>109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Arial Unicode MS</vt:lpstr>
      <vt:lpstr>Times New Roman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李斯伦</cp:lastModifiedBy>
  <cp:revision>166</cp:revision>
  <dcterms:created xsi:type="dcterms:W3CDTF">2020-06-10T01:58:00Z</dcterms:created>
  <dcterms:modified xsi:type="dcterms:W3CDTF">2022-06-27T06:05:35Z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2052-11.1.0.11830</vt:lpwstr>
  </property>
  <property fmtid="{D5CDD505-2E9C-101B-9397-08002B2CF9AE}" pid="3" name="ICV">
    <vt:lpwstr>2C18CBD09D33459187213C1A085118C4</vt:lpwstr>
  </property>
</Properties>
</file>