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4" r:id="rId3"/>
    <p:sldId id="273" r:id="rId5"/>
    <p:sldId id="26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50AA86"/>
    <a:srgbClr val="EEEEEE"/>
    <a:srgbClr val="C74386"/>
    <a:srgbClr val="BFE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A32D-64FE-4244-946A-DA1A5176F9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3EFA-4248-4722-B6DA-7C5754EE57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3EFA-4248-4722-B6DA-7C5754EE57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3EFA-4248-4722-B6DA-7C5754EE57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0217-C71F-4CE6-AC62-7DFFBDFCA9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25918-9D07-425F-BC23-B0671D44B6A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9" y="127493"/>
            <a:ext cx="5852424" cy="3287816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599565" y="3046730"/>
            <a:ext cx="90512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50AA8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萝莉体 第二版" panose="02000500000000000000" pitchFamily="2" charset="-122"/>
              </a:rPr>
              <a:t>幼儿行为观察与有效支持</a:t>
            </a:r>
            <a:endParaRPr lang="zh-CN" altLang="en-US" sz="5400" b="1" dirty="0">
              <a:solidFill>
                <a:srgbClr val="50AA86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萝莉体 第二版" panose="02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rgbClr val="50AA8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萝莉体 第二版" panose="02000500000000000000" pitchFamily="2" charset="-122"/>
              </a:rPr>
              <a:t>工作室</a:t>
            </a:r>
            <a:endParaRPr lang="zh-CN" altLang="en-US" sz="5400" b="1" dirty="0">
              <a:solidFill>
                <a:srgbClr val="50AA86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126156" y="4652438"/>
            <a:ext cx="97666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0AA8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萝莉体 第二版" panose="02000500000000000000" pitchFamily="2" charset="-122"/>
              </a:rPr>
              <a:t>2022</a:t>
            </a:r>
            <a:r>
              <a:rPr lang="zh-CN" altLang="en-US" sz="2400" b="1" dirty="0">
                <a:solidFill>
                  <a:srgbClr val="50AA8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萝莉体 第二版" panose="02000500000000000000" pitchFamily="2" charset="-122"/>
              </a:rPr>
              <a:t>、</a:t>
            </a:r>
            <a:r>
              <a:rPr lang="en-US" altLang="zh-CN" sz="2400" b="1" dirty="0">
                <a:solidFill>
                  <a:srgbClr val="50AA8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萝莉体 第二版" panose="02000500000000000000" pitchFamily="2" charset="-122"/>
              </a:rPr>
              <a:t>9</a:t>
            </a:r>
            <a:r>
              <a:rPr lang="zh-CN" altLang="en-US" sz="2400" b="1" dirty="0">
                <a:solidFill>
                  <a:srgbClr val="50AA8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萝莉体 第二版" panose="02000500000000000000" pitchFamily="2" charset="-122"/>
              </a:rPr>
              <a:t>、</a:t>
            </a:r>
            <a:r>
              <a:rPr lang="en-US" altLang="zh-CN" sz="2400" b="1" dirty="0">
                <a:solidFill>
                  <a:srgbClr val="50AA8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萝莉体 第二版" panose="02000500000000000000" pitchFamily="2" charset="-122"/>
              </a:rPr>
              <a:t>28</a:t>
            </a:r>
            <a:endParaRPr lang="en-US" altLang="zh-CN" sz="2400" b="1" dirty="0">
              <a:solidFill>
                <a:srgbClr val="50AA86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3" y="-473120"/>
            <a:ext cx="1047857" cy="390212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5824" y="4317998"/>
            <a:ext cx="2213147" cy="2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94960" y="711275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50AA86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话题</a:t>
            </a:r>
            <a:r>
              <a:rPr lang="zh-CN" altLang="en-US" sz="2400" dirty="0">
                <a:solidFill>
                  <a:srgbClr val="50AA86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研讨</a:t>
            </a:r>
            <a:endParaRPr lang="zh-CN" altLang="en-US" sz="2400" dirty="0">
              <a:solidFill>
                <a:srgbClr val="50AA86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546725" y="546175"/>
            <a:ext cx="1098550" cy="165100"/>
            <a:chOff x="2794000" y="2082800"/>
            <a:chExt cx="1098550" cy="165100"/>
          </a:xfrm>
          <a:solidFill>
            <a:srgbClr val="50AA86"/>
          </a:solidFill>
        </p:grpSpPr>
        <p:sp>
          <p:nvSpPr>
            <p:cNvPr id="20" name="椭圆 19"/>
            <p:cNvSpPr/>
            <p:nvPr/>
          </p:nvSpPr>
          <p:spPr>
            <a:xfrm>
              <a:off x="2794000" y="2082800"/>
              <a:ext cx="165100" cy="165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0AA86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027362" y="2082800"/>
              <a:ext cx="165100" cy="165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0AA86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260724" y="2082800"/>
              <a:ext cx="165100" cy="165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0AA86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494086" y="2082800"/>
              <a:ext cx="165100" cy="165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0AA86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727450" y="2082800"/>
              <a:ext cx="165100" cy="165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0AA86"/>
                </a:solidFill>
              </a:endParaRPr>
            </a:p>
          </p:txBody>
        </p:sp>
      </p:grpSp>
      <p:sp>
        <p:nvSpPr>
          <p:cNvPr id="14" name="Oval 9"/>
          <p:cNvSpPr/>
          <p:nvPr/>
        </p:nvSpPr>
        <p:spPr>
          <a:xfrm>
            <a:off x="1284414" y="1244635"/>
            <a:ext cx="731520" cy="731520"/>
          </a:xfrm>
          <a:prstGeom prst="ellipse">
            <a:avLst/>
          </a:prstGeom>
          <a:solidFill>
            <a:srgbClr val="50AA86"/>
          </a:solidFill>
          <a:ln>
            <a:solidFill>
              <a:srgbClr val="FAF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85" y="1457995"/>
            <a:ext cx="304800" cy="304800"/>
          </a:xfrm>
          <a:prstGeom prst="rect">
            <a:avLst/>
          </a:prstGeom>
        </p:spPr>
      </p:pic>
      <p:sp>
        <p:nvSpPr>
          <p:cNvPr id="16" name="Oval 13"/>
          <p:cNvSpPr/>
          <p:nvPr/>
        </p:nvSpPr>
        <p:spPr>
          <a:xfrm>
            <a:off x="1372044" y="3669062"/>
            <a:ext cx="731520" cy="731520"/>
          </a:xfrm>
          <a:prstGeom prst="ellipse">
            <a:avLst/>
          </a:prstGeom>
          <a:solidFill>
            <a:srgbClr val="50AA86"/>
          </a:solidFill>
          <a:ln>
            <a:solidFill>
              <a:srgbClr val="FAF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26"/>
          <p:cNvSpPr txBox="1"/>
          <p:nvPr/>
        </p:nvSpPr>
        <p:spPr>
          <a:xfrm>
            <a:off x="2195830" y="1392555"/>
            <a:ext cx="4284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你对于基础环境、动态环境的理解。基础环境是什么？动态环境又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指什么？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Oval 13"/>
          <p:cNvSpPr/>
          <p:nvPr/>
        </p:nvSpPr>
        <p:spPr>
          <a:xfrm>
            <a:off x="1284414" y="2482247"/>
            <a:ext cx="731520" cy="731520"/>
          </a:xfrm>
          <a:prstGeom prst="ellipse">
            <a:avLst/>
          </a:prstGeom>
          <a:solidFill>
            <a:srgbClr val="50AA86"/>
          </a:solidFill>
          <a:ln>
            <a:solidFill>
              <a:srgbClr val="FAF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85" y="2695607"/>
            <a:ext cx="304800" cy="304800"/>
          </a:xfrm>
          <a:prstGeom prst="rect">
            <a:avLst/>
          </a:prstGeom>
        </p:spPr>
      </p:pic>
      <p:grpSp>
        <p:nvGrpSpPr>
          <p:cNvPr id="5" name="Group 156"/>
          <p:cNvGrpSpPr/>
          <p:nvPr/>
        </p:nvGrpSpPr>
        <p:grpSpPr>
          <a:xfrm>
            <a:off x="1506145" y="3802925"/>
            <a:ext cx="464344" cy="464344"/>
            <a:chOff x="4439444" y="2582069"/>
            <a:chExt cx="464344" cy="464344"/>
          </a:xfrm>
          <a:solidFill>
            <a:schemeClr val="bg1"/>
          </a:solidFill>
        </p:grpSpPr>
        <p:sp>
          <p:nvSpPr>
            <p:cNvPr id="6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7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8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240915" y="2677795"/>
            <a:ext cx="36531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解读《评估指标》中所提到的环境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创设。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40915" y="3816985"/>
            <a:ext cx="4998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盘点当下班级基础环境创设框架的现状。（有什么？缺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什么？）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3" y="-473120"/>
            <a:ext cx="1047857" cy="3902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2" b="45112"/>
          <a:stretch>
            <a:fillRect/>
          </a:stretch>
        </p:blipFill>
        <p:spPr>
          <a:xfrm>
            <a:off x="0" y="4844385"/>
            <a:ext cx="2236146" cy="20136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5824" y="4317998"/>
            <a:ext cx="2213147" cy="254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082566" y="255000"/>
            <a:ext cx="879070" cy="781396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895600" y="1889092"/>
            <a:ext cx="6400800" cy="2978217"/>
          </a:xfrm>
          <a:prstGeom prst="rect">
            <a:avLst/>
          </a:prstGeom>
          <a:noFill/>
          <a:ln w="28575">
            <a:solidFill>
              <a:srgbClr val="50A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7247175" y="1084069"/>
            <a:ext cx="1010660" cy="1010660"/>
          </a:xfrm>
          <a:prstGeom prst="line">
            <a:avLst/>
          </a:prstGeom>
          <a:ln w="19050">
            <a:solidFill>
              <a:srgbClr val="50A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7703546" y="870093"/>
            <a:ext cx="1010660" cy="1010660"/>
          </a:xfrm>
          <a:prstGeom prst="line">
            <a:avLst/>
          </a:prstGeom>
          <a:ln w="19050">
            <a:solidFill>
              <a:srgbClr val="50A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3066284" y="4870700"/>
            <a:ext cx="1010660" cy="1010660"/>
          </a:xfrm>
          <a:prstGeom prst="line">
            <a:avLst/>
          </a:prstGeom>
          <a:ln w="19050">
            <a:solidFill>
              <a:srgbClr val="50A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3522655" y="4656724"/>
            <a:ext cx="1010660" cy="1010660"/>
          </a:xfrm>
          <a:prstGeom prst="line">
            <a:avLst/>
          </a:prstGeom>
          <a:ln w="19050">
            <a:solidFill>
              <a:srgbClr val="50A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19"/>
          <p:cNvSpPr txBox="1"/>
          <p:nvPr/>
        </p:nvSpPr>
        <p:spPr>
          <a:xfrm>
            <a:off x="1857829" y="2482730"/>
            <a:ext cx="8476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800" dirty="0">
                <a:solidFill>
                  <a:srgbClr val="50AA8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THANK YOU </a:t>
            </a:r>
            <a:endParaRPr lang="zh-CN" altLang="en-US" sz="8800" dirty="0">
              <a:solidFill>
                <a:srgbClr val="50AA86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ISPRING_PRESENTATION_TITLE" val="PowerPoint 演示文稿"/>
  <p:tag name="KSO_WPP_MARK_KEY" val="f212959a-3162-43d6-9295-6ccfe119ac5b"/>
  <p:tag name="COMMONDATA" val="eyJoZGlkIjoiYWY3Zjk2ZmJmZGQ3NWI4MTIwNzg0OWY4MGNkZTFmMT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WPS 演示</Application>
  <PresentationFormat>自定义</PresentationFormat>
  <Paragraphs>15</Paragraphs>
  <Slides>3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0" baseType="lpstr">
      <vt:lpstr>Arial</vt:lpstr>
      <vt:lpstr>宋体</vt:lpstr>
      <vt:lpstr>Wingdings</vt:lpstr>
      <vt:lpstr>方正清刻本悦宋简体</vt:lpstr>
      <vt:lpstr>萝莉体 第二版</vt:lpstr>
      <vt:lpstr>等线</vt:lpstr>
      <vt:lpstr>方正宋刻本秀楷简体</vt:lpstr>
      <vt:lpstr>微软雅黑</vt:lpstr>
      <vt:lpstr>Gill Sans</vt:lpstr>
      <vt:lpstr>Gill Sans</vt:lpstr>
      <vt:lpstr>Arial</vt:lpstr>
      <vt:lpstr>FontAwesome</vt:lpstr>
      <vt:lpstr>Arial Unicode MS</vt:lpstr>
      <vt:lpstr>等线 Light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小乖乖</cp:lastModifiedBy>
  <cp:revision>3</cp:revision>
  <dcterms:created xsi:type="dcterms:W3CDTF">2022-10-12T12:10:00Z</dcterms:created>
  <dcterms:modified xsi:type="dcterms:W3CDTF">2022-12-31T13:41:12Z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89471A13809844539A3888ACF26E64F6</vt:lpwstr>
  </property>
  <property fmtid="{D5CDD505-2E9C-101B-9397-08002B2CF9AE}" pid="3" name="KSOProductBuildVer">
    <vt:lpwstr>2052-11.1.0.12980</vt:lpwstr>
  </property>
</Properties>
</file>