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handoutMasterIdLst>
    <p:handoutMasterId r:id="rId11"/>
  </p:handoutMasterIdLst>
  <p:sldIdLst>
    <p:sldId id="258" r:id="rId3"/>
    <p:sldId id="259" r:id="rId5"/>
    <p:sldId id="284" r:id="rId6"/>
    <p:sldId id="288" r:id="rId7"/>
    <p:sldId id="299" r:id="rId8"/>
    <p:sldId id="310" r:id="rId9"/>
    <p:sldId id="275" r:id="rId10"/>
  </p:sldIdLst>
  <p:sldSz cx="12192000" cy="6858000"/>
  <p:notesSz cx="6858000" cy="9144000"/>
  <p:embeddedFontLst>
    <p:embeddedFont>
      <p:font typeface="微软雅黑" panose="020B0503020204020204" charset="-122"/>
      <p:regular r:id="rId15"/>
    </p:embeddedFont>
    <p:embeddedFont>
      <p:font typeface="方正少儿简体" panose="03000509000000000000" charset="-122"/>
      <p:regular r:id="rId16"/>
    </p:embeddedFont>
  </p:embeddedFontLst>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A9B4"/>
    <a:srgbClr val="FFE4A9"/>
    <a:srgbClr val="A3CCAE"/>
    <a:srgbClr val="FFFFFF"/>
    <a:srgbClr val="53B5E8"/>
    <a:srgbClr val="DFE9EC"/>
    <a:srgbClr val="5B8D9B"/>
    <a:srgbClr val="B0C9D1"/>
    <a:srgbClr val="DCDCDC"/>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39"/>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75.xml"/><Relationship Id="rId16" Type="http://schemas.openxmlformats.org/officeDocument/2006/relationships/font" Target="fonts/font2.fntdata"/><Relationship Id="rId15" Type="http://schemas.openxmlformats.org/officeDocument/2006/relationships/font" Target="fonts/font1.fntdata"/><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FE9EC"/>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image" Target="../media/image2.png"/><Relationship Id="rId3" Type="http://schemas.openxmlformats.org/officeDocument/2006/relationships/tags" Target="../tags/tag63.xml"/><Relationship Id="rId2" Type="http://schemas.openxmlformats.org/officeDocument/2006/relationships/image" Target="../media/image1.png"/><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6.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1.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tags" Target="../tags/tag74.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358140" y="401320"/>
            <a:ext cx="11474450" cy="60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1"/>
          <p:cNvPicPr>
            <a:picLocks noChangeAspect="1"/>
          </p:cNvPicPr>
          <p:nvPr/>
        </p:nvPicPr>
        <p:blipFill>
          <a:blip r:embed="rId2"/>
          <a:stretch>
            <a:fillRect/>
          </a:stretch>
        </p:blipFill>
        <p:spPr>
          <a:xfrm>
            <a:off x="-14605" y="-26670"/>
            <a:ext cx="6386195" cy="1286510"/>
          </a:xfrm>
          <a:prstGeom prst="rect">
            <a:avLst/>
          </a:prstGeom>
        </p:spPr>
      </p:pic>
      <p:pic>
        <p:nvPicPr>
          <p:cNvPr id="8" name="图片 7" descr="3"/>
          <p:cNvPicPr>
            <a:picLocks noChangeAspect="1"/>
          </p:cNvPicPr>
          <p:nvPr>
            <p:custDataLst>
              <p:tags r:id="rId3"/>
            </p:custDataLst>
          </p:nvPr>
        </p:nvPicPr>
        <p:blipFill>
          <a:blip r:embed="rId4"/>
          <a:stretch>
            <a:fillRect/>
          </a:stretch>
        </p:blipFill>
        <p:spPr>
          <a:xfrm>
            <a:off x="3192780" y="4566285"/>
            <a:ext cx="5806440" cy="2216150"/>
          </a:xfrm>
          <a:prstGeom prst="rect">
            <a:avLst/>
          </a:prstGeom>
        </p:spPr>
      </p:pic>
      <p:pic>
        <p:nvPicPr>
          <p:cNvPr id="9" name="图片 8" descr="1"/>
          <p:cNvPicPr>
            <a:picLocks noChangeAspect="1"/>
          </p:cNvPicPr>
          <p:nvPr/>
        </p:nvPicPr>
        <p:blipFill>
          <a:blip r:embed="rId2"/>
          <a:stretch>
            <a:fillRect/>
          </a:stretch>
        </p:blipFill>
        <p:spPr>
          <a:xfrm>
            <a:off x="5866130" y="-26670"/>
            <a:ext cx="6386195" cy="1286510"/>
          </a:xfrm>
          <a:prstGeom prst="rect">
            <a:avLst/>
          </a:prstGeom>
        </p:spPr>
      </p:pic>
      <p:sp>
        <p:nvSpPr>
          <p:cNvPr id="16" name="文本框 15"/>
          <p:cNvSpPr txBox="1"/>
          <p:nvPr>
            <p:custDataLst>
              <p:tags r:id="rId5"/>
            </p:custDataLst>
          </p:nvPr>
        </p:nvSpPr>
        <p:spPr>
          <a:xfrm>
            <a:off x="1778635" y="2475230"/>
            <a:ext cx="8754110" cy="2430145"/>
          </a:xfrm>
          <a:prstGeom prst="rect">
            <a:avLst/>
          </a:prstGeom>
          <a:noFill/>
        </p:spPr>
        <p:txBody>
          <a:bodyPr wrap="square" rtlCol="0">
            <a:spAutoFit/>
          </a:bodyPr>
          <a:p>
            <a:pPr algn="ctr"/>
            <a:r>
              <a:rPr lang="zh-CN" altLang="en-US" sz="44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rPr>
              <a:t>幼儿行为观察与有效支持</a:t>
            </a:r>
            <a:endParaRPr lang="zh-CN" altLang="en-US" sz="44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endParaRPr>
          </a:p>
          <a:p>
            <a:pPr algn="ctr"/>
            <a:r>
              <a:rPr lang="zh-CN" altLang="en-US" sz="44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rPr>
              <a:t>工作室</a:t>
            </a:r>
            <a:endParaRPr lang="zh-CN" altLang="en-US" sz="44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endParaRPr>
          </a:p>
          <a:p>
            <a:pPr algn="ctr"/>
            <a:r>
              <a:rPr lang="en-US" sz="32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rPr>
              <a:t>2022</a:t>
            </a:r>
            <a:r>
              <a:rPr lang="zh-CN" altLang="en-US" sz="32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rPr>
              <a:t>、</a:t>
            </a:r>
            <a:r>
              <a:rPr lang="en-US" sz="32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rPr>
              <a:t>10</a:t>
            </a:r>
            <a:r>
              <a:rPr lang="zh-CN" altLang="en-US" sz="32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rPr>
              <a:t>、</a:t>
            </a:r>
            <a:r>
              <a:rPr lang="en-US" altLang="zh-CN" sz="32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sym typeface="+mn-ea"/>
              </a:rPr>
              <a:t>26</a:t>
            </a:r>
            <a:endParaRPr lang="en-US" altLang="zh-CN" sz="3200" b="1" dirty="0">
              <a:solidFill>
                <a:srgbClr val="50AA86"/>
              </a:solidFill>
              <a:latin typeface="方正清刻本悦宋简体" panose="02000000000000000000" pitchFamily="2" charset="-122"/>
              <a:ea typeface="方正清刻本悦宋简体" panose="02000000000000000000" pitchFamily="2" charset="-122"/>
              <a:cs typeface="萝莉体 第二版" panose="02000500000000000000" pitchFamily="2" charset="-122"/>
            </a:endParaRPr>
          </a:p>
          <a:p>
            <a:pPr algn="ctr"/>
            <a:endParaRPr lang="zh-CN" altLang="en-US" sz="3200">
              <a:solidFill>
                <a:srgbClr val="7FA9B4"/>
              </a:solidFill>
              <a:latin typeface="汉仪粗圆简" panose="02010600000101010101" charset="-122"/>
              <a:ea typeface="汉仪粗圆简" panose="02010600000101010101" charset="-122"/>
              <a:cs typeface="汉仪粗圆简" panose="02010600000101010101" charset="-122"/>
            </a:endParaRPr>
          </a:p>
        </p:txBody>
      </p:sp>
    </p:spTree>
    <p:custDataLst>
      <p:tags r:id="rId6"/>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358140" y="401320"/>
            <a:ext cx="11474450" cy="60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1"/>
          <p:cNvPicPr>
            <a:picLocks noChangeAspect="1"/>
          </p:cNvPicPr>
          <p:nvPr/>
        </p:nvPicPr>
        <p:blipFill>
          <a:blip r:embed="rId1"/>
          <a:stretch>
            <a:fillRect/>
          </a:stretch>
        </p:blipFill>
        <p:spPr>
          <a:xfrm>
            <a:off x="-14605" y="-26670"/>
            <a:ext cx="6386195" cy="1286510"/>
          </a:xfrm>
          <a:prstGeom prst="rect">
            <a:avLst/>
          </a:prstGeom>
        </p:spPr>
      </p:pic>
      <p:pic>
        <p:nvPicPr>
          <p:cNvPr id="9" name="图片 8" descr="1"/>
          <p:cNvPicPr>
            <a:picLocks noChangeAspect="1"/>
          </p:cNvPicPr>
          <p:nvPr/>
        </p:nvPicPr>
        <p:blipFill>
          <a:blip r:embed="rId1"/>
          <a:stretch>
            <a:fillRect/>
          </a:stretch>
        </p:blipFill>
        <p:spPr>
          <a:xfrm>
            <a:off x="5866130" y="-26670"/>
            <a:ext cx="6386195" cy="1286510"/>
          </a:xfrm>
          <a:prstGeom prst="rect">
            <a:avLst/>
          </a:prstGeom>
        </p:spPr>
      </p:pic>
      <p:pic>
        <p:nvPicPr>
          <p:cNvPr id="8" name="图片 7" descr="3"/>
          <p:cNvPicPr>
            <a:picLocks noChangeAspect="1"/>
          </p:cNvPicPr>
          <p:nvPr/>
        </p:nvPicPr>
        <p:blipFill>
          <a:blip r:embed="rId2"/>
          <a:stretch>
            <a:fillRect/>
          </a:stretch>
        </p:blipFill>
        <p:spPr>
          <a:xfrm>
            <a:off x="3343910" y="4752975"/>
            <a:ext cx="5806440" cy="2216150"/>
          </a:xfrm>
          <a:prstGeom prst="rect">
            <a:avLst/>
          </a:prstGeom>
        </p:spPr>
      </p:pic>
      <p:sp>
        <p:nvSpPr>
          <p:cNvPr id="4" name="文本框 3" descr="7b0a20202020227461726765744d6f64756c65223a202270726f636573734f6e6c696e65466f6e7473220a7d0a"/>
          <p:cNvSpPr txBox="1"/>
          <p:nvPr/>
        </p:nvSpPr>
        <p:spPr>
          <a:xfrm>
            <a:off x="2398713" y="1978025"/>
            <a:ext cx="7392035" cy="829945"/>
          </a:xfrm>
          <a:prstGeom prst="rect">
            <a:avLst/>
          </a:prstGeom>
          <a:noFill/>
          <a:ln>
            <a:noFill/>
          </a:ln>
        </p:spPr>
        <p:txBody>
          <a:bodyPr wrap="square" rtlCol="0">
            <a:spAutoFit/>
          </a:bodyPr>
          <a:p>
            <a:pPr algn="ctr"/>
            <a:r>
              <a:rPr lang="zh-CN" altLang="en-US" sz="4800">
                <a:ln>
                  <a:solidFill>
                    <a:schemeClr val="bg1"/>
                  </a:solidFill>
                </a:ln>
                <a:solidFill>
                  <a:srgbClr val="7FA9B4"/>
                </a:solidFill>
                <a:effectLst>
                  <a:outerShdw blurRad="50800" dist="50800" dir="5400000" algn="ctr" rotWithShape="0">
                    <a:schemeClr val="bg1">
                      <a:alpha val="100000"/>
                    </a:schemeClr>
                  </a:outerShdw>
                </a:effectLst>
                <a:latin typeface="方正少儿简体" panose="03000509000000000000" charset="-122"/>
                <a:ea typeface="方正少儿简体" panose="03000509000000000000" charset="-122"/>
                <a:sym typeface="汉仪粗圆简" panose="02010600000101010101" charset="-122"/>
              </a:rPr>
              <a:t>好书共读</a:t>
            </a:r>
            <a:endParaRPr lang="zh-CN" altLang="en-US" sz="4800">
              <a:ln>
                <a:solidFill>
                  <a:schemeClr val="bg1"/>
                </a:solidFill>
              </a:ln>
              <a:solidFill>
                <a:srgbClr val="7FA9B4"/>
              </a:solidFill>
              <a:effectLst>
                <a:outerShdw blurRad="50800" dist="50800" dir="5400000" algn="ctr" rotWithShape="0">
                  <a:schemeClr val="bg1">
                    <a:alpha val="100000"/>
                  </a:schemeClr>
                </a:outerShdw>
              </a:effectLst>
              <a:latin typeface="方正少儿简体" panose="03000509000000000000" charset="-122"/>
              <a:ea typeface="方正少儿简体" panose="03000509000000000000" charset="-122"/>
              <a:sym typeface="汉仪粗圆简" panose="02010600000101010101" charset="-122"/>
            </a:endParaRPr>
          </a:p>
        </p:txBody>
      </p:sp>
      <p:sp>
        <p:nvSpPr>
          <p:cNvPr id="7" name="文本框 6"/>
          <p:cNvSpPr txBox="1"/>
          <p:nvPr/>
        </p:nvSpPr>
        <p:spPr>
          <a:xfrm>
            <a:off x="894080" y="3191510"/>
            <a:ext cx="10155555" cy="706755"/>
          </a:xfrm>
          <a:prstGeom prst="rect">
            <a:avLst/>
          </a:prstGeom>
          <a:noFill/>
        </p:spPr>
        <p:txBody>
          <a:bodyPr wrap="square" rtlCol="0">
            <a:spAutoFit/>
          </a:bodyPr>
          <a:p>
            <a:pPr algn="ctr"/>
            <a:r>
              <a:rPr lang="zh-CN" altLang="en-US" sz="4000" b="1">
                <a:solidFill>
                  <a:srgbClr val="7FA9B4"/>
                </a:solidFill>
                <a:effectLst/>
                <a:latin typeface="方正少儿简体" panose="03000509000000000000" charset="-122"/>
                <a:ea typeface="方正少儿简体" panose="03000509000000000000" charset="-122"/>
                <a:cs typeface="方正少儿简体" panose="03000509000000000000" charset="-122"/>
              </a:rPr>
              <a:t>《</a:t>
            </a:r>
            <a:r>
              <a:rPr sz="4000" b="1">
                <a:solidFill>
                  <a:srgbClr val="7FA9B4"/>
                </a:solidFill>
                <a:effectLst/>
                <a:latin typeface="方正少儿简体" panose="03000509000000000000" charset="-122"/>
                <a:ea typeface="方正少儿简体" panose="03000509000000000000" charset="-122"/>
                <a:cs typeface="方正少儿简体" panose="03000509000000000000" charset="-122"/>
              </a:rPr>
              <a:t>儿童视野的幼儿园环境创设</a:t>
            </a:r>
            <a:r>
              <a:rPr lang="zh-CN" altLang="en-US" sz="4000" b="1">
                <a:solidFill>
                  <a:srgbClr val="7FA9B4"/>
                </a:solidFill>
                <a:effectLst/>
                <a:latin typeface="方正少儿简体" panose="03000509000000000000" charset="-122"/>
                <a:ea typeface="方正少儿简体" panose="03000509000000000000" charset="-122"/>
                <a:cs typeface="方正少儿简体" panose="03000509000000000000" charset="-122"/>
              </a:rPr>
              <a:t>》</a:t>
            </a:r>
            <a:endParaRPr lang="zh-CN" altLang="en-US" sz="4000" b="1">
              <a:solidFill>
                <a:srgbClr val="7FA9B4"/>
              </a:solidFill>
              <a:effectLst/>
              <a:latin typeface="方正少儿简体" panose="03000509000000000000" charset="-122"/>
              <a:ea typeface="方正少儿简体" panose="03000509000000000000" charset="-122"/>
              <a:cs typeface="方正少儿简体" panose="03000509000000000000" charset="-122"/>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2"/>
          <p:cNvPicPr>
            <a:picLocks noChangeAspect="1"/>
          </p:cNvPicPr>
          <p:nvPr/>
        </p:nvPicPr>
        <p:blipFill>
          <a:blip r:embed="rId1"/>
          <a:stretch>
            <a:fillRect/>
          </a:stretch>
        </p:blipFill>
        <p:spPr>
          <a:xfrm flipH="1" flipV="1">
            <a:off x="-93345" y="-256540"/>
            <a:ext cx="12377420" cy="3972560"/>
          </a:xfrm>
          <a:prstGeom prst="rect">
            <a:avLst/>
          </a:prstGeom>
        </p:spPr>
      </p:pic>
      <p:pic>
        <p:nvPicPr>
          <p:cNvPr id="7" name="图片 6" descr="2"/>
          <p:cNvPicPr>
            <a:picLocks noChangeAspect="1"/>
          </p:cNvPicPr>
          <p:nvPr/>
        </p:nvPicPr>
        <p:blipFill>
          <a:blip r:embed="rId1"/>
          <a:stretch>
            <a:fillRect/>
          </a:stretch>
        </p:blipFill>
        <p:spPr>
          <a:xfrm>
            <a:off x="-92710" y="3078480"/>
            <a:ext cx="12377420" cy="3972560"/>
          </a:xfrm>
          <a:prstGeom prst="rect">
            <a:avLst/>
          </a:prstGeom>
        </p:spPr>
      </p:pic>
      <p:sp>
        <p:nvSpPr>
          <p:cNvPr id="5" name="矩形 4"/>
          <p:cNvSpPr/>
          <p:nvPr/>
        </p:nvSpPr>
        <p:spPr>
          <a:xfrm>
            <a:off x="358140" y="408305"/>
            <a:ext cx="11474450" cy="60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custDataLst>
              <p:tags r:id="rId2"/>
            </p:custDataLst>
          </p:nvPr>
        </p:nvSpPr>
        <p:spPr>
          <a:xfrm>
            <a:off x="2063750" y="1047750"/>
            <a:ext cx="7105015" cy="1364615"/>
          </a:xfrm>
          <a:prstGeom prst="rect">
            <a:avLst/>
          </a:prstGeom>
          <a:noFill/>
        </p:spPr>
        <p:txBody>
          <a:bodyPr anchor="ctr"/>
          <a:p>
            <a:pPr marL="0" marR="0" lvl="0" indent="0" algn="l" defTabSz="914400" rtl="0" eaLnBrk="1" fontAlgn="t" latinLnBrk="0" hangingPunct="1">
              <a:lnSpc>
                <a:spcPct val="150000"/>
              </a:lnSpc>
              <a:spcBef>
                <a:spcPts val="0"/>
              </a:spcBef>
              <a:spcAft>
                <a:spcPts val="0"/>
              </a:spcAft>
              <a:buClrTx/>
              <a:buSzTx/>
              <a:buFontTx/>
              <a:buNone/>
              <a:defRPr/>
            </a:pPr>
            <a:r>
              <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rPr>
              <a:t>（</a:t>
            </a:r>
            <a:r>
              <a:rPr kumimoji="0" lang="en-US" alt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rPr>
              <a:t>1</a:t>
            </a:r>
            <a:r>
              <a:rPr kumimoji="0" lang="zh-CN" altLang="en-US"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rPr>
              <a:t>）</a:t>
            </a:r>
            <a:r>
              <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rPr>
              <a:t>儿童，环境，课程之间的关系。</a:t>
            </a:r>
            <a:endPar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endParaRPr>
          </a:p>
        </p:txBody>
      </p:sp>
      <p:pic>
        <p:nvPicPr>
          <p:cNvPr id="6" name="图片 5" descr="2"/>
          <p:cNvPicPr>
            <a:picLocks noChangeAspect="1"/>
          </p:cNvPicPr>
          <p:nvPr/>
        </p:nvPicPr>
        <p:blipFill>
          <a:blip r:embed="rId1"/>
          <a:srcRect l="95675" t="5307" b="74409"/>
          <a:stretch>
            <a:fillRect/>
          </a:stretch>
        </p:blipFill>
        <p:spPr>
          <a:xfrm flipH="1" flipV="1">
            <a:off x="-286385" y="254635"/>
            <a:ext cx="1053465" cy="1586230"/>
          </a:xfrm>
          <a:prstGeom prst="rect">
            <a:avLst/>
          </a:prstGeom>
        </p:spPr>
      </p:pic>
      <p:sp>
        <p:nvSpPr>
          <p:cNvPr id="3" name="文本框 2"/>
          <p:cNvSpPr txBox="1"/>
          <p:nvPr/>
        </p:nvSpPr>
        <p:spPr>
          <a:xfrm>
            <a:off x="3710305" y="579755"/>
            <a:ext cx="4342765" cy="713740"/>
          </a:xfrm>
          <a:prstGeom prst="rect">
            <a:avLst/>
          </a:prstGeom>
          <a:noFill/>
        </p:spPr>
        <p:txBody>
          <a:bodyPr anchor="ctr"/>
          <a:p>
            <a:pPr marL="0" marR="0" lvl="0" indent="0" algn="ctr" defTabSz="914400" rtl="0" eaLnBrk="1" fontAlgn="t" latinLnBrk="0" hangingPunct="1">
              <a:spcBef>
                <a:spcPts val="0"/>
              </a:spcBef>
              <a:spcAft>
                <a:spcPts val="0"/>
              </a:spcAft>
              <a:buClrTx/>
              <a:buSzTx/>
              <a:buFontTx/>
              <a:buNone/>
              <a:defRPr/>
            </a:pPr>
            <a:r>
              <a:rPr kumimoji="0" lang="zh-CN" altLang="en-US" sz="36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话题研讨：</a:t>
            </a:r>
            <a:endParaRPr kumimoji="0" lang="zh-CN" altLang="en-US" sz="36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
        <p:nvSpPr>
          <p:cNvPr id="2" name="文本框 1"/>
          <p:cNvSpPr txBox="1"/>
          <p:nvPr>
            <p:custDataLst>
              <p:tags r:id="rId3"/>
            </p:custDataLst>
          </p:nvPr>
        </p:nvSpPr>
        <p:spPr>
          <a:xfrm>
            <a:off x="2063750" y="3925570"/>
            <a:ext cx="7105015" cy="1826895"/>
          </a:xfrm>
          <a:prstGeom prst="rect">
            <a:avLst/>
          </a:prstGeom>
          <a:noFill/>
        </p:spPr>
        <p:txBody>
          <a:bodyPr anchor="ctr"/>
          <a:p>
            <a:pPr marL="0" marR="0" lvl="0" indent="0" algn="l" defTabSz="914400" rtl="0" eaLnBrk="1" fontAlgn="t" latinLnBrk="0" hangingPunct="1">
              <a:lnSpc>
                <a:spcPct val="150000"/>
              </a:lnSpc>
              <a:spcBef>
                <a:spcPts val="0"/>
              </a:spcBef>
              <a:spcAft>
                <a:spcPts val="0"/>
              </a:spcAft>
              <a:buClrTx/>
              <a:buSzTx/>
              <a:buFontTx/>
              <a:buNone/>
              <a:defRPr/>
            </a:pPr>
            <a:r>
              <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rPr>
              <a:t>（2）主题一：</a:t>
            </a:r>
            <a:r>
              <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rPr>
              <a:t>对环境中儿童感的理解以及日常中运用哪些支持策略体现环境中具备儿童感？</a:t>
            </a:r>
            <a:endPar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endParaRPr>
          </a:p>
        </p:txBody>
      </p:sp>
      <p:sp>
        <p:nvSpPr>
          <p:cNvPr id="8" name="文本框 7"/>
          <p:cNvSpPr txBox="1"/>
          <p:nvPr>
            <p:custDataLst>
              <p:tags r:id="rId4"/>
            </p:custDataLst>
          </p:nvPr>
        </p:nvSpPr>
        <p:spPr>
          <a:xfrm>
            <a:off x="2113280" y="2485390"/>
            <a:ext cx="9436735" cy="1153160"/>
          </a:xfrm>
          <a:prstGeom prst="rect">
            <a:avLst/>
          </a:prstGeom>
          <a:noFill/>
        </p:spPr>
        <p:txBody>
          <a:bodyPr anchor="ctr"/>
          <a:p>
            <a:pPr marL="0" marR="0" lvl="0" indent="0" algn="l" defTabSz="914400" rtl="0" eaLnBrk="1" fontAlgn="t" latinLnBrk="0" hangingPunct="1">
              <a:lnSpc>
                <a:spcPct val="150000"/>
              </a:lnSpc>
              <a:spcBef>
                <a:spcPts val="0"/>
              </a:spcBef>
              <a:spcAft>
                <a:spcPts val="0"/>
              </a:spcAft>
              <a:buClrTx/>
              <a:buSzTx/>
              <a:buFontTx/>
              <a:buNone/>
              <a:defRPr/>
            </a:pPr>
            <a:r>
              <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rPr>
              <a:t>环境与资源——环境与儿童——环境与课程——环境与发展。</a:t>
            </a:r>
            <a:endParaRPr kumimoji="0" lang="zh-CN"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sym typeface="+mn-ea"/>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500"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4" grpId="0"/>
      <p:bldP spid="2"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358140" y="401320"/>
            <a:ext cx="11474450" cy="60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1"/>
          <p:cNvPicPr>
            <a:picLocks noChangeAspect="1"/>
          </p:cNvPicPr>
          <p:nvPr/>
        </p:nvPicPr>
        <p:blipFill>
          <a:blip r:embed="rId1"/>
          <a:stretch>
            <a:fillRect/>
          </a:stretch>
        </p:blipFill>
        <p:spPr>
          <a:xfrm>
            <a:off x="-14605" y="-26670"/>
            <a:ext cx="6386195" cy="1286510"/>
          </a:xfrm>
          <a:prstGeom prst="rect">
            <a:avLst/>
          </a:prstGeom>
        </p:spPr>
      </p:pic>
      <p:pic>
        <p:nvPicPr>
          <p:cNvPr id="9" name="图片 8" descr="1"/>
          <p:cNvPicPr>
            <a:picLocks noChangeAspect="1"/>
          </p:cNvPicPr>
          <p:nvPr/>
        </p:nvPicPr>
        <p:blipFill>
          <a:blip r:embed="rId1"/>
          <a:stretch>
            <a:fillRect/>
          </a:stretch>
        </p:blipFill>
        <p:spPr>
          <a:xfrm>
            <a:off x="5866130" y="-26670"/>
            <a:ext cx="6386195" cy="1286510"/>
          </a:xfrm>
          <a:prstGeom prst="rect">
            <a:avLst/>
          </a:prstGeom>
        </p:spPr>
      </p:pic>
      <p:pic>
        <p:nvPicPr>
          <p:cNvPr id="8" name="图片 7" descr="3"/>
          <p:cNvPicPr>
            <a:picLocks noChangeAspect="1"/>
          </p:cNvPicPr>
          <p:nvPr/>
        </p:nvPicPr>
        <p:blipFill>
          <a:blip r:embed="rId2"/>
          <a:stretch>
            <a:fillRect/>
          </a:stretch>
        </p:blipFill>
        <p:spPr>
          <a:xfrm>
            <a:off x="3343910" y="4752975"/>
            <a:ext cx="5806440" cy="2216150"/>
          </a:xfrm>
          <a:prstGeom prst="rect">
            <a:avLst/>
          </a:prstGeom>
        </p:spPr>
      </p:pic>
      <p:sp>
        <p:nvSpPr>
          <p:cNvPr id="7" name="文本框 6"/>
          <p:cNvSpPr txBox="1"/>
          <p:nvPr/>
        </p:nvSpPr>
        <p:spPr>
          <a:xfrm>
            <a:off x="2771775" y="2597150"/>
            <a:ext cx="5920740" cy="706755"/>
          </a:xfrm>
          <a:prstGeom prst="rect">
            <a:avLst/>
          </a:prstGeom>
          <a:noFill/>
        </p:spPr>
        <p:txBody>
          <a:bodyPr wrap="square" rtlCol="0">
            <a:spAutoFit/>
          </a:bodyPr>
          <a:p>
            <a:pPr algn="ctr"/>
            <a:r>
              <a:rPr lang="zh-CN" altLang="en-US" sz="4000" kern="0" noProof="0" dirty="0">
                <a:ln>
                  <a:noFill/>
                </a:ln>
                <a:solidFill>
                  <a:srgbClr val="7FA9B4"/>
                </a:solidFill>
                <a:effectLst/>
                <a:uLnTx/>
                <a:uFillTx/>
                <a:latin typeface="方正少儿简体" panose="03000509000000000000" charset="-122"/>
                <a:ea typeface="方正少儿简体" panose="03000509000000000000" charset="-122"/>
                <a:sym typeface="+mn-ea"/>
              </a:rPr>
              <a:t>话题</a:t>
            </a:r>
            <a:r>
              <a:rPr lang="zh-CN" altLang="en-US" sz="4000" kern="0" noProof="0" dirty="0">
                <a:ln>
                  <a:noFill/>
                </a:ln>
                <a:solidFill>
                  <a:srgbClr val="7FA9B4"/>
                </a:solidFill>
                <a:effectLst/>
                <a:uLnTx/>
                <a:uFillTx/>
                <a:latin typeface="方正少儿简体" panose="03000509000000000000" charset="-122"/>
                <a:ea typeface="方正少儿简体" panose="03000509000000000000" charset="-122"/>
                <a:sym typeface="+mn-ea"/>
              </a:rPr>
              <a:t>研讨</a:t>
            </a:r>
            <a:endParaRPr lang="zh-CN" altLang="en-US" sz="4000" kern="0" noProof="0" dirty="0">
              <a:ln>
                <a:noFill/>
              </a:ln>
              <a:solidFill>
                <a:srgbClr val="7FA9B4"/>
              </a:solidFill>
              <a:effectLst/>
              <a:uLnTx/>
              <a:uFillTx/>
              <a:latin typeface="方正少儿简体" panose="03000509000000000000" charset="-122"/>
              <a:ea typeface="方正少儿简体" panose="03000509000000000000" charset="-122"/>
              <a:sym typeface="+mn-ea"/>
            </a:endParaRPr>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2"/>
          <p:cNvPicPr>
            <a:picLocks noChangeAspect="1"/>
          </p:cNvPicPr>
          <p:nvPr/>
        </p:nvPicPr>
        <p:blipFill>
          <a:blip r:embed="rId1"/>
          <a:stretch>
            <a:fillRect/>
          </a:stretch>
        </p:blipFill>
        <p:spPr>
          <a:xfrm flipH="1" flipV="1">
            <a:off x="-93345" y="-256540"/>
            <a:ext cx="12377420" cy="3972560"/>
          </a:xfrm>
          <a:prstGeom prst="rect">
            <a:avLst/>
          </a:prstGeom>
        </p:spPr>
      </p:pic>
      <p:pic>
        <p:nvPicPr>
          <p:cNvPr id="7" name="图片 6" descr="2"/>
          <p:cNvPicPr>
            <a:picLocks noChangeAspect="1"/>
          </p:cNvPicPr>
          <p:nvPr/>
        </p:nvPicPr>
        <p:blipFill>
          <a:blip r:embed="rId1"/>
          <a:stretch>
            <a:fillRect/>
          </a:stretch>
        </p:blipFill>
        <p:spPr>
          <a:xfrm>
            <a:off x="-92710" y="3078480"/>
            <a:ext cx="12377420" cy="3972560"/>
          </a:xfrm>
          <a:prstGeom prst="rect">
            <a:avLst/>
          </a:prstGeom>
        </p:spPr>
      </p:pic>
      <p:sp>
        <p:nvSpPr>
          <p:cNvPr id="5" name="矩形 4"/>
          <p:cNvSpPr/>
          <p:nvPr/>
        </p:nvSpPr>
        <p:spPr>
          <a:xfrm>
            <a:off x="358140" y="401320"/>
            <a:ext cx="11474450" cy="60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2"/>
          <p:cNvPicPr>
            <a:picLocks noChangeAspect="1"/>
          </p:cNvPicPr>
          <p:nvPr/>
        </p:nvPicPr>
        <p:blipFill>
          <a:blip r:embed="rId1"/>
          <a:srcRect l="95675" t="5307" b="74409"/>
          <a:stretch>
            <a:fillRect/>
          </a:stretch>
        </p:blipFill>
        <p:spPr>
          <a:xfrm flipH="1" flipV="1">
            <a:off x="-286385" y="254635"/>
            <a:ext cx="1053465" cy="1586230"/>
          </a:xfrm>
          <a:prstGeom prst="rect">
            <a:avLst/>
          </a:prstGeom>
        </p:spPr>
      </p:pic>
      <p:sp>
        <p:nvSpPr>
          <p:cNvPr id="2" name="文本框 1"/>
          <p:cNvSpPr txBox="1"/>
          <p:nvPr/>
        </p:nvSpPr>
        <p:spPr>
          <a:xfrm>
            <a:off x="3245485" y="1232535"/>
            <a:ext cx="4594225" cy="768350"/>
          </a:xfrm>
          <a:prstGeom prst="rect">
            <a:avLst/>
          </a:prstGeom>
          <a:noFill/>
        </p:spPr>
        <p:txBody>
          <a:bodyPr wrap="square" rtlCol="0">
            <a:spAutoFit/>
          </a:bodyPr>
          <a:p>
            <a:pPr marL="0" marR="0" lvl="0" indent="0" algn="l" defTabSz="914400" rtl="0" eaLnBrk="1" fontAlgn="t" latinLnBrk="0" hangingPunct="1">
              <a:spcBef>
                <a:spcPts val="0"/>
              </a:spcBef>
              <a:spcAft>
                <a:spcPts val="0"/>
              </a:spcAft>
              <a:buClrTx/>
              <a:buSzTx/>
              <a:buFontTx/>
              <a:buNone/>
              <a:defRPr/>
            </a:pPr>
            <a:r>
              <a:rPr lang="zh-CN" altLang="en-US" sz="44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互动话题</a:t>
            </a:r>
            <a:r>
              <a:rPr lang="en-US" altLang="zh-CN" sz="44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1</a:t>
            </a:r>
            <a:r>
              <a:rPr lang="zh-CN" altLang="en-US" sz="44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a:t>
            </a:r>
            <a:endParaRPr kumimoji="0" lang="zh-CN" altLang="en-US" sz="4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
        <p:nvSpPr>
          <p:cNvPr id="3" name="文本框 2"/>
          <p:cNvSpPr txBox="1"/>
          <p:nvPr/>
        </p:nvSpPr>
        <p:spPr>
          <a:xfrm>
            <a:off x="2748915" y="2891155"/>
            <a:ext cx="7713345" cy="1076325"/>
          </a:xfrm>
          <a:prstGeom prst="rect">
            <a:avLst/>
          </a:prstGeom>
          <a:noFill/>
        </p:spPr>
        <p:txBody>
          <a:bodyPr wrap="square" rtlCol="0">
            <a:spAutoFit/>
          </a:bodyPr>
          <a:p>
            <a:pPr marL="0" marR="0" lvl="0" indent="0" algn="l" defTabSz="914400" rtl="0" eaLnBrk="1" fontAlgn="t" latinLnBrk="0" hangingPunct="1">
              <a:spcBef>
                <a:spcPts val="0"/>
              </a:spcBef>
              <a:spcAft>
                <a:spcPts val="0"/>
              </a:spcAft>
              <a:buClrTx/>
              <a:buSzTx/>
              <a:buFontTx/>
              <a:buNone/>
              <a:defRPr/>
            </a:pPr>
            <a:r>
              <a:rPr lang="zh-CN" altLang="en-US" sz="32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梳理不同年龄段能开展哪些生活化课程以及生活化的环境？</a:t>
            </a:r>
            <a:endParaRPr lang="zh-CN" altLang="en-US" sz="32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2"/>
          <p:cNvPicPr>
            <a:picLocks noChangeAspect="1"/>
          </p:cNvPicPr>
          <p:nvPr/>
        </p:nvPicPr>
        <p:blipFill>
          <a:blip r:embed="rId1"/>
          <a:stretch>
            <a:fillRect/>
          </a:stretch>
        </p:blipFill>
        <p:spPr>
          <a:xfrm flipH="1" flipV="1">
            <a:off x="-93345" y="-256540"/>
            <a:ext cx="12377420" cy="3972560"/>
          </a:xfrm>
          <a:prstGeom prst="rect">
            <a:avLst/>
          </a:prstGeom>
        </p:spPr>
      </p:pic>
      <p:pic>
        <p:nvPicPr>
          <p:cNvPr id="7" name="图片 6" descr="2"/>
          <p:cNvPicPr>
            <a:picLocks noChangeAspect="1"/>
          </p:cNvPicPr>
          <p:nvPr/>
        </p:nvPicPr>
        <p:blipFill>
          <a:blip r:embed="rId1"/>
          <a:stretch>
            <a:fillRect/>
          </a:stretch>
        </p:blipFill>
        <p:spPr>
          <a:xfrm>
            <a:off x="-92710" y="3078480"/>
            <a:ext cx="12377420" cy="3972560"/>
          </a:xfrm>
          <a:prstGeom prst="rect">
            <a:avLst/>
          </a:prstGeom>
        </p:spPr>
      </p:pic>
      <p:sp>
        <p:nvSpPr>
          <p:cNvPr id="5" name="矩形 4"/>
          <p:cNvSpPr/>
          <p:nvPr/>
        </p:nvSpPr>
        <p:spPr>
          <a:xfrm>
            <a:off x="358140" y="401320"/>
            <a:ext cx="11474450" cy="60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2"/>
          <p:cNvPicPr>
            <a:picLocks noChangeAspect="1"/>
          </p:cNvPicPr>
          <p:nvPr/>
        </p:nvPicPr>
        <p:blipFill>
          <a:blip r:embed="rId1"/>
          <a:srcRect l="95675" t="5307" b="74409"/>
          <a:stretch>
            <a:fillRect/>
          </a:stretch>
        </p:blipFill>
        <p:spPr>
          <a:xfrm flipH="1" flipV="1">
            <a:off x="-286385" y="254635"/>
            <a:ext cx="1053465" cy="1586230"/>
          </a:xfrm>
          <a:prstGeom prst="rect">
            <a:avLst/>
          </a:prstGeom>
        </p:spPr>
      </p:pic>
      <p:sp>
        <p:nvSpPr>
          <p:cNvPr id="2" name="文本框 1"/>
          <p:cNvSpPr txBox="1"/>
          <p:nvPr/>
        </p:nvSpPr>
        <p:spPr>
          <a:xfrm>
            <a:off x="1854835" y="713740"/>
            <a:ext cx="7295515" cy="1077595"/>
          </a:xfrm>
          <a:prstGeom prst="rect">
            <a:avLst/>
          </a:prstGeom>
          <a:noFill/>
        </p:spPr>
        <p:txBody>
          <a:bodyPr anchor="ctr"/>
          <a:p>
            <a:pPr marL="0" marR="0" lvl="0" indent="0" algn="l" defTabSz="914400" rtl="0" eaLnBrk="1" fontAlgn="t" latinLnBrk="0" hangingPunct="1">
              <a:lnSpc>
                <a:spcPct val="100000"/>
              </a:lnSpc>
              <a:spcBef>
                <a:spcPts val="0"/>
              </a:spcBef>
              <a:spcAft>
                <a:spcPts val="0"/>
              </a:spcAft>
              <a:buClrTx/>
              <a:buSzTx/>
              <a:buFontTx/>
              <a:buNone/>
              <a:defRPr/>
            </a:pPr>
            <a:r>
              <a:rPr kumimoji="0" lang="zh-CN" altLang="en-US" sz="32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互动话题</a:t>
            </a:r>
            <a:r>
              <a:rPr kumimoji="0" lang="en-US" altLang="zh-CN" sz="32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2</a:t>
            </a:r>
            <a:r>
              <a:rPr kumimoji="0" lang="zh-CN" altLang="en-US" sz="32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a:t>
            </a:r>
            <a:endParaRPr kumimoji="0" lang="zh-CN" altLang="en-US" sz="32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a:p>
            <a:pPr marL="0" marR="0" lvl="0" indent="0" algn="l" defTabSz="914400" rtl="0" eaLnBrk="1" fontAlgn="t" latinLnBrk="0" hangingPunct="1">
              <a:lnSpc>
                <a:spcPct val="100000"/>
              </a:lnSpc>
              <a:spcBef>
                <a:spcPts val="0"/>
              </a:spcBef>
              <a:spcAft>
                <a:spcPts val="0"/>
              </a:spcAft>
              <a:buClrTx/>
              <a:buSzTx/>
              <a:buFontTx/>
              <a:buNone/>
              <a:defRPr/>
            </a:pPr>
            <a:endParaRPr kumimoji="0" lang="zh-CN" altLang="en-US" sz="32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a:p>
            <a:pPr marL="0" marR="0" lvl="0" indent="0" algn="l" defTabSz="914400" rtl="0" eaLnBrk="1" fontAlgn="t"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
        <p:nvSpPr>
          <p:cNvPr id="8" name="文本框 7"/>
          <p:cNvSpPr txBox="1"/>
          <p:nvPr/>
        </p:nvSpPr>
        <p:spPr>
          <a:xfrm>
            <a:off x="2448560" y="3716020"/>
            <a:ext cx="7295515" cy="2198370"/>
          </a:xfrm>
          <a:prstGeom prst="rect">
            <a:avLst/>
          </a:prstGeom>
          <a:noFill/>
        </p:spPr>
        <p:txBody>
          <a:bodyPr anchor="ctr"/>
          <a:p>
            <a:pPr marL="0" marR="0" lvl="0" indent="0" algn="l" defTabSz="914400" rtl="0" eaLnBrk="1" fontAlgn="t"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a:p>
            <a:pPr marL="0" marR="0" lvl="0" indent="0" algn="l" defTabSz="914400" rtl="0" eaLnBrk="1" fontAlgn="t"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
        <p:nvSpPr>
          <p:cNvPr id="9" name="文本框 8"/>
          <p:cNvSpPr txBox="1"/>
          <p:nvPr/>
        </p:nvSpPr>
        <p:spPr>
          <a:xfrm>
            <a:off x="1435100" y="1419225"/>
            <a:ext cx="10161905" cy="501650"/>
          </a:xfrm>
          <a:prstGeom prst="rect">
            <a:avLst/>
          </a:prstGeom>
          <a:noFill/>
        </p:spPr>
        <p:txBody>
          <a:bodyPr wrap="square" rtlCol="0">
            <a:noAutofit/>
          </a:bodyPr>
          <a:p>
            <a:r>
              <a:rPr lang="zh-CN" altLang="en-US" sz="28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创设班级整理课程中，不同年龄段可以从哪些方面进行出发？</a:t>
            </a:r>
            <a:endParaRPr kumimoji="0" lang="zh-CN" altLang="en-US" sz="28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a:p>
            <a:endParaRPr kumimoji="0" lang="zh-CN" altLang="en-US" sz="2800" i="0" u="none" strike="noStrike" kern="0" cap="none" spc="0" normalizeH="0" baseline="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
        <p:nvSpPr>
          <p:cNvPr id="11" name="文本框 10"/>
          <p:cNvSpPr txBox="1"/>
          <p:nvPr/>
        </p:nvSpPr>
        <p:spPr>
          <a:xfrm>
            <a:off x="1435100" y="3078480"/>
            <a:ext cx="10161905" cy="501650"/>
          </a:xfrm>
          <a:prstGeom prst="rect">
            <a:avLst/>
          </a:prstGeom>
          <a:noFill/>
        </p:spPr>
        <p:txBody>
          <a:bodyPr wrap="square" rtlCol="0">
            <a:noAutofit/>
          </a:bodyPr>
          <a:p>
            <a:r>
              <a:rPr lang="zh-CN" altLang="en-US" sz="28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对接不同年龄段的幼儿，需要达到怎样的能力</a:t>
            </a:r>
            <a:r>
              <a:rPr lang="zh-CN" altLang="en-US" sz="28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水平？</a:t>
            </a:r>
            <a:endParaRPr lang="zh-CN" altLang="en-US" sz="28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
        <p:nvSpPr>
          <p:cNvPr id="12" name="文本框 11"/>
          <p:cNvSpPr txBox="1"/>
          <p:nvPr/>
        </p:nvSpPr>
        <p:spPr>
          <a:xfrm>
            <a:off x="1670685" y="4250690"/>
            <a:ext cx="10161905" cy="843915"/>
          </a:xfrm>
          <a:prstGeom prst="rect">
            <a:avLst/>
          </a:prstGeom>
          <a:noFill/>
        </p:spPr>
        <p:txBody>
          <a:bodyPr wrap="square" rtlCol="0">
            <a:noAutofit/>
          </a:bodyPr>
          <a:p>
            <a:r>
              <a:rPr lang="zh-CN" altLang="en-US" sz="28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不同年龄段的幼儿，可以创设怎样的环境，促进幼儿与环境发生互动？从而提升幼儿的经验能力</a:t>
            </a:r>
            <a:r>
              <a:rPr lang="zh-CN" altLang="en-US" sz="28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rPr>
              <a:t>水平？</a:t>
            </a:r>
            <a:endParaRPr lang="zh-CN" altLang="en-US" sz="2800" kern="0" noProof="0" dirty="0">
              <a:ln>
                <a:noFill/>
              </a:ln>
              <a:solidFill>
                <a:srgbClr val="7FA9B4"/>
              </a:solidFill>
              <a:effectLst/>
              <a:uLnTx/>
              <a:uFillTx/>
              <a:latin typeface="方正少儿简体" panose="03000509000000000000" charset="-122"/>
              <a:ea typeface="方正少儿简体" panose="03000509000000000000" charset="-122"/>
              <a:cs typeface="方正少儿简体" panose="03000509000000000000" charset="-122"/>
              <a:sym typeface="+mn-ea"/>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8140" y="401320"/>
            <a:ext cx="11474450" cy="60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1"/>
          <p:cNvPicPr>
            <a:picLocks noChangeAspect="1"/>
          </p:cNvPicPr>
          <p:nvPr/>
        </p:nvPicPr>
        <p:blipFill>
          <a:blip r:embed="rId1"/>
          <a:stretch>
            <a:fillRect/>
          </a:stretch>
        </p:blipFill>
        <p:spPr>
          <a:xfrm>
            <a:off x="-14605" y="-26670"/>
            <a:ext cx="6386195" cy="1286510"/>
          </a:xfrm>
          <a:prstGeom prst="rect">
            <a:avLst/>
          </a:prstGeom>
        </p:spPr>
      </p:pic>
      <p:pic>
        <p:nvPicPr>
          <p:cNvPr id="8" name="图片 7" descr="3"/>
          <p:cNvPicPr>
            <a:picLocks noChangeAspect="1"/>
          </p:cNvPicPr>
          <p:nvPr/>
        </p:nvPicPr>
        <p:blipFill>
          <a:blip r:embed="rId2"/>
          <a:stretch>
            <a:fillRect/>
          </a:stretch>
        </p:blipFill>
        <p:spPr>
          <a:xfrm>
            <a:off x="3328670" y="4798060"/>
            <a:ext cx="5806440" cy="2216150"/>
          </a:xfrm>
          <a:prstGeom prst="rect">
            <a:avLst/>
          </a:prstGeom>
        </p:spPr>
      </p:pic>
      <p:pic>
        <p:nvPicPr>
          <p:cNvPr id="9" name="图片 8" descr="1"/>
          <p:cNvPicPr>
            <a:picLocks noChangeAspect="1"/>
          </p:cNvPicPr>
          <p:nvPr/>
        </p:nvPicPr>
        <p:blipFill>
          <a:blip r:embed="rId1"/>
          <a:stretch>
            <a:fillRect/>
          </a:stretch>
        </p:blipFill>
        <p:spPr>
          <a:xfrm>
            <a:off x="5866130" y="-26670"/>
            <a:ext cx="6386195" cy="1286510"/>
          </a:xfrm>
          <a:prstGeom prst="rect">
            <a:avLst/>
          </a:prstGeom>
        </p:spPr>
      </p:pic>
      <p:sp>
        <p:nvSpPr>
          <p:cNvPr id="16" name="文本框 15"/>
          <p:cNvSpPr txBox="1"/>
          <p:nvPr/>
        </p:nvSpPr>
        <p:spPr>
          <a:xfrm>
            <a:off x="1854835" y="2244725"/>
            <a:ext cx="8754110" cy="1568450"/>
          </a:xfrm>
          <a:prstGeom prst="rect">
            <a:avLst/>
          </a:prstGeom>
          <a:noFill/>
        </p:spPr>
        <p:txBody>
          <a:bodyPr wrap="square" rtlCol="0">
            <a:spAutoFit/>
          </a:bodyPr>
          <a:p>
            <a:pPr algn="ctr"/>
            <a:r>
              <a:rPr lang="zh-CN" altLang="en-US" sz="9600">
                <a:solidFill>
                  <a:srgbClr val="7FA9B4"/>
                </a:solidFill>
                <a:latin typeface="方正少儿简体" panose="03000509000000000000" charset="-122"/>
                <a:ea typeface="方正少儿简体" panose="03000509000000000000" charset="-122"/>
              </a:rPr>
              <a:t>谢谢观看</a:t>
            </a:r>
            <a:endParaRPr lang="zh-CN" altLang="en-US" sz="9600">
              <a:solidFill>
                <a:srgbClr val="7FA9B4"/>
              </a:solidFill>
              <a:latin typeface="方正少儿简体" panose="03000509000000000000" charset="-122"/>
              <a:ea typeface="方正少儿简体" panose="03000509000000000000" charset="-122"/>
            </a:endParaRPr>
          </a:p>
        </p:txBody>
      </p:sp>
      <p:sp>
        <p:nvSpPr>
          <p:cNvPr id="18" name="文本框 17"/>
          <p:cNvSpPr txBox="1"/>
          <p:nvPr/>
        </p:nvSpPr>
        <p:spPr>
          <a:xfrm>
            <a:off x="3778250" y="3720465"/>
            <a:ext cx="4907280" cy="275590"/>
          </a:xfrm>
          <a:prstGeom prst="rect">
            <a:avLst/>
          </a:prstGeom>
          <a:noFill/>
          <a:effectLst/>
        </p:spPr>
        <p:txBody>
          <a:bodyPr wrap="square" rtlCol="0">
            <a:spAutoFit/>
          </a:bodyPr>
          <a:p>
            <a:pPr algn="dist"/>
            <a:r>
              <a:rPr lang="en-US" altLang="zh-CN" sz="1200">
                <a:ln>
                  <a:noFill/>
                </a:ln>
                <a:solidFill>
                  <a:schemeClr val="tx1">
                    <a:lumMod val="85000"/>
                    <a:lumOff val="15000"/>
                  </a:schemeClr>
                </a:solidFill>
                <a:effectLst/>
                <a:latin typeface="微软雅黑" panose="020B0503020204020204" charset="-122"/>
                <a:ea typeface="微软雅黑" panose="020B0503020204020204" charset="-122"/>
              </a:rPr>
              <a:t>THANKS</a:t>
            </a:r>
            <a:endParaRPr lang="en-US" altLang="zh-CN" sz="1200">
              <a:ln>
                <a:noFill/>
              </a:ln>
              <a:solidFill>
                <a:schemeClr val="tx1">
                  <a:lumMod val="85000"/>
                  <a:lumOff val="15000"/>
                </a:schemeClr>
              </a:solidFill>
              <a:effectLst/>
              <a:latin typeface="微软雅黑" panose="020B0503020204020204" charset="-122"/>
              <a:ea typeface="微软雅黑" panose="020B0503020204020204" charset="-122"/>
            </a:endParaRPr>
          </a:p>
        </p:txBody>
      </p:sp>
    </p:spTree>
    <p:custDataLst>
      <p:tags r:id="rId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REFSHAPE" val="126363876"/>
</p:tagLst>
</file>

<file path=ppt/tags/tag63.xml><?xml version="1.0" encoding="utf-8"?>
<p:tagLst xmlns:p="http://schemas.openxmlformats.org/presentationml/2006/main">
  <p:tag name="REFSHAPE" val="126363740"/>
</p:tagLst>
</file>

<file path=ppt/tags/tag64.xml><?xml version="1.0" encoding="utf-8"?>
<p:tagLst xmlns:p="http://schemas.openxmlformats.org/presentationml/2006/main">
  <p:tag name="REFSHAPE" val="126364828"/>
</p:tagLst>
</file>

<file path=ppt/tags/tag65.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UNIT_PLACING_PICTURE_USER_VIEWPORT" val="{&quot;height&quot;:1124,&quot;width&quot;:9635}"/>
</p:tagLst>
</file>

<file path=ppt/tags/tag68.xml><?xml version="1.0" encoding="utf-8"?>
<p:tagLst xmlns:p="http://schemas.openxmlformats.org/presentationml/2006/main">
  <p:tag name="KSO_WM_UNIT_PLACING_PICTURE_USER_VIEWPORT" val="{&quot;height&quot;:1124,&quot;width&quot;:9635}"/>
</p:tagLst>
</file>

<file path=ppt/tags/tag69.xml><?xml version="1.0" encoding="utf-8"?>
<p:tagLst xmlns:p="http://schemas.openxmlformats.org/presentationml/2006/main">
  <p:tag name="KSO_WM_UNIT_PLACING_PICTURE_USER_VIEWPORT" val="{&quot;height&quot;:1124,&quot;width&quot;:963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BEAUTIFY_FLAG" val="#wm#"/>
  <p:tag name="KSO_WM_TEMPLATE_CATEGORY" val="custom"/>
  <p:tag name="KSO_WM_TEMPLATE_INDEX" val="20187308"/>
</p:tagLst>
</file>

<file path=ppt/tags/tag74.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5.xml><?xml version="1.0" encoding="utf-8"?>
<p:tagLst xmlns:p="http://schemas.openxmlformats.org/presentationml/2006/main">
  <p:tag name="KSO_WPP_MARK_KEY" val="4c438ee7-becd-49a1-99a3-f14162bcc7ae"/>
  <p:tag name="COMMONDATA" val="eyJoZGlkIjoiYWY3Zjk2ZmJmZGQ3NWI4MTIwNzg0OWY4MGNkZTFmMTgifQ=="/>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Words>
  <Application>WPS 演示</Application>
  <PresentationFormat>宽屏</PresentationFormat>
  <Paragraphs>40</Paragraphs>
  <Slides>7</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微软雅黑</vt:lpstr>
      <vt:lpstr>方正清刻本悦宋简体</vt:lpstr>
      <vt:lpstr>萝莉体 第二版</vt:lpstr>
      <vt:lpstr>汉仪粗圆简</vt:lpstr>
      <vt:lpstr>方正少儿简体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小乖乖</cp:lastModifiedBy>
  <cp:revision>21</cp:revision>
  <dcterms:created xsi:type="dcterms:W3CDTF">2019-06-17T09:29:00Z</dcterms:created>
  <dcterms:modified xsi:type="dcterms:W3CDTF">2022-12-31T13:37:05Z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2052-11.1.0.12980</vt:lpwstr>
  </property>
  <property fmtid="{D5CDD505-2E9C-101B-9397-08002B2CF9AE}" pid="3" name="ICV">
    <vt:lpwstr>826F408CE109449CBC46B8BE41051418</vt:lpwstr>
  </property>
</Properties>
</file>