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65" r:id="rId3"/>
    <p:sldId id="263" r:id="rId4"/>
    <p:sldId id="309" r:id="rId5"/>
    <p:sldId id="279" r:id="rId6"/>
    <p:sldId id="266" r:id="rId7"/>
    <p:sldId id="278" r:id="rId8"/>
    <p:sldId id="315" r:id="rId9"/>
    <p:sldId id="312" r:id="rId10"/>
    <p:sldId id="314" r:id="rId11"/>
    <p:sldId id="313" r:id="rId12"/>
    <p:sldId id="267" r:id="rId13"/>
    <p:sldId id="272" r:id="rId14"/>
    <p:sldId id="277" r:id="rId15"/>
    <p:sldId id="316" r:id="rId16"/>
    <p:sldId id="317" r:id="rId17"/>
    <p:sldId id="283" r:id="rId18"/>
    <p:sldId id="268" r:id="rId19"/>
    <p:sldId id="308" r:id="rId20"/>
    <p:sldId id="310" r:id="rId21"/>
    <p:sldId id="281" r:id="rId22"/>
    <p:sldId id="26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AA0CB"/>
    <a:srgbClr val="7F7F7F"/>
    <a:srgbClr val="82B7D8"/>
    <a:srgbClr val="97C9C3"/>
    <a:srgbClr val="3176B8"/>
    <a:srgbClr val="8AC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4" autoAdjust="0"/>
    <p:restoredTop sz="86440" autoAdjust="0"/>
  </p:normalViewPr>
  <p:slideViewPr>
    <p:cSldViewPr snapToGrid="0" showGuides="1">
      <p:cViewPr varScale="1">
        <p:scale>
          <a:sx n="85" d="100"/>
          <a:sy n="85" d="100"/>
        </p:scale>
        <p:origin x="27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7EAE1-33CF-47B7-97DB-4B130B295953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06477-0D96-44F2-83DC-7A4BFD407BD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6975-1D4D-491B-8EC5-CCC6AF49DF0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fld id="{53B8F13C-FE88-4747-9007-3A359CDC1A9A}" type="slidenum">
              <a:rPr lang="zh-CN" altLang="en-US" smtClean="0">
                <a:latin typeface="Calibri" panose="020F0502020204030204" pitchFamily="34" charset="0"/>
              </a:rPr>
              <a:t>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06477-0D96-44F2-83DC-7A4BFD407BD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120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06477-0D96-44F2-83DC-7A4BFD407BD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330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06477-0D96-44F2-83DC-7A4BFD407BD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77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06477-0D96-44F2-83DC-7A4BFD407BD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21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2049053" y="-9211866"/>
            <a:ext cx="36290107" cy="25281733"/>
            <a:chOff x="-4760686" y="-4630057"/>
            <a:chExt cx="21052971" cy="14666685"/>
          </a:xfrm>
        </p:grpSpPr>
        <p:sp>
          <p:nvSpPr>
            <p:cNvPr id="7" name="椭圆 6"/>
            <p:cNvSpPr/>
            <p:nvPr/>
          </p:nvSpPr>
          <p:spPr>
            <a:xfrm>
              <a:off x="-4760686" y="-4630057"/>
              <a:ext cx="769257" cy="769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-4760686" y="9267371"/>
              <a:ext cx="769257" cy="769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5523028" y="9267371"/>
              <a:ext cx="769257" cy="769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5523028" y="-4630057"/>
              <a:ext cx="769257" cy="7692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7800155" y="3275057"/>
            <a:ext cx="1440000" cy="1440000"/>
          </a:xfrm>
          <a:custGeom>
            <a:avLst/>
            <a:gdLst>
              <a:gd name="connsiteX0" fmla="*/ 720000 w 1440000"/>
              <a:gd name="connsiteY0" fmla="*/ 0 h 1440000"/>
              <a:gd name="connsiteX1" fmla="*/ 1440000 w 1440000"/>
              <a:gd name="connsiteY1" fmla="*/ 720000 h 1440000"/>
              <a:gd name="connsiteX2" fmla="*/ 720000 w 1440000"/>
              <a:gd name="connsiteY2" fmla="*/ 1440000 h 1440000"/>
              <a:gd name="connsiteX3" fmla="*/ 0 w 1440000"/>
              <a:gd name="connsiteY3" fmla="*/ 720000 h 1440000"/>
              <a:gd name="connsiteX4" fmla="*/ 720000 w 1440000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0000" h="1440000">
                <a:moveTo>
                  <a:pt x="720000" y="0"/>
                </a:moveTo>
                <a:cubicBezTo>
                  <a:pt x="1117645" y="0"/>
                  <a:pt x="1440000" y="322355"/>
                  <a:pt x="1440000" y="720000"/>
                </a:cubicBezTo>
                <a:cubicBezTo>
                  <a:pt x="1440000" y="1117645"/>
                  <a:pt x="1117645" y="1440000"/>
                  <a:pt x="720000" y="1440000"/>
                </a:cubicBezTo>
                <a:cubicBezTo>
                  <a:pt x="322355" y="1440000"/>
                  <a:pt x="0" y="1117645"/>
                  <a:pt x="0" y="720000"/>
                </a:cubicBezTo>
                <a:cubicBezTo>
                  <a:pt x="0" y="322355"/>
                  <a:pt x="322355" y="0"/>
                  <a:pt x="72000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448297" y="3663155"/>
            <a:ext cx="5353054" cy="1753394"/>
          </a:xfrm>
          <a:custGeom>
            <a:avLst/>
            <a:gdLst>
              <a:gd name="connsiteX0" fmla="*/ 0 w 5353054"/>
              <a:gd name="connsiteY0" fmla="*/ 0 h 1753394"/>
              <a:gd name="connsiteX1" fmla="*/ 5353054 w 5353054"/>
              <a:gd name="connsiteY1" fmla="*/ 0 h 1753394"/>
              <a:gd name="connsiteX2" fmla="*/ 5353054 w 5353054"/>
              <a:gd name="connsiteY2" fmla="*/ 1753394 h 1753394"/>
              <a:gd name="connsiteX3" fmla="*/ 0 w 5353054"/>
              <a:gd name="connsiteY3" fmla="*/ 1753394 h 175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054" h="1753394">
                <a:moveTo>
                  <a:pt x="0" y="0"/>
                </a:moveTo>
                <a:lnTo>
                  <a:pt x="5353054" y="0"/>
                </a:lnTo>
                <a:lnTo>
                  <a:pt x="5353054" y="1753394"/>
                </a:lnTo>
                <a:lnTo>
                  <a:pt x="0" y="17533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29A9-5820-46BE-83DA-BE1F926704E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DA999-F757-44EC-952A-BB33502E9FCF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D7D34-74EC-411E-BFCA-B925947D59E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../../&#35266;&#23519;/&#31354;/&#38754;&#19978;&#35266;&#23519;.docx" TargetMode="External"/><Relationship Id="rId3" Type="http://schemas.openxmlformats.org/officeDocument/2006/relationships/hyperlink" Target="../&#35266;&#23519;&#35760;&#24405;&#34920;/&#35266;&#23519;&#35760;&#24405;2%20(3).docx" TargetMode="External"/><Relationship Id="rId7" Type="http://schemas.openxmlformats.org/officeDocument/2006/relationships/image" Target="../media/image8.png"/><Relationship Id="rId2" Type="http://schemas.openxmlformats.org/officeDocument/2006/relationships/hyperlink" Target="../&#35266;&#23519;&#35760;&#24405;&#34920;/&#24314;&#26500;&#21306;&#35266;&#23519;&#35760;&#24405;&#34920;.doc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../&#35266;&#23519;&#35760;&#24405;&#34920;/&#24188;&#20799;&#22253;&#21306;&#22495;&#28216;&#25103;&#26448;&#26009;&#19982;&#26102;&#38271;&#35266;&#23519;&#35760;&#24405;&#34920;2.doc" TargetMode="External"/><Relationship Id="rId5" Type="http://schemas.openxmlformats.org/officeDocument/2006/relationships/hyperlink" Target="../&#35266;&#23519;&#35760;&#24405;&#34920;/&#28216;&#25103;&#27963;&#21160;&#21306;&#24188;&#20799;&#33258;&#20027;&#24615;&#35266;&#23519;&#35760;&#24405;&#34920;.doc" TargetMode="External"/><Relationship Id="rId4" Type="http://schemas.openxmlformats.org/officeDocument/2006/relationships/hyperlink" Target="../&#35266;&#23519;&#35760;&#24405;&#34920;/&#35874;&#26131;&#28824;&#12289;&#35874;&#20975;&#12289;&#26446;&#26638;&#28540;&#12289;&#21494;&#26446;&#28800;.docx" TargetMode="External"/><Relationship Id="rId9" Type="http://schemas.openxmlformats.org/officeDocument/2006/relationships/hyperlink" Target="../&#35266;&#23519;&#35760;&#24405;&#34920;/&#28857;&#19978;&#35266;&#23519;&#35760;&#24405;.doc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slideLayout" Target="../slideLayouts/slideLayout14.xml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8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>
            <a:off x="3833089" y="1713158"/>
            <a:ext cx="2743201" cy="54681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>
            <a:off x="0" y="1111035"/>
            <a:ext cx="5726545" cy="57478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592590" y="1026520"/>
            <a:ext cx="1524313" cy="4162996"/>
          </a:xfrm>
          <a:prstGeom prst="rect">
            <a:avLst/>
          </a:prstGeom>
          <a:noFill/>
          <a:ln w="571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494348" y="917867"/>
            <a:ext cx="1746246" cy="4271649"/>
          </a:xfrm>
          <a:prstGeom prst="rect">
            <a:avLst/>
          </a:prstGeom>
          <a:noFill/>
          <a:ln w="190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742055" y="773545"/>
            <a:ext cx="831272" cy="415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115287" y="4084781"/>
            <a:ext cx="831272" cy="415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9408443" y="528560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48586" y="528560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788315" y="1713158"/>
            <a:ext cx="1107996" cy="31878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b="1" dirty="0">
                <a:solidFill>
                  <a:srgbClr val="3176B8"/>
                </a:solidFill>
                <a:latin typeface="幼圆" panose="02010509060101010101" charset="-122"/>
                <a:ea typeface="幼圆" panose="02010509060101010101" charset="-122"/>
              </a:rPr>
              <a:t>观察记录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10384445" y="4093453"/>
            <a:ext cx="675527" cy="1398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49" y="414005"/>
            <a:ext cx="1290414" cy="18119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521876" y="1713158"/>
            <a:ext cx="615553" cy="46216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学会观察 有效记录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1016">
            <a:off x="5222893" y="412299"/>
            <a:ext cx="794808" cy="164579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460060" y="2834350"/>
            <a:ext cx="430887" cy="20666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汇报人：周丽媛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0" y="-1891"/>
            <a:ext cx="12192000" cy="6858000"/>
          </a:xfrm>
          <a:prstGeom prst="rect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稻壳儿小白白(http://dwz.cn/Wu2UP)"/>
          <p:cNvSpPr txBox="1">
            <a:spLocks noChangeArrowheads="1"/>
          </p:cNvSpPr>
          <p:nvPr/>
        </p:nvSpPr>
        <p:spPr bwMode="auto">
          <a:xfrm>
            <a:off x="895905" y="1013116"/>
            <a:ext cx="1628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叙事法</a:t>
            </a:r>
          </a:p>
        </p:txBody>
      </p:sp>
      <p:sp>
        <p:nvSpPr>
          <p:cNvPr id="49" name="稻壳儿小白白(http://dwz.cn/Wu2UP)"/>
          <p:cNvSpPr txBox="1">
            <a:spLocks noChangeArrowheads="1"/>
          </p:cNvSpPr>
          <p:nvPr/>
        </p:nvSpPr>
        <p:spPr bwMode="auto">
          <a:xfrm>
            <a:off x="6740538" y="2282331"/>
            <a:ext cx="4278366" cy="317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tx1"/>
                </a:solidFill>
              </a:rPr>
              <a:t>叙事的记录有两个侧重点，一个重在现象，一个重在幼儿的行为。叙事观察法要求是完整的、全过程的，要交代游戏的背景、行为和结果的，这是一种连续性的记录。</a:t>
            </a:r>
            <a:br>
              <a:rPr lang="zh-CN" altLang="en-US" sz="2000" dirty="0">
                <a:solidFill>
                  <a:schemeClr val="tx1"/>
                </a:solidFill>
              </a:rPr>
            </a:br>
            <a:r>
              <a:rPr lang="zh-CN" altLang="en-US" sz="2000" dirty="0">
                <a:solidFill>
                  <a:schemeClr val="tx1"/>
                </a:solidFill>
              </a:rPr>
              <a:t>在观察中要记录孩子的动作、语言甚至表情，已经与他人的交往过程。</a:t>
            </a:r>
          </a:p>
        </p:txBody>
      </p:sp>
      <p:sp>
        <p:nvSpPr>
          <p:cNvPr id="56" name="0"/>
          <p:cNvSpPr txBox="1">
            <a:spLocks noChangeArrowheads="1"/>
          </p:cNvSpPr>
          <p:nvPr/>
        </p:nvSpPr>
        <p:spPr bwMode="auto">
          <a:xfrm>
            <a:off x="160677" y="120407"/>
            <a:ext cx="5571271" cy="6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一、</a:t>
            </a:r>
            <a:r>
              <a:rPr lang="zh-CN" altLang="en-US" sz="4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观察记录的方法</a:t>
            </a:r>
            <a:endParaRPr lang="en-US" altLang="zh-CN" sz="4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1D3446C-99BF-4BDD-B7F2-9073C095436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122" t="13778" r="48795"/>
          <a:stretch>
            <a:fillRect/>
          </a:stretch>
        </p:blipFill>
        <p:spPr>
          <a:xfrm>
            <a:off x="547372" y="1648273"/>
            <a:ext cx="5184576" cy="464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5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800" b="1" dirty="0">
              <a:solidFill>
                <a:srgbClr val="FF0000"/>
              </a:solidFill>
            </a:endParaRPr>
          </a:p>
        </p:txBody>
      </p:sp>
      <p:sp>
        <p:nvSpPr>
          <p:cNvPr id="54" name="稻壳儿小白白(http://dwz.cn/Wu2UP)"/>
          <p:cNvSpPr txBox="1">
            <a:spLocks noChangeArrowheads="1"/>
          </p:cNvSpPr>
          <p:nvPr/>
        </p:nvSpPr>
        <p:spPr bwMode="auto">
          <a:xfrm>
            <a:off x="1233755" y="902862"/>
            <a:ext cx="1628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行为检核法</a:t>
            </a:r>
          </a:p>
        </p:txBody>
      </p:sp>
      <p:sp>
        <p:nvSpPr>
          <p:cNvPr id="55" name="稻壳儿小白白(http://dwz.cn/Wu2UP)"/>
          <p:cNvSpPr txBox="1">
            <a:spLocks noChangeArrowheads="1"/>
          </p:cNvSpPr>
          <p:nvPr/>
        </p:nvSpPr>
        <p:spPr bwMode="auto">
          <a:xfrm>
            <a:off x="8390966" y="747291"/>
            <a:ext cx="2772256" cy="217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观察者根据一定的观察目的，事先制定好观察的项目，将他们排列城清单格式的表格，然后通过观察，根据检核表内容逐一检视幼儿行为出现与否的一种观察与记录方法。</a:t>
            </a:r>
            <a:endParaRPr lang="en-US" alt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0"/>
          <p:cNvSpPr txBox="1">
            <a:spLocks noChangeArrowheads="1"/>
          </p:cNvSpPr>
          <p:nvPr/>
        </p:nvSpPr>
        <p:spPr bwMode="auto">
          <a:xfrm>
            <a:off x="160677" y="120407"/>
            <a:ext cx="5571271" cy="6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一、</a:t>
            </a:r>
            <a:r>
              <a:rPr lang="zh-CN" altLang="en-US" sz="4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观察记录的方法</a:t>
            </a:r>
            <a:endParaRPr lang="en-US" altLang="zh-CN" sz="4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7F3CB1-FB47-4957-B0D3-349E9930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0" y="1595646"/>
            <a:ext cx="7601218" cy="42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B32CDD1-026C-4984-AA97-D114B1DB5A2A}"/>
              </a:ext>
            </a:extLst>
          </p:cNvPr>
          <p:cNvSpPr txBox="1"/>
          <p:nvPr/>
        </p:nvSpPr>
        <p:spPr>
          <a:xfrm>
            <a:off x="8963425" y="4009508"/>
            <a:ext cx="6170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FF0000"/>
                </a:solidFill>
              </a:rPr>
              <a:t>找相应的理论指标</a:t>
            </a:r>
            <a:endParaRPr lang="en-US" altLang="zh-CN" sz="1800" b="1" dirty="0">
              <a:solidFill>
                <a:srgbClr val="FF0000"/>
              </a:solidFill>
            </a:endParaRPr>
          </a:p>
          <a:p>
            <a:r>
              <a:rPr lang="zh-CN" altLang="en-US" sz="1800" b="1" dirty="0">
                <a:solidFill>
                  <a:srgbClr val="FF0000"/>
                </a:solidFill>
              </a:rPr>
              <a:t>慎用！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2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>
            <a:off x="9591590" y="2153352"/>
            <a:ext cx="2480050" cy="49435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80813" y="3013501"/>
            <a:ext cx="4826963" cy="83099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微软雅黑" panose="020B0503020204020204" pitchFamily="34" charset="-122"/>
              </a:rPr>
              <a:t>如何有效地观察</a:t>
            </a:r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幼圆" panose="02010509060101010101" charset="-122"/>
              <a:ea typeface="幼圆" panose="02010509060101010101" charset="-122"/>
              <a:cs typeface="微软雅黑" panose="020B0503020204020204" pitchFamily="34" charset="-122"/>
            </a:endParaRPr>
          </a:p>
        </p:txBody>
      </p:sp>
      <p:sp>
        <p:nvSpPr>
          <p:cNvPr id="5" name="TextBox 59"/>
          <p:cNvSpPr txBox="1">
            <a:spLocks noChangeArrowheads="1"/>
          </p:cNvSpPr>
          <p:nvPr/>
        </p:nvSpPr>
        <p:spPr bwMode="auto">
          <a:xfrm flipH="1">
            <a:off x="2114525" y="2768298"/>
            <a:ext cx="1782258" cy="156966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en-US" altLang="zh-CN" sz="9600" kern="0">
                <a:solidFill>
                  <a:srgbClr val="3176B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03</a:t>
            </a:r>
            <a:endParaRPr lang="en-US" altLang="ko-KR" sz="8000" kern="0" dirty="0">
              <a:solidFill>
                <a:srgbClr val="3176B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31629" y="2639575"/>
            <a:ext cx="2024525" cy="1793092"/>
          </a:xfrm>
          <a:prstGeom prst="rect">
            <a:avLst/>
          </a:prstGeom>
          <a:noFill/>
          <a:ln w="571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796929" y="2495210"/>
            <a:ext cx="2300255" cy="2089569"/>
          </a:xfrm>
          <a:prstGeom prst="rect">
            <a:avLst/>
          </a:prstGeom>
          <a:noFill/>
          <a:ln w="190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136562" y="2455806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675690" y="4378314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581000" y="1791537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66523" y="195686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204082" y="4426241"/>
            <a:ext cx="652299" cy="664160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713202" y="418531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3404672" y="3607782"/>
            <a:ext cx="675527" cy="13988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7" y="1422089"/>
            <a:ext cx="1290414" cy="181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0"/>
          <p:cNvSpPr txBox="1">
            <a:spLocks noChangeArrowheads="1"/>
          </p:cNvSpPr>
          <p:nvPr/>
        </p:nvSpPr>
        <p:spPr bwMode="auto">
          <a:xfrm>
            <a:off x="3278280" y="180201"/>
            <a:ext cx="41734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观察前：</a:t>
            </a:r>
            <a:endParaRPr lang="en-US" altLang="zh-CN" sz="3600" b="1" dirty="0">
              <a:solidFill>
                <a:schemeClr val="tx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graphicFrame>
        <p:nvGraphicFramePr>
          <p:cNvPr id="6" name="表格 8">
            <a:extLst>
              <a:ext uri="{FF2B5EF4-FFF2-40B4-BE49-F238E27FC236}">
                <a16:creationId xmlns:a16="http://schemas.microsoft.com/office/drawing/2014/main" id="{C60BF724-0874-41D2-9DE0-C97FBC6F0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156368"/>
              </p:ext>
            </p:extLst>
          </p:nvPr>
        </p:nvGraphicFramePr>
        <p:xfrm>
          <a:off x="1012998" y="658056"/>
          <a:ext cx="5360146" cy="6154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2136">
                  <a:extLst>
                    <a:ext uri="{9D8B030D-6E8A-4147-A177-3AD203B41FA5}">
                      <a16:colId xmlns:a16="http://schemas.microsoft.com/office/drawing/2014/main" val="1648243029"/>
                    </a:ext>
                  </a:extLst>
                </a:gridCol>
                <a:gridCol w="2618010">
                  <a:extLst>
                    <a:ext uri="{9D8B030D-6E8A-4147-A177-3AD203B41FA5}">
                      <a16:colId xmlns:a16="http://schemas.microsoft.com/office/drawing/2014/main" val="2683169393"/>
                    </a:ext>
                  </a:extLst>
                </a:gridCol>
              </a:tblGrid>
              <a:tr h="371543">
                <a:tc>
                  <a:txBody>
                    <a:bodyPr/>
                    <a:lstStyle/>
                    <a:p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观察对象： 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（小名或者代号）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年龄：</a:t>
                      </a: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(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具体到天）</a:t>
                      </a:r>
                      <a:endParaRPr lang="zh-CN" altLang="en-US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7609933"/>
                  </a:ext>
                </a:extLst>
              </a:tr>
              <a:tr h="450579">
                <a:tc gridSpan="2">
                  <a:txBody>
                    <a:bodyPr/>
                    <a:lstStyle/>
                    <a:p>
                      <a:pPr algn="l"/>
                      <a:r>
                        <a:rPr lang="zh-CN" sz="16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观察者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：（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教师名字）</a:t>
                      </a:r>
                      <a:endParaRPr lang="en-US" altLang="zh-CN" sz="16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73024674"/>
                  </a:ext>
                </a:extLst>
              </a:tr>
              <a:tr h="239761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观察时间：（具体到几月几号几点几分，持续的时间）</a:t>
                      </a:r>
                      <a:endParaRPr lang="en-US" altLang="zh-CN" sz="16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96686"/>
                  </a:ext>
                </a:extLst>
              </a:tr>
              <a:tr h="342628">
                <a:tc gridSpan="2">
                  <a:txBody>
                    <a:bodyPr/>
                    <a:lstStyle/>
                    <a:p>
                      <a:pPr algn="l"/>
                      <a:r>
                        <a:rPr lang="zh-CN" sz="16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观察区域： </a:t>
                      </a:r>
                      <a:r>
                        <a:rPr lang="zh-CN" altLang="en-US" sz="1600" b="0" kern="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（具体某一个场景）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37726380"/>
                  </a:ext>
                </a:extLst>
              </a:tr>
              <a:tr h="442366"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tabLst>
                          <a:tab pos="1664970" algn="l"/>
                        </a:tabLst>
                      </a:pPr>
                      <a:r>
                        <a:rPr lang="zh-CN" sz="16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儿童人数</a:t>
                      </a:r>
                      <a:r>
                        <a:rPr lang="zh-CN" altLang="en-US" sz="16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：在场幼儿数量</a:t>
                      </a:r>
                      <a:r>
                        <a:rPr lang="en-US" sz="16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	</a:t>
                      </a:r>
                      <a:endParaRPr lang="zh-CN" sz="16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tabLst>
                          <a:tab pos="1817370" algn="l"/>
                        </a:tabLst>
                      </a:pPr>
                      <a:r>
                        <a:rPr lang="zh-CN" sz="16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成人人数： </a:t>
                      </a:r>
                      <a:r>
                        <a:rPr lang="zh-CN" altLang="en-US" sz="16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在场教师数量  </a:t>
                      </a:r>
                      <a:endParaRPr lang="zh-CN" sz="16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836230"/>
                  </a:ext>
                </a:extLst>
              </a:tr>
              <a:tr h="342628">
                <a:tc gridSpan="2">
                  <a:txBody>
                    <a:bodyPr/>
                    <a:lstStyle/>
                    <a:p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观察目的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（目标）</a:t>
                      </a:r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：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（要了解什么或者解决什么）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33219580"/>
                  </a:ext>
                </a:extLst>
              </a:tr>
              <a:tr h="3426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观察内容： 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（确定在观察过程中要收集那些信息</a:t>
                      </a: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)</a:t>
                      </a:r>
                      <a:endParaRPr lang="zh-CN" altLang="en-US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3461680"/>
                  </a:ext>
                </a:extLst>
              </a:tr>
              <a:tr h="3426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观察背景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  <a:sym typeface="Wingdings" panose="05000000000000000000" pitchFamily="2" charset="2"/>
                        </a:rPr>
                        <a:t>：（涉及幼儿的已有活动经验、区域活动材料、规格等）</a:t>
                      </a:r>
                      <a:endParaRPr lang="zh-CN" altLang="zh-CN" sz="1600" b="0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54492563"/>
                  </a:ext>
                </a:extLst>
              </a:tr>
              <a:tr h="329671">
                <a:tc gridSpan="2"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观察过程：</a:t>
                      </a:r>
                      <a:r>
                        <a:rPr lang="zh-CN" altLang="zh-CN" sz="1600" b="0" kern="1200" dirty="0">
                          <a:solidFill>
                            <a:schemeClr val="dk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事件（记录客观事实、数据）</a:t>
                      </a:r>
                      <a:endParaRPr lang="en-US" altLang="zh-CN" sz="1600" b="0" kern="1200" dirty="0">
                        <a:solidFill>
                          <a:schemeClr val="dk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3228461"/>
                  </a:ext>
                </a:extLst>
              </a:tr>
              <a:tr h="569432">
                <a:tc gridSpan="2"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对话：（与幼儿、教师或者家长交流）</a:t>
                      </a:r>
                      <a:endParaRPr lang="en-US" altLang="zh-CN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endParaRPr lang="zh-CN" altLang="en-US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304632"/>
                  </a:ext>
                </a:extLst>
              </a:tr>
              <a:tr h="1288715">
                <a:tc gridSpan="2"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案例分析：（结合纲要等理论常模进行分析与评价）</a:t>
                      </a:r>
                      <a:endParaRPr lang="en-US" altLang="zh-CN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r>
                        <a:rPr lang="en-US" altLang="zh-CN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、法理依据：（</a:t>
                      </a:r>
                      <a:r>
                        <a:rPr lang="en-US" altLang="zh-CN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《</a:t>
                      </a:r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指南</a:t>
                      </a:r>
                      <a:r>
                        <a:rPr lang="en-US" altLang="zh-CN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》</a:t>
                      </a:r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</a:t>
                      </a:r>
                      <a:endParaRPr lang="en-US" altLang="zh-CN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r>
                        <a:rPr lang="en-US" altLang="zh-CN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、学理依据常模：</a:t>
                      </a:r>
                      <a:endParaRPr lang="en-US" altLang="zh-CN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r>
                        <a:rPr lang="en-US" altLang="zh-CN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、事实性结论描述：</a:t>
                      </a:r>
                      <a:endParaRPr lang="en-US" altLang="zh-CN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endParaRPr lang="zh-CN" altLang="en-US" sz="1600" b="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73139802"/>
                  </a:ext>
                </a:extLst>
              </a:tr>
              <a:tr h="777279">
                <a:tc gridSpan="2"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支持跟进策略</a:t>
                      </a:r>
                      <a:r>
                        <a:rPr lang="en-US" altLang="zh-CN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:</a:t>
                      </a:r>
                      <a:r>
                        <a:rPr lang="zh-CN" altLang="en-US" sz="1600" b="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（五大支持行动策略的具体化）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43687982"/>
                  </a:ext>
                </a:extLst>
              </a:tr>
            </a:tbl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CBA5E72E-F22A-4DD5-8F36-491B402F9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42955"/>
            <a:ext cx="1564009" cy="156983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6B284D1-3E5F-4340-AA88-F7D5A359998F}"/>
              </a:ext>
            </a:extLst>
          </p:cNvPr>
          <p:cNvSpPr/>
          <p:nvPr/>
        </p:nvSpPr>
        <p:spPr>
          <a:xfrm>
            <a:off x="6644371" y="1978115"/>
            <a:ext cx="427306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、确定目的。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dirty="0"/>
              <a:t>（</a:t>
            </a:r>
            <a:r>
              <a:rPr lang="zh-CN" altLang="en-US" dirty="0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（要了解什么或者解决什么）</a:t>
            </a:r>
            <a:endParaRPr lang="en-US" altLang="zh-CN" dirty="0"/>
          </a:p>
          <a:p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、确定观察目标、内容、重点。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r>
              <a:rPr lang="zh-CN" altLang="en-US" dirty="0"/>
              <a:t>（目标儿童、人数、活动区域以及记录信息）</a:t>
            </a:r>
            <a:endParaRPr lang="en-US" altLang="zh-CN" dirty="0"/>
          </a:p>
          <a:p>
            <a:endParaRPr lang="zh-CN" altLang="zh-C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esktop\662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660" y="2296657"/>
            <a:ext cx="6017123" cy="346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597877" y="2567354"/>
            <a:ext cx="4362050" cy="28174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876375" y="1662551"/>
            <a:ext cx="427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zh-CN" altLang="zh-CN" dirty="0"/>
              <a:t>观察目的是想探究的发展领域，观察目标是想观察的具体能力。</a:t>
            </a:r>
          </a:p>
        </p:txBody>
      </p:sp>
      <p:sp>
        <p:nvSpPr>
          <p:cNvPr id="24" name="矩形 23"/>
          <p:cNvSpPr/>
          <p:nvPr/>
        </p:nvSpPr>
        <p:spPr>
          <a:xfrm>
            <a:off x="5876374" y="2455166"/>
            <a:ext cx="50964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zh-CN" dirty="0"/>
              <a:t>观察目的写的是观察孩子游戏的能力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zh-CN" altLang="zh-CN" dirty="0"/>
              <a:t>观察内容就可以细化，围绕目的的，从动作、语言、表情方面展开描述。</a:t>
            </a:r>
          </a:p>
        </p:txBody>
      </p:sp>
      <p:sp>
        <p:nvSpPr>
          <p:cNvPr id="26" name="矩形 25"/>
          <p:cNvSpPr/>
          <p:nvPr/>
        </p:nvSpPr>
        <p:spPr>
          <a:xfrm>
            <a:off x="5876374" y="3652911"/>
            <a:ext cx="4273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zh-CN" altLang="zh-CN" dirty="0"/>
              <a:t>观察内容与观察目的相互关联，观察与目的相关的幼儿行为。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334864" y="633015"/>
            <a:ext cx="5570756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观察目的、观察目标与内容的撰写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677454C4-7FC8-448B-8CE9-CF219800B861}"/>
              </a:ext>
            </a:extLst>
          </p:cNvPr>
          <p:cNvSpPr txBox="1"/>
          <p:nvPr/>
        </p:nvSpPr>
        <p:spPr>
          <a:xfrm>
            <a:off x="5876374" y="4549118"/>
            <a:ext cx="5761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观察内容用适当的方式描述，让别人能看得懂观察对象的行为表现。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7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0"/>
          <p:cNvSpPr txBox="1">
            <a:spLocks noChangeArrowheads="1"/>
          </p:cNvSpPr>
          <p:nvPr/>
        </p:nvSpPr>
        <p:spPr bwMode="auto">
          <a:xfrm>
            <a:off x="3278280" y="180201"/>
            <a:ext cx="41734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zh-CN" altLang="zh-CN" sz="40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观察中：</a:t>
            </a:r>
            <a:endParaRPr lang="zh-CN" altLang="zh-CN" sz="4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BA5E72E-F22A-4DD5-8F36-491B402F9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C9FF47-C8A6-4C7B-954F-0D31B73A16F3}"/>
              </a:ext>
            </a:extLst>
          </p:cNvPr>
          <p:cNvSpPr txBox="1"/>
          <p:nvPr/>
        </p:nvSpPr>
        <p:spPr>
          <a:xfrm>
            <a:off x="693019" y="1648279"/>
            <a:ext cx="9552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与幼儿有一定的距离感（找一个地方是够近能看到和听到儿童，而又是够远不被儿童发现或者打扰儿童）</a:t>
            </a:r>
            <a:endParaRPr lang="en-US" altLang="zh-CN" sz="3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、仪式感（客观详实地再现儿童做了什么、说了什么，包括场景，时间）</a:t>
            </a:r>
            <a:endParaRPr lang="en-US" altLang="zh-CN" sz="3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、成就感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96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0"/>
          <p:cNvSpPr txBox="1">
            <a:spLocks noChangeArrowheads="1"/>
          </p:cNvSpPr>
          <p:nvPr/>
        </p:nvSpPr>
        <p:spPr bwMode="auto">
          <a:xfrm>
            <a:off x="3278280" y="180201"/>
            <a:ext cx="41734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zh-CN" altLang="zh-CN" sz="4000" b="1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观察后：</a:t>
            </a:r>
            <a:endParaRPr lang="zh-CN" altLang="zh-CN" sz="4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BA5E72E-F22A-4DD5-8F36-491B402F90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C9FF47-C8A6-4C7B-954F-0D31B73A16F3}"/>
              </a:ext>
            </a:extLst>
          </p:cNvPr>
          <p:cNvSpPr txBox="1"/>
          <p:nvPr/>
        </p:nvSpPr>
        <p:spPr>
          <a:xfrm>
            <a:off x="664143" y="1648279"/>
            <a:ext cx="1046266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回顾整理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（将你看到的听到的与观察目的、内容相联系。</a:t>
            </a:r>
            <a:endParaRPr lang="en-US" altLang="zh-CN" sz="3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、分享对接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（可以有意识地分享观察）</a:t>
            </a:r>
            <a:endParaRPr lang="en-US" altLang="zh-CN" sz="3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、分析解读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（依托指南等常模理论客观分析，全面把握儿童发展地可能情况。）</a:t>
            </a:r>
            <a:endParaRPr lang="en-US" altLang="zh-CN" sz="3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3600" b="1" kern="100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、支持跟进</a:t>
            </a:r>
            <a:r>
              <a:rPr lang="zh-CN" altLang="zh-CN" sz="36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（依托前沿后续地观察从优化环境，提供材料入手对幼儿发展经验支持引导）</a:t>
            </a:r>
          </a:p>
        </p:txBody>
      </p:sp>
    </p:spTree>
    <p:extLst>
      <p:ext uri="{BB962C8B-B14F-4D97-AF65-F5344CB8AC3E}">
        <p14:creationId xmlns:p14="http://schemas.microsoft.com/office/powerpoint/2010/main" val="3328842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iṥḻiďè"/>
          <p:cNvSpPr/>
          <p:nvPr/>
        </p:nvSpPr>
        <p:spPr>
          <a:xfrm>
            <a:off x="7411054" y="1531614"/>
            <a:ext cx="3461342" cy="4603400"/>
          </a:xfrm>
          <a:prstGeom prst="roundRect">
            <a:avLst>
              <a:gd name="adj" fmla="val 6809"/>
            </a:avLst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628000" anchor="t" anchorCtr="1">
            <a:normAutofit/>
          </a:bodyPr>
          <a:lstStyle/>
          <a:p>
            <a:pPr algn="ctr" defTabSz="913765">
              <a:lnSpc>
                <a:spcPct val="120000"/>
              </a:lnSpc>
              <a:defRPr/>
            </a:pP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81" name="稻壳儿小白白(http://dwz.cn/Wu2UP)"/>
          <p:cNvSpPr txBox="1">
            <a:spLocks noChangeArrowheads="1"/>
          </p:cNvSpPr>
          <p:nvPr/>
        </p:nvSpPr>
        <p:spPr bwMode="auto">
          <a:xfrm>
            <a:off x="7996391" y="1845388"/>
            <a:ext cx="2290667" cy="11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sym typeface="Arial" panose="020B0604020202020204" pitchFamily="34" charset="0"/>
              </a:rPr>
              <a:t>个性化量表案例</a:t>
            </a:r>
            <a:endParaRPr lang="en-US" altLang="zh-CN" sz="24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sym typeface="Arial" panose="020B0604020202020204" pitchFamily="34" charset="0"/>
              </a:rPr>
              <a:t>（观察目标与内容的对接）</a:t>
            </a:r>
            <a:endParaRPr lang="en-US" altLang="zh-CN" sz="24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2" name="稻壳儿小白白(http://dwz.cn/Wu2UP)"/>
          <p:cNvSpPr txBox="1">
            <a:spLocks noChangeArrowheads="1"/>
          </p:cNvSpPr>
          <p:nvPr/>
        </p:nvSpPr>
        <p:spPr bwMode="auto">
          <a:xfrm>
            <a:off x="8350495" y="3426864"/>
            <a:ext cx="2086378" cy="18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hlinkClick r:id="rId2" action="ppaction://hlinkfile"/>
              </a:rPr>
              <a:t>建构区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hlinkClick r:id="rId3" action="ppaction://hlinkfile"/>
              </a:rPr>
              <a:t>图书区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hlinkClick r:id="rId4" action="ppaction://hlinkfile"/>
              </a:rPr>
              <a:t>社会性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</a:rPr>
              <a:t>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hlinkClick r:id="rId5" action="ppaction://hlinkfile"/>
              </a:rPr>
              <a:t>自主性、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hlinkClick r:id="rId6" action="ppaction://hlinkfile"/>
              </a:rPr>
              <a:t>与材料的互动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……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96062" y="496449"/>
            <a:ext cx="2698175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观察记录的案例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  <p:sp>
        <p:nvSpPr>
          <p:cNvPr id="29" name="îsļîḓe">
            <a:extLst>
              <a:ext uri="{FF2B5EF4-FFF2-40B4-BE49-F238E27FC236}">
                <a16:creationId xmlns:a16="http://schemas.microsoft.com/office/drawing/2014/main" id="{6326917A-34CD-41EA-AA7D-C2ECBE4893C5}"/>
              </a:ext>
            </a:extLst>
          </p:cNvPr>
          <p:cNvSpPr/>
          <p:nvPr/>
        </p:nvSpPr>
        <p:spPr>
          <a:xfrm>
            <a:off x="586156" y="1429775"/>
            <a:ext cx="3163652" cy="4705239"/>
          </a:xfrm>
          <a:prstGeom prst="roundRect">
            <a:avLst>
              <a:gd name="adj" fmla="val 6337"/>
            </a:avLst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628000" anchor="t" anchorCtr="1">
            <a:normAutofit/>
          </a:bodyPr>
          <a:lstStyle/>
          <a:p>
            <a:endParaRPr lang="en-US" altLang="zh-CN" sz="1100" dirty="0"/>
          </a:p>
        </p:txBody>
      </p:sp>
      <p:sp>
        <p:nvSpPr>
          <p:cNvPr id="30" name="稻壳儿小白白(http://dwz.cn/Wu2UP)">
            <a:extLst>
              <a:ext uri="{FF2B5EF4-FFF2-40B4-BE49-F238E27FC236}">
                <a16:creationId xmlns:a16="http://schemas.microsoft.com/office/drawing/2014/main" id="{660FA22E-26B2-420D-80B2-AE3009770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387" y="1697655"/>
            <a:ext cx="2271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2400" b="1" dirty="0">
                <a:latin typeface="微软雅黑" panose="020B0503020204020204" pitchFamily="34" charset="-122"/>
                <a:sym typeface="Arial" panose="020B0604020202020204" pitchFamily="34" charset="0"/>
              </a:rPr>
              <a:t>点、面观察量表</a:t>
            </a:r>
            <a:endParaRPr lang="en-US" altLang="zh-CN" sz="2400" b="1" dirty="0"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稻壳儿小白白(http://dwz.cn/Wu2UP)">
            <a:extLst>
              <a:ext uri="{FF2B5EF4-FFF2-40B4-BE49-F238E27FC236}">
                <a16:creationId xmlns:a16="http://schemas.microsoft.com/office/drawing/2014/main" id="{689CD78F-C818-491D-B5C9-CDDC8EA33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27" y="2477093"/>
            <a:ext cx="2785910" cy="135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ct val="150000"/>
              </a:lnSpc>
              <a:spcBef>
                <a:spcPct val="20000"/>
              </a:spcBef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dirty="0">
                <a:sym typeface="Arial" panose="020B0604020202020204" pitchFamily="34" charset="0"/>
                <a:hlinkClick r:id="rId8" action="ppaction://hlinkfile"/>
              </a:rPr>
              <a:t>面上的观察量表</a:t>
            </a:r>
            <a:endParaRPr lang="en-US" altLang="zh-CN" sz="2000" dirty="0">
              <a:sym typeface="Arial" panose="020B0604020202020204" pitchFamily="34" charset="0"/>
            </a:endParaRPr>
          </a:p>
          <a:p>
            <a:r>
              <a:rPr lang="zh-CN" altLang="en-US" sz="2000" dirty="0">
                <a:sym typeface="Arial" panose="020B0604020202020204" pitchFamily="34" charset="0"/>
                <a:hlinkClick r:id="rId9" action="ppaction://hlinkfile"/>
              </a:rPr>
              <a:t>点上观察记录</a:t>
            </a:r>
            <a:endParaRPr lang="en-US" altLang="zh-CN" sz="2000" dirty="0">
              <a:sym typeface="Arial" panose="020B0604020202020204" pitchFamily="34" charset="0"/>
            </a:endParaRPr>
          </a:p>
          <a:p>
            <a:endParaRPr lang="en-US" altLang="zh-CN" sz="1600" dirty="0"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DE09D38-68F1-4463-AE61-D625E1EE8E69}"/>
              </a:ext>
            </a:extLst>
          </p:cNvPr>
          <p:cNvSpPr txBox="1"/>
          <p:nvPr/>
        </p:nvSpPr>
        <p:spPr>
          <a:xfrm>
            <a:off x="736767" y="3649881"/>
            <a:ext cx="3013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/>
              <a:t>班级的两位老师进行分工。</a:t>
            </a:r>
            <a:endParaRPr lang="en-US" altLang="zh-CN" sz="1800" dirty="0"/>
          </a:p>
          <a:p>
            <a:r>
              <a:rPr lang="zh-CN" altLang="en-US" sz="1800" dirty="0"/>
              <a:t>面上观察记录重点是全面观察幼儿，了解他们的游戏状态、兴趣。</a:t>
            </a:r>
            <a:endParaRPr lang="en-US" altLang="zh-CN" sz="1800" dirty="0"/>
          </a:p>
          <a:p>
            <a:r>
              <a:rPr lang="zh-CN" altLang="en-US" sz="1800" dirty="0"/>
              <a:t>点上观察记录要白描，要关注孩子的游戏状态、动作表情。</a:t>
            </a:r>
            <a:endParaRPr lang="en-US" altLang="zh-CN" sz="1800" dirty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22" grpId="0"/>
      <p:bldP spid="30" grpId="0"/>
      <p:bldP spid="3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>
            <a:off x="9591590" y="2153352"/>
            <a:ext cx="2480050" cy="49435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120668" y="2748412"/>
            <a:ext cx="6955751" cy="83099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观察后的还可以做什么？</a:t>
            </a:r>
          </a:p>
        </p:txBody>
      </p:sp>
      <p:sp>
        <p:nvSpPr>
          <p:cNvPr id="5" name="TextBox 59"/>
          <p:cNvSpPr txBox="1">
            <a:spLocks noChangeArrowheads="1"/>
          </p:cNvSpPr>
          <p:nvPr/>
        </p:nvSpPr>
        <p:spPr bwMode="auto">
          <a:xfrm flipH="1">
            <a:off x="2114525" y="2768298"/>
            <a:ext cx="1782258" cy="156966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en-US" altLang="zh-CN" sz="9600" kern="0">
                <a:solidFill>
                  <a:srgbClr val="3176B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04</a:t>
            </a:r>
            <a:endParaRPr lang="en-US" altLang="ko-KR" sz="8000" kern="0" dirty="0">
              <a:solidFill>
                <a:srgbClr val="3176B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31629" y="2639575"/>
            <a:ext cx="2024525" cy="1793092"/>
          </a:xfrm>
          <a:prstGeom prst="rect">
            <a:avLst/>
          </a:prstGeom>
          <a:noFill/>
          <a:ln w="571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796929" y="2495210"/>
            <a:ext cx="2300255" cy="2089569"/>
          </a:xfrm>
          <a:prstGeom prst="rect">
            <a:avLst/>
          </a:prstGeom>
          <a:noFill/>
          <a:ln w="190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136562" y="2455806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675690" y="4378314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581000" y="1791537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66523" y="195686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204082" y="4426241"/>
            <a:ext cx="652299" cy="664160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713202" y="418531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3404672" y="3607782"/>
            <a:ext cx="675527" cy="13988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7" y="1422089"/>
            <a:ext cx="1290414" cy="181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63487" y="1323903"/>
            <a:ext cx="4368787" cy="4884481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 l="-50000"/>
            </a:stretch>
          </a:blip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63487" y="5368290"/>
            <a:ext cx="4368787" cy="840092"/>
          </a:xfrm>
          <a:prstGeom prst="rect">
            <a:avLst/>
          </a:prstGeom>
          <a:solidFill>
            <a:srgbClr val="5AA0CB">
              <a:alpha val="80000"/>
            </a:srgb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7709646" y="708303"/>
            <a:ext cx="4154501" cy="310854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>
                <a:solidFill>
                  <a:srgbClr val="FF0000"/>
                </a:solidFill>
              </a:rPr>
              <a:t>观察≠看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2800" dirty="0">
                <a:solidFill>
                  <a:srgbClr val="FF0000"/>
                </a:solidFill>
              </a:rPr>
              <a:t>“看到的”与“观察到的”是不一样的。</a:t>
            </a:r>
            <a:endParaRPr lang="en-US" altLang="zh-CN" sz="2800" dirty="0">
              <a:solidFill>
                <a:srgbClr val="FF0000"/>
              </a:solidFill>
            </a:endParaRPr>
          </a:p>
          <a:p>
            <a:r>
              <a:rPr lang="zh-CN" altLang="en-US" sz="1600" dirty="0"/>
              <a:t>例如：我看到孩子在踩水。</a:t>
            </a:r>
            <a:r>
              <a:rPr lang="en-US" altLang="zh-CN" sz="1600" dirty="0"/>
              <a:t>——</a:t>
            </a:r>
            <a:r>
              <a:rPr lang="zh-CN" altLang="en-US" sz="1600" dirty="0"/>
              <a:t>孩子是否在探索倒影和水的动态关系。</a:t>
            </a:r>
            <a:endParaRPr lang="en-US" altLang="zh-CN" sz="1600" dirty="0"/>
          </a:p>
          <a:p>
            <a:r>
              <a:rPr lang="zh-CN" altLang="en-US" sz="1600" dirty="0"/>
              <a:t>我看见孩子的鞋子湿了</a:t>
            </a:r>
            <a:r>
              <a:rPr lang="en-US" altLang="zh-CN" sz="1600" dirty="0"/>
              <a:t>——</a:t>
            </a:r>
            <a:r>
              <a:rPr lang="zh-CN" altLang="en-US" sz="1600" dirty="0"/>
              <a:t>孩子是否获得了湿鞋和干鞋重的经验。</a:t>
            </a:r>
            <a:endParaRPr lang="en-US" altLang="zh-CN" sz="1600" dirty="0"/>
          </a:p>
          <a:p>
            <a:r>
              <a:rPr lang="zh-CN" altLang="en-US" sz="1600" dirty="0"/>
              <a:t>我看见强强和丁丁在板条上比开车，丁丁总是输</a:t>
            </a:r>
            <a:r>
              <a:rPr lang="en-US" altLang="zh-CN" sz="1600" dirty="0"/>
              <a:t>——</a:t>
            </a:r>
            <a:r>
              <a:rPr lang="zh-CN" altLang="en-US" sz="1600" dirty="0"/>
              <a:t>丁丁可能不知道坡度越大，速度越快的道理。</a:t>
            </a:r>
            <a:endParaRPr lang="en-US" altLang="zh-CN" sz="1600" dirty="0"/>
          </a:p>
        </p:txBody>
      </p:sp>
      <p:sp>
        <p:nvSpPr>
          <p:cNvPr id="50" name="椭圆 16"/>
          <p:cNvSpPr/>
          <p:nvPr/>
        </p:nvSpPr>
        <p:spPr>
          <a:xfrm>
            <a:off x="6575467" y="3679806"/>
            <a:ext cx="274080" cy="274080"/>
          </a:xfrm>
          <a:custGeom>
            <a:avLst/>
            <a:gdLst>
              <a:gd name="connsiteX0" fmla="*/ 311151 w 331788"/>
              <a:gd name="connsiteY0" fmla="*/ 34925 h 331788"/>
              <a:gd name="connsiteX1" fmla="*/ 331788 w 331788"/>
              <a:gd name="connsiteY1" fmla="*/ 92075 h 331788"/>
              <a:gd name="connsiteX2" fmla="*/ 311151 w 331788"/>
              <a:gd name="connsiteY2" fmla="*/ 98425 h 331788"/>
              <a:gd name="connsiteX3" fmla="*/ 304801 w 331788"/>
              <a:gd name="connsiteY3" fmla="*/ 76200 h 331788"/>
              <a:gd name="connsiteX4" fmla="*/ 254001 w 331788"/>
              <a:gd name="connsiteY4" fmla="*/ 222251 h 331788"/>
              <a:gd name="connsiteX5" fmla="*/ 206376 w 331788"/>
              <a:gd name="connsiteY5" fmla="*/ 146050 h 331788"/>
              <a:gd name="connsiteX6" fmla="*/ 157163 w 331788"/>
              <a:gd name="connsiteY6" fmla="*/ 241301 h 331788"/>
              <a:gd name="connsiteX7" fmla="*/ 103188 w 331788"/>
              <a:gd name="connsiteY7" fmla="*/ 163513 h 331788"/>
              <a:gd name="connsiteX8" fmla="*/ 61913 w 331788"/>
              <a:gd name="connsiteY8" fmla="*/ 242888 h 331788"/>
              <a:gd name="connsiteX9" fmla="*/ 44450 w 331788"/>
              <a:gd name="connsiteY9" fmla="*/ 231776 h 331788"/>
              <a:gd name="connsiteX10" fmla="*/ 101600 w 331788"/>
              <a:gd name="connsiteY10" fmla="*/ 123825 h 331788"/>
              <a:gd name="connsiteX11" fmla="*/ 153988 w 331788"/>
              <a:gd name="connsiteY11" fmla="*/ 201613 h 331788"/>
              <a:gd name="connsiteX12" fmla="*/ 203201 w 331788"/>
              <a:gd name="connsiteY12" fmla="*/ 106363 h 331788"/>
              <a:gd name="connsiteX13" fmla="*/ 247651 w 331788"/>
              <a:gd name="connsiteY13" fmla="*/ 174625 h 331788"/>
              <a:gd name="connsiteX14" fmla="*/ 284163 w 331788"/>
              <a:gd name="connsiteY14" fmla="*/ 69850 h 331788"/>
              <a:gd name="connsiteX15" fmla="*/ 263526 w 331788"/>
              <a:gd name="connsiteY15" fmla="*/ 79375 h 331788"/>
              <a:gd name="connsiteX16" fmla="*/ 255588 w 331788"/>
              <a:gd name="connsiteY16" fmla="*/ 61913 h 331788"/>
              <a:gd name="connsiteX17" fmla="*/ 0 w 331788"/>
              <a:gd name="connsiteY17" fmla="*/ 0 h 331788"/>
              <a:gd name="connsiteX18" fmla="*/ 20637 w 331788"/>
              <a:gd name="connsiteY18" fmla="*/ 0 h 331788"/>
              <a:gd name="connsiteX19" fmla="*/ 20637 w 331788"/>
              <a:gd name="connsiteY19" fmla="*/ 311151 h 331788"/>
              <a:gd name="connsiteX20" fmla="*/ 331788 w 331788"/>
              <a:gd name="connsiteY20" fmla="*/ 311151 h 331788"/>
              <a:gd name="connsiteX21" fmla="*/ 331788 w 331788"/>
              <a:gd name="connsiteY21" fmla="*/ 331788 h 331788"/>
              <a:gd name="connsiteX22" fmla="*/ 0 w 331788"/>
              <a:gd name="connsiteY22" fmla="*/ 331788 h 33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1788" h="331788">
                <a:moveTo>
                  <a:pt x="311151" y="34925"/>
                </a:moveTo>
                <a:lnTo>
                  <a:pt x="331788" y="92075"/>
                </a:lnTo>
                <a:lnTo>
                  <a:pt x="311151" y="98425"/>
                </a:lnTo>
                <a:lnTo>
                  <a:pt x="304801" y="76200"/>
                </a:lnTo>
                <a:lnTo>
                  <a:pt x="254001" y="222251"/>
                </a:lnTo>
                <a:lnTo>
                  <a:pt x="206376" y="146050"/>
                </a:lnTo>
                <a:lnTo>
                  <a:pt x="157163" y="241301"/>
                </a:lnTo>
                <a:lnTo>
                  <a:pt x="103188" y="163513"/>
                </a:lnTo>
                <a:lnTo>
                  <a:pt x="61913" y="242888"/>
                </a:lnTo>
                <a:lnTo>
                  <a:pt x="44450" y="231776"/>
                </a:lnTo>
                <a:lnTo>
                  <a:pt x="101600" y="123825"/>
                </a:lnTo>
                <a:lnTo>
                  <a:pt x="153988" y="201613"/>
                </a:lnTo>
                <a:lnTo>
                  <a:pt x="203201" y="106363"/>
                </a:lnTo>
                <a:lnTo>
                  <a:pt x="247651" y="174625"/>
                </a:lnTo>
                <a:lnTo>
                  <a:pt x="284163" y="69850"/>
                </a:lnTo>
                <a:lnTo>
                  <a:pt x="263526" y="79375"/>
                </a:lnTo>
                <a:lnTo>
                  <a:pt x="255588" y="61913"/>
                </a:lnTo>
                <a:close/>
                <a:moveTo>
                  <a:pt x="0" y="0"/>
                </a:moveTo>
                <a:lnTo>
                  <a:pt x="20637" y="0"/>
                </a:lnTo>
                <a:lnTo>
                  <a:pt x="20637" y="311151"/>
                </a:lnTo>
                <a:lnTo>
                  <a:pt x="331788" y="311151"/>
                </a:lnTo>
                <a:lnTo>
                  <a:pt x="331788" y="331788"/>
                </a:lnTo>
                <a:lnTo>
                  <a:pt x="0" y="3317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176056" y="4728494"/>
            <a:ext cx="4368787" cy="1323439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观察记录中的分析，其实就是在解读幼儿的行为。</a:t>
            </a:r>
            <a:endParaRPr lang="en-US" altLang="zh-CN" sz="2000" dirty="0"/>
          </a:p>
          <a:p>
            <a:r>
              <a:rPr lang="zh-CN" altLang="en-US" sz="2000" dirty="0"/>
              <a:t>是指透过幼儿的游戏行为分析，评判幼儿的</a:t>
            </a:r>
            <a:r>
              <a:rPr lang="zh-CN" altLang="en-US" sz="2000" dirty="0">
                <a:solidFill>
                  <a:srgbClr val="FF0000"/>
                </a:solidFill>
              </a:rPr>
              <a:t>发展</a:t>
            </a:r>
            <a:r>
              <a:rPr lang="zh-CN" altLang="en-US" sz="2000" dirty="0"/>
              <a:t>及其</a:t>
            </a:r>
            <a:r>
              <a:rPr lang="zh-CN" altLang="en-US" sz="2000" dirty="0">
                <a:solidFill>
                  <a:srgbClr val="FF0000"/>
                </a:solidFill>
              </a:rPr>
              <a:t>缘由</a:t>
            </a:r>
            <a:r>
              <a:rPr lang="zh-CN" altLang="en-US" sz="2000" dirty="0"/>
              <a:t>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569837" y="400342"/>
            <a:ext cx="3057247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观察记录中的分析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5" grpId="0"/>
          <p:bldP spid="59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5" grpId="0"/>
          <p:bldP spid="59" grpId="0"/>
          <p:bldP spid="1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 rot="4551752">
            <a:off x="1062913" y="2526557"/>
            <a:ext cx="2743201" cy="54681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10670" y="-10670"/>
            <a:ext cx="5726545" cy="574788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430754" y="1212736"/>
            <a:ext cx="952500" cy="952500"/>
          </a:xfrm>
          <a:prstGeom prst="ellipse">
            <a:avLst/>
          </a:prstGeom>
          <a:solidFill>
            <a:srgbClr val="82B7D8"/>
          </a:solidFill>
          <a:ln>
            <a:noFill/>
          </a:ln>
          <a:effectLst>
            <a:reflection stA="4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61591" y="2346629"/>
            <a:ext cx="294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为什么要观察？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212752" y="2211353"/>
            <a:ext cx="1615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观察的技术</a:t>
            </a:r>
          </a:p>
        </p:txBody>
      </p:sp>
      <p:sp>
        <p:nvSpPr>
          <p:cNvPr id="9" name="椭圆 8"/>
          <p:cNvSpPr/>
          <p:nvPr/>
        </p:nvSpPr>
        <p:spPr>
          <a:xfrm>
            <a:off x="9495424" y="1231471"/>
            <a:ext cx="952500" cy="952500"/>
          </a:xfrm>
          <a:prstGeom prst="ellipse">
            <a:avLst/>
          </a:prstGeom>
          <a:solidFill>
            <a:srgbClr val="82B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444243" y="3559365"/>
            <a:ext cx="952500" cy="952500"/>
          </a:xfrm>
          <a:prstGeom prst="ellipse">
            <a:avLst/>
          </a:prstGeom>
          <a:solidFill>
            <a:srgbClr val="82B7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9875831" y="3744239"/>
            <a:ext cx="952500" cy="952500"/>
          </a:xfrm>
          <a:prstGeom prst="ellipse">
            <a:avLst/>
          </a:prstGeom>
          <a:solidFill>
            <a:srgbClr val="82B7D8"/>
          </a:solidFill>
          <a:ln>
            <a:noFill/>
          </a:ln>
          <a:effectLst>
            <a:reflection stA="40000" endPos="3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7" name="MH_Others_1"/>
          <p:cNvSpPr txBox="1"/>
          <p:nvPr>
            <p:custDataLst>
              <p:tags r:id="rId1"/>
            </p:custDataLst>
          </p:nvPr>
        </p:nvSpPr>
        <p:spPr>
          <a:xfrm>
            <a:off x="6688442" y="1231865"/>
            <a:ext cx="427382" cy="95598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z="37500">
                <a:solidFill>
                  <a:schemeClr val="bg1"/>
                </a:solidFill>
                <a:latin typeface="ISOCP" panose="00000400000000000000" pitchFamily="2" charset="0"/>
                <a:ea typeface="造字工房悦黑（非商用）常规体" pitchFamily="50" charset="-122"/>
                <a:cs typeface="ISOCP" panose="00000400000000000000" pitchFamily="2" charset="0"/>
              </a:defRPr>
            </a:lvl1pPr>
          </a:lstStyle>
          <a:p>
            <a:r>
              <a:rPr lang="en-US" altLang="zh-CN" sz="4800" dirty="0"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endParaRPr lang="zh-CN" altLang="en-US" sz="4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" name="MH_Others_1"/>
          <p:cNvSpPr txBox="1"/>
          <p:nvPr>
            <p:custDataLst>
              <p:tags r:id="rId2"/>
            </p:custDataLst>
          </p:nvPr>
        </p:nvSpPr>
        <p:spPr>
          <a:xfrm>
            <a:off x="9767854" y="1224538"/>
            <a:ext cx="427382" cy="95598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z="37500">
                <a:solidFill>
                  <a:schemeClr val="bg1"/>
                </a:solidFill>
                <a:latin typeface="ISOCP" panose="00000400000000000000" pitchFamily="2" charset="0"/>
                <a:ea typeface="造字工房悦黑（非商用）常规体" pitchFamily="50" charset="-122"/>
                <a:cs typeface="ISOCP" panose="00000400000000000000" pitchFamily="2" charset="0"/>
              </a:defRPr>
            </a:lvl1pPr>
          </a:lstStyle>
          <a:p>
            <a:r>
              <a:rPr lang="en-US" altLang="zh-CN" sz="4800" dirty="0"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endParaRPr lang="zh-CN" altLang="en-US" sz="4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9" name="MH_Others_1"/>
          <p:cNvSpPr txBox="1"/>
          <p:nvPr>
            <p:custDataLst>
              <p:tags r:id="rId3"/>
            </p:custDataLst>
          </p:nvPr>
        </p:nvSpPr>
        <p:spPr>
          <a:xfrm>
            <a:off x="6725826" y="3640563"/>
            <a:ext cx="427382" cy="95598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z="37500">
                <a:solidFill>
                  <a:schemeClr val="bg1"/>
                </a:solidFill>
                <a:latin typeface="ISOCP" panose="00000400000000000000" pitchFamily="2" charset="0"/>
                <a:ea typeface="造字工房悦黑（非商用）常规体" pitchFamily="50" charset="-122"/>
                <a:cs typeface="ISOCP" panose="00000400000000000000" pitchFamily="2" charset="0"/>
              </a:defRPr>
            </a:lvl1pPr>
          </a:lstStyle>
          <a:p>
            <a:r>
              <a:rPr lang="en-US" altLang="zh-CN" sz="4800" dirty="0"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endParaRPr lang="zh-CN" altLang="en-US" sz="4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34416" y="4844806"/>
            <a:ext cx="141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如何有效的观察？</a:t>
            </a:r>
          </a:p>
        </p:txBody>
      </p:sp>
      <p:sp>
        <p:nvSpPr>
          <p:cNvPr id="25" name="椭圆 24"/>
          <p:cNvSpPr/>
          <p:nvPr/>
        </p:nvSpPr>
        <p:spPr>
          <a:xfrm>
            <a:off x="7124647" y="1938518"/>
            <a:ext cx="191910" cy="191910"/>
          </a:xfrm>
          <a:prstGeom prst="ellipse">
            <a:avLst/>
          </a:prstGeom>
          <a:solidFill>
            <a:srgbClr val="97C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0203464" y="1938518"/>
            <a:ext cx="191910" cy="191910"/>
          </a:xfrm>
          <a:prstGeom prst="ellipse">
            <a:avLst/>
          </a:prstGeom>
          <a:solidFill>
            <a:srgbClr val="97C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7102634" y="4307805"/>
            <a:ext cx="191910" cy="191910"/>
          </a:xfrm>
          <a:prstGeom prst="ellipse">
            <a:avLst/>
          </a:prstGeom>
          <a:solidFill>
            <a:srgbClr val="97C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0561502" y="4500593"/>
            <a:ext cx="191910" cy="191910"/>
          </a:xfrm>
          <a:prstGeom prst="ellipse">
            <a:avLst/>
          </a:prstGeom>
          <a:solidFill>
            <a:srgbClr val="97C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11544270" y="2173907"/>
            <a:ext cx="675527" cy="1398805"/>
          </a:xfrm>
          <a:prstGeom prst="rect">
            <a:avLst/>
          </a:prstGeom>
        </p:spPr>
      </p:pic>
      <p:sp>
        <p:nvSpPr>
          <p:cNvPr id="31" name="MH_Others_1">
            <a:extLst>
              <a:ext uri="{FF2B5EF4-FFF2-40B4-BE49-F238E27FC236}">
                <a16:creationId xmlns:a16="http://schemas.microsoft.com/office/drawing/2014/main" id="{BFFB56AC-A325-4A92-B1D4-468E8853337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087305" y="3829813"/>
            <a:ext cx="427382" cy="95598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z="37500">
                <a:solidFill>
                  <a:schemeClr val="bg1"/>
                </a:solidFill>
                <a:latin typeface="ISOCP" panose="00000400000000000000" pitchFamily="2" charset="0"/>
                <a:ea typeface="造字工房悦黑（非商用）常规体" pitchFamily="50" charset="-122"/>
                <a:cs typeface="ISOCP" panose="00000400000000000000" pitchFamily="2" charset="0"/>
              </a:defRPr>
            </a:lvl1pPr>
          </a:lstStyle>
          <a:p>
            <a:r>
              <a:rPr lang="en-US" altLang="zh-CN" sz="4800" dirty="0"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endParaRPr lang="zh-CN" altLang="en-US" sz="4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MH_Others_1">
            <a:extLst>
              <a:ext uri="{FF2B5EF4-FFF2-40B4-BE49-F238E27FC236}">
                <a16:creationId xmlns:a16="http://schemas.microsoft.com/office/drawing/2014/main" id="{BB8963CF-5B1F-440B-B795-B3A214D5D88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157248" y="4050538"/>
            <a:ext cx="427382" cy="955985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z="37500">
                <a:solidFill>
                  <a:schemeClr val="bg1"/>
                </a:solidFill>
                <a:latin typeface="ISOCP" panose="00000400000000000000" pitchFamily="2" charset="0"/>
                <a:ea typeface="造字工房悦黑（非商用）常规体" pitchFamily="50" charset="-122"/>
                <a:cs typeface="ISOCP" panose="00000400000000000000" pitchFamily="2" charset="0"/>
              </a:defRPr>
            </a:lvl1pPr>
          </a:lstStyle>
          <a:p>
            <a:endParaRPr lang="zh-CN" altLang="en-US" sz="4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68C1F94-1E10-44F3-A908-92821DF034D5}"/>
              </a:ext>
            </a:extLst>
          </p:cNvPr>
          <p:cNvSpPr txBox="1"/>
          <p:nvPr/>
        </p:nvSpPr>
        <p:spPr>
          <a:xfrm>
            <a:off x="9640896" y="5132411"/>
            <a:ext cx="1460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</a:rPr>
              <a:t>观察后还可以做什么？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  <p:bldP spid="9" grpId="0" animBg="1"/>
      <p:bldP spid="14" grpId="0" animBg="1"/>
      <p:bldP spid="19" grpId="0" animBg="1"/>
      <p:bldP spid="27" grpId="0"/>
      <p:bldP spid="28" grpId="0"/>
      <p:bldP spid="29" grpId="0"/>
      <p:bldP spid="21" grpId="0"/>
      <p:bldP spid="25" grpId="0" animBg="1"/>
      <p:bldP spid="33" grpId="0" animBg="1"/>
      <p:bldP spid="34" grpId="0" animBg="1"/>
      <p:bldP spid="35" grpId="0" animBg="1"/>
      <p:bldP spid="31" grpId="0"/>
      <p:bldP spid="38" grpId="0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4328932" y="0"/>
            <a:ext cx="7863068" cy="6812414"/>
          </a:xfrm>
          <a:custGeom>
            <a:avLst/>
            <a:gdLst>
              <a:gd name="connsiteX0" fmla="*/ 1858400 w 7863068"/>
              <a:gd name="connsiteY0" fmla="*/ 0 h 6812414"/>
              <a:gd name="connsiteX1" fmla="*/ 7863068 w 7863068"/>
              <a:gd name="connsiteY1" fmla="*/ 0 h 6812414"/>
              <a:gd name="connsiteX2" fmla="*/ 7863068 w 7863068"/>
              <a:gd name="connsiteY2" fmla="*/ 6812414 h 6812414"/>
              <a:gd name="connsiteX3" fmla="*/ 0 w 7863068"/>
              <a:gd name="connsiteY3" fmla="*/ 2847372 h 6812414"/>
              <a:gd name="connsiteX4" fmla="*/ 1858400 w 7863068"/>
              <a:gd name="connsiteY4" fmla="*/ 0 h 681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3068" h="6812414">
                <a:moveTo>
                  <a:pt x="1858400" y="0"/>
                </a:moveTo>
                <a:lnTo>
                  <a:pt x="7863068" y="0"/>
                </a:lnTo>
                <a:lnTo>
                  <a:pt x="7863068" y="6812414"/>
                </a:lnTo>
                <a:lnTo>
                  <a:pt x="0" y="2847372"/>
                </a:lnTo>
                <a:lnTo>
                  <a:pt x="1858400" y="0"/>
                </a:lnTo>
                <a:close/>
              </a:path>
            </a:pathLst>
          </a:cu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4774558" y="0"/>
            <a:ext cx="7417443" cy="6459668"/>
          </a:xfrm>
          <a:custGeom>
            <a:avLst/>
            <a:gdLst>
              <a:gd name="connsiteX0" fmla="*/ 1774835 w 7417443"/>
              <a:gd name="connsiteY0" fmla="*/ 0 h 6459668"/>
              <a:gd name="connsiteX1" fmla="*/ 7417443 w 7417443"/>
              <a:gd name="connsiteY1" fmla="*/ 0 h 6459668"/>
              <a:gd name="connsiteX2" fmla="*/ 7417443 w 7417443"/>
              <a:gd name="connsiteY2" fmla="*/ 6459668 h 6459668"/>
              <a:gd name="connsiteX3" fmla="*/ 0 w 7417443"/>
              <a:gd name="connsiteY3" fmla="*/ 2719337 h 6459668"/>
              <a:gd name="connsiteX4" fmla="*/ 1774835 w 7417443"/>
              <a:gd name="connsiteY4" fmla="*/ 0 h 64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7443" h="6459668">
                <a:moveTo>
                  <a:pt x="1774835" y="0"/>
                </a:moveTo>
                <a:lnTo>
                  <a:pt x="7417443" y="0"/>
                </a:lnTo>
                <a:lnTo>
                  <a:pt x="7417443" y="6459668"/>
                </a:lnTo>
                <a:lnTo>
                  <a:pt x="0" y="2719337"/>
                </a:lnTo>
                <a:lnTo>
                  <a:pt x="1774835" y="0"/>
                </a:lnTo>
                <a:close/>
              </a:path>
            </a:pathLst>
          </a:custGeom>
          <a:blipFill>
            <a:blip r:embed="rId2" cstate="screen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22328" y="2981468"/>
            <a:ext cx="4654114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dirty="0"/>
              <a:t>解读幼儿行为还可以依据：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、对照</a:t>
            </a:r>
            <a:r>
              <a:rPr lang="en-US" altLang="zh-CN" dirty="0"/>
              <a:t>《</a:t>
            </a:r>
            <a:r>
              <a:rPr lang="zh-CN" altLang="en-US" dirty="0"/>
              <a:t>指南</a:t>
            </a:r>
            <a:r>
              <a:rPr lang="en-US" altLang="zh-CN" dirty="0"/>
              <a:t>》</a:t>
            </a:r>
            <a:r>
              <a:rPr lang="zh-CN" altLang="en-US" dirty="0"/>
              <a:t>、</a:t>
            </a:r>
            <a:r>
              <a:rPr lang="en-US" altLang="zh-CN" dirty="0"/>
              <a:t>《</a:t>
            </a:r>
            <a:r>
              <a:rPr lang="zh-CN" altLang="en-US" dirty="0"/>
              <a:t>纲要</a:t>
            </a:r>
            <a:r>
              <a:rPr lang="en-US" altLang="zh-CN" dirty="0"/>
              <a:t>》</a:t>
            </a:r>
            <a:r>
              <a:rPr lang="zh-CN" altLang="en-US" dirty="0"/>
              <a:t>等进行领域目标分析。</a:t>
            </a:r>
            <a:endParaRPr lang="en-US" altLang="zh-CN" dirty="0"/>
          </a:p>
          <a:p>
            <a:r>
              <a:rPr lang="en-US" altLang="zh-CN" dirty="0"/>
              <a:t>2</a:t>
            </a:r>
            <a:r>
              <a:rPr lang="zh-CN" altLang="en-US" dirty="0"/>
              <a:t>、对照常模：结合当下幼儿年龄特点进行常模参照分析；与同伴进行个性化比较分析。（纵向和横向的对比）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、结合幼儿的心理年龄特点进行分析。</a:t>
            </a:r>
            <a:endParaRPr lang="en-US" altLang="zh-CN" dirty="0"/>
          </a:p>
          <a:p>
            <a:r>
              <a:rPr lang="en-US" altLang="zh-CN" dirty="0"/>
              <a:t>4</a:t>
            </a:r>
            <a:r>
              <a:rPr lang="zh-CN" altLang="en-US" dirty="0"/>
              <a:t>、结合教育理论、游戏理论进行分析。</a:t>
            </a:r>
            <a:endParaRPr lang="en-US" altLang="zh-CN" dirty="0"/>
          </a:p>
          <a:p>
            <a:r>
              <a:rPr lang="en-US" altLang="zh-CN" dirty="0"/>
              <a:t>5</a:t>
            </a:r>
            <a:r>
              <a:rPr lang="zh-CN" altLang="en-US" dirty="0"/>
              <a:t>、结合幼儿的课程经验和生活经验进行分析。</a:t>
            </a:r>
            <a:endParaRPr lang="en-US" altLang="zh-CN" dirty="0"/>
          </a:p>
          <a:p>
            <a:r>
              <a:rPr lang="en-US" altLang="zh-CN" dirty="0"/>
              <a:t>6</a:t>
            </a:r>
            <a:r>
              <a:rPr lang="zh-CN" altLang="en-US" dirty="0"/>
              <a:t>、分析幼儿的情绪情感，幼儿间的个体差异性。</a:t>
            </a:r>
            <a:endParaRPr lang="en-US" altLang="zh-CN" dirty="0"/>
          </a:p>
          <a:p>
            <a:r>
              <a:rPr lang="en-US" altLang="zh-CN" dirty="0"/>
              <a:t>……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271684" y="552545"/>
            <a:ext cx="3057247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观察记录中的分析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E7555BB-6C43-4F9D-9E84-E6D7F276F171}"/>
              </a:ext>
            </a:extLst>
          </p:cNvPr>
          <p:cNvSpPr txBox="1"/>
          <p:nvPr/>
        </p:nvSpPr>
        <p:spPr>
          <a:xfrm>
            <a:off x="459121" y="1982391"/>
            <a:ext cx="3498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solidFill>
                  <a:srgbClr val="FF0000"/>
                </a:solidFill>
              </a:rPr>
              <a:t>解读幼儿行为要有依据：幼儿游戏行为观察要点及发展点</a:t>
            </a:r>
            <a:r>
              <a:rPr lang="zh-CN" altLang="en-US" dirty="0">
                <a:solidFill>
                  <a:srgbClr val="FF0000"/>
                </a:solidFill>
              </a:rPr>
              <a:t>。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38462" y="1574049"/>
            <a:ext cx="3412242" cy="2203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81023" y="1564010"/>
            <a:ext cx="6681372" cy="2203624"/>
          </a:xfrm>
          <a:prstGeom prst="rect">
            <a:avLst/>
          </a:prstGeom>
          <a:solidFill>
            <a:srgbClr val="5AA0C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38462" y="3922209"/>
            <a:ext cx="3412242" cy="2203624"/>
          </a:xfrm>
          <a:prstGeom prst="rect">
            <a:avLst/>
          </a:prstGeom>
          <a:solidFill>
            <a:srgbClr val="5AA0C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125548" y="2101756"/>
            <a:ext cx="3623186" cy="15924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反思角度：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、对自己的儿童观、教育观、游戏观进行反思。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2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、对游戏环境、游戏材料进行思考。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3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、对游戏支持策略进行思考。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4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、对游戏与主题教学关系进行思考。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841670" y="1755052"/>
            <a:ext cx="3159560" cy="3623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、反思教育教学、探寻应对策略</a:t>
            </a:r>
          </a:p>
        </p:txBody>
      </p:sp>
      <p:sp>
        <p:nvSpPr>
          <p:cNvPr id="3" name="矩形 2"/>
          <p:cNvSpPr/>
          <p:nvPr/>
        </p:nvSpPr>
        <p:spPr>
          <a:xfrm>
            <a:off x="4295109" y="3948966"/>
            <a:ext cx="3412242" cy="2203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8222712" y="4942803"/>
            <a:ext cx="2843741" cy="8906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教师配合图片或者视频讲述幼儿典型游戏故事，作为游戏评价或者指导的组成部分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36198" y="4286726"/>
            <a:ext cx="2241974" cy="6560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、作为班级故事与孩子分享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569837" y="586041"/>
            <a:ext cx="3057248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观察后的支持策略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373950F4-42DF-49B1-B828-1C985C3F6793}"/>
              </a:ext>
            </a:extLst>
          </p:cNvPr>
          <p:cNvSpPr/>
          <p:nvPr/>
        </p:nvSpPr>
        <p:spPr>
          <a:xfrm>
            <a:off x="4627085" y="2690220"/>
            <a:ext cx="1273139" cy="49252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B4C1372-FAB6-44EB-902B-F753E4AC481A}"/>
              </a:ext>
            </a:extLst>
          </p:cNvPr>
          <p:cNvSpPr/>
          <p:nvPr/>
        </p:nvSpPr>
        <p:spPr>
          <a:xfrm>
            <a:off x="6046669" y="2820397"/>
            <a:ext cx="2241974" cy="3623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提出应对措施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D06A16-B25B-450D-A4B1-BB99B7E94F0F}"/>
              </a:ext>
            </a:extLst>
          </p:cNvPr>
          <p:cNvSpPr/>
          <p:nvPr/>
        </p:nvSpPr>
        <p:spPr>
          <a:xfrm>
            <a:off x="615803" y="3934862"/>
            <a:ext cx="3412242" cy="2203624"/>
          </a:xfrm>
          <a:prstGeom prst="rect">
            <a:avLst/>
          </a:prstGeom>
          <a:solidFill>
            <a:srgbClr val="5AA0CB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0560B0-301A-4904-B586-820BE42F0105}"/>
              </a:ext>
            </a:extLst>
          </p:cNvPr>
          <p:cNvSpPr/>
          <p:nvPr/>
        </p:nvSpPr>
        <p:spPr>
          <a:xfrm>
            <a:off x="1342759" y="4105554"/>
            <a:ext cx="2241974" cy="3623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、用于家园沟通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B3BD3B2-B4C2-43E8-ABE2-7A7A3378B6DC}"/>
              </a:ext>
            </a:extLst>
          </p:cNvPr>
          <p:cNvSpPr/>
          <p:nvPr/>
        </p:nvSpPr>
        <p:spPr>
          <a:xfrm>
            <a:off x="806548" y="4497778"/>
            <a:ext cx="3623186" cy="6541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用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专业的观察记录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以及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切实的发展评价，</a:t>
            </a:r>
            <a:endParaRPr lang="en-US" altLang="zh-CN" sz="1200" dirty="0">
              <a:solidFill>
                <a:srgbClr val="FF0000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rPr>
              <a:t>加强家园沟通的有效性。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/>
      <p:bldP spid="38" grpId="0"/>
      <p:bldP spid="13" grpId="0"/>
      <p:bldP spid="14" grpId="0"/>
      <p:bldP spid="11" grpId="0"/>
      <p:bldP spid="5" grpId="0" animBg="1"/>
      <p:bldP spid="15" grpId="0"/>
      <p:bldP spid="16" grpId="0" animBg="1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>
            <a:off x="3833089" y="1713158"/>
            <a:ext cx="2743201" cy="54681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>
            <a:off x="0" y="1111035"/>
            <a:ext cx="5726545" cy="57478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592590" y="1026520"/>
            <a:ext cx="1476561" cy="3266080"/>
          </a:xfrm>
          <a:prstGeom prst="rect">
            <a:avLst/>
          </a:prstGeom>
          <a:noFill/>
          <a:ln w="571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494348" y="917868"/>
            <a:ext cx="1677661" cy="3483384"/>
          </a:xfrm>
          <a:prstGeom prst="rect">
            <a:avLst/>
          </a:prstGeom>
          <a:noFill/>
          <a:ln w="190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742055" y="773545"/>
            <a:ext cx="831272" cy="415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0115287" y="4084781"/>
            <a:ext cx="831272" cy="415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/>
          <p:cNvCxnSpPr/>
          <p:nvPr/>
        </p:nvCxnSpPr>
        <p:spPr>
          <a:xfrm>
            <a:off x="9408443" y="528560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648586" y="528560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0530923" y="4462533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9895288" y="405582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10389899" y="2993777"/>
            <a:ext cx="675527" cy="1398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49" y="414005"/>
            <a:ext cx="1290414" cy="181197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8275655" y="2018896"/>
            <a:ext cx="861774" cy="43158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400" b="1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感谢您的聆听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1016">
            <a:off x="5222893" y="412299"/>
            <a:ext cx="794808" cy="16457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>
            <a:off x="9591590" y="2153352"/>
            <a:ext cx="2480050" cy="49435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46795" y="2735524"/>
            <a:ext cx="4515981" cy="83099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微软雅黑" panose="020B0503020204020204" pitchFamily="34" charset="-122"/>
              </a:rPr>
              <a:t>为什么要观察？</a:t>
            </a:r>
          </a:p>
        </p:txBody>
      </p:sp>
      <p:sp>
        <p:nvSpPr>
          <p:cNvPr id="5" name="TextBox 59"/>
          <p:cNvSpPr txBox="1">
            <a:spLocks noChangeArrowheads="1"/>
          </p:cNvSpPr>
          <p:nvPr/>
        </p:nvSpPr>
        <p:spPr bwMode="auto">
          <a:xfrm flipH="1">
            <a:off x="2114525" y="2768298"/>
            <a:ext cx="1782258" cy="156966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en-US" altLang="zh-CN" sz="9600" kern="0" dirty="0">
                <a:solidFill>
                  <a:srgbClr val="3176B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en-US" altLang="ko-KR" sz="8000" kern="0" dirty="0">
              <a:solidFill>
                <a:srgbClr val="3176B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31629" y="2639575"/>
            <a:ext cx="2024525" cy="1793092"/>
          </a:xfrm>
          <a:prstGeom prst="rect">
            <a:avLst/>
          </a:prstGeom>
          <a:noFill/>
          <a:ln w="571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796929" y="2495210"/>
            <a:ext cx="2300255" cy="2089569"/>
          </a:xfrm>
          <a:prstGeom prst="rect">
            <a:avLst/>
          </a:prstGeom>
          <a:noFill/>
          <a:ln w="190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136562" y="2455806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675690" y="4378314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581000" y="1791537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66523" y="195686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204082" y="4426241"/>
            <a:ext cx="652299" cy="664160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713202" y="418531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3404672" y="3607782"/>
            <a:ext cx="675527" cy="13988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7" y="1422089"/>
            <a:ext cx="1290414" cy="181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968604" y="1705387"/>
            <a:ext cx="4401683" cy="4183806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10000" r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9"/>
          <p:cNvSpPr txBox="1"/>
          <p:nvPr/>
        </p:nvSpPr>
        <p:spPr>
          <a:xfrm>
            <a:off x="7096453" y="2135715"/>
            <a:ext cx="335977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、观察儿童能够帮助我们清醒地意识到儿童的个体需要。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6888635" y="3272993"/>
            <a:ext cx="335977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、观察儿童能够帮助我们了解和理解幼儿，以致于可以更好地支持孩子。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19"/>
          <p:cNvSpPr txBox="1"/>
          <p:nvPr/>
        </p:nvSpPr>
        <p:spPr>
          <a:xfrm>
            <a:off x="6888635" y="4570204"/>
            <a:ext cx="4042601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、有效地观察，对教师的专业能力也有了一定的提升。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8604" y="2966712"/>
            <a:ext cx="4401683" cy="1664452"/>
          </a:xfrm>
          <a:prstGeom prst="rect">
            <a:avLst/>
          </a:prstGeom>
          <a:solidFill>
            <a:srgbClr val="5AA0C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19"/>
          <p:cNvSpPr txBox="1"/>
          <p:nvPr/>
        </p:nvSpPr>
        <p:spPr>
          <a:xfrm>
            <a:off x="1824168" y="3432696"/>
            <a:ext cx="293946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观察的含义</a:t>
            </a:r>
            <a:endParaRPr 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89153" y="4168064"/>
            <a:ext cx="96058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144425" y="2083373"/>
            <a:ext cx="698028" cy="698028"/>
          </a:xfrm>
          <a:prstGeom prst="ellipse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6144425" y="3364187"/>
            <a:ext cx="698028" cy="698028"/>
          </a:xfrm>
          <a:prstGeom prst="ellipse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144425" y="4661399"/>
            <a:ext cx="698028" cy="698028"/>
          </a:xfrm>
          <a:prstGeom prst="ellipse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452166" y="551505"/>
            <a:ext cx="3539752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为什么要写观察记录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3"/>
            <a:ext cx="1564009" cy="1569837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31" grpId="0" animBg="1"/>
      <p:bldP spid="32" grpId="0" animBg="1"/>
      <p:bldP spid="33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6623827" y="2078656"/>
            <a:ext cx="3796769" cy="6582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、观察前制定了相关目标，发现观察内容与目标有偏差。</a:t>
            </a:r>
          </a:p>
        </p:txBody>
      </p:sp>
      <p:sp>
        <p:nvSpPr>
          <p:cNvPr id="26" name="矩形 25"/>
          <p:cNvSpPr/>
          <p:nvPr/>
        </p:nvSpPr>
        <p:spPr>
          <a:xfrm>
            <a:off x="6623827" y="3256300"/>
            <a:ext cx="3666141" cy="6582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、要在同一时间一边观察儿童一边写下观察的东西，有一定的难度。</a:t>
            </a:r>
          </a:p>
        </p:txBody>
      </p:sp>
      <p:sp>
        <p:nvSpPr>
          <p:cNvPr id="29" name="矩形 28"/>
          <p:cNvSpPr/>
          <p:nvPr/>
        </p:nvSpPr>
        <p:spPr>
          <a:xfrm>
            <a:off x="6623828" y="4433943"/>
            <a:ext cx="3992712" cy="3627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、解读缺乏精准性、支持不讲实用性。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6158F40-9711-4568-AD22-BAE8E4E504B0}"/>
              </a:ext>
            </a:extLst>
          </p:cNvPr>
          <p:cNvGrpSpPr/>
          <p:nvPr/>
        </p:nvGrpSpPr>
        <p:grpSpPr>
          <a:xfrm>
            <a:off x="1362098" y="1604861"/>
            <a:ext cx="4371976" cy="4151313"/>
            <a:chOff x="1362098" y="1604861"/>
            <a:chExt cx="4371976" cy="4151313"/>
          </a:xfrm>
        </p:grpSpPr>
        <p:sp>
          <p:nvSpPr>
            <p:cNvPr id="505" name="MH_SubTitle_2"/>
            <p:cNvSpPr/>
            <p:nvPr>
              <p:custDataLst>
                <p:tags r:id="rId2"/>
              </p:custDataLst>
            </p:nvPr>
          </p:nvSpPr>
          <p:spPr>
            <a:xfrm>
              <a:off x="1362098" y="2841525"/>
              <a:ext cx="1460500" cy="1304925"/>
            </a:xfrm>
            <a:custGeom>
              <a:avLst/>
              <a:gdLst>
                <a:gd name="connsiteX0" fmla="*/ 170355 w 1460637"/>
                <a:gd name="connsiteY0" fmla="*/ 0 h 1306055"/>
                <a:gd name="connsiteX1" fmla="*/ 1460637 w 1460637"/>
                <a:gd name="connsiteY1" fmla="*/ 0 h 1306055"/>
                <a:gd name="connsiteX2" fmla="*/ 1034749 w 1460637"/>
                <a:gd name="connsiteY2" fmla="*/ 1306055 h 1306055"/>
                <a:gd name="connsiteX3" fmla="*/ 0 w 1460637"/>
                <a:gd name="connsiteY3" fmla="*/ 545767 h 13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0637" h="1306055">
                  <a:moveTo>
                    <a:pt x="170355" y="0"/>
                  </a:moveTo>
                  <a:lnTo>
                    <a:pt x="1460637" y="0"/>
                  </a:lnTo>
                  <a:lnTo>
                    <a:pt x="1034749" y="1306055"/>
                  </a:lnTo>
                  <a:lnTo>
                    <a:pt x="0" y="545767"/>
                  </a:lnTo>
                  <a:close/>
                </a:path>
              </a:pathLst>
            </a:custGeom>
            <a:solidFill>
              <a:srgbClr val="5AA0CB"/>
            </a:solidFill>
            <a:ln w="9525">
              <a:noFill/>
              <a:round/>
            </a:ln>
            <a:effectLst/>
          </p:spPr>
          <p:txBody>
            <a:bodyPr lIns="0" tIns="0" rIns="0" bIns="360000" anchor="ctr" anchorCtr="1">
              <a:normAutofit/>
            </a:bodyPr>
            <a:lstStyle/>
            <a:p>
              <a:pPr>
                <a:defRPr/>
              </a:pPr>
              <a:endPara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3C564F5-4B97-45D5-BD01-1FDB85430220}"/>
                </a:ext>
              </a:extLst>
            </p:cNvPr>
            <p:cNvGrpSpPr/>
            <p:nvPr/>
          </p:nvGrpSpPr>
          <p:grpSpPr>
            <a:xfrm>
              <a:off x="1778023" y="1604861"/>
              <a:ext cx="3956051" cy="4151313"/>
              <a:chOff x="1778023" y="1604861"/>
              <a:chExt cx="3956051" cy="4151313"/>
            </a:xfrm>
          </p:grpSpPr>
          <p:sp>
            <p:nvSpPr>
              <p:cNvPr id="482" name="MH_Other_1"/>
              <p:cNvSpPr/>
              <p:nvPr>
                <p:custDataLst>
                  <p:tags r:id="rId3"/>
                </p:custDataLst>
              </p:nvPr>
            </p:nvSpPr>
            <p:spPr bwMode="auto">
              <a:xfrm flipV="1">
                <a:off x="2171724" y="4908450"/>
                <a:ext cx="1952625" cy="623887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179" y="0"/>
                  </a:cxn>
                  <a:cxn ang="0">
                    <a:pos x="262" y="15"/>
                  </a:cxn>
                </a:cxnLst>
                <a:rect l="0" t="0" r="r" b="b"/>
                <a:pathLst>
                  <a:path w="262" h="84">
                    <a:moveTo>
                      <a:pt x="0" y="84"/>
                    </a:moveTo>
                    <a:cubicBezTo>
                      <a:pt x="43" y="33"/>
                      <a:pt x="107" y="0"/>
                      <a:pt x="179" y="0"/>
                    </a:cubicBezTo>
                    <a:cubicBezTo>
                      <a:pt x="208" y="0"/>
                      <a:pt x="236" y="5"/>
                      <a:pt x="262" y="15"/>
                    </a:cubicBezTo>
                  </a:path>
                </a:pathLst>
              </a:custGeom>
              <a:noFill/>
              <a:ln w="15875" cap="flat">
                <a:solidFill>
                  <a:srgbClr val="404040"/>
                </a:solidFill>
                <a:prstDash val="sysDot"/>
                <a:miter lim="800000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3" name="MH_Other_2"/>
              <p:cNvSpPr/>
              <p:nvPr>
                <p:custDataLst>
                  <p:tags r:id="rId4"/>
                </p:custDataLst>
              </p:nvPr>
            </p:nvSpPr>
            <p:spPr bwMode="auto">
              <a:xfrm flipV="1">
                <a:off x="1778023" y="2841525"/>
                <a:ext cx="393700" cy="2066925"/>
              </a:xfrm>
              <a:custGeom>
                <a:avLst/>
                <a:gdLst/>
                <a:ahLst/>
                <a:cxnLst>
                  <a:cxn ang="0">
                    <a:pos x="39" y="277"/>
                  </a:cxn>
                  <a:cxn ang="0">
                    <a:pos x="0" y="148"/>
                  </a:cxn>
                  <a:cxn ang="0">
                    <a:pos x="53" y="0"/>
                  </a:cxn>
                </a:cxnLst>
                <a:rect l="0" t="0" r="r" b="b"/>
                <a:pathLst>
                  <a:path w="53" h="277">
                    <a:moveTo>
                      <a:pt x="39" y="277"/>
                    </a:moveTo>
                    <a:cubicBezTo>
                      <a:pt x="14" y="240"/>
                      <a:pt x="0" y="196"/>
                      <a:pt x="0" y="148"/>
                    </a:cubicBezTo>
                    <a:cubicBezTo>
                      <a:pt x="0" y="92"/>
                      <a:pt x="20" y="40"/>
                      <a:pt x="53" y="0"/>
                    </a:cubicBezTo>
                  </a:path>
                </a:pathLst>
              </a:custGeom>
              <a:noFill/>
              <a:ln w="15875" cap="flat">
                <a:solidFill>
                  <a:srgbClr val="404040"/>
                </a:solidFill>
                <a:prstDash val="sysDot"/>
                <a:miter lim="800000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4" name="MH_Other_3"/>
              <p:cNvSpPr/>
              <p:nvPr>
                <p:custDataLst>
                  <p:tags r:id="rId5"/>
                </p:custDataLst>
              </p:nvPr>
            </p:nvSpPr>
            <p:spPr bwMode="auto">
              <a:xfrm flipV="1">
                <a:off x="2068535" y="2074762"/>
                <a:ext cx="1930400" cy="766763"/>
              </a:xfrm>
              <a:custGeom>
                <a:avLst/>
                <a:gdLst/>
                <a:ahLst/>
                <a:cxnLst>
                  <a:cxn ang="0">
                    <a:pos x="259" y="94"/>
                  </a:cxn>
                  <a:cxn ang="0">
                    <a:pos x="193" y="103"/>
                  </a:cxn>
                  <a:cxn ang="0">
                    <a:pos x="0" y="0"/>
                  </a:cxn>
                </a:cxnLst>
                <a:rect l="0" t="0" r="r" b="b"/>
                <a:pathLst>
                  <a:path w="259" h="103">
                    <a:moveTo>
                      <a:pt x="259" y="94"/>
                    </a:moveTo>
                    <a:cubicBezTo>
                      <a:pt x="238" y="100"/>
                      <a:pt x="216" y="103"/>
                      <a:pt x="193" y="103"/>
                    </a:cubicBezTo>
                    <a:cubicBezTo>
                      <a:pt x="112" y="103"/>
                      <a:pt x="42" y="62"/>
                      <a:pt x="0" y="0"/>
                    </a:cubicBezTo>
                  </a:path>
                </a:pathLst>
              </a:custGeom>
              <a:noFill/>
              <a:ln w="15875" cap="flat">
                <a:solidFill>
                  <a:srgbClr val="404040"/>
                </a:solidFill>
                <a:prstDash val="sysDot"/>
                <a:miter lim="800000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5" name="MH_Other_4"/>
              <p:cNvSpPr/>
              <p:nvPr>
                <p:custDataLst>
                  <p:tags r:id="rId6"/>
                </p:custDataLst>
              </p:nvPr>
            </p:nvSpPr>
            <p:spPr bwMode="auto">
              <a:xfrm flipV="1">
                <a:off x="3998936" y="2141436"/>
                <a:ext cx="1236663" cy="1639888"/>
              </a:xfrm>
              <a:custGeom>
                <a:avLst/>
                <a:gdLst/>
                <a:ahLst/>
                <a:cxnLst>
                  <a:cxn ang="0">
                    <a:pos x="166" y="0"/>
                  </a:cxn>
                  <a:cxn ang="0">
                    <a:pos x="0" y="220"/>
                  </a:cxn>
                </a:cxnLst>
                <a:rect l="0" t="0" r="r" b="b"/>
                <a:pathLst>
                  <a:path w="166" h="220">
                    <a:moveTo>
                      <a:pt x="166" y="0"/>
                    </a:moveTo>
                    <a:cubicBezTo>
                      <a:pt x="165" y="104"/>
                      <a:pt x="95" y="191"/>
                      <a:pt x="0" y="220"/>
                    </a:cubicBezTo>
                  </a:path>
                </a:pathLst>
              </a:custGeom>
              <a:noFill/>
              <a:ln w="15875" cap="flat">
                <a:solidFill>
                  <a:srgbClr val="404040"/>
                </a:solidFill>
                <a:prstDash val="sysDot"/>
                <a:miter lim="800000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6" name="MH_Other_5"/>
              <p:cNvSpPr/>
              <p:nvPr>
                <p:custDataLst>
                  <p:tags r:id="rId7"/>
                </p:custDataLst>
              </p:nvPr>
            </p:nvSpPr>
            <p:spPr bwMode="auto">
              <a:xfrm flipV="1">
                <a:off x="4124348" y="3781325"/>
                <a:ext cx="1111250" cy="16398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49" y="217"/>
                  </a:cxn>
                  <a:cxn ang="0">
                    <a:pos x="149" y="220"/>
                  </a:cxn>
                </a:cxnLst>
                <a:rect l="0" t="0" r="r" b="b"/>
                <a:pathLst>
                  <a:path w="149" h="220">
                    <a:moveTo>
                      <a:pt x="0" y="0"/>
                    </a:moveTo>
                    <a:cubicBezTo>
                      <a:pt x="87" y="34"/>
                      <a:pt x="149" y="118"/>
                      <a:pt x="149" y="217"/>
                    </a:cubicBezTo>
                    <a:cubicBezTo>
                      <a:pt x="149" y="218"/>
                      <a:pt x="149" y="219"/>
                      <a:pt x="149" y="220"/>
                    </a:cubicBezTo>
                  </a:path>
                </a:pathLst>
              </a:custGeom>
              <a:noFill/>
              <a:ln w="15875" cap="flat">
                <a:solidFill>
                  <a:srgbClr val="404040"/>
                </a:solidFill>
                <a:prstDash val="sysDot"/>
                <a:miter lim="800000"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75" name="MH_Other_6"/>
              <p:cNvSpPr/>
              <p:nvPr>
                <p:custDataLst>
                  <p:tags r:id="rId8"/>
                </p:custDataLst>
              </p:nvPr>
            </p:nvSpPr>
            <p:spPr bwMode="auto">
              <a:xfrm flipV="1">
                <a:off x="2008210" y="4190899"/>
                <a:ext cx="1504950" cy="1549400"/>
              </a:xfrm>
              <a:custGeom>
                <a:avLst/>
                <a:gdLst>
                  <a:gd name="T0" fmla="*/ 2147483646 w 477"/>
                  <a:gd name="T1" fmla="*/ 2147483646 h 491"/>
                  <a:gd name="T2" fmla="*/ 2147483646 w 477"/>
                  <a:gd name="T3" fmla="*/ 2147483646 h 491"/>
                  <a:gd name="T4" fmla="*/ 2147483646 w 477"/>
                  <a:gd name="T5" fmla="*/ 2147483646 h 491"/>
                  <a:gd name="T6" fmla="*/ 2147483646 w 477"/>
                  <a:gd name="T7" fmla="*/ 0 h 491"/>
                  <a:gd name="T8" fmla="*/ 0 w 477"/>
                  <a:gd name="T9" fmla="*/ 2147483646 h 491"/>
                  <a:gd name="T10" fmla="*/ 2147483646 w 477"/>
                  <a:gd name="T11" fmla="*/ 2147483646 h 4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7" h="491">
                    <a:moveTo>
                      <a:pt x="52" y="264"/>
                    </a:moveTo>
                    <a:lnTo>
                      <a:pt x="128" y="491"/>
                    </a:lnTo>
                    <a:lnTo>
                      <a:pt x="477" y="236"/>
                    </a:lnTo>
                    <a:lnTo>
                      <a:pt x="142" y="0"/>
                    </a:lnTo>
                    <a:lnTo>
                      <a:pt x="0" y="101"/>
                    </a:lnTo>
                    <a:lnTo>
                      <a:pt x="5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6" name="MH_SubTitle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867048" y="1604861"/>
                <a:ext cx="1346200" cy="1208088"/>
              </a:xfrm>
              <a:custGeom>
                <a:avLst/>
                <a:gdLst>
                  <a:gd name="connsiteX0" fmla="*/ 394341 w 1347068"/>
                  <a:gd name="connsiteY0" fmla="*/ 0 h 1208259"/>
                  <a:gd name="connsiteX1" fmla="*/ 952727 w 1347068"/>
                  <a:gd name="connsiteY1" fmla="*/ 0 h 1208259"/>
                  <a:gd name="connsiteX2" fmla="*/ 1347068 w 1347068"/>
                  <a:gd name="connsiteY2" fmla="*/ 1208259 h 1208259"/>
                  <a:gd name="connsiteX3" fmla="*/ 0 w 1347068"/>
                  <a:gd name="connsiteY3" fmla="*/ 1208259 h 1208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7068" h="1208259">
                    <a:moveTo>
                      <a:pt x="394341" y="0"/>
                    </a:moveTo>
                    <a:lnTo>
                      <a:pt x="952727" y="0"/>
                    </a:lnTo>
                    <a:lnTo>
                      <a:pt x="1347068" y="1208259"/>
                    </a:lnTo>
                    <a:lnTo>
                      <a:pt x="0" y="1208259"/>
                    </a:lnTo>
                    <a:close/>
                  </a:path>
                </a:pathLst>
              </a:custGeom>
              <a:solidFill>
                <a:srgbClr val="5AA0CB"/>
              </a:solidFill>
              <a:ln w="9525">
                <a:noFill/>
                <a:round/>
              </a:ln>
              <a:effectLst/>
            </p:spPr>
            <p:txBody>
              <a:bodyPr lIns="0" tIns="0" rIns="0" bIns="0" anchor="ctr" anchorCtr="1">
                <a:normAutofit/>
              </a:bodyPr>
              <a:lstStyle/>
              <a:p>
                <a:pPr>
                  <a:defRPr/>
                </a:pPr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7" name="MH_SubTitle_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257699" y="2841524"/>
                <a:ext cx="1476375" cy="1327150"/>
              </a:xfrm>
              <a:custGeom>
                <a:avLst/>
                <a:gdLst>
                  <a:gd name="connsiteX0" fmla="*/ 0 w 1476410"/>
                  <a:gd name="connsiteY0" fmla="*/ 0 h 1328139"/>
                  <a:gd name="connsiteX1" fmla="*/ 1283972 w 1476410"/>
                  <a:gd name="connsiteY1" fmla="*/ 0 h 1328139"/>
                  <a:gd name="connsiteX2" fmla="*/ 1476410 w 1476410"/>
                  <a:gd name="connsiteY2" fmla="*/ 589933 h 1328139"/>
                  <a:gd name="connsiteX3" fmla="*/ 432197 w 1476410"/>
                  <a:gd name="connsiteY3" fmla="*/ 1328139 h 1328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6410" h="1328139">
                    <a:moveTo>
                      <a:pt x="0" y="0"/>
                    </a:moveTo>
                    <a:lnTo>
                      <a:pt x="1283972" y="0"/>
                    </a:lnTo>
                    <a:lnTo>
                      <a:pt x="1476410" y="589933"/>
                    </a:lnTo>
                    <a:lnTo>
                      <a:pt x="432197" y="1328139"/>
                    </a:lnTo>
                    <a:close/>
                  </a:path>
                </a:pathLst>
              </a:custGeom>
              <a:solidFill>
                <a:srgbClr val="5AA0CB"/>
              </a:solidFill>
              <a:ln w="9525">
                <a:noFill/>
                <a:round/>
              </a:ln>
              <a:effectLst/>
            </p:spPr>
            <p:txBody>
              <a:bodyPr lIns="0" tIns="0" rIns="0" bIns="360000" anchor="ctr" anchorCtr="1">
                <a:normAutofit/>
              </a:bodyPr>
              <a:lstStyle/>
              <a:p>
                <a:pPr>
                  <a:defRPr/>
                </a:pPr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9" name="MH_SubTitle_4"/>
              <p:cNvSpPr/>
              <p:nvPr>
                <p:custDataLst>
                  <p:tags r:id="rId11"/>
                </p:custDataLst>
              </p:nvPr>
            </p:nvSpPr>
            <p:spPr>
              <a:xfrm>
                <a:off x="3557611" y="4213124"/>
                <a:ext cx="1508125" cy="1543050"/>
              </a:xfrm>
              <a:custGeom>
                <a:avLst/>
                <a:gdLst>
                  <a:gd name="connsiteX0" fmla="*/ 1110463 w 1507958"/>
                  <a:gd name="connsiteY0" fmla="*/ 0 h 1542660"/>
                  <a:gd name="connsiteX1" fmla="*/ 1507958 w 1507958"/>
                  <a:gd name="connsiteY1" fmla="*/ 1208259 h 1542660"/>
                  <a:gd name="connsiteX2" fmla="*/ 1044214 w 1507958"/>
                  <a:gd name="connsiteY2" fmla="*/ 1542660 h 1542660"/>
                  <a:gd name="connsiteX3" fmla="*/ 0 w 1507958"/>
                  <a:gd name="connsiteY3" fmla="*/ 788681 h 1542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7958" h="1542660">
                    <a:moveTo>
                      <a:pt x="1110463" y="0"/>
                    </a:moveTo>
                    <a:lnTo>
                      <a:pt x="1507958" y="1208259"/>
                    </a:lnTo>
                    <a:lnTo>
                      <a:pt x="1044214" y="1542660"/>
                    </a:lnTo>
                    <a:lnTo>
                      <a:pt x="0" y="788681"/>
                    </a:lnTo>
                    <a:close/>
                  </a:path>
                </a:pathLst>
              </a:custGeom>
              <a:solidFill>
                <a:srgbClr val="5AA0CB"/>
              </a:solidFill>
              <a:ln w="9525">
                <a:noFill/>
                <a:round/>
              </a:ln>
              <a:effectLst/>
            </p:spPr>
            <p:txBody>
              <a:bodyPr lIns="108000" tIns="144000" rIns="0" bIns="0" anchor="ctr" anchorCtr="1">
                <a:normAutofit/>
              </a:bodyPr>
              <a:lstStyle/>
              <a:p>
                <a:pPr>
                  <a:defRPr/>
                </a:pPr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8" name="MH_SubTitle_3"/>
              <p:cNvSpPr/>
              <p:nvPr>
                <p:custDataLst>
                  <p:tags r:id="rId12"/>
                </p:custDataLst>
              </p:nvPr>
            </p:nvSpPr>
            <p:spPr>
              <a:xfrm>
                <a:off x="2008210" y="4190899"/>
                <a:ext cx="1504950" cy="1549400"/>
              </a:xfrm>
              <a:custGeom>
                <a:avLst/>
                <a:gdLst>
                  <a:gd name="connsiteX0" fmla="*/ 403805 w 1504803"/>
                  <a:gd name="connsiteY0" fmla="*/ 0 h 1548969"/>
                  <a:gd name="connsiteX1" fmla="*/ 1504803 w 1504803"/>
                  <a:gd name="connsiteY1" fmla="*/ 804454 h 1548969"/>
                  <a:gd name="connsiteX2" fmla="*/ 447971 w 1504803"/>
                  <a:gd name="connsiteY2" fmla="*/ 1548969 h 1548969"/>
                  <a:gd name="connsiteX3" fmla="*/ 0 w 1504803"/>
                  <a:gd name="connsiteY3" fmla="*/ 1230342 h 1548969"/>
                  <a:gd name="connsiteX4" fmla="*/ 164046 w 1504803"/>
                  <a:gd name="connsiteY4" fmla="*/ 716122 h 154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803" h="1548969">
                    <a:moveTo>
                      <a:pt x="403805" y="0"/>
                    </a:moveTo>
                    <a:lnTo>
                      <a:pt x="1504803" y="804454"/>
                    </a:lnTo>
                    <a:lnTo>
                      <a:pt x="447971" y="1548969"/>
                    </a:lnTo>
                    <a:lnTo>
                      <a:pt x="0" y="1230342"/>
                    </a:lnTo>
                    <a:lnTo>
                      <a:pt x="164046" y="716122"/>
                    </a:lnTo>
                    <a:close/>
                  </a:path>
                </a:pathLst>
              </a:custGeom>
              <a:solidFill>
                <a:srgbClr val="5AA0CB"/>
              </a:solidFill>
              <a:ln w="9525">
                <a:noFill/>
                <a:round/>
              </a:ln>
              <a:effectLst/>
            </p:spPr>
            <p:txBody>
              <a:bodyPr lIns="0" tIns="144000" rIns="108000" bIns="0" anchor="ctr" anchorCtr="1">
                <a:normAutofit/>
              </a:bodyPr>
              <a:lstStyle/>
              <a:p>
                <a:pPr>
                  <a:defRPr/>
                </a:pPr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îŝḷîḓé-Freeform: Shape 9"/>
              <p:cNvSpPr/>
              <p:nvPr/>
            </p:nvSpPr>
            <p:spPr>
              <a:xfrm>
                <a:off x="4803591" y="3102183"/>
                <a:ext cx="524289" cy="425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6" h="21600" extrusionOk="0">
                    <a:moveTo>
                      <a:pt x="19462" y="6646"/>
                    </a:moveTo>
                    <a:lnTo>
                      <a:pt x="16442" y="1662"/>
                    </a:lnTo>
                    <a:lnTo>
                      <a:pt x="13695" y="1662"/>
                    </a:lnTo>
                    <a:lnTo>
                      <a:pt x="15834" y="6646"/>
                    </a:lnTo>
                    <a:cubicBezTo>
                      <a:pt x="15834" y="6646"/>
                      <a:pt x="19462" y="6646"/>
                      <a:pt x="19462" y="6646"/>
                    </a:cubicBezTo>
                    <a:close/>
                    <a:moveTo>
                      <a:pt x="19252" y="8308"/>
                    </a:moveTo>
                    <a:lnTo>
                      <a:pt x="15865" y="8308"/>
                    </a:lnTo>
                    <a:lnTo>
                      <a:pt x="12720" y="16940"/>
                    </a:lnTo>
                    <a:cubicBezTo>
                      <a:pt x="12720" y="16940"/>
                      <a:pt x="19252" y="8308"/>
                      <a:pt x="19252" y="8308"/>
                    </a:cubicBezTo>
                    <a:close/>
                    <a:moveTo>
                      <a:pt x="14314" y="6646"/>
                    </a:moveTo>
                    <a:lnTo>
                      <a:pt x="12175" y="1662"/>
                    </a:lnTo>
                    <a:lnTo>
                      <a:pt x="9301" y="1662"/>
                    </a:lnTo>
                    <a:lnTo>
                      <a:pt x="7162" y="6646"/>
                    </a:lnTo>
                    <a:cubicBezTo>
                      <a:pt x="7162" y="6646"/>
                      <a:pt x="14314" y="6646"/>
                      <a:pt x="14314" y="6646"/>
                    </a:cubicBezTo>
                    <a:close/>
                    <a:moveTo>
                      <a:pt x="14397" y="8308"/>
                    </a:moveTo>
                    <a:lnTo>
                      <a:pt x="7079" y="8308"/>
                    </a:lnTo>
                    <a:lnTo>
                      <a:pt x="10738" y="18329"/>
                    </a:lnTo>
                    <a:cubicBezTo>
                      <a:pt x="10738" y="18329"/>
                      <a:pt x="14397" y="8308"/>
                      <a:pt x="14397" y="8308"/>
                    </a:cubicBezTo>
                    <a:close/>
                    <a:moveTo>
                      <a:pt x="8756" y="16940"/>
                    </a:moveTo>
                    <a:lnTo>
                      <a:pt x="5611" y="8308"/>
                    </a:lnTo>
                    <a:lnTo>
                      <a:pt x="2224" y="8308"/>
                    </a:lnTo>
                    <a:cubicBezTo>
                      <a:pt x="2224" y="8308"/>
                      <a:pt x="8756" y="16940"/>
                      <a:pt x="8756" y="16940"/>
                    </a:cubicBezTo>
                    <a:close/>
                    <a:moveTo>
                      <a:pt x="7781" y="1662"/>
                    </a:moveTo>
                    <a:lnTo>
                      <a:pt x="5034" y="1662"/>
                    </a:lnTo>
                    <a:lnTo>
                      <a:pt x="2014" y="6646"/>
                    </a:lnTo>
                    <a:lnTo>
                      <a:pt x="5642" y="6646"/>
                    </a:lnTo>
                    <a:cubicBezTo>
                      <a:pt x="5642" y="6646"/>
                      <a:pt x="7781" y="1662"/>
                      <a:pt x="7781" y="1662"/>
                    </a:cubicBezTo>
                    <a:close/>
                    <a:moveTo>
                      <a:pt x="21339" y="6984"/>
                    </a:moveTo>
                    <a:cubicBezTo>
                      <a:pt x="21538" y="7295"/>
                      <a:pt x="21517" y="7750"/>
                      <a:pt x="21297" y="8048"/>
                    </a:cubicBezTo>
                    <a:lnTo>
                      <a:pt x="11231" y="21340"/>
                    </a:lnTo>
                    <a:cubicBezTo>
                      <a:pt x="11105" y="21509"/>
                      <a:pt x="10927" y="21600"/>
                      <a:pt x="10738" y="21600"/>
                    </a:cubicBezTo>
                    <a:cubicBezTo>
                      <a:pt x="10549" y="21600"/>
                      <a:pt x="10371" y="21509"/>
                      <a:pt x="10245" y="21340"/>
                    </a:cubicBezTo>
                    <a:lnTo>
                      <a:pt x="179" y="8048"/>
                    </a:lnTo>
                    <a:cubicBezTo>
                      <a:pt x="-41" y="7750"/>
                      <a:pt x="-62" y="7295"/>
                      <a:pt x="137" y="6984"/>
                    </a:cubicBezTo>
                    <a:lnTo>
                      <a:pt x="4164" y="337"/>
                    </a:lnTo>
                    <a:cubicBezTo>
                      <a:pt x="4289" y="117"/>
                      <a:pt x="4489" y="0"/>
                      <a:pt x="4698" y="0"/>
                    </a:cubicBezTo>
                    <a:lnTo>
                      <a:pt x="16778" y="0"/>
                    </a:lnTo>
                    <a:cubicBezTo>
                      <a:pt x="16987" y="0"/>
                      <a:pt x="17187" y="117"/>
                      <a:pt x="17312" y="337"/>
                    </a:cubicBezTo>
                    <a:cubicBezTo>
                      <a:pt x="17312" y="337"/>
                      <a:pt x="21339" y="6984"/>
                      <a:pt x="21339" y="6984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îŝḷîḓé-Freeform: Shape 21"/>
              <p:cNvSpPr/>
              <p:nvPr/>
            </p:nvSpPr>
            <p:spPr>
              <a:xfrm>
                <a:off x="2404147" y="4813610"/>
                <a:ext cx="462901" cy="370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280" y="13500"/>
                    </a:moveTo>
                    <a:lnTo>
                      <a:pt x="4320" y="13500"/>
                    </a:lnTo>
                    <a:lnTo>
                      <a:pt x="4320" y="2700"/>
                    </a:lnTo>
                    <a:lnTo>
                      <a:pt x="17280" y="2700"/>
                    </a:lnTo>
                    <a:cubicBezTo>
                      <a:pt x="17280" y="2700"/>
                      <a:pt x="17280" y="13500"/>
                      <a:pt x="17280" y="13500"/>
                    </a:cubicBezTo>
                    <a:close/>
                    <a:moveTo>
                      <a:pt x="7560" y="18900"/>
                    </a:moveTo>
                    <a:lnTo>
                      <a:pt x="8208" y="17550"/>
                    </a:lnTo>
                    <a:lnTo>
                      <a:pt x="13392" y="17550"/>
                    </a:lnTo>
                    <a:lnTo>
                      <a:pt x="14040" y="18900"/>
                    </a:lnTo>
                    <a:cubicBezTo>
                      <a:pt x="14040" y="18900"/>
                      <a:pt x="7560" y="18900"/>
                      <a:pt x="7560" y="18900"/>
                    </a:cubicBezTo>
                    <a:close/>
                    <a:moveTo>
                      <a:pt x="21334" y="18402"/>
                    </a:moveTo>
                    <a:cubicBezTo>
                      <a:pt x="21068" y="17901"/>
                      <a:pt x="19440" y="14850"/>
                      <a:pt x="19440" y="14850"/>
                    </a:cubicBezTo>
                    <a:lnTo>
                      <a:pt x="19440" y="2700"/>
                    </a:lnTo>
                    <a:cubicBezTo>
                      <a:pt x="19440" y="1212"/>
                      <a:pt x="18468" y="0"/>
                      <a:pt x="17280" y="0"/>
                    </a:cubicBezTo>
                    <a:lnTo>
                      <a:pt x="4320" y="0"/>
                    </a:lnTo>
                    <a:cubicBezTo>
                      <a:pt x="3131" y="0"/>
                      <a:pt x="2160" y="1212"/>
                      <a:pt x="2160" y="2700"/>
                    </a:cubicBezTo>
                    <a:lnTo>
                      <a:pt x="2160" y="14850"/>
                    </a:lnTo>
                    <a:cubicBezTo>
                      <a:pt x="2160" y="14850"/>
                      <a:pt x="532" y="17901"/>
                      <a:pt x="266" y="18402"/>
                    </a:cubicBezTo>
                    <a:cubicBezTo>
                      <a:pt x="0" y="18900"/>
                      <a:pt x="0" y="19188"/>
                      <a:pt x="0" y="19575"/>
                    </a:cubicBezTo>
                    <a:lnTo>
                      <a:pt x="0" y="20250"/>
                    </a:lnTo>
                    <a:cubicBezTo>
                      <a:pt x="0" y="20925"/>
                      <a:pt x="540" y="21600"/>
                      <a:pt x="1079" y="21600"/>
                    </a:cubicBezTo>
                    <a:lnTo>
                      <a:pt x="20521" y="21600"/>
                    </a:lnTo>
                    <a:cubicBezTo>
                      <a:pt x="21060" y="21600"/>
                      <a:pt x="21600" y="20925"/>
                      <a:pt x="21600" y="20250"/>
                    </a:cubicBezTo>
                    <a:lnTo>
                      <a:pt x="21600" y="19575"/>
                    </a:lnTo>
                    <a:cubicBezTo>
                      <a:pt x="21600" y="19188"/>
                      <a:pt x="21600" y="18900"/>
                      <a:pt x="21334" y="1840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îŝḷîḓé-Freeform: Shape 25"/>
              <p:cNvSpPr/>
              <p:nvPr/>
            </p:nvSpPr>
            <p:spPr>
              <a:xfrm>
                <a:off x="1805963" y="3063869"/>
                <a:ext cx="503143" cy="503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474" extrusionOk="0">
                    <a:moveTo>
                      <a:pt x="2578" y="8409"/>
                    </a:moveTo>
                    <a:cubicBezTo>
                      <a:pt x="2578" y="5193"/>
                      <a:pt x="5174" y="2587"/>
                      <a:pt x="8376" y="2587"/>
                    </a:cubicBezTo>
                    <a:cubicBezTo>
                      <a:pt x="11580" y="2587"/>
                      <a:pt x="14435" y="5451"/>
                      <a:pt x="14435" y="8666"/>
                    </a:cubicBezTo>
                    <a:cubicBezTo>
                      <a:pt x="14435" y="11882"/>
                      <a:pt x="11838" y="14488"/>
                      <a:pt x="8635" y="14488"/>
                    </a:cubicBezTo>
                    <a:cubicBezTo>
                      <a:pt x="5431" y="14488"/>
                      <a:pt x="2578" y="11624"/>
                      <a:pt x="2578" y="8409"/>
                    </a:cubicBezTo>
                    <a:close/>
                    <a:moveTo>
                      <a:pt x="20914" y="18167"/>
                    </a:moveTo>
                    <a:lnTo>
                      <a:pt x="15797" y="13032"/>
                    </a:lnTo>
                    <a:cubicBezTo>
                      <a:pt x="16568" y="11759"/>
                      <a:pt x="17013" y="10265"/>
                      <a:pt x="17013" y="8666"/>
                    </a:cubicBezTo>
                    <a:cubicBezTo>
                      <a:pt x="17013" y="4023"/>
                      <a:pt x="13004" y="0"/>
                      <a:pt x="8376" y="0"/>
                    </a:cubicBezTo>
                    <a:cubicBezTo>
                      <a:pt x="3750" y="0"/>
                      <a:pt x="0" y="3765"/>
                      <a:pt x="0" y="8409"/>
                    </a:cubicBezTo>
                    <a:cubicBezTo>
                      <a:pt x="0" y="13052"/>
                      <a:pt x="4008" y="17075"/>
                      <a:pt x="8635" y="17075"/>
                    </a:cubicBezTo>
                    <a:cubicBezTo>
                      <a:pt x="10173" y="17075"/>
                      <a:pt x="11614" y="16657"/>
                      <a:pt x="12852" y="15931"/>
                    </a:cubicBezTo>
                    <a:lnTo>
                      <a:pt x="17996" y="21094"/>
                    </a:lnTo>
                    <a:cubicBezTo>
                      <a:pt x="18500" y="21600"/>
                      <a:pt x="19317" y="21600"/>
                      <a:pt x="19819" y="21094"/>
                    </a:cubicBezTo>
                    <a:lnTo>
                      <a:pt x="21096" y="19815"/>
                    </a:lnTo>
                    <a:cubicBezTo>
                      <a:pt x="21600" y="19309"/>
                      <a:pt x="21417" y="18672"/>
                      <a:pt x="20914" y="18167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îŝḷîḓé-Freeform: Shape 26"/>
              <p:cNvSpPr/>
              <p:nvPr/>
            </p:nvSpPr>
            <p:spPr bwMode="auto">
              <a:xfrm>
                <a:off x="4168798" y="4813610"/>
                <a:ext cx="475883" cy="479692"/>
              </a:xfrm>
              <a:custGeom>
                <a:avLst/>
                <a:gdLst/>
                <a:ahLst/>
                <a:cxnLst>
                  <a:cxn ang="0">
                    <a:pos x="58" y="33"/>
                  </a:cxn>
                  <a:cxn ang="0">
                    <a:pos x="57" y="34"/>
                  </a:cxn>
                  <a:cxn ang="0">
                    <a:pos x="50" y="35"/>
                  </a:cxn>
                  <a:cxn ang="0">
                    <a:pos x="49" y="39"/>
                  </a:cxn>
                  <a:cxn ang="0">
                    <a:pos x="53" y="44"/>
                  </a:cxn>
                  <a:cxn ang="0">
                    <a:pos x="53" y="45"/>
                  </a:cxn>
                  <a:cxn ang="0">
                    <a:pos x="53" y="46"/>
                  </a:cxn>
                  <a:cxn ang="0">
                    <a:pos x="45" y="53"/>
                  </a:cxn>
                  <a:cxn ang="0">
                    <a:pos x="44" y="52"/>
                  </a:cxn>
                  <a:cxn ang="0">
                    <a:pos x="39" y="48"/>
                  </a:cxn>
                  <a:cxn ang="0">
                    <a:pos x="36" y="50"/>
                  </a:cxn>
                  <a:cxn ang="0">
                    <a:pos x="34" y="57"/>
                  </a:cxn>
                  <a:cxn ang="0">
                    <a:pos x="33" y="58"/>
                  </a:cxn>
                  <a:cxn ang="0">
                    <a:pos x="25" y="58"/>
                  </a:cxn>
                  <a:cxn ang="0">
                    <a:pos x="23" y="57"/>
                  </a:cxn>
                  <a:cxn ang="0">
                    <a:pos x="22" y="50"/>
                  </a:cxn>
                  <a:cxn ang="0">
                    <a:pos x="19" y="48"/>
                  </a:cxn>
                  <a:cxn ang="0">
                    <a:pos x="14" y="52"/>
                  </a:cxn>
                  <a:cxn ang="0">
                    <a:pos x="13" y="53"/>
                  </a:cxn>
                  <a:cxn ang="0">
                    <a:pos x="12" y="52"/>
                  </a:cxn>
                  <a:cxn ang="0">
                    <a:pos x="5" y="46"/>
                  </a:cxn>
                  <a:cxn ang="0">
                    <a:pos x="5" y="45"/>
                  </a:cxn>
                  <a:cxn ang="0">
                    <a:pos x="5" y="44"/>
                  </a:cxn>
                  <a:cxn ang="0">
                    <a:pos x="9" y="39"/>
                  </a:cxn>
                  <a:cxn ang="0">
                    <a:pos x="8" y="35"/>
                  </a:cxn>
                  <a:cxn ang="0">
                    <a:pos x="1" y="34"/>
                  </a:cxn>
                  <a:cxn ang="0">
                    <a:pos x="0" y="33"/>
                  </a:cxn>
                  <a:cxn ang="0">
                    <a:pos x="0" y="24"/>
                  </a:cxn>
                  <a:cxn ang="0">
                    <a:pos x="1" y="23"/>
                  </a:cxn>
                  <a:cxn ang="0">
                    <a:pos x="8" y="22"/>
                  </a:cxn>
                  <a:cxn ang="0">
                    <a:pos x="9" y="18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11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9" y="9"/>
                  </a:cxn>
                  <a:cxn ang="0">
                    <a:pos x="22" y="8"/>
                  </a:cxn>
                  <a:cxn ang="0">
                    <a:pos x="23" y="1"/>
                  </a:cxn>
                  <a:cxn ang="0">
                    <a:pos x="25" y="0"/>
                  </a:cxn>
                  <a:cxn ang="0">
                    <a:pos x="33" y="0"/>
                  </a:cxn>
                  <a:cxn ang="0">
                    <a:pos x="34" y="1"/>
                  </a:cxn>
                  <a:cxn ang="0">
                    <a:pos x="36" y="8"/>
                  </a:cxn>
                  <a:cxn ang="0">
                    <a:pos x="39" y="9"/>
                  </a:cxn>
                  <a:cxn ang="0">
                    <a:pos x="44" y="5"/>
                  </a:cxn>
                  <a:cxn ang="0">
                    <a:pos x="45" y="5"/>
                  </a:cxn>
                  <a:cxn ang="0">
                    <a:pos x="46" y="5"/>
                  </a:cxn>
                  <a:cxn ang="0">
                    <a:pos x="52" y="12"/>
                  </a:cxn>
                  <a:cxn ang="0">
                    <a:pos x="53" y="12"/>
                  </a:cxn>
                  <a:cxn ang="0">
                    <a:pos x="52" y="13"/>
                  </a:cxn>
                  <a:cxn ang="0">
                    <a:pos x="48" y="18"/>
                  </a:cxn>
                  <a:cxn ang="0">
                    <a:pos x="50" y="22"/>
                  </a:cxn>
                  <a:cxn ang="0">
                    <a:pos x="57" y="23"/>
                  </a:cxn>
                  <a:cxn ang="0">
                    <a:pos x="58" y="25"/>
                  </a:cxn>
                  <a:cxn ang="0">
                    <a:pos x="58" y="33"/>
                  </a:cxn>
                  <a:cxn ang="0">
                    <a:pos x="29" y="19"/>
                  </a:cxn>
                  <a:cxn ang="0">
                    <a:pos x="19" y="29"/>
                  </a:cxn>
                  <a:cxn ang="0">
                    <a:pos x="29" y="38"/>
                  </a:cxn>
                  <a:cxn ang="0">
                    <a:pos x="39" y="29"/>
                  </a:cxn>
                  <a:cxn ang="0">
                    <a:pos x="29" y="19"/>
                  </a:cxn>
                </a:cxnLst>
                <a:rect l="0" t="0" r="r" b="b"/>
                <a:pathLst>
                  <a:path w="58" h="58">
                    <a:moveTo>
                      <a:pt x="58" y="33"/>
                    </a:moveTo>
                    <a:cubicBezTo>
                      <a:pt x="58" y="34"/>
                      <a:pt x="58" y="34"/>
                      <a:pt x="57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7"/>
                      <a:pt x="49" y="38"/>
                      <a:pt x="49" y="39"/>
                    </a:cubicBezTo>
                    <a:cubicBezTo>
                      <a:pt x="50" y="41"/>
                      <a:pt x="51" y="42"/>
                      <a:pt x="53" y="44"/>
                    </a:cubicBezTo>
                    <a:cubicBezTo>
                      <a:pt x="53" y="44"/>
                      <a:pt x="53" y="45"/>
                      <a:pt x="53" y="45"/>
                    </a:cubicBezTo>
                    <a:cubicBezTo>
                      <a:pt x="53" y="45"/>
                      <a:pt x="53" y="46"/>
                      <a:pt x="53" y="46"/>
                    </a:cubicBezTo>
                    <a:cubicBezTo>
                      <a:pt x="52" y="47"/>
                      <a:pt x="47" y="53"/>
                      <a:pt x="45" y="53"/>
                    </a:cubicBezTo>
                    <a:cubicBezTo>
                      <a:pt x="45" y="53"/>
                      <a:pt x="45" y="53"/>
                      <a:pt x="44" y="52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8" y="49"/>
                      <a:pt x="37" y="49"/>
                      <a:pt x="36" y="50"/>
                    </a:cubicBezTo>
                    <a:cubicBezTo>
                      <a:pt x="35" y="52"/>
                      <a:pt x="35" y="55"/>
                      <a:pt x="34" y="57"/>
                    </a:cubicBezTo>
                    <a:cubicBezTo>
                      <a:pt x="34" y="57"/>
                      <a:pt x="34" y="58"/>
                      <a:pt x="33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4" y="58"/>
                      <a:pt x="23" y="57"/>
                      <a:pt x="23" y="57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49"/>
                      <a:pt x="20" y="49"/>
                      <a:pt x="19" y="48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3"/>
                      <a:pt x="12" y="53"/>
                      <a:pt x="12" y="52"/>
                    </a:cubicBezTo>
                    <a:cubicBezTo>
                      <a:pt x="10" y="50"/>
                      <a:pt x="7" y="48"/>
                      <a:pt x="5" y="46"/>
                    </a:cubicBezTo>
                    <a:cubicBezTo>
                      <a:pt x="5" y="46"/>
                      <a:pt x="5" y="45"/>
                      <a:pt x="5" y="45"/>
                    </a:cubicBezTo>
                    <a:cubicBezTo>
                      <a:pt x="5" y="45"/>
                      <a:pt x="5" y="44"/>
                      <a:pt x="5" y="44"/>
                    </a:cubicBezTo>
                    <a:cubicBezTo>
                      <a:pt x="7" y="42"/>
                      <a:pt x="8" y="41"/>
                      <a:pt x="9" y="39"/>
                    </a:cubicBezTo>
                    <a:cubicBezTo>
                      <a:pt x="9" y="38"/>
                      <a:pt x="8" y="37"/>
                      <a:pt x="8" y="35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0" y="34"/>
                      <a:pt x="0" y="33"/>
                      <a:pt x="0" y="3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3"/>
                      <a:pt x="1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9" y="20"/>
                      <a:pt x="9" y="18"/>
                    </a:cubicBezTo>
                    <a:cubicBezTo>
                      <a:pt x="8" y="17"/>
                      <a:pt x="7" y="15"/>
                      <a:pt x="5" y="13"/>
                    </a:cubicBezTo>
                    <a:cubicBezTo>
                      <a:pt x="5" y="13"/>
                      <a:pt x="5" y="13"/>
                      <a:pt x="5" y="12"/>
                    </a:cubicBezTo>
                    <a:cubicBezTo>
                      <a:pt x="5" y="12"/>
                      <a:pt x="5" y="12"/>
                      <a:pt x="5" y="11"/>
                    </a:cubicBezTo>
                    <a:cubicBezTo>
                      <a:pt x="6" y="10"/>
                      <a:pt x="11" y="5"/>
                      <a:pt x="13" y="5"/>
                    </a:cubicBezTo>
                    <a:cubicBezTo>
                      <a:pt x="13" y="5"/>
                      <a:pt x="13" y="5"/>
                      <a:pt x="14" y="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1" y="8"/>
                      <a:pt x="22" y="8"/>
                    </a:cubicBezTo>
                    <a:cubicBezTo>
                      <a:pt x="22" y="5"/>
                      <a:pt x="23" y="3"/>
                      <a:pt x="23" y="1"/>
                    </a:cubicBezTo>
                    <a:cubicBezTo>
                      <a:pt x="23" y="0"/>
                      <a:pt x="24" y="0"/>
                      <a:pt x="25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4" y="0"/>
                      <a:pt x="34" y="1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8"/>
                      <a:pt x="38" y="9"/>
                      <a:pt x="39" y="9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8" y="7"/>
                      <a:pt x="51" y="9"/>
                      <a:pt x="52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3"/>
                      <a:pt x="53" y="13"/>
                      <a:pt x="52" y="13"/>
                    </a:cubicBezTo>
                    <a:cubicBezTo>
                      <a:pt x="51" y="15"/>
                      <a:pt x="50" y="17"/>
                      <a:pt x="48" y="18"/>
                    </a:cubicBezTo>
                    <a:cubicBezTo>
                      <a:pt x="49" y="20"/>
                      <a:pt x="50" y="21"/>
                      <a:pt x="50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8" y="23"/>
                      <a:pt x="58" y="24"/>
                      <a:pt x="58" y="25"/>
                    </a:cubicBezTo>
                    <a:lnTo>
                      <a:pt x="58" y="33"/>
                    </a:lnTo>
                    <a:close/>
                    <a:moveTo>
                      <a:pt x="29" y="19"/>
                    </a:moveTo>
                    <a:cubicBezTo>
                      <a:pt x="24" y="19"/>
                      <a:pt x="19" y="23"/>
                      <a:pt x="19" y="29"/>
                    </a:cubicBezTo>
                    <a:cubicBezTo>
                      <a:pt x="19" y="34"/>
                      <a:pt x="24" y="38"/>
                      <a:pt x="29" y="38"/>
                    </a:cubicBezTo>
                    <a:cubicBezTo>
                      <a:pt x="34" y="38"/>
                      <a:pt x="39" y="34"/>
                      <a:pt x="39" y="29"/>
                    </a:cubicBezTo>
                    <a:cubicBezTo>
                      <a:pt x="39" y="23"/>
                      <a:pt x="34" y="19"/>
                      <a:pt x="29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îŝḷîḓé-Freeform: Shape 27"/>
              <p:cNvSpPr/>
              <p:nvPr/>
            </p:nvSpPr>
            <p:spPr bwMode="auto">
              <a:xfrm>
                <a:off x="3282289" y="2037937"/>
                <a:ext cx="521383" cy="488540"/>
              </a:xfrm>
              <a:custGeom>
                <a:avLst/>
                <a:gdLst>
                  <a:gd name="T0" fmla="*/ 103188 w 127"/>
                  <a:gd name="T1" fmla="*/ 34925 h 119"/>
                  <a:gd name="T2" fmla="*/ 41275 w 127"/>
                  <a:gd name="T3" fmla="*/ 71437 h 119"/>
                  <a:gd name="T4" fmla="*/ 0 w 127"/>
                  <a:gd name="T5" fmla="*/ 41275 h 119"/>
                  <a:gd name="T6" fmla="*/ 61913 w 127"/>
                  <a:gd name="T7" fmla="*/ 0 h 119"/>
                  <a:gd name="T8" fmla="*/ 103188 w 127"/>
                  <a:gd name="T9" fmla="*/ 34925 h 119"/>
                  <a:gd name="T10" fmla="*/ 103188 w 127"/>
                  <a:gd name="T11" fmla="*/ 109537 h 119"/>
                  <a:gd name="T12" fmla="*/ 61913 w 127"/>
                  <a:gd name="T13" fmla="*/ 144462 h 119"/>
                  <a:gd name="T14" fmla="*/ 0 w 127"/>
                  <a:gd name="T15" fmla="*/ 106362 h 119"/>
                  <a:gd name="T16" fmla="*/ 41275 w 127"/>
                  <a:gd name="T17" fmla="*/ 71437 h 119"/>
                  <a:gd name="T18" fmla="*/ 103188 w 127"/>
                  <a:gd name="T19" fmla="*/ 109537 h 119"/>
                  <a:gd name="T20" fmla="*/ 160338 w 127"/>
                  <a:gd name="T21" fmla="*/ 153987 h 119"/>
                  <a:gd name="T22" fmla="*/ 103188 w 127"/>
                  <a:gd name="T23" fmla="*/ 188912 h 119"/>
                  <a:gd name="T24" fmla="*/ 103188 w 127"/>
                  <a:gd name="T25" fmla="*/ 188912 h 119"/>
                  <a:gd name="T26" fmla="*/ 103188 w 127"/>
                  <a:gd name="T27" fmla="*/ 188912 h 119"/>
                  <a:gd name="T28" fmla="*/ 103188 w 127"/>
                  <a:gd name="T29" fmla="*/ 188912 h 119"/>
                  <a:gd name="T30" fmla="*/ 103188 w 127"/>
                  <a:gd name="T31" fmla="*/ 188912 h 119"/>
                  <a:gd name="T32" fmla="*/ 41275 w 127"/>
                  <a:gd name="T33" fmla="*/ 153987 h 119"/>
                  <a:gd name="T34" fmla="*/ 41275 w 127"/>
                  <a:gd name="T35" fmla="*/ 141287 h 119"/>
                  <a:gd name="T36" fmla="*/ 61913 w 127"/>
                  <a:gd name="T37" fmla="*/ 150812 h 119"/>
                  <a:gd name="T38" fmla="*/ 103188 w 127"/>
                  <a:gd name="T39" fmla="*/ 117475 h 119"/>
                  <a:gd name="T40" fmla="*/ 103188 w 127"/>
                  <a:gd name="T41" fmla="*/ 117475 h 119"/>
                  <a:gd name="T42" fmla="*/ 103188 w 127"/>
                  <a:gd name="T43" fmla="*/ 117475 h 119"/>
                  <a:gd name="T44" fmla="*/ 103188 w 127"/>
                  <a:gd name="T45" fmla="*/ 117475 h 119"/>
                  <a:gd name="T46" fmla="*/ 103188 w 127"/>
                  <a:gd name="T47" fmla="*/ 117475 h 119"/>
                  <a:gd name="T48" fmla="*/ 144463 w 127"/>
                  <a:gd name="T49" fmla="*/ 150812 h 119"/>
                  <a:gd name="T50" fmla="*/ 160338 w 127"/>
                  <a:gd name="T51" fmla="*/ 141287 h 119"/>
                  <a:gd name="T52" fmla="*/ 160338 w 127"/>
                  <a:gd name="T53" fmla="*/ 153987 h 119"/>
                  <a:gd name="T54" fmla="*/ 201613 w 127"/>
                  <a:gd name="T55" fmla="*/ 41275 h 119"/>
                  <a:gd name="T56" fmla="*/ 160338 w 127"/>
                  <a:gd name="T57" fmla="*/ 71437 h 119"/>
                  <a:gd name="T58" fmla="*/ 103188 w 127"/>
                  <a:gd name="T59" fmla="*/ 34925 h 119"/>
                  <a:gd name="T60" fmla="*/ 144463 w 127"/>
                  <a:gd name="T61" fmla="*/ 0 h 119"/>
                  <a:gd name="T62" fmla="*/ 201613 w 127"/>
                  <a:gd name="T63" fmla="*/ 41275 h 119"/>
                  <a:gd name="T64" fmla="*/ 201613 w 127"/>
                  <a:gd name="T65" fmla="*/ 106362 h 119"/>
                  <a:gd name="T66" fmla="*/ 144463 w 127"/>
                  <a:gd name="T67" fmla="*/ 144462 h 119"/>
                  <a:gd name="T68" fmla="*/ 103188 w 127"/>
                  <a:gd name="T69" fmla="*/ 109537 h 119"/>
                  <a:gd name="T70" fmla="*/ 160338 w 127"/>
                  <a:gd name="T71" fmla="*/ 71437 h 119"/>
                  <a:gd name="T72" fmla="*/ 201613 w 127"/>
                  <a:gd name="T73" fmla="*/ 106362 h 1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27" h="119">
                    <a:moveTo>
                      <a:pt x="65" y="22"/>
                    </a:moveTo>
                    <a:lnTo>
                      <a:pt x="26" y="45"/>
                    </a:lnTo>
                    <a:lnTo>
                      <a:pt x="0" y="26"/>
                    </a:lnTo>
                    <a:lnTo>
                      <a:pt x="39" y="0"/>
                    </a:lnTo>
                    <a:lnTo>
                      <a:pt x="65" y="22"/>
                    </a:lnTo>
                    <a:close/>
                    <a:moveTo>
                      <a:pt x="65" y="69"/>
                    </a:moveTo>
                    <a:lnTo>
                      <a:pt x="39" y="91"/>
                    </a:lnTo>
                    <a:lnTo>
                      <a:pt x="0" y="67"/>
                    </a:lnTo>
                    <a:lnTo>
                      <a:pt x="26" y="45"/>
                    </a:lnTo>
                    <a:lnTo>
                      <a:pt x="65" y="69"/>
                    </a:lnTo>
                    <a:close/>
                    <a:moveTo>
                      <a:pt x="101" y="97"/>
                    </a:moveTo>
                    <a:lnTo>
                      <a:pt x="65" y="119"/>
                    </a:lnTo>
                    <a:lnTo>
                      <a:pt x="26" y="97"/>
                    </a:lnTo>
                    <a:lnTo>
                      <a:pt x="26" y="89"/>
                    </a:lnTo>
                    <a:lnTo>
                      <a:pt x="39" y="95"/>
                    </a:lnTo>
                    <a:lnTo>
                      <a:pt x="65" y="74"/>
                    </a:lnTo>
                    <a:lnTo>
                      <a:pt x="91" y="95"/>
                    </a:lnTo>
                    <a:lnTo>
                      <a:pt x="101" y="89"/>
                    </a:lnTo>
                    <a:lnTo>
                      <a:pt x="101" y="97"/>
                    </a:lnTo>
                    <a:close/>
                    <a:moveTo>
                      <a:pt x="127" y="26"/>
                    </a:moveTo>
                    <a:lnTo>
                      <a:pt x="101" y="45"/>
                    </a:lnTo>
                    <a:lnTo>
                      <a:pt x="65" y="22"/>
                    </a:lnTo>
                    <a:lnTo>
                      <a:pt x="91" y="0"/>
                    </a:lnTo>
                    <a:lnTo>
                      <a:pt x="127" y="26"/>
                    </a:lnTo>
                    <a:close/>
                    <a:moveTo>
                      <a:pt x="127" y="67"/>
                    </a:moveTo>
                    <a:lnTo>
                      <a:pt x="91" y="91"/>
                    </a:lnTo>
                    <a:lnTo>
                      <a:pt x="65" y="69"/>
                    </a:lnTo>
                    <a:lnTo>
                      <a:pt x="101" y="45"/>
                    </a:lnTo>
                    <a:lnTo>
                      <a:pt x="127" y="6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" name="正五边形 6"/>
              <p:cNvSpPr/>
              <p:nvPr/>
            </p:nvSpPr>
            <p:spPr>
              <a:xfrm rot="10800000">
                <a:off x="2543138" y="2947555"/>
                <a:ext cx="2004612" cy="1909155"/>
              </a:xfrm>
              <a:prstGeom prst="pentagon">
                <a:avLst/>
              </a:prstGeom>
              <a:solidFill>
                <a:srgbClr val="5AA0CB"/>
              </a:solidFill>
              <a:ln w="57150">
                <a:solidFill>
                  <a:srgbClr val="82B7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2948010" y="3447406"/>
                <a:ext cx="1198750" cy="941155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24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出现的问题</a:t>
                </a:r>
              </a:p>
            </p:txBody>
          </p:sp>
        </p:grpSp>
      </p:grpSp>
      <p:sp>
        <p:nvSpPr>
          <p:cNvPr id="27" name="文本框 26"/>
          <p:cNvSpPr txBox="1"/>
          <p:nvPr/>
        </p:nvSpPr>
        <p:spPr>
          <a:xfrm>
            <a:off x="1649415" y="442884"/>
            <a:ext cx="3416320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为什么要写观察记录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-2914"/>
            <a:ext cx="1564009" cy="15698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r="25222"/>
          <a:stretch>
            <a:fillRect/>
          </a:stretch>
        </p:blipFill>
        <p:spPr>
          <a:xfrm>
            <a:off x="9591590" y="2153352"/>
            <a:ext cx="2480050" cy="494356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06018" y="3013501"/>
            <a:ext cx="3278462" cy="830997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微软雅黑" panose="020B0503020204020204" pitchFamily="34" charset="-122"/>
              </a:rPr>
              <a:t>观察的技术</a:t>
            </a:r>
          </a:p>
        </p:txBody>
      </p:sp>
      <p:sp>
        <p:nvSpPr>
          <p:cNvPr id="5" name="TextBox 59"/>
          <p:cNvSpPr txBox="1">
            <a:spLocks noChangeArrowheads="1"/>
          </p:cNvSpPr>
          <p:nvPr/>
        </p:nvSpPr>
        <p:spPr bwMode="auto">
          <a:xfrm flipH="1">
            <a:off x="2114525" y="2768298"/>
            <a:ext cx="1782258" cy="156966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defRPr/>
            </a:pPr>
            <a:r>
              <a:rPr lang="en-US" altLang="zh-CN" sz="9600" kern="0">
                <a:solidFill>
                  <a:srgbClr val="3176B8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02</a:t>
            </a:r>
            <a:endParaRPr lang="en-US" altLang="ko-KR" sz="8000" kern="0" dirty="0">
              <a:solidFill>
                <a:srgbClr val="3176B8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31629" y="2639575"/>
            <a:ext cx="2024525" cy="1793092"/>
          </a:xfrm>
          <a:prstGeom prst="rect">
            <a:avLst/>
          </a:prstGeom>
          <a:noFill/>
          <a:ln w="571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1796929" y="2495210"/>
            <a:ext cx="2300255" cy="2089569"/>
          </a:xfrm>
          <a:prstGeom prst="rect">
            <a:avLst/>
          </a:prstGeom>
          <a:noFill/>
          <a:ln w="19050" cmpd="sng">
            <a:solidFill>
              <a:srgbClr val="317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136562" y="2455806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675690" y="4378314"/>
            <a:ext cx="1139764" cy="246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1581000" y="1791537"/>
            <a:ext cx="508000" cy="517237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966523" y="195686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204082" y="4426241"/>
            <a:ext cx="652299" cy="664160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713202" y="4185317"/>
            <a:ext cx="746679" cy="760256"/>
          </a:xfrm>
          <a:prstGeom prst="line">
            <a:avLst/>
          </a:prstGeom>
          <a:ln>
            <a:solidFill>
              <a:srgbClr val="317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540">
            <a:off x="3404672" y="3607782"/>
            <a:ext cx="675527" cy="139880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7" y="1422089"/>
            <a:ext cx="1290414" cy="1811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5252720"/>
            <a:ext cx="12192000" cy="162879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FD4AD8E-8288-409E-A313-38B9792A8B74}"/>
              </a:ext>
            </a:extLst>
          </p:cNvPr>
          <p:cNvGrpSpPr/>
          <p:nvPr/>
        </p:nvGrpSpPr>
        <p:grpSpPr>
          <a:xfrm>
            <a:off x="4562710" y="1317581"/>
            <a:ext cx="3017676" cy="5036969"/>
            <a:chOff x="4562710" y="1317581"/>
            <a:chExt cx="3017676" cy="5036969"/>
          </a:xfrm>
        </p:grpSpPr>
        <p:sp>
          <p:nvSpPr>
            <p:cNvPr id="5" name="矩形 4"/>
            <p:cNvSpPr/>
            <p:nvPr/>
          </p:nvSpPr>
          <p:spPr>
            <a:xfrm>
              <a:off x="4562710" y="1317581"/>
              <a:ext cx="3017676" cy="5036969"/>
            </a:xfrm>
            <a:prstGeom prst="rect">
              <a:avLst/>
            </a:prstGeom>
            <a:solidFill>
              <a:srgbClr val="5AA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628378" y="4227173"/>
              <a:ext cx="2832819" cy="15931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>
                  <a:solidFill>
                    <a:srgbClr val="5AA0C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对某个区域幼儿游戏全过程的了解，课把握幼儿游戏的兴趣、水平、特点和个性差异。</a:t>
              </a:r>
              <a:endParaRPr lang="en-US" altLang="zh-CN" sz="1600" b="1" dirty="0">
                <a:solidFill>
                  <a:srgbClr val="5AA0C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rgbClr val="5AA0C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（点上观察）</a:t>
              </a:r>
            </a:p>
          </p:txBody>
        </p:sp>
        <p:sp>
          <p:nvSpPr>
            <p:cNvPr id="22" name="1"/>
            <p:cNvSpPr txBox="1">
              <a:spLocks noChangeArrowheads="1"/>
            </p:cNvSpPr>
            <p:nvPr/>
          </p:nvSpPr>
          <p:spPr bwMode="auto">
            <a:xfrm>
              <a:off x="5319489" y="1686560"/>
              <a:ext cx="13960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定点观察法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1"/>
            <p:cNvSpPr txBox="1">
              <a:spLocks noChangeArrowheads="1"/>
            </p:cNvSpPr>
            <p:nvPr/>
          </p:nvSpPr>
          <p:spPr bwMode="auto">
            <a:xfrm>
              <a:off x="4765909" y="2259051"/>
              <a:ext cx="2557755" cy="1433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zh-CN"/>
              </a:defPPr>
              <a:lvl1pPr algn="ctr" defTabSz="1216025">
                <a:lnSpc>
                  <a:spcPct val="150000"/>
                </a:lnSpc>
                <a:spcBef>
                  <a:spcPct val="20000"/>
                </a:spcBef>
                <a:defRPr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algn="l"/>
              <a:r>
                <a:rPr lang="zh-CN" altLang="en-US" sz="1600" dirty="0"/>
                <a:t>选定某个区域进行一段时间系统、细致的观察，观察对象包括区域内所有幼儿或部分幼儿。</a:t>
              </a:r>
              <a:endParaRPr lang="en-US" altLang="zh-CN" sz="1600" dirty="0"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B3673540-0727-48A4-9302-1EF3C62E3915}"/>
              </a:ext>
            </a:extLst>
          </p:cNvPr>
          <p:cNvGrpSpPr/>
          <p:nvPr/>
        </p:nvGrpSpPr>
        <p:grpSpPr>
          <a:xfrm>
            <a:off x="8435345" y="1553082"/>
            <a:ext cx="2901696" cy="4267200"/>
            <a:chOff x="8435345" y="1553082"/>
            <a:chExt cx="2901696" cy="4267200"/>
          </a:xfrm>
        </p:grpSpPr>
        <p:sp>
          <p:nvSpPr>
            <p:cNvPr id="33" name="矩形 32"/>
            <p:cNvSpPr/>
            <p:nvPr/>
          </p:nvSpPr>
          <p:spPr>
            <a:xfrm>
              <a:off x="8435345" y="1553082"/>
              <a:ext cx="2901696" cy="4267200"/>
            </a:xfrm>
            <a:prstGeom prst="rect">
              <a:avLst/>
            </a:prstGeom>
            <a:solidFill>
              <a:srgbClr val="5AA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D63E6E5F-3542-4C9D-AF37-2475B1687CA7}"/>
                </a:ext>
              </a:extLst>
            </p:cNvPr>
            <p:cNvGrpSpPr/>
            <p:nvPr/>
          </p:nvGrpSpPr>
          <p:grpSpPr>
            <a:xfrm>
              <a:off x="8706428" y="1824195"/>
              <a:ext cx="2488015" cy="3669878"/>
              <a:chOff x="8706428" y="1824195"/>
              <a:chExt cx="2488015" cy="3669878"/>
            </a:xfrm>
          </p:grpSpPr>
          <p:sp>
            <p:nvSpPr>
              <p:cNvPr id="35" name="圆角矩形 34"/>
              <p:cNvSpPr/>
              <p:nvPr/>
            </p:nvSpPr>
            <p:spPr>
              <a:xfrm>
                <a:off x="8706428" y="4401908"/>
                <a:ext cx="2488015" cy="109216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b="1" dirty="0">
                    <a:solidFill>
                      <a:srgbClr val="5AA0C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了解个别幼儿的游戏状态，个别研究的首选。</a:t>
                </a:r>
              </a:p>
            </p:txBody>
          </p:sp>
          <p:sp>
            <p:nvSpPr>
              <p:cNvPr id="41" name="1"/>
              <p:cNvSpPr txBox="1">
                <a:spLocks noChangeArrowheads="1"/>
              </p:cNvSpPr>
              <p:nvPr/>
            </p:nvSpPr>
            <p:spPr bwMode="auto">
              <a:xfrm>
                <a:off x="9057197" y="1824195"/>
                <a:ext cx="159223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sym typeface="Arial" panose="020B0604020202020204" pitchFamily="34" charset="0"/>
                  </a:rPr>
                  <a:t>追踪观察法</a:t>
                </a:r>
                <a:endPara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5" name="1"/>
              <p:cNvSpPr txBox="1">
                <a:spLocks noChangeArrowheads="1"/>
              </p:cNvSpPr>
              <p:nvPr/>
            </p:nvSpPr>
            <p:spPr bwMode="auto">
              <a:xfrm>
                <a:off x="8706428" y="2402211"/>
                <a:ext cx="2293770" cy="14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defPPr>
                  <a:defRPr lang="zh-CN"/>
                </a:defPPr>
                <a:lvl1pPr algn="ctr" defTabSz="1216025">
                  <a:lnSpc>
                    <a:spcPct val="150000"/>
                  </a:lnSpc>
                  <a:spcBef>
                    <a:spcPct val="20000"/>
                  </a:spcBef>
                  <a:defRPr sz="12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 defTabSz="1216025"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 defTabSz="1216025"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 defTabSz="1216025"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 defTabSz="1216025"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defTabSz="1216025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algn="l"/>
                <a:r>
                  <a:rPr lang="zh-CN" altLang="en-US" sz="1600" dirty="0">
                    <a:sym typeface="Arial" panose="020B0604020202020204" pitchFamily="34" charset="0"/>
                  </a:rPr>
                  <a:t>固定人观察法，指明确某个幼儿作为观察对象后，对此幼儿进行系统细致的观察。</a:t>
                </a:r>
                <a:endParaRPr lang="en-US" altLang="zh-CN" sz="1600" dirty="0"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4EBA44B0-9280-494B-8A92-4461D35D7764}"/>
              </a:ext>
            </a:extLst>
          </p:cNvPr>
          <p:cNvGrpSpPr/>
          <p:nvPr/>
        </p:nvGrpSpPr>
        <p:grpSpPr>
          <a:xfrm>
            <a:off x="1115901" y="1553082"/>
            <a:ext cx="2901696" cy="4267200"/>
            <a:chOff x="1115901" y="1553082"/>
            <a:chExt cx="2901696" cy="4267200"/>
          </a:xfrm>
        </p:grpSpPr>
        <p:sp>
          <p:nvSpPr>
            <p:cNvPr id="46" name="矩形 45"/>
            <p:cNvSpPr/>
            <p:nvPr/>
          </p:nvSpPr>
          <p:spPr>
            <a:xfrm>
              <a:off x="1115901" y="1553082"/>
              <a:ext cx="2901696" cy="4267200"/>
            </a:xfrm>
            <a:prstGeom prst="rect">
              <a:avLst/>
            </a:prstGeom>
            <a:solidFill>
              <a:srgbClr val="5AA0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1305528" y="4016760"/>
              <a:ext cx="2386506" cy="81570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600" b="1" dirty="0">
                  <a:solidFill>
                    <a:srgbClr val="5AA0C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对幼儿游戏状况进行全面的了解。</a:t>
              </a:r>
              <a:endParaRPr lang="en-US" altLang="zh-CN" sz="1600" b="1" dirty="0">
                <a:solidFill>
                  <a:srgbClr val="5AA0C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600" b="1" dirty="0">
                  <a:solidFill>
                    <a:srgbClr val="5AA0C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600" b="1" dirty="0">
                  <a:solidFill>
                    <a:srgbClr val="5AA0C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面上观察）</a:t>
              </a:r>
            </a:p>
          </p:txBody>
        </p:sp>
        <p:sp>
          <p:nvSpPr>
            <p:cNvPr id="48" name="1"/>
            <p:cNvSpPr txBox="1">
              <a:spLocks noChangeArrowheads="1"/>
            </p:cNvSpPr>
            <p:nvPr/>
          </p:nvSpPr>
          <p:spPr bwMode="auto">
            <a:xfrm>
              <a:off x="1866803" y="1877092"/>
              <a:ext cx="13121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sym typeface="Arial" panose="020B0604020202020204" pitchFamily="34" charset="0"/>
                </a:rPr>
                <a:t>扫描观察法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1"/>
            <p:cNvSpPr txBox="1">
              <a:spLocks noChangeArrowheads="1"/>
            </p:cNvSpPr>
            <p:nvPr/>
          </p:nvSpPr>
          <p:spPr bwMode="auto">
            <a:xfrm>
              <a:off x="1398264" y="2496931"/>
              <a:ext cx="2293770" cy="695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2000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</a:rPr>
                <a:t>在固定的时间内对幼儿依次进行轮流观察。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651497" y="447303"/>
            <a:ext cx="3416320" cy="523220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微软雅黑" panose="020B0503020204020204" pitchFamily="34" charset="-122"/>
              </a:rPr>
              <a:t>一、观察记录的方法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9"/>
          <a:stretch>
            <a:fillRect/>
          </a:stretch>
        </p:blipFill>
        <p:spPr>
          <a:xfrm rot="5400000">
            <a:off x="2914" y="6657"/>
            <a:ext cx="1564009" cy="1569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稻壳儿小白白(http://dwz.cn/Wu2UP)"/>
          <p:cNvSpPr txBox="1">
            <a:spLocks noChangeArrowheads="1"/>
          </p:cNvSpPr>
          <p:nvPr/>
        </p:nvSpPr>
        <p:spPr bwMode="auto">
          <a:xfrm>
            <a:off x="1016023" y="1002394"/>
            <a:ext cx="1628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图表法</a:t>
            </a:r>
          </a:p>
        </p:txBody>
      </p:sp>
      <p:sp>
        <p:nvSpPr>
          <p:cNvPr id="37" name="稻壳儿小白白(http://dwz.cn/Wu2UP)"/>
          <p:cNvSpPr txBox="1">
            <a:spLocks noChangeArrowheads="1"/>
          </p:cNvSpPr>
          <p:nvPr/>
        </p:nvSpPr>
        <p:spPr bwMode="auto">
          <a:xfrm>
            <a:off x="6204530" y="1785072"/>
            <a:ext cx="486987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2000" b="1" i="0" dirty="0">
                <a:solidFill>
                  <a:srgbClr val="191919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①追踪图</a:t>
            </a:r>
            <a:r>
              <a:rPr lang="zh-CN" altLang="en-US" sz="2000" b="0" i="0" dirty="0">
                <a:solidFill>
                  <a:srgbClr val="191919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：记录幼儿在游戏时间内的动向，去了哪些区域，做了什么事情。</a:t>
            </a:r>
          </a:p>
          <a:p>
            <a:pPr algn="l"/>
            <a:r>
              <a:rPr lang="zh-CN" altLang="en-US" sz="2000" b="1" i="0" dirty="0">
                <a:solidFill>
                  <a:srgbClr val="191919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②饼图</a:t>
            </a:r>
            <a:r>
              <a:rPr lang="zh-CN" altLang="en-US" sz="2000" b="0" i="0" dirty="0">
                <a:solidFill>
                  <a:srgbClr val="191919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：呈现幼儿在不同活动中的时间量，便于了解幼儿的兴趣，从而更好地进行引导。饼图的记录非常简单，能清晰、直观表明观察结果，可以用文字进行辅助记录。</a:t>
            </a:r>
          </a:p>
        </p:txBody>
      </p:sp>
      <p:sp>
        <p:nvSpPr>
          <p:cNvPr id="56" name="0"/>
          <p:cNvSpPr txBox="1">
            <a:spLocks noChangeArrowheads="1"/>
          </p:cNvSpPr>
          <p:nvPr/>
        </p:nvSpPr>
        <p:spPr bwMode="auto">
          <a:xfrm>
            <a:off x="160677" y="120407"/>
            <a:ext cx="5571271" cy="6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一、</a:t>
            </a:r>
            <a:r>
              <a:rPr lang="zh-CN" altLang="en-US" sz="4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观察记录的方法</a:t>
            </a:r>
            <a:endParaRPr lang="en-US" altLang="zh-CN" sz="4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FD33F0C-84C5-47AC-A9E9-40113ED91F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096" y="1485403"/>
            <a:ext cx="4527473" cy="401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A0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稻壳儿小白白(http://dwz.cn/Wu2UP)"/>
          <p:cNvSpPr txBox="1">
            <a:spLocks noChangeArrowheads="1"/>
          </p:cNvSpPr>
          <p:nvPr/>
        </p:nvSpPr>
        <p:spPr bwMode="auto">
          <a:xfrm>
            <a:off x="1860155" y="1208583"/>
            <a:ext cx="16283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取样法</a:t>
            </a:r>
          </a:p>
        </p:txBody>
      </p:sp>
      <p:sp>
        <p:nvSpPr>
          <p:cNvPr id="43" name="稻壳儿小白白(http://dwz.cn/Wu2UP)"/>
          <p:cNvSpPr txBox="1">
            <a:spLocks noChangeArrowheads="1"/>
          </p:cNvSpPr>
          <p:nvPr/>
        </p:nvSpPr>
        <p:spPr bwMode="auto">
          <a:xfrm>
            <a:off x="7040236" y="1912906"/>
            <a:ext cx="4545335" cy="328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 defTabSz="1216025">
              <a:lnSpc>
                <a:spcPct val="150000"/>
              </a:lnSpc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l"/>
            <a:r>
              <a:rPr lang="zh-CN" altLang="en-US" sz="1600" b="1" i="0" dirty="0">
                <a:solidFill>
                  <a:srgbClr val="191919"/>
                </a:solidFill>
                <a:effectLst/>
                <a:latin typeface="PingFang SC"/>
              </a:rPr>
              <a:t>①时间抽样法</a:t>
            </a:r>
            <a:r>
              <a:rPr lang="zh-CN" altLang="en-US" sz="1600" b="0" i="0" dirty="0">
                <a:solidFill>
                  <a:srgbClr val="191919"/>
                </a:solidFill>
                <a:effectLst/>
                <a:latin typeface="PingFang SC"/>
              </a:rPr>
              <a:t>：在整个游戏过程中每隔一段时间做一次记录，可以是针对一名幼儿，也可以是幼儿群体。在记录时不用连续不断进行叙事记录，这样会无法兼顾记录和观察。教师可以记下时间点和关键词，待活动结束后再进行整理。</a:t>
            </a:r>
            <a:endParaRPr lang="en-US" altLang="zh-CN" sz="1600" b="0" i="0" dirty="0">
              <a:solidFill>
                <a:srgbClr val="191919"/>
              </a:solidFill>
              <a:effectLst/>
              <a:latin typeface="PingFang SC"/>
            </a:endParaRPr>
          </a:p>
          <a:p>
            <a:pPr algn="l"/>
            <a:r>
              <a:rPr lang="zh-CN" altLang="en-US" sz="1600" b="1" i="0" dirty="0">
                <a:solidFill>
                  <a:srgbClr val="191919"/>
                </a:solidFill>
                <a:effectLst/>
                <a:latin typeface="PingFang SC"/>
              </a:rPr>
              <a:t>②事件抽样法</a:t>
            </a:r>
            <a:r>
              <a:rPr lang="zh-CN" altLang="en-US" sz="1600" b="0" i="0" dirty="0">
                <a:solidFill>
                  <a:srgbClr val="191919"/>
                </a:solidFill>
                <a:effectLst/>
                <a:latin typeface="PingFang SC"/>
              </a:rPr>
              <a:t>：常常用于观察有不良行为倾向的幼儿，如脾气暴躁、攻击他人等。做这类观察的目的是记录下所有事件，看看事件的发生是否有规律可循，进而为制订有效的矫正策略提供帮助。</a:t>
            </a:r>
            <a:endParaRPr lang="zh-CN" altLang="en-US" sz="1600" dirty="0"/>
          </a:p>
        </p:txBody>
      </p:sp>
      <p:sp>
        <p:nvSpPr>
          <p:cNvPr id="56" name="0"/>
          <p:cNvSpPr txBox="1">
            <a:spLocks noChangeArrowheads="1"/>
          </p:cNvSpPr>
          <p:nvPr/>
        </p:nvSpPr>
        <p:spPr bwMode="auto">
          <a:xfrm>
            <a:off x="160677" y="120407"/>
            <a:ext cx="5571271" cy="6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40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一、</a:t>
            </a:r>
            <a:r>
              <a:rPr lang="zh-CN" altLang="en-US" sz="40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观察记录的方法</a:t>
            </a:r>
            <a:endParaRPr lang="en-US" altLang="zh-CN" sz="4000" b="1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C31B8C2-6CF3-4A85-BFE7-8C0646EC29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339" t="12392" r="48485" b="9380"/>
          <a:stretch>
            <a:fillRect/>
          </a:stretch>
        </p:blipFill>
        <p:spPr>
          <a:xfrm>
            <a:off x="606429" y="1858352"/>
            <a:ext cx="5571270" cy="42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30141854"/>
  <p:tag name="MH_LIBRARY" val="CONTENTS"/>
  <p:tag name="MH_TYPE" val="OTHERS"/>
  <p:tag name="ID" val="5458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Other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Other"/>
  <p:tag name="MH_ORDER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SubTitle"/>
  <p:tag name="MH_ORDER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SubTitle"/>
  <p:tag name="MH_ORDER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30141854"/>
  <p:tag name="MH_LIBRARY" val="CONTENTS"/>
  <p:tag name="MH_TYPE" val="OTHERS"/>
  <p:tag name="ID" val="5458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30141854"/>
  <p:tag name="MH_LIBRARY" val="CONTENTS"/>
  <p:tag name="MH_TYPE" val="OTHERS"/>
  <p:tag name="ID" val="5458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30141854"/>
  <p:tag name="MH_LIBRARY" val="CONTENTS"/>
  <p:tag name="MH_TYPE" val="OTHERS"/>
  <p:tag name="ID" val="5458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30141854"/>
  <p:tag name="MH_LIBRARY" val="CONTENTS"/>
  <p:tag name="MH_TYPE" val="OTHERS"/>
  <p:tag name="ID" val="54583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YinZJG#"/>
  <p:tag name="MH_LAYOUT" val="TitleSubTitle"/>
  <p:tag name="MH" val="20170727153932"/>
  <p:tag name="MH_LIBRARY" val="GRAPHI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SubTitle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7153932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1562</Words>
  <Application>Microsoft Office PowerPoint</Application>
  <PresentationFormat>宽屏</PresentationFormat>
  <Paragraphs>143</Paragraphs>
  <Slides>22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PingFang SC</vt:lpstr>
      <vt:lpstr>等线</vt:lpstr>
      <vt:lpstr>等线 Light</vt:lpstr>
      <vt:lpstr>方正兰亭超细黑简体</vt:lpstr>
      <vt:lpstr>华文细黑</vt:lpstr>
      <vt:lpstr>宋体</vt:lpstr>
      <vt:lpstr>微软雅黑</vt:lpstr>
      <vt:lpstr>幼圆</vt:lpstr>
      <vt:lpstr>Arial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周 昊章</cp:lastModifiedBy>
  <cp:revision>45</cp:revision>
  <dcterms:created xsi:type="dcterms:W3CDTF">2018-06-27T07:58:00Z</dcterms:created>
  <dcterms:modified xsi:type="dcterms:W3CDTF">2022-04-04T12:17:03Z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C254F411D98E43E7B93B6FB8F5953462</vt:lpwstr>
  </property>
</Properties>
</file>