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2"/>
  </p:handoutMasterIdLst>
  <p:sldIdLst>
    <p:sldId id="258" r:id="rId3"/>
    <p:sldId id="259" r:id="rId5"/>
    <p:sldId id="284" r:id="rId6"/>
    <p:sldId id="262" r:id="rId7"/>
    <p:sldId id="299" r:id="rId8"/>
    <p:sldId id="288" r:id="rId9"/>
    <p:sldId id="310" r:id="rId10"/>
    <p:sldId id="275" r:id="rId11"/>
  </p:sldIdLst>
  <p:sldSz cx="12192000" cy="6858000"/>
  <p:notesSz cx="6858000" cy="9144000"/>
  <p:embeddedFontLst>
    <p:embeddedFont>
      <p:font typeface="微软雅黑" panose="020B0503020204020204" charset="-122"/>
      <p:regular r:id="rId16"/>
    </p:embeddedFont>
    <p:embeddedFont>
      <p:font typeface="方正少儿简体" panose="03000509000000000000" charset="-122"/>
      <p:regular r:id="rId17"/>
    </p:embeddedFont>
  </p:embeddedFontLst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FA9B4"/>
    <a:srgbClr val="FFE4A9"/>
    <a:srgbClr val="A3CCAE"/>
    <a:srgbClr val="FFFFFF"/>
    <a:srgbClr val="53B5E8"/>
    <a:srgbClr val="DFE9EC"/>
    <a:srgbClr val="5B8D9B"/>
    <a:srgbClr val="B0C9D1"/>
    <a:srgbClr val="DCDCDC"/>
    <a:srgbClr val="F0F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>
      <p:cViewPr varScale="1">
        <p:scale>
          <a:sx n="78" d="100"/>
          <a:sy n="78" d="100"/>
        </p:scale>
        <p:origin x="654" y="54"/>
      </p:cViewPr>
      <p:guideLst>
        <p:guide orient="horz" pos="2159"/>
        <p:guide pos="3878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74.xml"/><Relationship Id="rId17" Type="http://schemas.openxmlformats.org/officeDocument/2006/relationships/font" Target="fonts/font2.fntdata"/><Relationship Id="rId16" Type="http://schemas.openxmlformats.org/officeDocument/2006/relationships/font" Target="fonts/font1.fntdata"/><Relationship Id="rId15" Type="http://schemas.openxmlformats.org/officeDocument/2006/relationships/tableStyles" Target="tableStyles.xml"/><Relationship Id="rId14" Type="http://schemas.openxmlformats.org/officeDocument/2006/relationships/viewProps" Target="viewProps.xml"/><Relationship Id="rId13" Type="http://schemas.openxmlformats.org/officeDocument/2006/relationships/presProps" Target="presProps.xml"/><Relationship Id="rId12" Type="http://schemas.openxmlformats.org/officeDocument/2006/relationships/handoutMaster" Target="handoutMasters/handoutMaster1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>
                <a:latin typeface="微软雅黑" panose="020B0503020204020204" charset="-122"/>
                <a:ea typeface="微软雅黑" panose="020B0503020204020204" charset="-122"/>
              </a:rPr>
            </a:fld>
            <a:endParaRPr lang="zh-CN" altLang="en-US" smtClean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1AC49D05-6128-4D0D-A32A-06A5E73B386C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微软雅黑" panose="020B0503020204020204" charset="-122"/>
                <a:ea typeface="微软雅黑" panose="020B0503020204020204" charset="-122"/>
              </a:defRPr>
            </a:lvl1pPr>
          </a:lstStyle>
          <a:p>
            <a:fld id="{5849F42C-2DAE-424C-A4B8-3140182C3E9F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6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微软雅黑" panose="020B0503020204020204" charset="-122"/>
        <a:ea typeface="微软雅黑" panose="020B050302020402020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0DACE-38E0-42D2-9336-2B707D34BC6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2"/>
            </p:custDataLst>
          </p:nvPr>
        </p:nvSpPr>
        <p:spPr>
          <a:xfrm>
            <a:off x="669882" y="2588281"/>
            <a:ext cx="10852237" cy="899167"/>
          </a:xfrm>
        </p:spPr>
        <p:txBody>
          <a:bodyPr lIns="101600" tIns="38100" rIns="25400" bIns="38100" anchor="t" anchorCtr="0">
            <a:noAutofit/>
          </a:bodyPr>
          <a:lstStyle>
            <a:lvl1pPr algn="ctr">
              <a:defRPr sz="5400" b="0" spc="6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3"/>
            </p:custDataLst>
          </p:nvPr>
        </p:nvSpPr>
        <p:spPr>
          <a:xfrm>
            <a:off x="669882" y="3566160"/>
            <a:ext cx="10852237" cy="950984"/>
          </a:xfrm>
        </p:spPr>
        <p:txBody>
          <a:bodyPr lIns="101600" tIns="38100" rIns="76200" bIns="38100">
            <a:no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040000"/>
          </a:xfr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669882" y="2588281"/>
            <a:ext cx="10852237" cy="899167"/>
          </a:xfrm>
        </p:spPr>
        <p:txBody>
          <a:bodyPr vert="horz" lIns="101600" tIns="38100" rIns="25400" bIns="38100" rtlCol="0" anchor="t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5400" b="0" i="0" u="none" strike="noStrike" kern="1200" cap="none" spc="600" normalizeH="0" baseline="0" noProof="1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单击此处编辑标题</a:t>
            </a:r>
            <a:endParaRPr>
              <a:sym typeface="+mn-e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1296000"/>
            <a:ext cx="10852237" cy="5041355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3808730"/>
            <a:ext cx="10852237" cy="624845"/>
          </a:xfrm>
        </p:spPr>
        <p:txBody>
          <a:bodyPr lIns="101600" tIns="38100" rIns="63500" bIns="38100" anchor="t" anchorCtr="0">
            <a:noAutofit/>
          </a:bodyPr>
          <a:lstStyle>
            <a:lvl1pPr>
              <a:defRPr sz="3600" b="0" u="none" strike="noStrike" kern="1200" cap="none" spc="300" normalizeH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3"/>
            </p:custDataLst>
          </p:nvPr>
        </p:nvSpPr>
        <p:spPr>
          <a:xfrm>
            <a:off x="669925" y="4511675"/>
            <a:ext cx="10852237" cy="1077985"/>
          </a:xfrm>
        </p:spPr>
        <p:txBody>
          <a:bodyPr lIns="101600" tIns="38100" rIns="76200" bIns="38100">
            <a:noAutofit/>
          </a:bodyPr>
          <a:lstStyle>
            <a:lvl1pPr marL="0" indent="0" eaLnBrk="1" fontAlgn="auto" latinLnBrk="0" hangingPunct="1"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1296000"/>
            <a:ext cx="5283242" cy="5040000"/>
          </a:xfrm>
        </p:spPr>
        <p:txBody>
          <a:bodyPr>
            <a:noAutofit/>
          </a:bodyPr>
          <a:lstStyle>
            <a:lvl1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sz="16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32000"/>
            <a:ext cx="10852237" cy="648000"/>
          </a:xfrm>
        </p:spPr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1296000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1" u="none" strike="noStrike" kern="1200" cap="none" spc="200" normalizeH="0" baseline="0">
                <a:solidFill>
                  <a:schemeClr val="tx1"/>
                </a:solidFill>
                <a:uFillTx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789043"/>
            <a:ext cx="5283200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296000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789043"/>
            <a:ext cx="5283242" cy="4552234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8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69930" y="1296000"/>
            <a:ext cx="5283242" cy="5040000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238925" y="1296000"/>
            <a:ext cx="5283242" cy="5040000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75000"/>
                    <a:lumOff val="25000"/>
                  </a:schemeClr>
                </a:solidFill>
                <a:uFillTx/>
                <a:latin typeface="+mn-lt"/>
                <a:ea typeface="+mn-ea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/>
                </a:solidFill>
                <a:uFillTx/>
                <a:latin typeface="+mj-lt"/>
                <a:ea typeface="+mj-ea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 indent="0" eaLnBrk="1" fontAlgn="auto" latinLnBrk="0" hangingPunct="1"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tags" Target="../tags/tag56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FE9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69882" y="432000"/>
            <a:ext cx="10852237" cy="648000"/>
          </a:xfrm>
          <a:prstGeom prst="rect">
            <a:avLst/>
          </a:prstGeom>
        </p:spPr>
        <p:txBody>
          <a:bodyPr vert="horz" lIns="101600" tIns="38100" rIns="76200" bIns="38100" rtlCol="0" anchor="ctr" anchorCtr="0">
            <a:no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69882" y="1296000"/>
            <a:ext cx="10852237" cy="5040000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>
            <p:custDataLst>
              <p:tags r:id="rId17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800" b="1" u="none" strike="noStrike" kern="1200" cap="none" spc="200" normalizeH="0">
          <a:solidFill>
            <a:schemeClr val="tx1"/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/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.xml"/><Relationship Id="rId7" Type="http://schemas.openxmlformats.org/officeDocument/2006/relationships/slideLayout" Target="../slideLayouts/slideLayout1.xml"/><Relationship Id="rId6" Type="http://schemas.openxmlformats.org/officeDocument/2006/relationships/tags" Target="../tags/tag65.xml"/><Relationship Id="rId5" Type="http://schemas.openxmlformats.org/officeDocument/2006/relationships/tags" Target="../tags/tag64.xml"/><Relationship Id="rId4" Type="http://schemas.openxmlformats.org/officeDocument/2006/relationships/image" Target="../media/image2.png"/><Relationship Id="rId3" Type="http://schemas.openxmlformats.org/officeDocument/2006/relationships/tags" Target="../tags/tag63.xml"/><Relationship Id="rId2" Type="http://schemas.openxmlformats.org/officeDocument/2006/relationships/image" Target="../media/image1.png"/><Relationship Id="rId1" Type="http://schemas.openxmlformats.org/officeDocument/2006/relationships/tags" Target="../tags/tag6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6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8.xml"/><Relationship Id="rId2" Type="http://schemas.openxmlformats.org/officeDocument/2006/relationships/tags" Target="../tags/tag67.xml"/><Relationship Id="rId1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69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71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2.xml"/><Relationship Id="rId1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Relationship Id="rId3" Type="http://schemas.openxmlformats.org/officeDocument/2006/relationships/tags" Target="../tags/tag73.xml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14605" y="-26670"/>
            <a:ext cx="6386195" cy="1286510"/>
          </a:xfrm>
          <a:prstGeom prst="rect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3192780" y="4566285"/>
            <a:ext cx="5806440" cy="2216150"/>
          </a:xfrm>
          <a:prstGeom prst="rect">
            <a:avLst/>
          </a:prstGeom>
        </p:spPr>
      </p:pic>
      <p:pic>
        <p:nvPicPr>
          <p:cNvPr id="9" name="图片 8" descr="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66130" y="-26670"/>
            <a:ext cx="6386195" cy="1286510"/>
          </a:xfrm>
          <a:prstGeom prst="rect">
            <a:avLst/>
          </a:prstGeom>
        </p:spPr>
      </p:pic>
      <p:sp>
        <p:nvSpPr>
          <p:cNvPr id="16" name="文本框 15"/>
          <p:cNvSpPr txBox="1"/>
          <p:nvPr>
            <p:custDataLst>
              <p:tags r:id="rId5"/>
            </p:custDataLst>
          </p:nvPr>
        </p:nvSpPr>
        <p:spPr>
          <a:xfrm>
            <a:off x="1778635" y="2475230"/>
            <a:ext cx="8754110" cy="18764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400">
                <a:solidFill>
                  <a:srgbClr val="7FA9B4"/>
                </a:solidFill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幼儿行为观察与有效指导</a:t>
            </a:r>
            <a:endParaRPr lang="zh-CN" altLang="en-US" sz="4400">
              <a:solidFill>
                <a:srgbClr val="7FA9B4"/>
              </a:solidFill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</a:endParaRPr>
          </a:p>
          <a:p>
            <a:pPr algn="ctr"/>
            <a:r>
              <a:rPr lang="zh-CN" altLang="en-US" sz="4000">
                <a:solidFill>
                  <a:srgbClr val="7FA9B4"/>
                </a:solidFill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                       </a:t>
            </a:r>
            <a:r>
              <a:rPr lang="en-US" altLang="zh-CN" sz="3200">
                <a:solidFill>
                  <a:srgbClr val="7FA9B4"/>
                </a:solidFill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——2022.10</a:t>
            </a:r>
            <a:endParaRPr lang="zh-CN" altLang="en-US" sz="3200">
              <a:solidFill>
                <a:srgbClr val="7FA9B4"/>
              </a:solidFill>
              <a:latin typeface="汉仪粗圆简" panose="02010600000101010101" charset="-122"/>
              <a:ea typeface="汉仪粗圆简" panose="02010600000101010101" charset="-122"/>
              <a:cs typeface="汉仪粗圆简" panose="02010600000101010101" charset="-122"/>
            </a:endParaRPr>
          </a:p>
          <a:p>
            <a:pPr algn="ctr"/>
            <a:endParaRPr lang="zh-CN" altLang="en-US" sz="3200">
              <a:solidFill>
                <a:srgbClr val="7FA9B4"/>
              </a:solidFill>
              <a:latin typeface="汉仪粗圆简" panose="02010600000101010101" charset="-122"/>
              <a:ea typeface="汉仪粗圆简" panose="02010600000101010101" charset="-122"/>
              <a:cs typeface="汉仪粗圆简" panose="02010600000101010101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26670"/>
            <a:ext cx="6386195" cy="1286510"/>
          </a:xfrm>
          <a:prstGeom prst="rect">
            <a:avLst/>
          </a:prstGeom>
        </p:spPr>
      </p:pic>
      <p:pic>
        <p:nvPicPr>
          <p:cNvPr id="9" name="图片 8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6130" y="-26670"/>
            <a:ext cx="6386195" cy="1286510"/>
          </a:xfrm>
          <a:prstGeom prst="rect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910" y="4752975"/>
            <a:ext cx="5806440" cy="2216150"/>
          </a:xfrm>
          <a:prstGeom prst="rect">
            <a:avLst/>
          </a:prstGeom>
        </p:spPr>
      </p:pic>
      <p:sp>
        <p:nvSpPr>
          <p:cNvPr id="4" name="文本框 3" descr="7b0a20202020227461726765744d6f64756c65223a202270726f636573734f6e6c696e65466f6e7473220a7d0a"/>
          <p:cNvSpPr txBox="1"/>
          <p:nvPr/>
        </p:nvSpPr>
        <p:spPr>
          <a:xfrm>
            <a:off x="2398713" y="1978025"/>
            <a:ext cx="7392035" cy="82994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p>
            <a:pPr algn="ctr"/>
            <a:r>
              <a:rPr lang="zh-CN" altLang="en-US" sz="4800">
                <a:ln>
                  <a:solidFill>
                    <a:schemeClr val="bg1"/>
                  </a:solidFill>
                </a:ln>
                <a:solidFill>
                  <a:srgbClr val="7FA9B4"/>
                </a:solidFill>
                <a:effectLst>
                  <a:outerShdw blurRad="50800" dist="50800" dir="5400000" algn="ctr" rotWithShape="0">
                    <a:schemeClr val="bg1">
                      <a:alpha val="100000"/>
                    </a:schemeClr>
                  </a:outerShdw>
                </a:effectLst>
                <a:latin typeface="方正少儿简体" panose="03000509000000000000" charset="-122"/>
                <a:ea typeface="方正少儿简体" panose="03000509000000000000" charset="-122"/>
                <a:sym typeface="汉仪粗圆简" panose="02010600000101010101" charset="-122"/>
              </a:rPr>
              <a:t>好书共读</a:t>
            </a:r>
            <a:endParaRPr lang="zh-CN" altLang="en-US" sz="4800">
              <a:ln>
                <a:solidFill>
                  <a:schemeClr val="bg1"/>
                </a:solidFill>
              </a:ln>
              <a:solidFill>
                <a:srgbClr val="7FA9B4"/>
              </a:solidFill>
              <a:effectLst>
                <a:outerShdw blurRad="50800" dist="50800" dir="5400000" algn="ctr" rotWithShape="0">
                  <a:schemeClr val="bg1">
                    <a:alpha val="100000"/>
                  </a:schemeClr>
                </a:outerShdw>
              </a:effectLst>
              <a:latin typeface="方正少儿简体" panose="03000509000000000000" charset="-122"/>
              <a:ea typeface="方正少儿简体" panose="03000509000000000000" charset="-122"/>
              <a:sym typeface="汉仪粗圆简" panose="0201060000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4080" y="3191510"/>
            <a:ext cx="101555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7FA9B4"/>
                </a:solidFill>
                <a:effectLst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《有力的师幼互动</a:t>
            </a:r>
            <a:r>
              <a:rPr lang="en-US" altLang="zh-CN" sz="4000" b="1">
                <a:solidFill>
                  <a:srgbClr val="7FA9B4"/>
                </a:solidFill>
                <a:effectLst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——</a:t>
            </a:r>
            <a:r>
              <a:rPr lang="zh-CN" altLang="en-US" sz="4000" b="1">
                <a:solidFill>
                  <a:srgbClr val="7FA9B4"/>
                </a:solidFill>
                <a:effectLst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</a:rPr>
              <a:t>促进幼儿学习的策略》</a:t>
            </a:r>
            <a:endParaRPr lang="zh-CN" altLang="en-US" sz="4000" b="1">
              <a:solidFill>
                <a:srgbClr val="7FA9B4"/>
              </a:solidFill>
              <a:effectLst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 flipV="1">
            <a:off x="-93345" y="-256540"/>
            <a:ext cx="12377420" cy="397256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2710" y="3078480"/>
            <a:ext cx="12377420" cy="39725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140" y="408305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>
            <p:custDataLst>
              <p:tags r:id="rId2"/>
            </p:custDataLst>
          </p:nvPr>
        </p:nvSpPr>
        <p:spPr>
          <a:xfrm>
            <a:off x="2139950" y="1254125"/>
            <a:ext cx="7105015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观察幼儿的所行、所言、所思中有什么是有趣的和有意义的，靠近幼儿与其建立联系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汉仪粗圆简" panose="02010600000101010101" charset="-122"/>
              <a:ea typeface="汉仪粗圆简" panose="02010600000101010101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汉仪粗圆简" panose="02010600000101010101" charset="-122"/>
              <a:ea typeface="汉仪粗圆简" panose="02010600000101010101" charset="-122"/>
              <a:sym typeface="+mn-ea"/>
            </a:endParaRPr>
          </a:p>
        </p:txBody>
      </p:sp>
      <p:pic>
        <p:nvPicPr>
          <p:cNvPr id="6" name="图片 5" descr="2"/>
          <p:cNvPicPr>
            <a:picLocks noChangeAspect="1"/>
          </p:cNvPicPr>
          <p:nvPr/>
        </p:nvPicPr>
        <p:blipFill>
          <a:blip r:embed="rId1"/>
          <a:srcRect l="95675" t="5307" b="74409"/>
          <a:stretch>
            <a:fillRect/>
          </a:stretch>
        </p:blipFill>
        <p:spPr>
          <a:xfrm flipH="1" flipV="1">
            <a:off x="-286385" y="254635"/>
            <a:ext cx="1053465" cy="158623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1954530" y="593090"/>
            <a:ext cx="4342765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“</a:t>
            </a: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与幼儿建立联系</a:t>
            </a:r>
            <a:r>
              <a:rPr kumimoji="0" lang="en-US" altLang="zh-CN" sz="20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”</a:t>
            </a:r>
            <a:r>
              <a:rPr kumimoji="0" lang="zh-CN" altLang="en-US" sz="20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是什么意思</a:t>
            </a:r>
            <a:endParaRPr kumimoji="0" lang="zh-CN" altLang="en-US" sz="20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2139950" y="1967865"/>
            <a:ext cx="6803390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1</a:t>
            </a: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、师幼关系与学习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能促进幼儿积极地参与学习活动、能预测他们应对行为、自主感以及投入程度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139950" y="3072130"/>
            <a:ext cx="9099550" cy="108712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2</a:t>
            </a: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、与幼儿建立个别化联系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互动前，平等客观地观察幼儿，调整自己去适应幼儿的性情、偏好、兴趣、文化、语言和行为，营造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自在安全的氛围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139950" y="4460875"/>
            <a:ext cx="6803390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3</a:t>
            </a: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、尊重幼儿的拒绝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用耐心温和的态度赢得幼儿的信任，尝试寻找机会与幼儿建立联系并加深关系</a:t>
            </a:r>
            <a:endParaRPr kumimoji="0" lang="zh-CN" altLang="en-US" sz="1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24" grpId="0"/>
      <p:bldP spid="19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 flipV="1">
            <a:off x="-93345" y="-256540"/>
            <a:ext cx="12377420" cy="397256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2710" y="3078480"/>
            <a:ext cx="12377420" cy="39725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1034415" y="480695"/>
            <a:ext cx="3221990" cy="71374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建立联系的七种策略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pic>
        <p:nvPicPr>
          <p:cNvPr id="6" name="图片 5" descr="2"/>
          <p:cNvPicPr>
            <a:picLocks noChangeAspect="1"/>
          </p:cNvPicPr>
          <p:nvPr/>
        </p:nvPicPr>
        <p:blipFill>
          <a:blip r:embed="rId1"/>
          <a:srcRect l="95675" t="5307" b="74409"/>
          <a:stretch>
            <a:fillRect/>
          </a:stretch>
        </p:blipFill>
        <p:spPr>
          <a:xfrm flipH="1" flipV="1">
            <a:off x="-286385" y="254635"/>
            <a:ext cx="1053465" cy="1586230"/>
          </a:xfrm>
          <a:prstGeom prst="rect">
            <a:avLst/>
          </a:prstGeom>
        </p:spPr>
      </p:pic>
      <p:pic>
        <p:nvPicPr>
          <p:cNvPr id="2" name="图片 1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1099820"/>
            <a:ext cx="600710" cy="600710"/>
          </a:xfrm>
          <a:prstGeom prst="rect">
            <a:avLst/>
          </a:prstGeom>
        </p:spPr>
      </p:pic>
      <p:sp>
        <p:nvSpPr>
          <p:cNvPr id="22" name="TextBox 1210"/>
          <p:cNvSpPr/>
          <p:nvPr/>
        </p:nvSpPr>
        <p:spPr>
          <a:xfrm>
            <a:off x="1716405" y="123126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慢下来，关注当下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pic>
        <p:nvPicPr>
          <p:cNvPr id="15" name="图片 14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1784350"/>
            <a:ext cx="600710" cy="600710"/>
          </a:xfrm>
          <a:prstGeom prst="rect">
            <a:avLst/>
          </a:prstGeom>
        </p:spPr>
      </p:pic>
      <p:pic>
        <p:nvPicPr>
          <p:cNvPr id="16" name="图片 15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2468880"/>
            <a:ext cx="600710" cy="600710"/>
          </a:xfrm>
          <a:prstGeom prst="rect">
            <a:avLst/>
          </a:prstGeom>
        </p:spPr>
      </p:pic>
      <p:pic>
        <p:nvPicPr>
          <p:cNvPr id="17" name="图片 16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415" y="3153410"/>
            <a:ext cx="600710" cy="600710"/>
          </a:xfrm>
          <a:prstGeom prst="rect">
            <a:avLst/>
          </a:prstGeom>
        </p:spPr>
      </p:pic>
      <p:pic>
        <p:nvPicPr>
          <p:cNvPr id="18" name="图片 17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3837940"/>
            <a:ext cx="600710" cy="600710"/>
          </a:xfrm>
          <a:prstGeom prst="rect">
            <a:avLst/>
          </a:prstGeom>
        </p:spPr>
      </p:pic>
      <p:pic>
        <p:nvPicPr>
          <p:cNvPr id="19" name="图片 18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4560570"/>
            <a:ext cx="600710" cy="600710"/>
          </a:xfrm>
          <a:prstGeom prst="rect">
            <a:avLst/>
          </a:prstGeom>
        </p:spPr>
      </p:pic>
      <p:sp>
        <p:nvSpPr>
          <p:cNvPr id="20" name="TextBox 1210"/>
          <p:cNvSpPr/>
          <p:nvPr/>
        </p:nvSpPr>
        <p:spPr>
          <a:xfrm>
            <a:off x="1716405" y="1912620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持续了解幼儿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sp>
        <p:nvSpPr>
          <p:cNvPr id="21" name="TextBox 1210"/>
          <p:cNvSpPr/>
          <p:nvPr/>
        </p:nvSpPr>
        <p:spPr>
          <a:xfrm>
            <a:off x="1716405" y="259397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倾听幼儿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sp>
        <p:nvSpPr>
          <p:cNvPr id="25" name="TextBox 1210"/>
          <p:cNvSpPr/>
          <p:nvPr/>
        </p:nvSpPr>
        <p:spPr>
          <a:xfrm>
            <a:off x="1635125" y="326072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让互动适合幼儿的个性化特点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sp>
        <p:nvSpPr>
          <p:cNvPr id="26" name="TextBox 1210"/>
          <p:cNvSpPr/>
          <p:nvPr/>
        </p:nvSpPr>
        <p:spPr>
          <a:xfrm>
            <a:off x="1716405" y="397319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表示你的尊重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sp>
        <p:nvSpPr>
          <p:cNvPr id="27" name="TextBox 1210"/>
          <p:cNvSpPr/>
          <p:nvPr/>
        </p:nvSpPr>
        <p:spPr>
          <a:xfrm>
            <a:off x="1716405" y="469455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引导幼儿的行为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  <p:pic>
        <p:nvPicPr>
          <p:cNvPr id="3" name="图片 2" descr="011cf86888e6ae9e42cda42022673d8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9330" y="5283200"/>
            <a:ext cx="600710" cy="600710"/>
          </a:xfrm>
          <a:prstGeom prst="rect">
            <a:avLst/>
          </a:prstGeom>
        </p:spPr>
      </p:pic>
      <p:sp>
        <p:nvSpPr>
          <p:cNvPr id="8" name="TextBox 1210"/>
          <p:cNvSpPr/>
          <p:nvPr/>
        </p:nvSpPr>
        <p:spPr>
          <a:xfrm>
            <a:off x="1635125" y="5415915"/>
            <a:ext cx="4751070" cy="337185"/>
          </a:xfrm>
          <a:prstGeom prst="rect">
            <a:avLst/>
          </a:prstGeom>
          <a:noFill/>
          <a:ln w="9525">
            <a:noFill/>
            <a:miter/>
          </a:ln>
        </p:spPr>
        <p:txBody>
          <a:bodyPr wrap="square">
            <a:spAutoFit/>
          </a:bodyPr>
          <a:p>
            <a:pPr algn="l"/>
            <a:r>
              <a:rPr lang="zh-CN" altLang="en-US" sz="1600" noProof="0" dirty="0">
                <a:ln>
                  <a:noFill/>
                </a:ln>
                <a:solidFill>
                  <a:srgbClr val="7FA9B4"/>
                </a:solidFill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让信任持续加深</a:t>
            </a:r>
            <a:endParaRPr lang="zh-CN" altLang="en-US" sz="1600" noProof="0" dirty="0">
              <a:ln>
                <a:noFill/>
              </a:ln>
              <a:solidFill>
                <a:srgbClr val="7FA9B4"/>
              </a:solidFill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"/>
                            </p:stCondLst>
                            <p:childTnLst>
                              <p:par>
                                <p:cTn id="5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"/>
                            </p:stCondLst>
                            <p:childTnLst>
                              <p:par>
                                <p:cTn id="6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2" grpId="0"/>
      <p:bldP spid="20" grpId="0"/>
      <p:bldP spid="21" grpId="0"/>
      <p:bldP spid="25" grpId="0"/>
      <p:bldP spid="26" grpId="0"/>
      <p:bldP spid="2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 flipV="1">
            <a:off x="-93345" y="-256540"/>
            <a:ext cx="12377420" cy="397256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2710" y="3078480"/>
            <a:ext cx="12377420" cy="39725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185670" y="1282065"/>
            <a:ext cx="7295515" cy="3096260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互动话题</a:t>
            </a: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1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：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说一说你对与幼儿建立联系的理解以及日常活动中的案例故事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  <p:pic>
        <p:nvPicPr>
          <p:cNvPr id="6" name="图片 5" descr="2"/>
          <p:cNvPicPr>
            <a:picLocks noChangeAspect="1"/>
          </p:cNvPicPr>
          <p:nvPr/>
        </p:nvPicPr>
        <p:blipFill>
          <a:blip r:embed="rId1"/>
          <a:srcRect l="95675" t="5307" b="74409"/>
          <a:stretch>
            <a:fillRect/>
          </a:stretch>
        </p:blipFill>
        <p:spPr>
          <a:xfrm flipH="1" flipV="1">
            <a:off x="-286385" y="254635"/>
            <a:ext cx="1053465" cy="15862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5" name="矩形 4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26670"/>
            <a:ext cx="6386195" cy="1286510"/>
          </a:xfrm>
          <a:prstGeom prst="rect">
            <a:avLst/>
          </a:prstGeom>
        </p:spPr>
      </p:pic>
      <p:pic>
        <p:nvPicPr>
          <p:cNvPr id="9" name="图片 8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6130" y="-26670"/>
            <a:ext cx="6386195" cy="1286510"/>
          </a:xfrm>
          <a:prstGeom prst="rect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43910" y="4752975"/>
            <a:ext cx="5806440" cy="2216150"/>
          </a:xfrm>
          <a:prstGeom prst="rect">
            <a:avLst/>
          </a:prstGeom>
        </p:spPr>
      </p:pic>
      <p:sp>
        <p:nvSpPr>
          <p:cNvPr id="7" name="文本框 6"/>
          <p:cNvSpPr txBox="1"/>
          <p:nvPr/>
        </p:nvSpPr>
        <p:spPr>
          <a:xfrm>
            <a:off x="2771775" y="2597150"/>
            <a:ext cx="592074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kern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sym typeface="+mn-ea"/>
              </a:rPr>
              <a:t>新教师观察记录分享</a:t>
            </a:r>
            <a:endParaRPr lang="zh-CN" altLang="en-US" sz="4000" kern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sym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 flipH="1" flipV="1">
            <a:off x="-93345" y="-256540"/>
            <a:ext cx="12377420" cy="3972560"/>
          </a:xfrm>
          <a:prstGeom prst="rect">
            <a:avLst/>
          </a:prstGeom>
        </p:spPr>
      </p:pic>
      <p:pic>
        <p:nvPicPr>
          <p:cNvPr id="7" name="图片 6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92710" y="3078480"/>
            <a:ext cx="12377420" cy="3972560"/>
          </a:xfrm>
          <a:prstGeom prst="rect">
            <a:avLst/>
          </a:prstGeom>
        </p:spPr>
      </p:pic>
      <p:sp>
        <p:nvSpPr>
          <p:cNvPr id="5" name="矩形 4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24" name="文本框 23"/>
          <p:cNvSpPr txBox="1"/>
          <p:nvPr/>
        </p:nvSpPr>
        <p:spPr>
          <a:xfrm>
            <a:off x="2095500" y="784225"/>
            <a:ext cx="7295515" cy="4695825"/>
          </a:xfrm>
          <a:prstGeom prst="rect">
            <a:avLst/>
          </a:prstGeom>
          <a:noFill/>
        </p:spPr>
        <p:txBody>
          <a:bodyPr anchor="ctr"/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互动话题</a:t>
            </a:r>
            <a:r>
              <a:rPr kumimoji="0" lang="en-US" altLang="zh-CN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2</a:t>
            </a:r>
            <a:r>
              <a:rPr kumimoji="0" lang="zh-CN" altLang="en-US" sz="32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：</a:t>
            </a: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32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以美工区为例，说说可以从哪些方面进行观察，针对观察幼儿的行为，又可以从哪方面进行行为分析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观察方面：材料的使用、作品呈现、中大班计划对接、基本的技能技巧、对支架的使用情况、创作想象、幼儿的互动合作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  <a:p>
            <a:pPr marL="0" marR="0" lvl="0" indent="0" algn="l" defTabSz="914400" rtl="0" eaLnBrk="1" fontAlgn="t" latinLnBrk="0" hangingPunct="1"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分析方面：手部小肌肉发展、学习品质（专注力、问题解决、、计划能力、资源利用、自主性、提升与反思能力</a:t>
            </a:r>
            <a:r>
              <a:rPr kumimoji="0" lang="en-US" altLang="zh-CN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...</a:t>
            </a:r>
            <a:r>
              <a:rPr kumimoji="0" lang="zh-CN" altLang="en-US" sz="2400" i="0" u="none" strike="noStrike" kern="0" cap="none" spc="0" normalizeH="0" baseline="0" noProof="0" dirty="0">
                <a:ln>
                  <a:noFill/>
                </a:ln>
                <a:solidFill>
                  <a:srgbClr val="7FA9B4"/>
                </a:solidFill>
                <a:effectLst/>
                <a:uLnTx/>
                <a:uFillTx/>
                <a:latin typeface="方正少儿简体" panose="03000509000000000000" charset="-122"/>
                <a:ea typeface="方正少儿简体" panose="03000509000000000000" charset="-122"/>
                <a:cs typeface="方正少儿简体" panose="03000509000000000000" charset="-122"/>
                <a:sym typeface="+mn-ea"/>
              </a:rPr>
              <a:t>）、表现与创造</a:t>
            </a:r>
            <a:endParaRPr kumimoji="0" lang="zh-CN" altLang="en-US" sz="2400" i="0" u="none" strike="noStrike" kern="0" cap="none" spc="0" normalizeH="0" baseline="0" noProof="0" dirty="0">
              <a:ln>
                <a:noFill/>
              </a:ln>
              <a:solidFill>
                <a:srgbClr val="7FA9B4"/>
              </a:solidFill>
              <a:effectLst/>
              <a:uLnTx/>
              <a:uFillTx/>
              <a:latin typeface="方正少儿简体" panose="03000509000000000000" charset="-122"/>
              <a:ea typeface="方正少儿简体" panose="03000509000000000000" charset="-122"/>
              <a:cs typeface="方正少儿简体" panose="03000509000000000000" charset="-122"/>
              <a:sym typeface="+mn-ea"/>
            </a:endParaRPr>
          </a:p>
        </p:txBody>
      </p:sp>
      <p:pic>
        <p:nvPicPr>
          <p:cNvPr id="6" name="图片 5" descr="2"/>
          <p:cNvPicPr>
            <a:picLocks noChangeAspect="1"/>
          </p:cNvPicPr>
          <p:nvPr/>
        </p:nvPicPr>
        <p:blipFill>
          <a:blip r:embed="rId1"/>
          <a:srcRect l="95675" t="5307" b="74409"/>
          <a:stretch>
            <a:fillRect/>
          </a:stretch>
        </p:blipFill>
        <p:spPr>
          <a:xfrm flipH="1" flipV="1">
            <a:off x="-286385" y="254635"/>
            <a:ext cx="1053465" cy="1586230"/>
          </a:xfrm>
          <a:prstGeom prst="rect">
            <a:avLst/>
          </a:prstGeom>
        </p:spPr>
      </p:pic>
    </p:spTree>
    <p:custDataLst>
      <p:tags r:id="rId2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8140" y="401320"/>
            <a:ext cx="11474450" cy="605472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pic>
        <p:nvPicPr>
          <p:cNvPr id="6" name="图片 5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-14605" y="-26670"/>
            <a:ext cx="6386195" cy="1286510"/>
          </a:xfrm>
          <a:prstGeom prst="rect">
            <a:avLst/>
          </a:prstGeom>
        </p:spPr>
      </p:pic>
      <p:pic>
        <p:nvPicPr>
          <p:cNvPr id="8" name="图片 7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28670" y="4798060"/>
            <a:ext cx="5806440" cy="2216150"/>
          </a:xfrm>
          <a:prstGeom prst="rect">
            <a:avLst/>
          </a:prstGeom>
        </p:spPr>
      </p:pic>
      <p:pic>
        <p:nvPicPr>
          <p:cNvPr id="9" name="图片 8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5866130" y="-26670"/>
            <a:ext cx="6386195" cy="1286510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>
            <a:off x="1854835" y="2244725"/>
            <a:ext cx="8754110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9600">
                <a:solidFill>
                  <a:srgbClr val="7FA9B4"/>
                </a:solidFill>
                <a:latin typeface="方正少儿简体" panose="03000509000000000000" charset="-122"/>
                <a:ea typeface="方正少儿简体" panose="03000509000000000000" charset="-122"/>
              </a:rPr>
              <a:t>谢谢观看</a:t>
            </a:r>
            <a:endParaRPr lang="zh-CN" altLang="en-US" sz="9600">
              <a:solidFill>
                <a:srgbClr val="7FA9B4"/>
              </a:solidFill>
              <a:latin typeface="方正少儿简体" panose="03000509000000000000" charset="-122"/>
              <a:ea typeface="方正少儿简体" panose="03000509000000000000" charset="-122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778250" y="3720465"/>
            <a:ext cx="4907280" cy="275590"/>
          </a:xfrm>
          <a:prstGeom prst="rect">
            <a:avLst/>
          </a:prstGeom>
          <a:noFill/>
          <a:effectLst/>
        </p:spPr>
        <p:txBody>
          <a:bodyPr wrap="square" rtlCol="0">
            <a:spAutoFit/>
          </a:bodyPr>
          <a:p>
            <a:pPr algn="dist"/>
            <a:r>
              <a:rPr lang="en-US" altLang="zh-CN" sz="1200">
                <a:ln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微软雅黑" panose="020B0503020204020204" charset="-122"/>
                <a:ea typeface="微软雅黑" panose="020B0503020204020204" charset="-122"/>
              </a:rPr>
              <a:t>THANKS</a:t>
            </a:r>
            <a:endParaRPr lang="en-US" altLang="zh-CN" sz="1200">
              <a:ln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187308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TEMPLATE_THUMBS_INDEX" val="1、2、3、6、8、10、11、12、15"/>
  <p:tag name="KSO_WM_TEMPLATE_SUBCATEGORY" val="0"/>
  <p:tag name="KSO_WM_TAG_VERSION" val="1.0"/>
  <p:tag name="KSO_WM_BEAUTIFY_FLAG" val="#wm#"/>
  <p:tag name="KSO_WM_TEMPLATE_CATEGORY" val="custom"/>
  <p:tag name="KSO_WM_TEMPLATE_INDEX" val="20187308"/>
</p:tagLst>
</file>

<file path=ppt/tags/tag62.xml><?xml version="1.0" encoding="utf-8"?>
<p:tagLst xmlns:p="http://schemas.openxmlformats.org/presentationml/2006/main">
  <p:tag name="REFSHAPE" val="126363876"/>
</p:tagLst>
</file>

<file path=ppt/tags/tag63.xml><?xml version="1.0" encoding="utf-8"?>
<p:tagLst xmlns:p="http://schemas.openxmlformats.org/presentationml/2006/main">
  <p:tag name="REFSHAPE" val="126363740"/>
</p:tagLst>
</file>

<file path=ppt/tags/tag64.xml><?xml version="1.0" encoding="utf-8"?>
<p:tagLst xmlns:p="http://schemas.openxmlformats.org/presentationml/2006/main">
  <p:tag name="REFSHAPE" val="126364828"/>
</p:tagLst>
</file>

<file path=ppt/tags/tag65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66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7.xml><?xml version="1.0" encoding="utf-8"?>
<p:tagLst xmlns:p="http://schemas.openxmlformats.org/presentationml/2006/main">
  <p:tag name="KSO_WM_UNIT_PLACING_PICTURE_USER_VIEWPORT" val="{&quot;height&quot;:1124,&quot;width&quot;:9635}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69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1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2.xml><?xml version="1.0" encoding="utf-8"?>
<p:tagLst xmlns:p="http://schemas.openxmlformats.org/presentationml/2006/main">
  <p:tag name="KSO_WM_BEAUTIFY_FLAG" val="#wm#"/>
  <p:tag name="KSO_WM_TEMPLATE_CATEGORY" val="custom"/>
  <p:tag name="KSO_WM_TEMPLATE_INDEX" val="20187308"/>
</p:tagLst>
</file>

<file path=ppt/tags/tag73.xml><?xml version="1.0" encoding="utf-8"?>
<p:tagLst xmlns:p="http://schemas.openxmlformats.org/presentationml/2006/main">
  <p:tag name="KSO_WM_TEMPLATE_THUMBS_INDEX" val="1、2、3、6、8、10、11、12、15"/>
  <p:tag name="KSO_WM_SLIDE_ID" val="custom20187308_1"/>
  <p:tag name="KSO_WM_TEMPLATE_SUBCATEGORY" val="0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187308"/>
  <p:tag name="KSO_WM_SLIDE_LAYOUT" val="a_b"/>
  <p:tag name="KSO_WM_SLIDE_LAYOUT_CNT" val="1_1"/>
</p:tagLst>
</file>

<file path=ppt/tags/tag74.xml><?xml version="1.0" encoding="utf-8"?>
<p:tagLst xmlns:p="http://schemas.openxmlformats.org/presentationml/2006/main">
  <p:tag name="KSO_WPP_MARK_KEY" val="4c438ee7-becd-49a1-99a3-f14162bcc7ae"/>
  <p:tag name="COMMONDATA" val="eyJoZGlkIjoiODhmNmM4ZmVmMGUzNWJkNDQ5ZTZjYzRhMmUzMzgwZjUifQ==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541</Words>
  <Application>WPS 演示</Application>
  <PresentationFormat>宽屏</PresentationFormat>
  <Paragraphs>57</Paragraphs>
  <Slides>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6" baseType="lpstr">
      <vt:lpstr>Arial</vt:lpstr>
      <vt:lpstr>宋体</vt:lpstr>
      <vt:lpstr>Wingdings</vt:lpstr>
      <vt:lpstr>微软雅黑</vt:lpstr>
      <vt:lpstr>方正少儿简体</vt:lpstr>
      <vt:lpstr>汉仪粗圆简</vt:lpstr>
      <vt:lpstr>Arial Unicode MS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hp</cp:lastModifiedBy>
  <cp:revision>18</cp:revision>
  <dcterms:created xsi:type="dcterms:W3CDTF">2019-06-17T09:29:00Z</dcterms:created>
  <dcterms:modified xsi:type="dcterms:W3CDTF">2022-10-24T06:11:08Z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2052-11.1.0.12598</vt:lpwstr>
  </property>
  <property fmtid="{D5CDD505-2E9C-101B-9397-08002B2CF9AE}" pid="3" name="ICV">
    <vt:lpwstr>3CE1933A6CCA4917976A5FA9BCC1DBE1</vt:lpwstr>
  </property>
</Properties>
</file>