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409" r:id="rId3"/>
    <p:sldId id="410" r:id="rId4"/>
    <p:sldId id="419" r:id="rId5"/>
    <p:sldId id="420" r:id="rId6"/>
    <p:sldId id="422" r:id="rId7"/>
    <p:sldId id="425" r:id="rId8"/>
    <p:sldId id="426" r:id="rId9"/>
    <p:sldId id="427" r:id="rId10"/>
    <p:sldId id="428" r:id="rId11"/>
    <p:sldId id="429" r:id="rId12"/>
    <p:sldId id="444" r:id="rId13"/>
    <p:sldId id="458" r:id="rId14"/>
    <p:sldId id="445" r:id="rId15"/>
    <p:sldId id="446" r:id="rId16"/>
    <p:sldId id="447" r:id="rId17"/>
    <p:sldId id="434" r:id="rId18"/>
    <p:sldId id="424" r:id="rId19"/>
    <p:sldId id="435" r:id="rId20"/>
    <p:sldId id="437" r:id="rId21"/>
    <p:sldId id="438" r:id="rId22"/>
    <p:sldId id="436" r:id="rId23"/>
    <p:sldId id="439" r:id="rId24"/>
    <p:sldId id="440" r:id="rId25"/>
    <p:sldId id="441" r:id="rId26"/>
    <p:sldId id="41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7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.xml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.xml"/><Relationship Id="rId3" Type="http://schemas.microsoft.com/office/2007/relationships/hdphoto" Target="../media/image28.wdp"/><Relationship Id="rId2" Type="http://schemas.openxmlformats.org/officeDocument/2006/relationships/image" Target="../media/image27.png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7.xml"/><Relationship Id="rId2" Type="http://schemas.openxmlformats.org/officeDocument/2006/relationships/image" Target="../media/image32.png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8.xml"/><Relationship Id="rId2" Type="http://schemas.openxmlformats.org/officeDocument/2006/relationships/image" Target="../media/image34.png"/><Relationship Id="rId1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36.png"/><Relationship Id="rId1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0.xml"/><Relationship Id="rId2" Type="http://schemas.openxmlformats.org/officeDocument/2006/relationships/image" Target="../media/image38.png"/><Relationship Id="rId1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1.xml"/><Relationship Id="rId2" Type="http://schemas.openxmlformats.org/officeDocument/2006/relationships/image" Target="../media/image40.png"/><Relationship Id="rId1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2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3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4.xml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28825" y="1692275"/>
            <a:ext cx="8830945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p>
            <a:r>
              <a:rPr lang="zh-CN" altLang="zh-CN" sz="8000" b="1">
                <a:solidFill>
                  <a:schemeClr val="accent3"/>
                </a:solidFill>
                <a:effectLst/>
              </a:rPr>
              <a:t>没有斑马线的马路</a:t>
            </a:r>
            <a:endParaRPr lang="zh-CN" altLang="zh-CN" sz="8000" b="1">
              <a:solidFill>
                <a:schemeClr val="accent3"/>
              </a:solidFill>
              <a:effectLst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2198370" y="2550160"/>
            <a:ext cx="8052435" cy="2030095"/>
          </a:xfrm>
          <a:prstGeom prst="rect">
            <a:avLst/>
          </a:prstGeom>
        </p:spPr>
        <p:txBody>
          <a:bodyPr wrap="square">
            <a:spAutoFit/>
          </a:bodyPr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b="1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了解基本的交通安全知识，知道斑马线的用处。</a:t>
            </a:r>
            <a:endParaRPr lang="zh-CN" altLang="en-US" sz="2800" b="1" dirty="0" smtClean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b="1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知道在没有斑马线的情况下如何安全过马路，增强自我保护的能力。</a:t>
            </a:r>
            <a:endParaRPr lang="zh-CN" altLang="en-US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学习目标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570" y="1497330"/>
            <a:ext cx="2098675" cy="7791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2012314101562UT5I.jpg"/>
          <p:cNvPicPr>
            <a:picLocks noChangeAspect="1"/>
          </p:cNvPicPr>
          <p:nvPr/>
        </p:nvPicPr>
        <p:blipFill>
          <a:blip r:embed="rId1" cstate="print"/>
          <a:srcRect b="8621"/>
          <a:stretch>
            <a:fillRect/>
          </a:stretch>
        </p:blipFill>
        <p:spPr>
          <a:xfrm>
            <a:off x="1426210" y="2457450"/>
            <a:ext cx="4571365" cy="36277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图片 4" descr="20120729202105119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9930" y="2827020"/>
            <a:ext cx="4519295" cy="32810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9288780" y="2089150"/>
            <a:ext cx="1751330" cy="1088390"/>
            <a:chOff x="7079" y="5500"/>
            <a:chExt cx="2758" cy="1714"/>
          </a:xfrm>
        </p:grpSpPr>
        <p:sp>
          <p:nvSpPr>
            <p:cNvPr id="10" name="椭圆 9"/>
            <p:cNvSpPr/>
            <p:nvPr/>
          </p:nvSpPr>
          <p:spPr>
            <a:xfrm>
              <a:off x="7079" y="5500"/>
              <a:ext cx="2758" cy="1715"/>
            </a:xfrm>
            <a:prstGeom prst="ellipse">
              <a:avLst/>
            </a:prstGeom>
            <a:solidFill>
              <a:srgbClr val="FA9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12" name="图片 11" descr="图片5.png"/>
            <p:cNvPicPr>
              <a:picLocks noChangeAspect="1"/>
            </p:cNvPicPr>
            <p:nvPr/>
          </p:nvPicPr>
          <p:blipFill>
            <a:blip r:embed="rId3" cstate="print"/>
            <a:srcRect l="11566" r="11330"/>
            <a:stretch>
              <a:fillRect/>
            </a:stretch>
          </p:blipFill>
          <p:spPr>
            <a:xfrm>
              <a:off x="7529" y="5613"/>
              <a:ext cx="1953" cy="1400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765810" y="2275205"/>
            <a:ext cx="1664970" cy="1102360"/>
            <a:chOff x="207" y="3700"/>
            <a:chExt cx="2622" cy="1736"/>
          </a:xfrm>
        </p:grpSpPr>
        <p:sp>
          <p:nvSpPr>
            <p:cNvPr id="9" name="椭圆 8"/>
            <p:cNvSpPr/>
            <p:nvPr/>
          </p:nvSpPr>
          <p:spPr>
            <a:xfrm>
              <a:off x="207" y="3700"/>
              <a:ext cx="2622" cy="1736"/>
            </a:xfrm>
            <a:prstGeom prst="ellipse">
              <a:avLst/>
            </a:prstGeom>
            <a:solidFill>
              <a:srgbClr val="FA9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13" name="图片 12" descr="图片6.png"/>
            <p:cNvPicPr>
              <a:picLocks noChangeAspect="1"/>
            </p:cNvPicPr>
            <p:nvPr/>
          </p:nvPicPr>
          <p:blipFill>
            <a:blip r:embed="rId4" cstate="print"/>
            <a:srcRect l="11448" r="11448"/>
            <a:stretch>
              <a:fillRect/>
            </a:stretch>
          </p:blipFill>
          <p:spPr>
            <a:xfrm>
              <a:off x="551" y="3792"/>
              <a:ext cx="1855" cy="1330"/>
            </a:xfrm>
            <a:prstGeom prst="rect">
              <a:avLst/>
            </a:prstGeom>
          </p:spPr>
        </p:pic>
      </p:grpSp>
      <p:pic>
        <p:nvPicPr>
          <p:cNvPr id="2" name="图片 1" descr="想一想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665" y="248285"/>
            <a:ext cx="1921510" cy="9277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62175" y="1302385"/>
            <a:ext cx="77952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小朋友们，下面两幅图中的马路有什么区别呢？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6830" y="1732280"/>
            <a:ext cx="6167120" cy="4217670"/>
          </a:xfrm>
          <a:prstGeom prst="rect">
            <a:avLst/>
          </a:prstGeom>
        </p:spPr>
      </p:pic>
      <p:pic>
        <p:nvPicPr>
          <p:cNvPr id="10" name="图片 9" descr="图片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343" y="1242042"/>
            <a:ext cx="4339994" cy="1767694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椭圆形标注 5"/>
          <p:cNvSpPr/>
          <p:nvPr/>
        </p:nvSpPr>
        <p:spPr>
          <a:xfrm>
            <a:off x="2463451" y="989944"/>
            <a:ext cx="4143404" cy="3714776"/>
          </a:xfrm>
          <a:prstGeom prst="wedgeEllipseCallout">
            <a:avLst>
              <a:gd name="adj1" fmla="val 69854"/>
              <a:gd name="adj2" fmla="val 1931"/>
            </a:avLst>
          </a:prstGeom>
          <a:solidFill>
            <a:srgbClr val="EDFC96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 descr="5007720_091013094113_2.jpg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125"/>
          <a:stretch>
            <a:fillRect/>
          </a:stretch>
        </p:blipFill>
        <p:spPr>
          <a:xfrm>
            <a:off x="6943725" y="1710055"/>
            <a:ext cx="3244215" cy="4229735"/>
          </a:xfrm>
          <a:prstGeom prst="rect">
            <a:avLst/>
          </a:prstGeom>
        </p:spPr>
      </p:pic>
      <p:pic>
        <p:nvPicPr>
          <p:cNvPr id="9" name="图片 8" descr="图片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3310" y="1689290"/>
            <a:ext cx="3882831" cy="2316289"/>
          </a:xfrm>
          <a:prstGeom prst="rect">
            <a:avLst/>
          </a:prstGeom>
        </p:spPr>
      </p:pic>
      <p:pic>
        <p:nvPicPr>
          <p:cNvPr id="2" name="图片 1" descr="交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989965"/>
            <a:ext cx="1304925" cy="7810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192655" y="2155190"/>
            <a:ext cx="78066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下面让我们来看一个小故事吧！</a:t>
            </a:r>
            <a:endParaRPr lang="zh-CN" altLang="zh-CN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 descr="C:\Users\Administrator\Desktop\ppt用到的各种小标签\安全故事.png安全故事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2120" y="325120"/>
            <a:ext cx="2167255" cy="7950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 descr="C:\Users\Administrator\Desktop\封图\bmx1(1).jpgbmx1(1)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86903" y="993775"/>
            <a:ext cx="8091170" cy="5678170"/>
          </a:xfrm>
          <a:prstGeom prst="rect">
            <a:avLst/>
          </a:prstGeom>
        </p:spPr>
      </p:pic>
      <p:sp>
        <p:nvSpPr>
          <p:cNvPr id="7" name="剪去对角的矩形 6"/>
          <p:cNvSpPr/>
          <p:nvPr/>
        </p:nvSpPr>
        <p:spPr>
          <a:xfrm>
            <a:off x="2346325" y="248285"/>
            <a:ext cx="7701280" cy="1089025"/>
          </a:xfrm>
          <a:prstGeom prst="snip2DiagRect">
            <a:avLst>
              <a:gd name="adj1" fmla="val 0"/>
              <a:gd name="adj2" fmla="val 45914"/>
            </a:avLst>
          </a:prstGeom>
          <a:solidFill>
            <a:srgbClr val="EFFC9E"/>
          </a:solidFill>
          <a:ln>
            <a:solidFill>
              <a:srgbClr val="FEB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 descr="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418590" y="111125"/>
            <a:ext cx="914400" cy="12890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40000" y="248285"/>
            <a:ext cx="74917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小动物们想过马路去上学，但是看到来来往往的车辆，不知要进还是退，都吓坏了，这时斑马叔叔过来领着它们安全地过了马路。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C:\Users\Administrator\Desktop\封图\bmx2.jpgbmx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004695" y="850900"/>
            <a:ext cx="8303895" cy="5827395"/>
          </a:xfrm>
          <a:prstGeom prst="rect">
            <a:avLst/>
          </a:prstGeom>
        </p:spPr>
      </p:pic>
      <p:pic>
        <p:nvPicPr>
          <p:cNvPr id="5" name="图片 4" descr="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5100" y="80010"/>
            <a:ext cx="1134745" cy="1216660"/>
          </a:xfrm>
          <a:prstGeom prst="rect">
            <a:avLst/>
          </a:prstGeom>
        </p:spPr>
      </p:pic>
      <p:sp>
        <p:nvSpPr>
          <p:cNvPr id="2" name="剪去对角的矩形 1"/>
          <p:cNvSpPr/>
          <p:nvPr/>
        </p:nvSpPr>
        <p:spPr>
          <a:xfrm>
            <a:off x="2666365" y="180975"/>
            <a:ext cx="7701280" cy="1089025"/>
          </a:xfrm>
          <a:prstGeom prst="snip2DiagRect">
            <a:avLst>
              <a:gd name="adj1" fmla="val 0"/>
              <a:gd name="adj2" fmla="val 45914"/>
            </a:avLst>
          </a:prstGeom>
          <a:solidFill>
            <a:srgbClr val="EFFC9E"/>
          </a:solidFill>
          <a:ln>
            <a:solidFill>
              <a:srgbClr val="FEB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75915" y="180975"/>
            <a:ext cx="74917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皮皮猴看到后，想了一个办法，它在小动物们走过的路上画了一条条白色的斑马线，这样它们每天都可以安全地过马路了。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C:\Users\Administrator\Desktop\漫画分类-平台水印版\幼儿园大班\没有斑马线的马路3.jpg没有斑马线的马路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637983" y="689610"/>
            <a:ext cx="8551545" cy="5986145"/>
          </a:xfrm>
          <a:prstGeom prst="rect">
            <a:avLst/>
          </a:prstGeom>
        </p:spPr>
      </p:pic>
      <p:pic>
        <p:nvPicPr>
          <p:cNvPr id="5" name="图片 4" descr="3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6360" y="87630"/>
            <a:ext cx="1189990" cy="1308735"/>
          </a:xfrm>
          <a:prstGeom prst="rect">
            <a:avLst/>
          </a:prstGeom>
        </p:spPr>
      </p:pic>
      <p:sp>
        <p:nvSpPr>
          <p:cNvPr id="2" name="剪去对角的矩形 1"/>
          <p:cNvSpPr/>
          <p:nvPr/>
        </p:nvSpPr>
        <p:spPr>
          <a:xfrm>
            <a:off x="2611120" y="307340"/>
            <a:ext cx="7701280" cy="1089025"/>
          </a:xfrm>
          <a:prstGeom prst="snip2DiagRect">
            <a:avLst>
              <a:gd name="adj1" fmla="val 0"/>
              <a:gd name="adj2" fmla="val 45914"/>
            </a:avLst>
          </a:prstGeom>
          <a:solidFill>
            <a:srgbClr val="EFFC9E"/>
          </a:solidFill>
          <a:ln>
            <a:solidFill>
              <a:srgbClr val="FEB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56230" y="307340"/>
            <a:ext cx="74917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大象老师告诉我们，因为我们还小，过马路的时候要牵住爸爸妈妈的手不能松开，过马路前要左右地看看有没有来往车辆。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C:\Users\Administrator\Desktop\封图\bmx4.jpgbmx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793558" y="855980"/>
            <a:ext cx="8289290" cy="5817235"/>
          </a:xfrm>
          <a:prstGeom prst="rect">
            <a:avLst/>
          </a:prstGeom>
        </p:spPr>
      </p:pic>
      <p:pic>
        <p:nvPicPr>
          <p:cNvPr id="4" name="图片 3" descr="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5105" y="255270"/>
            <a:ext cx="825500" cy="1262380"/>
          </a:xfrm>
          <a:prstGeom prst="rect">
            <a:avLst/>
          </a:prstGeom>
        </p:spPr>
      </p:pic>
      <p:sp>
        <p:nvSpPr>
          <p:cNvPr id="2" name="剪去对角的矩形 1"/>
          <p:cNvSpPr/>
          <p:nvPr/>
        </p:nvSpPr>
        <p:spPr>
          <a:xfrm>
            <a:off x="2417445" y="327025"/>
            <a:ext cx="7701280" cy="1089025"/>
          </a:xfrm>
          <a:prstGeom prst="snip2DiagRect">
            <a:avLst>
              <a:gd name="adj1" fmla="val 0"/>
              <a:gd name="adj2" fmla="val 45914"/>
            </a:avLst>
          </a:prstGeom>
          <a:solidFill>
            <a:srgbClr val="EFFC9E"/>
          </a:solidFill>
          <a:ln>
            <a:solidFill>
              <a:srgbClr val="FEB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11120" y="327025"/>
            <a:ext cx="74917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如果没有行驶过来的车辆，那就通过斑马线小心翼翼地过马路，不可以在马路中间逗留、玩耍、嬉戏，因为那样很危险！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安全小结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20" y="415290"/>
            <a:ext cx="2181225" cy="809625"/>
          </a:xfrm>
          <a:prstGeom prst="rect">
            <a:avLst/>
          </a:prstGeom>
        </p:spPr>
      </p:pic>
      <p:pic>
        <p:nvPicPr>
          <p:cNvPr id="4" name="图片 3" descr="C:\Users\Administrator\Desktop\漫画分类-平台水印版\交通\2-3(3)-副本.jpg2-3(3)-副本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98855" y="1517650"/>
            <a:ext cx="5824220" cy="41186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流程图: 决策 8"/>
          <p:cNvSpPr/>
          <p:nvPr/>
        </p:nvSpPr>
        <p:spPr>
          <a:xfrm>
            <a:off x="6132830" y="1659255"/>
            <a:ext cx="5230495" cy="3888740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51065" y="2780665"/>
            <a:ext cx="30581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zh-CN" sz="2400" b="1"/>
              <a:t>行人过马路时，有斑马线的应走斑马线。注意红灯停，绿灯行。</a:t>
            </a:r>
            <a:endParaRPr lang="zh-CN" altLang="zh-CN" sz="2400" b="1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安全小结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20" y="415290"/>
            <a:ext cx="2181225" cy="809625"/>
          </a:xfrm>
          <a:prstGeom prst="rect">
            <a:avLst/>
          </a:prstGeom>
        </p:spPr>
      </p:pic>
      <p:sp>
        <p:nvSpPr>
          <p:cNvPr id="9" name="流程图: 决策 8"/>
          <p:cNvSpPr/>
          <p:nvPr/>
        </p:nvSpPr>
        <p:spPr>
          <a:xfrm>
            <a:off x="6409690" y="1649730"/>
            <a:ext cx="5230495" cy="3888740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08240" y="2656840"/>
            <a:ext cx="30581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zh-CN" sz="2400" b="1"/>
              <a:t>有天桥或地下通道等过街设施时，应走过街设施。</a:t>
            </a:r>
            <a:endParaRPr lang="zh-CN" altLang="zh-CN" sz="2400" b="1"/>
          </a:p>
        </p:txBody>
      </p:sp>
      <p:pic>
        <p:nvPicPr>
          <p:cNvPr id="5" name="图片 4" descr="&amp;pfm122&amp;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p:blipFill>
        <p:spPr>
          <a:xfrm>
            <a:off x="745490" y="1903095"/>
            <a:ext cx="5478780" cy="32600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C:\Users\Administrator\Desktop\1-6-4.jpg1-6-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684520" y="1252855"/>
            <a:ext cx="5923280" cy="4188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圆角矩形 8"/>
          <p:cNvSpPr/>
          <p:nvPr/>
        </p:nvSpPr>
        <p:spPr>
          <a:xfrm>
            <a:off x="644525" y="1645920"/>
            <a:ext cx="4638040" cy="34029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3920" y="2127250"/>
            <a:ext cx="415988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zh-CN" sz="2400" b="1"/>
              <a:t>通过没有斑马线的路口时，首先观察过往车辆的行驶速度与你所站位置的距离，确认安全后快速通过。</a:t>
            </a:r>
            <a:endParaRPr lang="zh-CN" altLang="zh-CN" sz="2400" b="1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六边形 8"/>
          <p:cNvSpPr/>
          <p:nvPr/>
        </p:nvSpPr>
        <p:spPr>
          <a:xfrm>
            <a:off x="6241415" y="1200785"/>
            <a:ext cx="5451475" cy="4022090"/>
          </a:xfrm>
          <a:prstGeom prst="hexag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733540" y="2362835"/>
            <a:ext cx="445833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/>
              <a:t>走到岔路口或小巷间穿行时，一定要先停下来，观察周围的车辆。注意避让转弯的车辆。</a:t>
            </a:r>
            <a:endParaRPr lang="zh-CN" altLang="en-US" sz="2400" b="1"/>
          </a:p>
        </p:txBody>
      </p:sp>
      <p:pic>
        <p:nvPicPr>
          <p:cNvPr id="4" name="图片 3" descr="C:\Users\Administrator\Desktop\漫画分类-平台水印版\交通\5-1（1）-副本.jpg5-1（1）-副本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78485" y="1298575"/>
            <a:ext cx="5410835" cy="38258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C:\Users\Administrator\Desktop\漫画分类-平台水印版\交通\2-3(2)-副本.jpg2-3(2)-副本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708650" y="1247140"/>
            <a:ext cx="5791835" cy="40957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椭圆 8"/>
          <p:cNvSpPr/>
          <p:nvPr/>
        </p:nvSpPr>
        <p:spPr>
          <a:xfrm>
            <a:off x="675005" y="1283970"/>
            <a:ext cx="4867275" cy="402209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98575" y="2275840"/>
            <a:ext cx="362013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在狭窄的路上遇到汽车驶近时，一定要停下脚步并紧贴墙壁站立，等汽车经过后再走路。</a:t>
            </a:r>
            <a:endParaRPr lang="zh-CN" altLang="en-US" sz="24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619375" y="1861185"/>
            <a:ext cx="73710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根据今天所学的知识，我们一起来判断下面小朋友的做法对不对：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 descr="安全对错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05" y="354965"/>
            <a:ext cx="2168525" cy="7950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C:\Users\Administrator\Desktop\封图\bmx6.jpgbmx6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355850" y="1214755"/>
            <a:ext cx="6828155" cy="479234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896769" y="2069129"/>
            <a:ext cx="2537460" cy="39382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25000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en-US" altLang="zh-CN" sz="25000" dirty="0" smtClean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流程图: 顺序访问存储器 1"/>
          <p:cNvSpPr/>
          <p:nvPr/>
        </p:nvSpPr>
        <p:spPr>
          <a:xfrm>
            <a:off x="1082166" y="1007196"/>
            <a:ext cx="4176464" cy="963009"/>
          </a:xfrm>
          <a:prstGeom prst="flowChartMagneticTap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图片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2163" y="1150146"/>
            <a:ext cx="3955977" cy="676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C:\Users\Administrator\Desktop\封图\bmx7.jpgbmx7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314575" y="980440"/>
            <a:ext cx="7084695" cy="497205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199738" y="980420"/>
            <a:ext cx="2537460" cy="39382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25000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zh-CN" altLang="en-US" sz="25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流程图: 顺序访问存储器 9"/>
          <p:cNvSpPr/>
          <p:nvPr/>
        </p:nvSpPr>
        <p:spPr>
          <a:xfrm>
            <a:off x="1614676" y="4593559"/>
            <a:ext cx="3739363" cy="1395057"/>
          </a:xfrm>
          <a:prstGeom prst="flowChartMagneticTap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图片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14436" y="4709264"/>
            <a:ext cx="2547918" cy="11642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 descr="C:\Users\Administrator\Desktop\封图\bmx8.jpgbmx8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068195" y="588010"/>
            <a:ext cx="7815580" cy="5485130"/>
          </a:xfrm>
          <a:prstGeom prst="rect">
            <a:avLst/>
          </a:prstGeom>
        </p:spPr>
      </p:pic>
      <p:sp>
        <p:nvSpPr>
          <p:cNvPr id="10" name="流程图: 顺序访问存储器 9"/>
          <p:cNvSpPr/>
          <p:nvPr/>
        </p:nvSpPr>
        <p:spPr>
          <a:xfrm>
            <a:off x="1831524" y="5017375"/>
            <a:ext cx="2870022" cy="1282695"/>
          </a:xfrm>
          <a:prstGeom prst="flowChartMagneticTap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209053" y="1459606"/>
            <a:ext cx="1925320" cy="39382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5000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√</a:t>
            </a:r>
            <a:endParaRPr lang="zh-CN" altLang="en-US" sz="25000" dirty="0" smtClean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6" name="Picture 2" descr="C:\Users\dell\Desktop\图片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813" y="5001838"/>
            <a:ext cx="2293443" cy="125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 descr="C:\Users\Administrator\Desktop\封图\bmx9.jpgbmx9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500630" y="899160"/>
            <a:ext cx="6953250" cy="48793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827698" y="2542916"/>
            <a:ext cx="2537460" cy="39382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25000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en-US" altLang="zh-CN" sz="25000" dirty="0" smtClean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流程图: 顺序访问存储器 9"/>
          <p:cNvSpPr/>
          <p:nvPr/>
        </p:nvSpPr>
        <p:spPr>
          <a:xfrm>
            <a:off x="1343143" y="4694723"/>
            <a:ext cx="2500297" cy="1395057"/>
          </a:xfrm>
          <a:prstGeom prst="flowChartMagneticTap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图片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8214" y="4726294"/>
            <a:ext cx="1950559" cy="11703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293690" y="945069"/>
            <a:ext cx="432048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我是小小设计师</a:t>
            </a:r>
            <a:endParaRPr lang="zh-CN" altLang="en-US" sz="3600" b="1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90980" y="4041775"/>
            <a:ext cx="9366885" cy="216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活动过程：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请每组小朋友为“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没有斑马线的马路”铺设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斑马线； 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引导小朋友思考能不能所有人一起过马路，温习不同交通指示灯（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斑马线上的指示灯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红绿灯等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）表达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的不同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指令；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小朋友自选路口，一边唱儿歌，一边跟随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“红绿灯”的指示，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尝试通过斑马线过马路。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5576" y="2327312"/>
            <a:ext cx="3456384" cy="2203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/>
          <p:cNvSpPr/>
          <p:nvPr/>
        </p:nvSpPr>
        <p:spPr>
          <a:xfrm>
            <a:off x="1551940" y="2122805"/>
            <a:ext cx="5580380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活动准备：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在教室内空置场地上画出一个马路的十字路口；老师准备四张喷绘打印好的斑马线、彩色打印的红绿灯；将班级小朋友分成四组。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51940" y="1724025"/>
            <a:ext cx="740092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你准备怎么设计“没有斑马线的马路”，以方便行人安全通行呢？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演练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140335"/>
            <a:ext cx="2010410" cy="14497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7960" y="1981835"/>
            <a:ext cx="6735445" cy="2694940"/>
          </a:xfrm>
          <a:prstGeom prst="rect">
            <a:avLst/>
          </a:prstGeom>
        </p:spPr>
      </p:pic>
      <p:pic>
        <p:nvPicPr>
          <p:cNvPr id="2" name="图片 1" descr="C:\Users\Administrator\Desktop\ppt用到的各种小标签\安全儿歌.png安全儿歌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98365" y="1268730"/>
            <a:ext cx="2181225" cy="8001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65870" y="3479165"/>
            <a:ext cx="3141345" cy="31413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3720000">
            <a:off x="7474585" y="646430"/>
            <a:ext cx="2045970" cy="20459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980000">
            <a:off x="463550" y="2304415"/>
            <a:ext cx="2724150" cy="27241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663825" y="1685290"/>
            <a:ext cx="7110730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4400" b="1">
                <a:solidFill>
                  <a:schemeClr val="bg1"/>
                </a:solidFill>
                <a:effectLst/>
                <a:sym typeface="+mn-ea"/>
              </a:rPr>
              <a:t>小朋友们，现在你知道怎么过马路了吗？</a:t>
            </a:r>
            <a:endParaRPr lang="zh-CN" altLang="en-US" sz="4400" b="1" dirty="0">
              <a:solidFill>
                <a:schemeClr val="bg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1868805" y="1693545"/>
            <a:ext cx="8333105" cy="424624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1.走到十字路口时，一定要先停下来观察周围的车辆，等确认安全后再通过。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        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2.过马路要走人行横道，并遵守交通规则。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 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.小东过马路时，看见一辆汽车正驶来，于是就加快脚步跑了过去。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 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.放学后，小强和同学们在马路中间嬉戏打闹。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 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.小刚直接越过护栏去马路对面的超市买东西。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 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02525" y="5325745"/>
            <a:ext cx="2962275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参考答案：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en-US" altLang="zh-CN"/>
              <a:t>A  2.A  3.B  4.B  5.B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随堂测评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9640" y="270510"/>
            <a:ext cx="1988820" cy="13589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997</Words>
  <Application>WPS 演示</Application>
  <PresentationFormat>宽屏</PresentationFormat>
  <Paragraphs>66</Paragraphs>
  <Slides>25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露露酱</cp:lastModifiedBy>
  <cp:revision>172</cp:revision>
  <dcterms:created xsi:type="dcterms:W3CDTF">2020-06-12T07:33:00Z</dcterms:created>
  <dcterms:modified xsi:type="dcterms:W3CDTF">2021-07-29T07:51:05Z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2052-11.1.0.10667</vt:lpwstr>
  </property>
  <property fmtid="{D5CDD505-2E9C-101B-9397-08002B2CF9AE}" pid="3" name="ICV">
    <vt:lpwstr>F4DE7CFCC05443AAA33EB0A8097E3706</vt:lpwstr>
  </property>
</Properties>
</file>