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5"/>
  </p:notesMasterIdLst>
  <p:sldIdLst>
    <p:sldId id="412" r:id="rId4"/>
    <p:sldId id="387" r:id="rId5"/>
    <p:sldId id="413" r:id="rId6"/>
    <p:sldId id="414" r:id="rId7"/>
    <p:sldId id="415" r:id="rId8"/>
    <p:sldId id="417" r:id="rId9"/>
    <p:sldId id="410" r:id="rId10"/>
    <p:sldId id="411" r:id="rId11"/>
    <p:sldId id="454" r:id="rId12"/>
    <p:sldId id="419" r:id="rId13"/>
    <p:sldId id="292" r:id="rId14"/>
    <p:sldId id="455" r:id="rId15"/>
    <p:sldId id="424" r:id="rId16"/>
    <p:sldId id="361" r:id="rId17"/>
    <p:sldId id="444" r:id="rId18"/>
    <p:sldId id="477" r:id="rId19"/>
    <p:sldId id="425" r:id="rId20"/>
    <p:sldId id="274" r:id="rId21"/>
    <p:sldId id="427" r:id="rId22"/>
    <p:sldId id="420" r:id="rId23"/>
    <p:sldId id="281" r:id="rId24"/>
    <p:sldId id="479" r:id="rId26"/>
    <p:sldId id="439" r:id="rId27"/>
    <p:sldId id="304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pos="3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102" y="-96"/>
      </p:cViewPr>
      <p:guideLst>
        <p:guide orient="horz" pos="2099"/>
        <p:guide pos="3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7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631315" y="0"/>
            <a:ext cx="10560685" cy="7054215"/>
            <a:chOff x="2569" y="0"/>
            <a:chExt cx="16631" cy="11109"/>
          </a:xfrm>
        </p:grpSpPr>
        <p:pic>
          <p:nvPicPr>
            <p:cNvPr id="7" name="图片 6" descr="d0c25ab596848b93185dcd592b794d8e"/>
            <p:cNvPicPr>
              <a:picLocks noChangeAspect="1"/>
            </p:cNvPicPr>
            <p:nvPr/>
          </p:nvPicPr>
          <p:blipFill>
            <a:blip r:embed="rId2"/>
            <a:srcRect l="1229"/>
            <a:stretch>
              <a:fillRect/>
            </a:stretch>
          </p:blipFill>
          <p:spPr>
            <a:xfrm>
              <a:off x="9500" y="0"/>
              <a:ext cx="9700" cy="10800"/>
            </a:xfrm>
            <a:prstGeom prst="rect">
              <a:avLst/>
            </a:prstGeom>
          </p:spPr>
        </p:pic>
        <p:pic>
          <p:nvPicPr>
            <p:cNvPr id="9" name="图片 8" descr="822cff8d99fdc3f55f0ff3ea053d95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" y="9081"/>
              <a:ext cx="7923" cy="2029"/>
            </a:xfrm>
            <a:prstGeom prst="rect">
              <a:avLst/>
            </a:prstGeom>
            <a:effectLst>
              <a:softEdge rad="241300"/>
            </a:effectLst>
          </p:spPr>
        </p:pic>
        <p:pic>
          <p:nvPicPr>
            <p:cNvPr id="10" name="图片 9" descr="822cff8d99fdc3f55f0ff3ea053d9550"/>
            <p:cNvPicPr>
              <a:picLocks noChangeAspect="1"/>
            </p:cNvPicPr>
            <p:nvPr/>
          </p:nvPicPr>
          <p:blipFill>
            <a:blip r:embed="rId3"/>
            <a:srcRect l="24298"/>
            <a:stretch>
              <a:fillRect/>
            </a:stretch>
          </p:blipFill>
          <p:spPr>
            <a:xfrm>
              <a:off x="2569" y="9236"/>
              <a:ext cx="6648" cy="1720"/>
            </a:xfrm>
            <a:prstGeom prst="rect">
              <a:avLst/>
            </a:prstGeom>
            <a:effectLst>
              <a:softEdge rad="228600"/>
            </a:effec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631315" y="0"/>
            <a:ext cx="10560685" cy="7054215"/>
            <a:chOff x="2569" y="0"/>
            <a:chExt cx="16631" cy="11109"/>
          </a:xfrm>
        </p:grpSpPr>
        <p:pic>
          <p:nvPicPr>
            <p:cNvPr id="7" name="图片 6" descr="d0c25ab596848b93185dcd592b794d8e"/>
            <p:cNvPicPr>
              <a:picLocks noChangeAspect="1"/>
            </p:cNvPicPr>
            <p:nvPr/>
          </p:nvPicPr>
          <p:blipFill>
            <a:blip r:embed="rId12"/>
            <a:srcRect l="1229"/>
            <a:stretch>
              <a:fillRect/>
            </a:stretch>
          </p:blipFill>
          <p:spPr>
            <a:xfrm>
              <a:off x="9500" y="0"/>
              <a:ext cx="9700" cy="10800"/>
            </a:xfrm>
            <a:prstGeom prst="rect">
              <a:avLst/>
            </a:prstGeom>
          </p:spPr>
        </p:pic>
        <p:pic>
          <p:nvPicPr>
            <p:cNvPr id="9" name="图片 8" descr="822cff8d99fdc3f55f0ff3ea053d955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17" y="9081"/>
              <a:ext cx="7923" cy="2029"/>
            </a:xfrm>
            <a:prstGeom prst="rect">
              <a:avLst/>
            </a:prstGeom>
            <a:effectLst>
              <a:softEdge rad="241300"/>
            </a:effectLst>
          </p:spPr>
        </p:pic>
        <p:pic>
          <p:nvPicPr>
            <p:cNvPr id="10" name="图片 9" descr="822cff8d99fdc3f55f0ff3ea053d9550"/>
            <p:cNvPicPr>
              <a:picLocks noChangeAspect="1"/>
            </p:cNvPicPr>
            <p:nvPr/>
          </p:nvPicPr>
          <p:blipFill>
            <a:blip r:embed="rId13"/>
            <a:srcRect l="24298"/>
            <a:stretch>
              <a:fillRect/>
            </a:stretch>
          </p:blipFill>
          <p:spPr>
            <a:xfrm>
              <a:off x="2569" y="9236"/>
              <a:ext cx="6648" cy="1720"/>
            </a:xfrm>
            <a:prstGeom prst="rect">
              <a:avLst/>
            </a:prstGeom>
            <a:effectLst>
              <a:softEdge rad="228600"/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tags" Target="../tags/tag73.xml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microsoft.com/office/2007/relationships/media" Target="../media/audio2.wav"/><Relationship Id="rId4" Type="http://schemas.openxmlformats.org/officeDocument/2006/relationships/audio" Target="../media/audio2.wav"/><Relationship Id="rId3" Type="http://schemas.openxmlformats.org/officeDocument/2006/relationships/image" Target="../media/image17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U{5WBCDRV2J%PUB8KIXTYRV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38910" y="350520"/>
            <a:ext cx="9603740" cy="615696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1855" y="651510"/>
            <a:ext cx="3864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学习任务一：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2970" y="1675765"/>
            <a:ext cx="10386695" cy="1870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745490" fontAlgn="auto">
              <a:lnSpc>
                <a:spcPct val="150000"/>
              </a:lnSpc>
            </a:pP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读一读：自由朗读课文。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745490" fontAlgn="auto">
              <a:lnSpc>
                <a:spcPct val="150000"/>
              </a:lnSpc>
            </a:pP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想一想：鹿是如何看待自己的鹿角和鹿腿的，用</a:t>
            </a: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“~~”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画出相关语句。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97305" y="2728595"/>
            <a:ext cx="4639310" cy="316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>
            <a:off x="831215" y="525145"/>
            <a:ext cx="106787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“啊！我的身段多么匀称，我的角多么精美别致，好像两束美丽的珊瑚！”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2345_image_file_copy_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3730" y="2805430"/>
            <a:ext cx="4609465" cy="301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952500" y="1860550"/>
            <a:ext cx="106787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“啊！我的身段多么匀称，我的角多么精美别致，好像两束美丽的珊瑚！”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14145" y="1625600"/>
            <a:ext cx="9431655" cy="1989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唉，这四条腿太细了，怎么配得上这两只美丽的角呢！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70660" y="3192145"/>
            <a:ext cx="9431655" cy="1715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唉，这四条腿太细了，配不上这两只美丽的角。</a:t>
            </a: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4145" y="1240155"/>
            <a:ext cx="9431655" cy="1715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唉，这四条腿太细了，怎么配得上这两只美丽的角呢！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14145" y="1625600"/>
            <a:ext cx="9431655" cy="1989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唉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，这四条腿太细了，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怎么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配得上这两只美丽的角呢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！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53185" y="1442720"/>
            <a:ext cx="9492615" cy="24257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鹿忽然看到了自己的腿，不禁撅起了嘴，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皱起了眉头：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唉，这四条腿太细了，怎么配得上这两只美丽的角呢！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58225" y="1212850"/>
            <a:ext cx="703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jīn</a:t>
            </a:r>
            <a:endParaRPr lang="en-US" altLang="zh-CN" sz="2400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251950" y="1212850"/>
            <a:ext cx="703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juē</a:t>
            </a:r>
            <a:endParaRPr lang="en-US" altLang="zh-CN" sz="24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329180" y="2042795"/>
            <a:ext cx="968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zhòu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53185" y="1442720"/>
            <a:ext cx="9492615" cy="24257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鹿忽然看到了自己的腿，不禁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撅起了嘴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皱起了眉头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唉，这四条腿太细了，怎么配得上这两只美丽的角呢！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58225" y="1212850"/>
            <a:ext cx="703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jīn</a:t>
            </a:r>
            <a:endParaRPr lang="en-US" altLang="zh-CN" sz="2400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251950" y="1212850"/>
            <a:ext cx="703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juē</a:t>
            </a:r>
            <a:endParaRPr lang="en-US" altLang="zh-CN" sz="24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329180" y="2042795"/>
            <a:ext cx="968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zhòu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0915" y="892810"/>
            <a:ext cx="102508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“啊！我的身段多么匀称，我的角多么精美别致，好像两束美丽的珊瑚！”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0915" y="2837815"/>
            <a:ext cx="1032637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“唉，这四条腿太细了，怎么配得上这两只美丽的角呢！”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" name="5FA6E5701C84BA667DC717BB4100D590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140.000000" end="792.000000"/>
                </p14:media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18625" y="591693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1855" y="651510"/>
            <a:ext cx="3864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学习任务二：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2970" y="1675765"/>
            <a:ext cx="10386695" cy="1870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745490" fontAlgn="auto">
              <a:lnSpc>
                <a:spcPct val="150000"/>
              </a:lnSpc>
            </a:pP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读一读：默读课文的5-7自然段。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745490" fontAlgn="auto">
              <a:lnSpc>
                <a:spcPct val="150000"/>
              </a:lnSpc>
            </a:pP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说一说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：发生了一件什么事</a:t>
            </a: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小鹿的心情发生了怎样的变化？同桌讨论。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745490" fontAlgn="auto">
              <a:lnSpc>
                <a:spcPct val="150000"/>
              </a:lnSpc>
            </a:pP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N{(FW}9JA{1IIDRWMTKKMF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240" y="416560"/>
            <a:ext cx="9551035" cy="6171565"/>
          </a:xfrm>
          <a:prstGeom prst="round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29665" y="1195070"/>
            <a:ext cx="9259570" cy="24860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eaLnBrk="1" hangingPunct="1">
              <a:lnSpc>
                <a:spcPct val="120000"/>
              </a:lnSpc>
            </a:pP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两只美丽的角差点儿让我送了命，可四条难看的腿却让我狮口逃生！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98335" y="746125"/>
            <a:ext cx="4789170" cy="1851660"/>
            <a:chOff x="11021" y="1175"/>
            <a:chExt cx="7542" cy="2916"/>
          </a:xfrm>
        </p:grpSpPr>
        <p:sp>
          <p:nvSpPr>
            <p:cNvPr id="6" name="圆角矩形标注 5"/>
            <p:cNvSpPr/>
            <p:nvPr/>
          </p:nvSpPr>
          <p:spPr>
            <a:xfrm>
              <a:off x="11021" y="1175"/>
              <a:ext cx="7542" cy="2916"/>
            </a:xfrm>
            <a:prstGeom prst="wedgeRoundRectCallout">
              <a:avLst>
                <a:gd name="adj1" fmla="val -4945"/>
                <a:gd name="adj2" fmla="val 78943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1293" y="1398"/>
              <a:ext cx="6999" cy="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200" b="1" dirty="0" smtClean="0"/>
                <a:t>      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美丽的鹿角一点也不重要，实用的鹿腿才是最重要的。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01140" y="628650"/>
            <a:ext cx="4693919" cy="2562860"/>
            <a:chOff x="2364" y="990"/>
            <a:chExt cx="7407" cy="4036"/>
          </a:xfrm>
        </p:grpSpPr>
        <p:sp>
          <p:nvSpPr>
            <p:cNvPr id="7" name="云形标注 6"/>
            <p:cNvSpPr/>
            <p:nvPr/>
          </p:nvSpPr>
          <p:spPr>
            <a:xfrm rot="358024">
              <a:off x="2364" y="990"/>
              <a:ext cx="7407" cy="4036"/>
            </a:xfrm>
            <a:prstGeom prst="cloudCallout">
              <a:avLst>
                <a:gd name="adj1" fmla="val -24274"/>
                <a:gd name="adj2" fmla="val 82282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358" y="1733"/>
              <a:ext cx="5642" cy="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鹿角和鹿腿都很重要，它们各有各的长处。</a:t>
              </a:r>
              <a:endPara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67300" y="3716655"/>
            <a:ext cx="2439035" cy="1021850"/>
          </a:xfrm>
          <a:prstGeom prst="roundRect">
            <a:avLst/>
          </a:prstGeom>
          <a:noFill/>
          <a:ln w="28575" cmpd="sng">
            <a:solidFill>
              <a:srgbClr val="92D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评一评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猴子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2760980" y="6162675"/>
            <a:ext cx="619125" cy="619125"/>
          </a:xfrm>
          <a:prstGeom prst="rect">
            <a:avLst/>
          </a:prstGeom>
        </p:spPr>
      </p:pic>
      <p:pic>
        <p:nvPicPr>
          <p:cNvPr id="3" name="孔雀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0934700" y="6162675"/>
            <a:ext cx="619125" cy="619125"/>
          </a:xfrm>
          <a:prstGeom prst="rect">
            <a:avLst/>
          </a:prstGeom>
        </p:spPr>
      </p:pic>
      <p:pic>
        <p:nvPicPr>
          <p:cNvPr id="14" name="图片 13" descr="AU5$KW]04$YAMH4~M[A]SHR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725" y="4176395"/>
            <a:ext cx="2548255" cy="2681605"/>
          </a:xfrm>
          <a:prstGeom prst="rect">
            <a:avLst/>
          </a:prstGeom>
        </p:spPr>
      </p:pic>
      <p:pic>
        <p:nvPicPr>
          <p:cNvPr id="15" name="图片 14" descr="ZK8OL[~4E}H0`M[{%DKXMF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3290" y="2987040"/>
            <a:ext cx="2391410" cy="387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2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1855" y="854075"/>
            <a:ext cx="3864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学习任务三：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5055" y="1438910"/>
            <a:ext cx="10386695" cy="1870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745490" fontAlgn="auto">
              <a:lnSpc>
                <a:spcPct val="150000"/>
              </a:lnSpc>
            </a:pP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小组合作：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你觉得谁的想法有道理？根据任务单上的提示说一说。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1855" y="446405"/>
            <a:ext cx="3864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学习任务三：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5055" y="941070"/>
            <a:ext cx="10386695" cy="1870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745490" fontAlgn="auto">
              <a:lnSpc>
                <a:spcPct val="150000"/>
              </a:lnSpc>
            </a:pP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小组合作：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你觉得谁的想法有道理？根据任务单上的提示说一说。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790" y="730885"/>
            <a:ext cx="33051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课后作业：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53770" y="1783715"/>
            <a:ext cx="9996805" cy="2988945"/>
            <a:chOff x="1502" y="3160"/>
            <a:chExt cx="15743" cy="5538"/>
          </a:xfrm>
        </p:grpSpPr>
        <p:sp>
          <p:nvSpPr>
            <p:cNvPr id="6" name="TextBox 5"/>
            <p:cNvSpPr txBox="1"/>
            <p:nvPr/>
          </p:nvSpPr>
          <p:spPr>
            <a:xfrm>
              <a:off x="2155" y="4435"/>
              <a:ext cx="14891" cy="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sz="36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必做：完善任务单。</a:t>
              </a:r>
              <a:endParaRPr sz="36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sz="3600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选做：将这个故事讲给其他人听一听。 </a:t>
              </a:r>
              <a:endParaRPr sz="36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1" name="矩形: 对角圆角 30"/>
            <p:cNvSpPr/>
            <p:nvPr/>
          </p:nvSpPr>
          <p:spPr>
            <a:xfrm>
              <a:off x="1502" y="3160"/>
              <a:ext cx="15743" cy="5538"/>
            </a:xfrm>
            <a:prstGeom prst="round2DiagRect">
              <a:avLst/>
            </a:prstGeom>
            <a:noFill/>
            <a:ln cap="rnd">
              <a:solidFill>
                <a:schemeClr val="accent5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\Desktop\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929640" y="325755"/>
            <a:ext cx="9994900" cy="5864225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E2}L2TFSM7@(D3ZK[C`NJ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115" y="277495"/>
            <a:ext cx="9410065" cy="6317615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\Users\XF\Desktop\~MW[U(5[{XX$NUCN39KLH0B.jpg~MW[U(5[{XX$NUCN39KLH0B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28115" y="453390"/>
            <a:ext cx="9410065" cy="6036945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%L4BA0O12KTEM)`QX{HO`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456055"/>
            <a:ext cx="3810000" cy="4259580"/>
          </a:xfrm>
          <a:prstGeom prst="rect">
            <a:avLst/>
          </a:prstGeom>
        </p:spPr>
      </p:pic>
      <p:pic>
        <p:nvPicPr>
          <p:cNvPr id="8" name="图片 7" descr="$0]OZ%X@D$B__1HK971Q%KO"/>
          <p:cNvPicPr/>
          <p:nvPr/>
        </p:nvPicPr>
        <p:blipFill>
          <a:blip r:embed="rId2"/>
          <a:stretch>
            <a:fillRect/>
          </a:stretch>
        </p:blipFill>
        <p:spPr>
          <a:xfrm>
            <a:off x="3961765" y="1492250"/>
            <a:ext cx="3604895" cy="422402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845425" y="895350"/>
            <a:ext cx="3478530" cy="5002530"/>
            <a:chOff x="12472" y="1626"/>
            <a:chExt cx="5478" cy="7878"/>
          </a:xfrm>
        </p:grpSpPr>
        <p:grpSp>
          <p:nvGrpSpPr>
            <p:cNvPr id="14" name="组合 13"/>
            <p:cNvGrpSpPr/>
            <p:nvPr/>
          </p:nvGrpSpPr>
          <p:grpSpPr>
            <a:xfrm rot="0">
              <a:off x="12472" y="1626"/>
              <a:ext cx="5478" cy="7878"/>
              <a:chOff x="6498" y="1523"/>
              <a:chExt cx="5478" cy="7878"/>
            </a:xfrm>
          </p:grpSpPr>
          <p:pic>
            <p:nvPicPr>
              <p:cNvPr id="15" name="图形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7" y="2406"/>
                <a:ext cx="921" cy="1178"/>
              </a:xfrm>
              <a:custGeom>
                <a:avLst/>
                <a:gdLst>
                  <a:gd name="connsiteX0" fmla="*/ -716 w 584549"/>
                  <a:gd name="connsiteY0" fmla="*/ -482 h 747768"/>
                  <a:gd name="connsiteX1" fmla="*/ 583833 w 584549"/>
                  <a:gd name="connsiteY1" fmla="*/ -482 h 747768"/>
                  <a:gd name="connsiteX2" fmla="*/ 583833 w 584549"/>
                  <a:gd name="connsiteY2" fmla="*/ 747287 h 747768"/>
                  <a:gd name="connsiteX3" fmla="*/ -716 w 584549"/>
                  <a:gd name="connsiteY3" fmla="*/ 747287 h 74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4549" h="747768">
                    <a:moveTo>
                      <a:pt x="-716" y="-482"/>
                    </a:moveTo>
                    <a:lnTo>
                      <a:pt x="583833" y="-482"/>
                    </a:lnTo>
                    <a:lnTo>
                      <a:pt x="583833" y="747287"/>
                    </a:lnTo>
                    <a:lnTo>
                      <a:pt x="-716" y="747287"/>
                    </a:lnTo>
                    <a:close/>
                  </a:path>
                </a:pathLst>
              </a:custGeom>
            </p:spPr>
          </p:pic>
          <p:sp>
            <p:nvSpPr>
              <p:cNvPr id="16" name="图形 2"/>
              <p:cNvSpPr/>
              <p:nvPr/>
            </p:nvSpPr>
            <p:spPr>
              <a:xfrm>
                <a:off x="7664" y="2406"/>
                <a:ext cx="4312" cy="6868"/>
              </a:xfrm>
              <a:custGeom>
                <a:avLst/>
                <a:gdLst>
                  <a:gd name="connsiteX0" fmla="*/ 2337438 w 2738149"/>
                  <a:gd name="connsiteY0" fmla="*/ 888437 h 4361357"/>
                  <a:gd name="connsiteX1" fmla="*/ 2330770 w 2738149"/>
                  <a:gd name="connsiteY1" fmla="*/ 1301918 h 4361357"/>
                  <a:gd name="connsiteX2" fmla="*/ 2572515 w 2738149"/>
                  <a:gd name="connsiteY2" fmla="*/ 1984765 h 4361357"/>
                  <a:gd name="connsiteX3" fmla="*/ 2318007 w 2738149"/>
                  <a:gd name="connsiteY3" fmla="*/ 3525910 h 4361357"/>
                  <a:gd name="connsiteX4" fmla="*/ 1235681 w 2738149"/>
                  <a:gd name="connsiteY4" fmla="*/ 4355824 h 4361357"/>
                  <a:gd name="connsiteX5" fmla="*/ 232412 w 2738149"/>
                  <a:gd name="connsiteY5" fmla="*/ 3608587 h 4361357"/>
                  <a:gd name="connsiteX6" fmla="*/ 5717 w 2738149"/>
                  <a:gd name="connsiteY6" fmla="*/ 2825442 h 4361357"/>
                  <a:gd name="connsiteX7" fmla="*/ 284514 w 2738149"/>
                  <a:gd name="connsiteY7" fmla="*/ 2024294 h 4361357"/>
                  <a:gd name="connsiteX8" fmla="*/ 262226 w 2738149"/>
                  <a:gd name="connsiteY8" fmla="*/ 1061507 h 4361357"/>
                  <a:gd name="connsiteX9" fmla="*/ 912116 w 2738149"/>
                  <a:gd name="connsiteY9" fmla="*/ 413997 h 4361357"/>
                  <a:gd name="connsiteX10" fmla="*/ 2337438 w 2738149"/>
                  <a:gd name="connsiteY10" fmla="*/ 888437 h 436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8149" h="4361357">
                    <a:moveTo>
                      <a:pt x="2337438" y="888437"/>
                    </a:moveTo>
                    <a:cubicBezTo>
                      <a:pt x="2360107" y="1025598"/>
                      <a:pt x="2354868" y="1164948"/>
                      <a:pt x="2330770" y="1301918"/>
                    </a:cubicBezTo>
                    <a:cubicBezTo>
                      <a:pt x="2314197" y="1396311"/>
                      <a:pt x="2341438" y="1591954"/>
                      <a:pt x="2572515" y="1984765"/>
                    </a:cubicBezTo>
                    <a:cubicBezTo>
                      <a:pt x="2964659" y="2651420"/>
                      <a:pt x="2570133" y="3145767"/>
                      <a:pt x="2318007" y="3525910"/>
                    </a:cubicBezTo>
                    <a:cubicBezTo>
                      <a:pt x="2065880" y="3906148"/>
                      <a:pt x="1966724" y="4420403"/>
                      <a:pt x="1235681" y="4355824"/>
                    </a:cubicBezTo>
                    <a:cubicBezTo>
                      <a:pt x="609983" y="4300483"/>
                      <a:pt x="141449" y="4013495"/>
                      <a:pt x="232412" y="3608587"/>
                    </a:cubicBezTo>
                    <a:cubicBezTo>
                      <a:pt x="323376" y="3203679"/>
                      <a:pt x="-50099" y="3317598"/>
                      <a:pt x="5717" y="2825442"/>
                    </a:cubicBezTo>
                    <a:cubicBezTo>
                      <a:pt x="31911" y="2593889"/>
                      <a:pt x="294896" y="2216794"/>
                      <a:pt x="284514" y="2024294"/>
                    </a:cubicBezTo>
                    <a:cubicBezTo>
                      <a:pt x="264893" y="1660248"/>
                      <a:pt x="-26477" y="1457461"/>
                      <a:pt x="262226" y="1061507"/>
                    </a:cubicBezTo>
                    <a:cubicBezTo>
                      <a:pt x="537308" y="684317"/>
                      <a:pt x="630367" y="772137"/>
                      <a:pt x="912116" y="413997"/>
                    </a:cubicBezTo>
                    <a:cubicBezTo>
                      <a:pt x="1050038" y="238832"/>
                      <a:pt x="2083787" y="-649564"/>
                      <a:pt x="2337438" y="888437"/>
                    </a:cubicBezTo>
                    <a:close/>
                  </a:path>
                </a:pathLst>
              </a:custGeom>
              <a:solidFill>
                <a:srgbClr val="FFE6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17" name="图形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8" y="6985"/>
                <a:ext cx="3491" cy="2417"/>
              </a:xfrm>
              <a:custGeom>
                <a:avLst/>
                <a:gdLst>
                  <a:gd name="connsiteX0" fmla="*/ -734 w 2216753"/>
                  <a:gd name="connsiteY0" fmla="*/ -135 h 1534775"/>
                  <a:gd name="connsiteX1" fmla="*/ 2216020 w 2216753"/>
                  <a:gd name="connsiteY1" fmla="*/ -135 h 1534775"/>
                  <a:gd name="connsiteX2" fmla="*/ 2216020 w 2216753"/>
                  <a:gd name="connsiteY2" fmla="*/ 1534640 h 1534775"/>
                  <a:gd name="connsiteX3" fmla="*/ -734 w 2216753"/>
                  <a:gd name="connsiteY3" fmla="*/ 1534640 h 15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6753" h="1534775">
                    <a:moveTo>
                      <a:pt x="-734" y="-135"/>
                    </a:moveTo>
                    <a:lnTo>
                      <a:pt x="2216020" y="-135"/>
                    </a:lnTo>
                    <a:lnTo>
                      <a:pt x="2216020" y="1534640"/>
                    </a:lnTo>
                    <a:lnTo>
                      <a:pt x="-734" y="1534640"/>
                    </a:lnTo>
                    <a:close/>
                  </a:path>
                </a:pathLst>
              </a:custGeom>
            </p:spPr>
          </p:pic>
          <p:pic>
            <p:nvPicPr>
              <p:cNvPr id="18" name="图形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-2017982">
                <a:off x="9974" y="1908"/>
                <a:ext cx="1389" cy="1227"/>
              </a:xfrm>
              <a:custGeom>
                <a:avLst/>
                <a:gdLst>
                  <a:gd name="connsiteX0" fmla="*/ -7 w 882219"/>
                  <a:gd name="connsiteY0" fmla="*/ -183 h 779175"/>
                  <a:gd name="connsiteX1" fmla="*/ 882212 w 882219"/>
                  <a:gd name="connsiteY1" fmla="*/ -183 h 779175"/>
                  <a:gd name="connsiteX2" fmla="*/ 882212 w 882219"/>
                  <a:gd name="connsiteY2" fmla="*/ 778993 h 779175"/>
                  <a:gd name="connsiteX3" fmla="*/ -7 w 882219"/>
                  <a:gd name="connsiteY3" fmla="*/ 778993 h 77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2219" h="779175">
                    <a:moveTo>
                      <a:pt x="-7" y="-183"/>
                    </a:moveTo>
                    <a:lnTo>
                      <a:pt x="882212" y="-183"/>
                    </a:lnTo>
                    <a:lnTo>
                      <a:pt x="882212" y="778993"/>
                    </a:lnTo>
                    <a:lnTo>
                      <a:pt x="-7" y="778993"/>
                    </a:lnTo>
                    <a:close/>
                  </a:path>
                </a:pathLst>
              </a:custGeom>
            </p:spPr>
          </p:pic>
          <p:pic>
            <p:nvPicPr>
              <p:cNvPr id="19" name="图形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61062">
                <a:off x="11150" y="1920"/>
                <a:ext cx="642" cy="445"/>
              </a:xfrm>
              <a:custGeom>
                <a:avLst/>
                <a:gdLst>
                  <a:gd name="connsiteX0" fmla="*/ -527 w 407774"/>
                  <a:gd name="connsiteY0" fmla="*/ -539 h 282323"/>
                  <a:gd name="connsiteX1" fmla="*/ 407248 w 407774"/>
                  <a:gd name="connsiteY1" fmla="*/ -539 h 282323"/>
                  <a:gd name="connsiteX2" fmla="*/ 407248 w 407774"/>
                  <a:gd name="connsiteY2" fmla="*/ 281785 h 282323"/>
                  <a:gd name="connsiteX3" fmla="*/ -527 w 407774"/>
                  <a:gd name="connsiteY3" fmla="*/ 281785 h 28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774" h="282323">
                    <a:moveTo>
                      <a:pt x="-527" y="-539"/>
                    </a:moveTo>
                    <a:lnTo>
                      <a:pt x="407248" y="-539"/>
                    </a:lnTo>
                    <a:lnTo>
                      <a:pt x="407248" y="281785"/>
                    </a:lnTo>
                    <a:lnTo>
                      <a:pt x="-527" y="281785"/>
                    </a:lnTo>
                    <a:close/>
                  </a:path>
                </a:pathLst>
              </a:custGeom>
            </p:spPr>
          </p:pic>
          <p:pic>
            <p:nvPicPr>
              <p:cNvPr id="20" name="图形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-4057539">
                <a:off x="8984" y="1734"/>
                <a:ext cx="1373" cy="951"/>
              </a:xfrm>
              <a:custGeom>
                <a:avLst/>
                <a:gdLst>
                  <a:gd name="connsiteX0" fmla="*/ -647 w 872036"/>
                  <a:gd name="connsiteY0" fmla="*/ -534 h 603756"/>
                  <a:gd name="connsiteX1" fmla="*/ 871390 w 872036"/>
                  <a:gd name="connsiteY1" fmla="*/ -534 h 603756"/>
                  <a:gd name="connsiteX2" fmla="*/ 871390 w 872036"/>
                  <a:gd name="connsiteY2" fmla="*/ 603223 h 603756"/>
                  <a:gd name="connsiteX3" fmla="*/ -647 w 872036"/>
                  <a:gd name="connsiteY3" fmla="*/ 603223 h 603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036" h="603756">
                    <a:moveTo>
                      <a:pt x="-647" y="-534"/>
                    </a:moveTo>
                    <a:lnTo>
                      <a:pt x="871390" y="-534"/>
                    </a:lnTo>
                    <a:lnTo>
                      <a:pt x="871390" y="603223"/>
                    </a:lnTo>
                    <a:lnTo>
                      <a:pt x="-647" y="603223"/>
                    </a:lnTo>
                    <a:close/>
                  </a:path>
                </a:pathLst>
              </a:custGeom>
            </p:spPr>
          </p:pic>
        </p:grpSp>
        <p:sp>
          <p:nvSpPr>
            <p:cNvPr id="22" name="文本框 21"/>
            <p:cNvSpPr txBox="1"/>
            <p:nvPr/>
          </p:nvSpPr>
          <p:spPr>
            <a:xfrm>
              <a:off x="14373" y="3890"/>
              <a:ext cx="2905" cy="5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en-US" altLang="zh-CN" sz="4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</a:t>
              </a:r>
              <a:r>
                <a:rPr lang="zh-CN" altLang="en-US" sz="54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大道理</a:t>
              </a:r>
              <a:endParaRPr lang="zh-CN" altLang="en-US" sz="540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5400">
                  <a:latin typeface="楷体" panose="02010609060101010101" pitchFamily="49" charset="-122"/>
                  <a:ea typeface="楷体" panose="02010609060101010101" pitchFamily="49" charset="-122"/>
                </a:rPr>
                <a:t>小故事</a:t>
              </a:r>
              <a:endParaRPr lang="zh-CN" altLang="en-US" sz="5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448685" y="1817370"/>
            <a:ext cx="5558155" cy="1014730"/>
            <a:chOff x="950" y="4042"/>
            <a:chExt cx="8753" cy="1598"/>
          </a:xfrm>
        </p:grpSpPr>
        <p:grpSp>
          <p:nvGrpSpPr>
            <p:cNvPr id="5" name="组合 4"/>
            <p:cNvGrpSpPr/>
            <p:nvPr/>
          </p:nvGrpSpPr>
          <p:grpSpPr>
            <a:xfrm>
              <a:off x="950" y="4042"/>
              <a:ext cx="8753" cy="1598"/>
              <a:chOff x="723" y="3547"/>
              <a:chExt cx="8753" cy="1598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723" y="3774"/>
                <a:ext cx="1034" cy="984"/>
              </a:xfrm>
              <a:prstGeom prst="ellipse">
                <a:avLst/>
              </a:prstGeom>
              <a:solidFill>
                <a:srgbClr val="E3992F"/>
              </a:solidFill>
              <a:ln w="28575" cmpd="sng">
                <a:solidFill>
                  <a:srgbClr val="F75B2B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529" y="3547"/>
                <a:ext cx="7947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480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</a:t>
                </a:r>
                <a:r>
                  <a:rPr lang="zh-CN" altLang="en-US" sz="600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鹿角和鹿腿</a:t>
                </a:r>
                <a:endParaRPr lang="zh-CN" altLang="en-US" sz="6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50" y="4113"/>
              <a:ext cx="1198" cy="11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800">
                  <a:solidFill>
                    <a:srgbClr val="F75B2B"/>
                  </a:solidFill>
                </a:rPr>
                <a:t> </a:t>
              </a:r>
              <a:r>
                <a:rPr lang="en-US" altLang="zh-CN" sz="4400">
                  <a:solidFill>
                    <a:srgbClr val="F75B2B"/>
                  </a:solidFill>
                </a:rPr>
                <a:t>7</a:t>
              </a:r>
              <a:endParaRPr lang="en-US" altLang="zh-CN" sz="4400">
                <a:solidFill>
                  <a:srgbClr val="F75B2B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NJKJKC9}I4RB{@IZ`%L[MQN"/>
          <p:cNvPicPr>
            <a:picLocks noChangeAspect="1"/>
          </p:cNvPicPr>
          <p:nvPr/>
        </p:nvPicPr>
        <p:blipFill>
          <a:blip r:embed="rId1"/>
          <a:srcRect r="80716"/>
          <a:stretch>
            <a:fillRect/>
          </a:stretch>
        </p:blipFill>
        <p:spPr>
          <a:xfrm>
            <a:off x="1110615" y="902335"/>
            <a:ext cx="1647825" cy="2333625"/>
          </a:xfrm>
          <a:prstGeom prst="rect">
            <a:avLst/>
          </a:prstGeom>
        </p:spPr>
      </p:pic>
      <p:pic>
        <p:nvPicPr>
          <p:cNvPr id="5" name="图片 4" descr="NJKJKC9}I4RB{@IZ`%L[MQN"/>
          <p:cNvPicPr>
            <a:picLocks noChangeAspect="1"/>
          </p:cNvPicPr>
          <p:nvPr/>
        </p:nvPicPr>
        <p:blipFill>
          <a:blip r:embed="rId1"/>
          <a:srcRect l="24679" r="53481"/>
          <a:stretch>
            <a:fillRect/>
          </a:stretch>
        </p:blipFill>
        <p:spPr>
          <a:xfrm>
            <a:off x="3397250" y="902335"/>
            <a:ext cx="1866265" cy="2333625"/>
          </a:xfrm>
          <a:prstGeom prst="rect">
            <a:avLst/>
          </a:prstGeom>
        </p:spPr>
      </p:pic>
      <p:pic>
        <p:nvPicPr>
          <p:cNvPr id="6" name="图片 5" descr="NJKJKC9}I4RB{@IZ`%L[MQN"/>
          <p:cNvPicPr>
            <a:picLocks noChangeAspect="1"/>
          </p:cNvPicPr>
          <p:nvPr/>
        </p:nvPicPr>
        <p:blipFill>
          <a:blip r:embed="rId1"/>
          <a:srcRect l="49900" r="26239"/>
          <a:stretch>
            <a:fillRect/>
          </a:stretch>
        </p:blipFill>
        <p:spPr>
          <a:xfrm>
            <a:off x="5720080" y="902335"/>
            <a:ext cx="2038985" cy="2333625"/>
          </a:xfrm>
          <a:prstGeom prst="rect">
            <a:avLst/>
          </a:prstGeom>
        </p:spPr>
      </p:pic>
      <p:pic>
        <p:nvPicPr>
          <p:cNvPr id="7" name="图片 6" descr="NJKJKC9}I4RB{@IZ`%L[MQN"/>
          <p:cNvPicPr>
            <a:picLocks noChangeAspect="1"/>
          </p:cNvPicPr>
          <p:nvPr/>
        </p:nvPicPr>
        <p:blipFill>
          <a:blip r:embed="rId1"/>
          <a:srcRect l="81482" r="-2727" b="29197"/>
          <a:stretch>
            <a:fillRect/>
          </a:stretch>
        </p:blipFill>
        <p:spPr>
          <a:xfrm>
            <a:off x="8692515" y="1242695"/>
            <a:ext cx="1815465" cy="165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926590" y="2275840"/>
            <a:ext cx="1217930" cy="1572260"/>
            <a:chOff x="3129" y="6840"/>
            <a:chExt cx="1918" cy="2476"/>
          </a:xfrm>
        </p:grpSpPr>
        <p:sp>
          <p:nvSpPr>
            <p:cNvPr id="7" name="文本框 6"/>
            <p:cNvSpPr txBox="1"/>
            <p:nvPr/>
          </p:nvSpPr>
          <p:spPr>
            <a:xfrm>
              <a:off x="3129" y="7473"/>
              <a:ext cx="83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5400">
                  <a:latin typeface="楷体" panose="02010609060101010101" pitchFamily="49" charset="-122"/>
                  <a:ea typeface="楷体" panose="02010609060101010101" pitchFamily="49" charset="-122"/>
                </a:rPr>
                <a:t>称</a:t>
              </a:r>
              <a:endParaRPr lang="zh-CN" altLang="en-US" sz="5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4312" y="6840"/>
              <a:ext cx="735" cy="2476"/>
            </a:xfrm>
            <a:prstGeom prst="leftBrace">
              <a:avLst>
                <a:gd name="adj1" fmla="val 3659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368675" y="1903730"/>
            <a:ext cx="1099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ch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è</a:t>
            </a:r>
            <a:r>
              <a:rPr lang="en-US" altLang="zh-CN" sz="3600"/>
              <a:t>n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68675" y="3517265"/>
            <a:ext cx="1338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ch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ē</a:t>
            </a:r>
            <a:r>
              <a:rPr lang="en-US" altLang="zh-CN" sz="3600"/>
              <a:t>n</a:t>
            </a: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18990" y="1898015"/>
            <a:ext cx="1397635" cy="77655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称心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35500" y="3514090"/>
            <a:ext cx="1459865" cy="64960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称重</a:t>
            </a:r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016625" y="1903730"/>
            <a:ext cx="1466850" cy="77711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对称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759450" y="3514090"/>
            <a:ext cx="1902460" cy="7890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称赞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148195" y="3512185"/>
            <a:ext cx="1721485" cy="7890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称呼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275830" y="1903730"/>
            <a:ext cx="1466850" cy="7831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匀称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 bldLvl="0" animBg="1"/>
      <p:bldP spid="13" grpId="1" animBg="1"/>
      <p:bldP spid="11" grpId="0"/>
      <p:bldP spid="11" grpId="1"/>
      <p:bldP spid="14" grpId="0" bldLvl="0" animBg="1"/>
      <p:bldP spid="14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12" grpId="0" bldLvl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0800,&quot;width&quot;:15091}"/>
</p:tagLst>
</file>

<file path=ppt/tags/tag64.xml><?xml version="1.0" encoding="utf-8"?>
<p:tagLst xmlns:p="http://schemas.openxmlformats.org/presentationml/2006/main">
  <p:tag name="KSO_WM_UNIT_PLACING_PICTURE_USER_VIEWPORT" val="{&quot;height&quot;:4569,&quot;width&quot;:6438}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PP_MARK_KEY" val="f457c370-a9a0-46cc-8fbd-1a21434ffe54"/>
  <p:tag name="COMMONDATA" val="eyJoZGlkIjoiZDk0OTY4MGM5NjhjMjM3ZDQ4YjEzZjk1YzgxMzVjOD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WPS 演示</Application>
  <PresentationFormat>自定义</PresentationFormat>
  <Paragraphs>89</Paragraphs>
  <Slides>24</Slides>
  <Notes>2</Notes>
  <HiddenSlides>0</HiddenSlides>
  <MMClips>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楷体</vt:lpstr>
      <vt:lpstr>微软雅黑</vt:lpstr>
      <vt:lpstr>Calibri Light</vt:lpstr>
      <vt:lpstr>Calibri</vt:lpstr>
      <vt:lpstr>Arial Unicode MS</vt:lpstr>
      <vt:lpstr>Times New Roman</vt:lpstr>
      <vt:lpstr>Arial</vt:lpstr>
      <vt:lpstr>Calibri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加微信13484171030，免费更新</dc:title>
  <dc:creator/>
  <cp:keywords>加微信13484171030，免费更新</cp:keywords>
  <dc:description>向日葵教学资源库微信13484171030</dc:description>
  <dc:subject>加微信13484171030，免费更新</dc:subject>
  <cp:lastModifiedBy>小小吴</cp:lastModifiedBy>
  <cp:revision>49</cp:revision>
  <dcterms:created xsi:type="dcterms:W3CDTF">2023-02-15T08:45:00Z</dcterms:created>
  <dcterms:modified xsi:type="dcterms:W3CDTF">2023-03-03T04:12:01Z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75AB73FB273F49CC8C425C0947842D90</vt:lpwstr>
  </property>
</Properties>
</file>