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27" r:id="rId3"/>
    <p:sldId id="256" r:id="rId4"/>
    <p:sldId id="269" r:id="rId5"/>
    <p:sldId id="354" r:id="rId6"/>
    <p:sldId id="341" r:id="rId7"/>
    <p:sldId id="328" r:id="rId8"/>
    <p:sldId id="317" r:id="rId9"/>
    <p:sldId id="303" r:id="rId10"/>
    <p:sldId id="319" r:id="rId11"/>
    <p:sldId id="353" r:id="rId12"/>
    <p:sldId id="352" r:id="rId13"/>
    <p:sldId id="323" r:id="rId14"/>
  </p:sldIdLst>
  <p:sldSz cx="9144000" cy="6858000" type="screen4x3"/>
  <p:notesSz cx="6858000" cy="9947275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66"/>
    <a:srgbClr val="336600"/>
    <a:srgbClr val="FF3300"/>
    <a:srgbClr val="800000"/>
    <a:srgbClr val="000066"/>
    <a:srgbClr val="9900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439"/>
    <p:restoredTop sz="50000"/>
  </p:normalViewPr>
  <p:slideViewPr>
    <p:cSldViewPr showGuides="1">
      <p:cViewPr varScale="1">
        <p:scale>
          <a:sx n="70" d="100"/>
          <a:sy n="70" d="100"/>
        </p:scale>
        <p:origin x="-300" y="-108"/>
      </p:cViewPr>
      <p:guideLst>
        <p:guide orient="horz" pos="2137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Tx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/>
              <a:t>‹#›</a:t>
            </a:fld>
            <a:endParaRPr lang="en-US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2023/2/23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818" y="1243409"/>
            <a:ext cx="5968365" cy="335720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/>
              <a:pPr lvl="0" algn="r" eaLnBrk="1" hangingPunct="1">
                <a:spcBef>
                  <a:spcPct val="0"/>
                </a:spcBef>
                <a:buChar char="•"/>
              </a:pPr>
              <a:t>1</a:t>
            </a:fld>
            <a:endParaRPr lang="zh-CN" altLang="en-US"/>
          </a:p>
        </p:txBody>
      </p:sp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28675" name="Rectangle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zh-CN"/>
          </a:p>
        </p:txBody>
      </p:sp>
      <p:sp>
        <p:nvSpPr>
          <p:cNvPr id="28676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/>
              <a:pPr lvl="0" algn="r" eaLnBrk="1" hangingPunct="1">
                <a:spcBef>
                  <a:spcPct val="0"/>
                </a:spcBef>
                <a:buChar char="•"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7890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/>
          </a:p>
        </p:txBody>
      </p:sp>
      <p:sp>
        <p:nvSpPr>
          <p:cNvPr id="378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/>
              <a:pPr lvl="0" algn="r" eaLnBrk="1" hangingPunct="1">
                <a:spcBef>
                  <a:spcPct val="0"/>
                </a:spcBef>
                <a:buChar char="•"/>
              </a:pPr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7890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/>
          </a:p>
        </p:txBody>
      </p:sp>
      <p:sp>
        <p:nvSpPr>
          <p:cNvPr id="378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spcBef>
                <a:spcPct val="0"/>
              </a:spcBef>
              <a:buChar char="•"/>
            </a:pPr>
            <a:fld id="{9A0DB2DC-4C9A-4742-B13C-FB6460FD3503}" type="slidenum">
              <a:rPr lang="zh-CN" altLang="en-US"/>
              <a:pPr lvl="0" algn="r" eaLnBrk="1" hangingPunct="1">
                <a:spcBef>
                  <a:spcPct val="0"/>
                </a:spcBef>
                <a:buChar char="•"/>
              </a:pPr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buFontTx/>
              <a:buNone/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/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buFontTx/>
              <a:buNone/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/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eaLnBrk="1" fontAlgn="base" hangingPunct="1"/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hyperlink" Target="&#19977;&#35282;&#24418;&#20869;&#35282;&#21644;.gsp" TargetMode="Externa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6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/>
          <p:nvPr/>
        </p:nvSpPr>
        <p:spPr>
          <a:xfrm>
            <a:off x="3367088" y="28813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zh-CN" sz="1800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27651" name="Text Box 4"/>
          <p:cNvSpPr txBox="1"/>
          <p:nvPr/>
        </p:nvSpPr>
        <p:spPr>
          <a:xfrm>
            <a:off x="525780" y="548640"/>
            <a:ext cx="8244205" cy="1217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【材料】如图（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），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根木条相交形成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∠1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∠2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</a:p>
          <a:p>
            <a:pPr marL="0" lvl="0" indent="0" algn="just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若木条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//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木条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，则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∠1+∠2=180</a:t>
            </a:r>
            <a:r>
              <a:rPr lang="zh-CN" altLang="zh-CN" sz="2800">
                <a:ea typeface="宋体" panose="02010600030101010101" pitchFamily="2" charset="-122"/>
                <a:sym typeface="Arial" panose="020B0604020202020204" pitchFamily="34" charset="0"/>
              </a:rPr>
              <a:t>°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</p:txBody>
      </p:sp>
      <p:graphicFrame>
        <p:nvGraphicFramePr>
          <p:cNvPr id="6" name="对象 5"/>
          <p:cNvGraphicFramePr>
            <a:graphicFrameLocks/>
          </p:cNvGraphicFramePr>
          <p:nvPr/>
        </p:nvGraphicFramePr>
        <p:xfrm>
          <a:off x="4356100" y="2098675"/>
          <a:ext cx="2440305" cy="2354580"/>
        </p:xfrm>
        <a:graphic>
          <a:graphicData uri="http://schemas.openxmlformats.org/presentationml/2006/ole">
            <p:oleObj spid="_x0000_s1026" r:id="rId4" imgW="2438095" imgH="2352381" progId="PBrush">
              <p:embed/>
            </p:oleObj>
          </a:graphicData>
        </a:graphic>
      </p:graphicFrame>
      <p:sp>
        <p:nvSpPr>
          <p:cNvPr id="8" name="Text Box 5"/>
          <p:cNvSpPr txBox="1"/>
          <p:nvPr/>
        </p:nvSpPr>
        <p:spPr>
          <a:xfrm>
            <a:off x="395605" y="4653280"/>
            <a:ext cx="8374380" cy="17703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【任务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1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】把木条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a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绕点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A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顺时针转动，使它与木条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b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相交于点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，得到图（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2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），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  <a:hlinkClick r:id="rId5" action="ppaction://hlinkfile"/>
              </a:rPr>
              <a:t>∠1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  <a:hlinkClick r:id="rId5" action="ppaction://hlinkfile"/>
              </a:rPr>
              <a:t>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  <a:hlinkClick r:id="rId5" action="ppaction://hlinkfile"/>
              </a:rPr>
              <a:t>∠2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  <a:hlinkClick r:id="rId5" action="ppaction://hlinkfile"/>
              </a:rPr>
              <a:t>的大小有变化吗？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hlinkClick r:id="rId5" action="ppaction://hlinkfile"/>
              </a:rPr>
              <a:t>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             </a:t>
            </a:r>
            <a:r>
              <a:rPr lang="en-US" altLang="zh-CN" sz="28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</a:t>
            </a:r>
            <a:r>
              <a:rPr lang="zh-CN" altLang="en-US" sz="28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独立思考）</a:t>
            </a:r>
          </a:p>
        </p:txBody>
      </p:sp>
      <p:graphicFrame>
        <p:nvGraphicFramePr>
          <p:cNvPr id="4" name="对象 3"/>
          <p:cNvGraphicFramePr>
            <a:graphicFrameLocks/>
          </p:cNvGraphicFramePr>
          <p:nvPr/>
        </p:nvGraphicFramePr>
        <p:xfrm>
          <a:off x="1115695" y="2032000"/>
          <a:ext cx="2340000" cy="2331076"/>
        </p:xfrm>
        <a:graphic>
          <a:graphicData uri="http://schemas.openxmlformats.org/presentationml/2006/ole">
            <p:oleObj spid="_x0000_s1025" r:id="rId6" imgW="2495238" imgH="2486372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文本框 67585"/>
          <p:cNvSpPr txBox="1"/>
          <p:nvPr/>
        </p:nvSpPr>
        <p:spPr>
          <a:xfrm>
            <a:off x="412750" y="909320"/>
            <a:ext cx="8495030" cy="1217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【任务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6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】如图，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∠ABC=60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°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,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∠ACB=50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°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.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marL="0" lvl="0" indent="0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△ABC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的角平分线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BD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CE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相交于点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，求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∠BPC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度数。</a:t>
            </a:r>
          </a:p>
        </p:txBody>
      </p:sp>
      <p:pic>
        <p:nvPicPr>
          <p:cNvPr id="36867" name="Picture 5" descr="菁优网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2149475"/>
            <a:ext cx="2863527" cy="216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Text Box 5"/>
          <p:cNvSpPr txBox="1"/>
          <p:nvPr/>
        </p:nvSpPr>
        <p:spPr>
          <a:xfrm>
            <a:off x="971550" y="260350"/>
            <a:ext cx="650176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三、利用三角形的内角和进行推理</a:t>
            </a:r>
          </a:p>
        </p:txBody>
      </p:sp>
      <p:sp>
        <p:nvSpPr>
          <p:cNvPr id="2" name="文本框 67585"/>
          <p:cNvSpPr txBox="1"/>
          <p:nvPr/>
        </p:nvSpPr>
        <p:spPr>
          <a:xfrm>
            <a:off x="541655" y="4761865"/>
            <a:ext cx="834771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【变式】如图，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△ABC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的角平分线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BD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CE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相交于点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，求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∠BPC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∠A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有怎样的数量关系？请说明理由。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67585"/>
          <p:cNvSpPr txBox="1"/>
          <p:nvPr/>
        </p:nvSpPr>
        <p:spPr>
          <a:xfrm>
            <a:off x="394335" y="910590"/>
            <a:ext cx="8495030" cy="1217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【任务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6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】如图，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∠A =70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°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.</a:t>
            </a:r>
          </a:p>
          <a:p>
            <a:pPr marL="0" lvl="0" indent="0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△ABC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的角平分线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BD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CE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相交于点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P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，求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∠BPC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度数。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6341110" y="4403725"/>
            <a:ext cx="2629329" cy="1800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0659" name="文本框 70658"/>
          <p:cNvSpPr txBox="1"/>
          <p:nvPr/>
        </p:nvSpPr>
        <p:spPr>
          <a:xfrm>
            <a:off x="394653" y="2204720"/>
            <a:ext cx="7696200" cy="375487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假设△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ABC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的两个内角是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∠A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和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∠B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是直角或钝角。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∴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∠A+∠B≥180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°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Arial" panose="020B0604020202020204" pitchFamily="34" charset="0"/>
            </a:endParaRPr>
          </a:p>
          <a:p>
            <a:pPr marL="0" indent="0" eaLnBrk="1" hangingPunct="1">
              <a:spcBef>
                <a:spcPct val="50000"/>
              </a:spcBef>
              <a:buClrTx/>
              <a:buSzTx/>
              <a:buNone/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∴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∠A+∠B+ ∠C &gt;180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°</a:t>
            </a:r>
            <a:endParaRPr lang="en-US" altLang="zh-CN" sz="2800" baseline="300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这</a:t>
            </a:r>
            <a:r>
              <a:rPr lang="zh-CN" altLang="en-US" sz="2800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与三角形内角和等于</a:t>
            </a:r>
            <a:r>
              <a:rPr lang="en-US" altLang="zh-CN" sz="2800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180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°</a:t>
            </a:r>
            <a:r>
              <a:rPr lang="zh-CN" altLang="en-US" sz="2800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矛</a:t>
            </a:r>
            <a:r>
              <a:rPr lang="zh-CN" altLang="en-US" sz="28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盾。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假设错误，</a:t>
            </a:r>
          </a:p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∴三角形的两个内角不可能是直角或钝角。</a:t>
            </a:r>
          </a:p>
        </p:txBody>
      </p:sp>
      <p:sp>
        <p:nvSpPr>
          <p:cNvPr id="70662" name="文本框 70661"/>
          <p:cNvSpPr txBox="1"/>
          <p:nvPr/>
        </p:nvSpPr>
        <p:spPr>
          <a:xfrm>
            <a:off x="494030" y="883285"/>
            <a:ext cx="8729980" cy="1217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【任务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】思考：</a:t>
            </a:r>
          </a:p>
          <a:p>
            <a:pPr marL="0" lvl="0" indent="0" algn="l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一个三角形中能有两个内角是直角或钝角吗？</a:t>
            </a:r>
          </a:p>
        </p:txBody>
      </p:sp>
      <p:sp>
        <p:nvSpPr>
          <p:cNvPr id="4" name="Text Box 5"/>
          <p:cNvSpPr txBox="1"/>
          <p:nvPr/>
        </p:nvSpPr>
        <p:spPr>
          <a:xfrm>
            <a:off x="971550" y="260350"/>
            <a:ext cx="360108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三、初步感受反证法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文本框 80901"/>
          <p:cNvSpPr txBox="1"/>
          <p:nvPr/>
        </p:nvSpPr>
        <p:spPr>
          <a:xfrm>
            <a:off x="603250" y="1124585"/>
            <a:ext cx="793750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ea typeface="宋体" panose="02010600030101010101" pitchFamily="2" charset="-122"/>
              </a:rPr>
              <a:t>1</a:t>
            </a:r>
            <a:r>
              <a:rPr lang="zh-CN" altLang="en-US" sz="2800" b="1">
                <a:ea typeface="宋体" panose="02010600030101010101" pitchFamily="2" charset="-122"/>
              </a:rPr>
              <a:t>、三角形的内角和等于</a:t>
            </a:r>
            <a:r>
              <a:rPr lang="en-US" altLang="zh-CN" sz="2800" b="1">
                <a:ea typeface="宋体" panose="02010600030101010101" pitchFamily="2" charset="-122"/>
              </a:rPr>
              <a:t>_______.</a:t>
            </a:r>
          </a:p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ea typeface="宋体" panose="02010600030101010101" pitchFamily="2" charset="-122"/>
                <a:sym typeface="Arial" panose="020B0604020202020204" pitchFamily="34" charset="0"/>
              </a:rPr>
              <a:t>   </a:t>
            </a:r>
            <a:r>
              <a:rPr lang="en-US" altLang="zh-CN" sz="2800" b="1">
                <a:ea typeface="宋体" panose="02010600030101010101" pitchFamily="2" charset="-122"/>
                <a:sym typeface="Arial" panose="020B0604020202020204" pitchFamily="34" charset="0"/>
              </a:rPr>
              <a:t>  </a:t>
            </a:r>
            <a:r>
              <a:rPr lang="zh-CN" altLang="en-US" sz="2800" b="1">
                <a:ea typeface="宋体" panose="02010600030101010101" pitchFamily="2" charset="-122"/>
                <a:sym typeface="Arial" panose="020B0604020202020204" pitchFamily="34" charset="0"/>
              </a:rPr>
              <a:t>直角三角形的两个锐角</a:t>
            </a:r>
            <a:r>
              <a:rPr lang="en-US" altLang="zh-CN" sz="2800" b="1">
                <a:ea typeface="宋体" panose="02010600030101010101" pitchFamily="2" charset="-122"/>
                <a:sym typeface="Arial" panose="020B0604020202020204" pitchFamily="34" charset="0"/>
              </a:rPr>
              <a:t>______.</a:t>
            </a:r>
            <a:endParaRPr lang="en-US" altLang="zh-CN" sz="2800" b="1">
              <a:solidFill>
                <a:srgbClr val="FF0066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44036" name="文本框 84997"/>
          <p:cNvSpPr txBox="1"/>
          <p:nvPr/>
        </p:nvSpPr>
        <p:spPr>
          <a:xfrm>
            <a:off x="755650" y="3929380"/>
            <a:ext cx="740029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>
                <a:ea typeface="宋体" panose="02010600030101010101" pitchFamily="2" charset="-122"/>
              </a:rPr>
              <a:t>3</a:t>
            </a:r>
            <a:r>
              <a:rPr lang="zh-CN" altLang="en-US" sz="2800" b="1">
                <a:ea typeface="宋体" panose="02010600030101010101" pitchFamily="2" charset="-122"/>
              </a:rPr>
              <a:t>、经历三角形内角和的探索，感受</a:t>
            </a:r>
            <a:r>
              <a:rPr lang="en-US" alt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ea typeface="宋体" panose="02010600030101010101" pitchFamily="2" charset="-122"/>
              </a:rPr>
              <a:t>转化</a:t>
            </a:r>
            <a:r>
              <a:rPr lang="en-US" alt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ea typeface="宋体" panose="02010600030101010101" pitchFamily="2" charset="-122"/>
              </a:rPr>
              <a:t>整体</a:t>
            </a:r>
            <a:r>
              <a:rPr lang="en-US" alt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”</a:t>
            </a:r>
            <a:r>
              <a:rPr lang="zh-CN" altLang="en-US" sz="2800" b="1">
                <a:ea typeface="宋体" panose="02010600030101010101" pitchFamily="2" charset="-122"/>
              </a:rPr>
              <a:t>的思想方法。</a:t>
            </a:r>
          </a:p>
        </p:txBody>
      </p:sp>
      <p:sp>
        <p:nvSpPr>
          <p:cNvPr id="4101" name="Text Box 5"/>
          <p:cNvSpPr txBox="1"/>
          <p:nvPr/>
        </p:nvSpPr>
        <p:spPr>
          <a:xfrm>
            <a:off x="899795" y="332740"/>
            <a:ext cx="650176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四、小结与思考</a:t>
            </a:r>
          </a:p>
        </p:txBody>
      </p:sp>
      <p:sp>
        <p:nvSpPr>
          <p:cNvPr id="2" name="文本框 84997"/>
          <p:cNvSpPr txBox="1"/>
          <p:nvPr>
            <p:custDataLst>
              <p:tags r:id="rId1"/>
            </p:custDataLst>
          </p:nvPr>
        </p:nvSpPr>
        <p:spPr>
          <a:xfrm>
            <a:off x="715963" y="2780030"/>
            <a:ext cx="7824787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800" b="1" dirty="0"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ea typeface="宋体" panose="02010600030101010101" pitchFamily="2" charset="-122"/>
              </a:rPr>
              <a:t>、三角形中角的计算需要</a:t>
            </a:r>
            <a:r>
              <a:rPr lang="en-US" altLang="zh-CN" sz="2800" b="1" dirty="0">
                <a:ea typeface="宋体" panose="02010600030101010101" pitchFamily="2" charset="-122"/>
              </a:rPr>
              <a:t>____</a:t>
            </a:r>
            <a:r>
              <a:rPr lang="zh-CN" altLang="en-US" sz="2800" b="1" dirty="0">
                <a:ea typeface="宋体" panose="02010600030101010101" pitchFamily="2" charset="-122"/>
              </a:rPr>
              <a:t>个已知条件。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358063" y="500063"/>
            <a:ext cx="1735137" cy="4000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000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七年级</a:t>
            </a:r>
            <a:r>
              <a:rPr lang="en-US" altLang="zh-CN" sz="2000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000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下册</a:t>
            </a:r>
            <a:r>
              <a:rPr lang="en-US" altLang="zh-CN" sz="2000" dirty="0">
                <a:solidFill>
                  <a:srgbClr val="33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</p:txBody>
      </p:sp>
      <p:sp>
        <p:nvSpPr>
          <p:cNvPr id="3075" name="Rectangle 8"/>
          <p:cNvSpPr/>
          <p:nvPr/>
        </p:nvSpPr>
        <p:spPr>
          <a:xfrm>
            <a:off x="6372225" y="1557338"/>
            <a:ext cx="184150" cy="625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endParaRPr lang="en-US" altLang="zh-CN" sz="3500" dirty="0">
              <a:solidFill>
                <a:srgbClr val="33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6" name="Rectangle 7"/>
          <p:cNvSpPr/>
          <p:nvPr/>
        </p:nvSpPr>
        <p:spPr>
          <a:xfrm>
            <a:off x="5508625" y="333375"/>
            <a:ext cx="2016125" cy="579438"/>
          </a:xfrm>
          <a:prstGeom prst="rect">
            <a:avLst/>
          </a:prstGeom>
          <a:noFill/>
          <a:ln w="19050">
            <a:noFill/>
          </a:ln>
        </p:spPr>
        <p:txBody>
          <a:bodyPr anchor="t" anchorCtr="0">
            <a:spAutoFit/>
          </a:bodyPr>
          <a:lstStyle/>
          <a:p>
            <a:pPr algn="ctr"/>
            <a:r>
              <a:rPr lang="zh-CN" altLang="en-US" sz="3200" dirty="0">
                <a:solidFill>
                  <a:srgbClr val="3366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初中数学</a:t>
            </a:r>
            <a:endParaRPr lang="en-US" altLang="zh-CN" sz="3200" dirty="0">
              <a:solidFill>
                <a:srgbClr val="3366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077" name="Rectangle 6"/>
          <p:cNvSpPr/>
          <p:nvPr/>
        </p:nvSpPr>
        <p:spPr>
          <a:xfrm>
            <a:off x="386715" y="2214880"/>
            <a:ext cx="8353425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en-US" altLang="zh-CN" sz="5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en-US" altLang="zh-CN" sz="5400" dirty="0">
                <a:latin typeface="黑体" panose="02010609060101010101" pitchFamily="49" charset="-122"/>
                <a:ea typeface="黑体" panose="02010609060101010101" pitchFamily="49" charset="-122"/>
              </a:rPr>
              <a:t>7.5</a:t>
            </a:r>
            <a:r>
              <a:rPr lang="zh-CN" altLang="en-US" sz="5400" dirty="0">
                <a:latin typeface="Times New Roman" panose="02020603050405020304" pitchFamily="18" charset="0"/>
                <a:ea typeface="黑体" panose="02010609060101010101" pitchFamily="49" charset="-122"/>
              </a:rPr>
              <a:t>　三角形的内角和</a:t>
            </a:r>
            <a:endParaRPr lang="en-US" altLang="zh-CN" sz="5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Rectangle 6"/>
          <p:cNvSpPr/>
          <p:nvPr/>
        </p:nvSpPr>
        <p:spPr>
          <a:xfrm>
            <a:off x="4953635" y="3860800"/>
            <a:ext cx="393954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en-US" altLang="zh-CN" sz="36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36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新北实验</a:t>
            </a:r>
            <a:r>
              <a:rPr lang="en-US" altLang="zh-CN" sz="36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36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曹宣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/>
          <p:nvPr/>
        </p:nvSpPr>
        <p:spPr>
          <a:xfrm>
            <a:off x="1043940" y="1166495"/>
            <a:ext cx="572198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【结论】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三角形的内角和为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180</a:t>
            </a:r>
            <a:r>
              <a:rPr lang="zh-CN" altLang="zh-CN" sz="2800">
                <a:solidFill>
                  <a:srgbClr val="FF0000"/>
                </a:solidFill>
                <a:sym typeface="Arial" panose="020B0604020202020204" pitchFamily="34" charset="0"/>
              </a:rPr>
              <a:t>°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480" y="2348865"/>
            <a:ext cx="2629329" cy="1800000"/>
          </a:xfrm>
          <a:prstGeom prst="rect">
            <a:avLst/>
          </a:prstGeom>
        </p:spPr>
      </p:pic>
      <p:sp>
        <p:nvSpPr>
          <p:cNvPr id="5" name="Text Box 5"/>
          <p:cNvSpPr txBox="1"/>
          <p:nvPr/>
        </p:nvSpPr>
        <p:spPr>
          <a:xfrm>
            <a:off x="944563" y="254953"/>
            <a:ext cx="4895850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一、探索三角形的内角和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6372225" y="2636520"/>
            <a:ext cx="1507490" cy="635"/>
          </a:xfrm>
          <a:prstGeom prst="line">
            <a:avLst/>
          </a:prstGeom>
          <a:ln w="28575" cmpd="sng">
            <a:solidFill>
              <a:srgbClr val="FF0066"/>
            </a:solidFill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188720" y="1888490"/>
            <a:ext cx="38995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chemeClr val="accent2"/>
                </a:solidFill>
              </a:rPr>
              <a:t>过点</a:t>
            </a:r>
            <a:r>
              <a:rPr lang="en-US" altLang="zh-CN">
                <a:solidFill>
                  <a:schemeClr val="accent2"/>
                </a:solidFill>
              </a:rPr>
              <a:t>A</a:t>
            </a:r>
            <a:r>
              <a:rPr lang="zh-CN" altLang="en-US">
                <a:solidFill>
                  <a:schemeClr val="accent2"/>
                </a:solidFill>
              </a:rPr>
              <a:t>作</a:t>
            </a:r>
            <a:r>
              <a:rPr lang="en-US" altLang="zh-CN">
                <a:solidFill>
                  <a:schemeClr val="accent2"/>
                </a:solidFill>
              </a:rPr>
              <a:t>AD</a:t>
            </a:r>
            <a:r>
              <a:rPr lang="en-US" altLang="zh-CN" dirty="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//</a:t>
            </a:r>
            <a:r>
              <a:rPr lang="en-US" altLang="zh-CN">
                <a:solidFill>
                  <a:schemeClr val="accent2"/>
                </a:solidFill>
              </a:rPr>
              <a:t>BC.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741285" y="2348865"/>
            <a:ext cx="3054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/>
              <a:t>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59840" y="2277745"/>
            <a:ext cx="38995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FontTx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>
                <a:sym typeface="+mn-ea"/>
              </a:rPr>
              <a:t>AD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//</a:t>
            </a:r>
            <a:r>
              <a:rPr lang="en-US" altLang="zh-CN">
                <a:sym typeface="+mn-ea"/>
              </a:rPr>
              <a:t>BC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60475" y="2747645"/>
            <a:ext cx="304546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FontTx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∴∠BAD+∠B=180</a:t>
            </a:r>
            <a:r>
              <a:rPr lang="zh-CN" altLang="zh-CN">
                <a:sym typeface="Arial" panose="020B0604020202020204" pitchFamily="34" charset="0"/>
              </a:rPr>
              <a:t>°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260475" y="3358515"/>
            <a:ext cx="420624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FontTx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即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∠BAC+∠B+∠DAC=180</a:t>
            </a:r>
            <a:r>
              <a:rPr lang="zh-CN" altLang="zh-CN">
                <a:sym typeface="Arial" panose="020B0604020202020204" pitchFamily="34" charset="0"/>
              </a:rPr>
              <a:t>°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259840" y="3931920"/>
            <a:ext cx="38995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FontTx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en-US" altLang="zh-CN">
                <a:sym typeface="+mn-ea"/>
              </a:rPr>
              <a:t>AD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//</a:t>
            </a:r>
            <a:r>
              <a:rPr lang="en-US" altLang="zh-CN">
                <a:sym typeface="+mn-ea"/>
              </a:rPr>
              <a:t>BC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88720" y="4437380"/>
            <a:ext cx="192722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FontTx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∴∠DAC=∠C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259840" y="5085080"/>
            <a:ext cx="365506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FontTx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∴∠BAC+∠B+∠C=180</a:t>
            </a:r>
            <a:r>
              <a:rPr lang="zh-CN" altLang="zh-CN">
                <a:sym typeface="Arial" panose="020B0604020202020204" pitchFamily="34" charset="0"/>
              </a:rPr>
              <a:t>°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4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/>
          <p:nvPr/>
        </p:nvSpPr>
        <p:spPr>
          <a:xfrm>
            <a:off x="1043940" y="1166495"/>
            <a:ext cx="572198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【结论】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三角形的内角和为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180</a:t>
            </a:r>
            <a:r>
              <a:rPr lang="zh-CN" altLang="zh-CN" sz="2800">
                <a:solidFill>
                  <a:srgbClr val="FF0000"/>
                </a:solidFill>
                <a:sym typeface="Arial" panose="020B0604020202020204" pitchFamily="34" charset="0"/>
              </a:rPr>
              <a:t>°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480" y="2348865"/>
            <a:ext cx="2629329" cy="1800000"/>
          </a:xfrm>
          <a:prstGeom prst="rect">
            <a:avLst/>
          </a:prstGeom>
        </p:spPr>
      </p:pic>
      <p:sp>
        <p:nvSpPr>
          <p:cNvPr id="5" name="Text Box 5"/>
          <p:cNvSpPr txBox="1"/>
          <p:nvPr/>
        </p:nvSpPr>
        <p:spPr>
          <a:xfrm>
            <a:off x="944563" y="254953"/>
            <a:ext cx="4895850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一、探索三角形的内角和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5579745" y="2637155"/>
            <a:ext cx="2299970" cy="0"/>
          </a:xfrm>
          <a:prstGeom prst="line">
            <a:avLst/>
          </a:prstGeom>
          <a:ln w="28575" cmpd="sng">
            <a:solidFill>
              <a:srgbClr val="FF0066"/>
            </a:solidFill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188720" y="1813560"/>
            <a:ext cx="38995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chemeClr val="accent2"/>
                </a:solidFill>
              </a:rPr>
              <a:t>过点</a:t>
            </a:r>
            <a:r>
              <a:rPr lang="en-US" altLang="zh-CN">
                <a:solidFill>
                  <a:schemeClr val="accent2"/>
                </a:solidFill>
              </a:rPr>
              <a:t>A</a:t>
            </a:r>
            <a:r>
              <a:rPr lang="zh-CN" altLang="en-US">
                <a:solidFill>
                  <a:schemeClr val="accent2"/>
                </a:solidFill>
              </a:rPr>
              <a:t>作</a:t>
            </a:r>
            <a:r>
              <a:rPr lang="en-US" altLang="zh-CN">
                <a:solidFill>
                  <a:schemeClr val="accent2"/>
                </a:solidFill>
              </a:rPr>
              <a:t>ED</a:t>
            </a:r>
            <a:r>
              <a:rPr lang="en-US" altLang="zh-CN" dirty="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//</a:t>
            </a:r>
            <a:r>
              <a:rPr lang="en-US" altLang="zh-CN">
                <a:solidFill>
                  <a:schemeClr val="accent2"/>
                </a:solidFill>
              </a:rPr>
              <a:t>BC.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741285" y="2348865"/>
            <a:ext cx="3054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/>
              <a:t>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59840" y="2277745"/>
            <a:ext cx="38995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FontTx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 E</a:t>
            </a:r>
            <a:r>
              <a:rPr lang="en-US" altLang="zh-CN">
                <a:sym typeface="+mn-ea"/>
              </a:rPr>
              <a:t>D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//</a:t>
            </a:r>
            <a:r>
              <a:rPr lang="en-US" altLang="zh-CN">
                <a:sym typeface="+mn-ea"/>
              </a:rPr>
              <a:t>BC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87450" y="4077335"/>
            <a:ext cx="461327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FontTx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∴ ∠BAC+∠EAB+∠DAC=180</a:t>
            </a:r>
            <a:r>
              <a:rPr lang="zh-CN" altLang="zh-CN">
                <a:sym typeface="Arial" panose="020B0604020202020204" pitchFamily="34" charset="0"/>
              </a:rPr>
              <a:t>°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9840" y="2853055"/>
            <a:ext cx="41052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FontTx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∴ ∠EAD=∠B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，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∠DAC=∠C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87450" y="4725670"/>
            <a:ext cx="374586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50000"/>
              </a:lnSpc>
              <a:buClrTx/>
              <a:buFontTx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∴ ∠BAC+∠B+∠C=180</a:t>
            </a:r>
            <a:r>
              <a:rPr lang="zh-CN" altLang="zh-CN">
                <a:sym typeface="Arial" panose="020B0604020202020204" pitchFamily="34" charset="0"/>
              </a:rPr>
              <a:t>°</a:t>
            </a:r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5364480" y="2369820"/>
            <a:ext cx="3054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/>
              <a:t>E</a:t>
            </a:r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1259840" y="3429635"/>
            <a:ext cx="38995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FontTx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 ∠EAD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是平角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</a:t>
            </a:r>
            <a:endParaRPr lang="en-US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/>
          <p:nvPr/>
        </p:nvSpPr>
        <p:spPr>
          <a:xfrm>
            <a:off x="828040" y="1268730"/>
            <a:ext cx="572198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【定理】三角形的内角和为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180</a:t>
            </a:r>
            <a:r>
              <a:rPr lang="zh-CN" altLang="zh-CN" sz="2800">
                <a:solidFill>
                  <a:srgbClr val="FF0000"/>
                </a:solidFill>
                <a:sym typeface="Arial" panose="020B0604020202020204" pitchFamily="34" charset="0"/>
              </a:rPr>
              <a:t>°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380" y="2348865"/>
            <a:ext cx="2629329" cy="1800000"/>
          </a:xfrm>
          <a:prstGeom prst="rect">
            <a:avLst/>
          </a:prstGeom>
        </p:spPr>
      </p:pic>
      <p:sp>
        <p:nvSpPr>
          <p:cNvPr id="4" name="Text Box 5"/>
          <p:cNvSpPr txBox="1"/>
          <p:nvPr/>
        </p:nvSpPr>
        <p:spPr>
          <a:xfrm>
            <a:off x="1159828" y="2413318"/>
            <a:ext cx="4895850" cy="203009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anchor="t" anchorCtr="0">
            <a:spAutoFit/>
          </a:bodyPr>
          <a:lstStyle/>
          <a:p>
            <a:pPr>
              <a:lnSpc>
                <a:spcPct val="150000"/>
              </a:lnSpc>
              <a:buClrTx/>
              <a:buFontTx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   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Δ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ABC</a:t>
            </a:r>
          </a:p>
          <a:p>
            <a:pPr>
              <a:lnSpc>
                <a:spcPct val="150000"/>
              </a:lnSpc>
              <a:buClrTx/>
              <a:buFontTx/>
            </a:pP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∴∠A+∠B+∠C=180</a:t>
            </a:r>
            <a:r>
              <a:rPr lang="zh-CN" altLang="zh-CN" sz="2800">
                <a:sym typeface="Arial" panose="020B0604020202020204" pitchFamily="34" charset="0"/>
              </a:rPr>
              <a:t>°</a:t>
            </a:r>
            <a:endParaRPr lang="en-US" altLang="zh-CN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buClrTx/>
              <a:buFontTx/>
            </a:pP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(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或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∠A=180</a:t>
            </a:r>
            <a:r>
              <a:rPr lang="zh-CN" altLang="zh-CN" sz="2800">
                <a:sym typeface="Arial" panose="020B0604020202020204" pitchFamily="34" charset="0"/>
              </a:rPr>
              <a:t>°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-∠B-∠C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）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5" name="Text Box 5"/>
          <p:cNvSpPr txBox="1"/>
          <p:nvPr/>
        </p:nvSpPr>
        <p:spPr>
          <a:xfrm>
            <a:off x="944563" y="254953"/>
            <a:ext cx="4895850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一、探索三角形的内角和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文本框 69635"/>
          <p:cNvSpPr txBox="1"/>
          <p:nvPr/>
        </p:nvSpPr>
        <p:spPr>
          <a:xfrm>
            <a:off x="250825" y="1196975"/>
            <a:ext cx="87630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【任务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】求值：</a:t>
            </a:r>
          </a:p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     （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） 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n=____                      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2800" b="1">
                <a:latin typeface="Times New Roman" panose="02020603050405020304" pitchFamily="18" charset="0"/>
                <a:ea typeface="宋体" panose="02010600030101010101" pitchFamily="2" charset="-122"/>
              </a:rPr>
              <a:t> y=_______</a:t>
            </a:r>
          </a:p>
        </p:txBody>
      </p:sp>
      <p:sp>
        <p:nvSpPr>
          <p:cNvPr id="32770" name="矩形 69636"/>
          <p:cNvSpPr/>
          <p:nvPr/>
        </p:nvSpPr>
        <p:spPr>
          <a:xfrm>
            <a:off x="3767138" y="26289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1800">
              <a:ea typeface="宋体" panose="02010600030101010101" pitchFamily="2" charset="-122"/>
            </a:endParaRPr>
          </a:p>
        </p:txBody>
      </p:sp>
      <p:pic>
        <p:nvPicPr>
          <p:cNvPr id="32771" name="图片 6963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160" y="2785745"/>
            <a:ext cx="2590800" cy="2574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2" name="矩形 69638"/>
          <p:cNvSpPr/>
          <p:nvPr/>
        </p:nvSpPr>
        <p:spPr>
          <a:xfrm>
            <a:off x="3333750" y="26860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1800">
              <a:ea typeface="宋体" panose="02010600030101010101" pitchFamily="2" charset="-122"/>
            </a:endParaRPr>
          </a:p>
        </p:txBody>
      </p:sp>
      <p:sp>
        <p:nvSpPr>
          <p:cNvPr id="32774" name="矩形 69640"/>
          <p:cNvSpPr/>
          <p:nvPr/>
        </p:nvSpPr>
        <p:spPr>
          <a:xfrm>
            <a:off x="3876675" y="2957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1800">
              <a:ea typeface="宋体" panose="02010600030101010101" pitchFamily="2" charset="-122"/>
            </a:endParaRPr>
          </a:p>
        </p:txBody>
      </p:sp>
      <p:pic>
        <p:nvPicPr>
          <p:cNvPr id="32775" name="图片 6964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6315" y="3169285"/>
            <a:ext cx="2667000" cy="1808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 Box 5"/>
          <p:cNvSpPr txBox="1"/>
          <p:nvPr/>
        </p:nvSpPr>
        <p:spPr>
          <a:xfrm>
            <a:off x="971550" y="260350"/>
            <a:ext cx="650176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二、利用三角形的内角和进行计算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255520" y="1811020"/>
            <a:ext cx="961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27</a:t>
            </a:r>
            <a:r>
              <a:rPr lang="zh-CN" altLang="zh-CN" sz="2800">
                <a:solidFill>
                  <a:srgbClr val="FF0000"/>
                </a:solidFill>
                <a:sym typeface="Arial" panose="020B0604020202020204" pitchFamily="34" charset="0"/>
              </a:rPr>
              <a:t>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77305" y="1811020"/>
            <a:ext cx="961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sym typeface="Arial" panose="020B0604020202020204" pitchFamily="34" charset="0"/>
              </a:rPr>
              <a:t>59</a:t>
            </a:r>
            <a:r>
              <a:rPr lang="zh-CN" altLang="zh-CN" sz="2800">
                <a:solidFill>
                  <a:srgbClr val="FF0000"/>
                </a:solidFill>
                <a:sym typeface="Arial" panose="020B0604020202020204" pitchFamily="34" charset="0"/>
              </a:rPr>
              <a:t>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图片 7066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7368" y="3262948"/>
            <a:ext cx="2724150" cy="2076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59" name="文本框 70658"/>
          <p:cNvSpPr txBox="1"/>
          <p:nvPr/>
        </p:nvSpPr>
        <p:spPr>
          <a:xfrm>
            <a:off x="373698" y="2762250"/>
            <a:ext cx="7696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【推论】直角三角形的两个锐角互余。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70662" name="文本框 70661"/>
          <p:cNvSpPr txBox="1"/>
          <p:nvPr/>
        </p:nvSpPr>
        <p:spPr>
          <a:xfrm>
            <a:off x="179705" y="1124585"/>
            <a:ext cx="8729980" cy="1217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9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40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43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93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【任务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】特殊的，在直角三角形中，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∠C=90</a:t>
            </a:r>
            <a:r>
              <a:rPr lang="zh-CN" altLang="zh-CN" sz="2800">
                <a:sym typeface="Arial" panose="020B0604020202020204" pitchFamily="34" charset="0"/>
              </a:rPr>
              <a:t>°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</a:p>
          <a:p>
            <a:pPr marL="0" lvl="0" indent="0" algn="l" eaLnBrk="1" hangingPunct="1">
              <a:lnSpc>
                <a:spcPct val="13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         则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∠A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∠B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有怎样的关系？  </a:t>
            </a:r>
            <a:r>
              <a:rPr lang="en-US" altLang="zh-CN" sz="28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(</a:t>
            </a:r>
            <a:r>
              <a:rPr lang="zh-CN" altLang="en-US" sz="28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口答）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1" name="Text Box 5"/>
          <p:cNvSpPr txBox="1"/>
          <p:nvPr/>
        </p:nvSpPr>
        <p:spPr>
          <a:xfrm>
            <a:off x="971550" y="260350"/>
            <a:ext cx="650176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二、利用三角形的内角和进行计算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82650" y="3869055"/>
            <a:ext cx="4300855" cy="121094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直角△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ABC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中，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∠C=90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°</a:t>
            </a:r>
            <a:endParaRPr lang="en-US" altLang="zh-CN" sz="2800" baseline="300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∴∠A+∠B=90</a:t>
            </a:r>
            <a:r>
              <a:rPr lang="zh-CN" altLang="zh-CN" sz="2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°</a:t>
            </a:r>
            <a:endParaRPr lang="en-US" altLang="zh-CN" sz="2800" baseline="300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3"/>
          <p:cNvSpPr/>
          <p:nvPr/>
        </p:nvSpPr>
        <p:spPr>
          <a:xfrm>
            <a:off x="467678" y="1052830"/>
            <a:ext cx="7343775" cy="13836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【任务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】在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△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ABC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中，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∠A=30</a:t>
            </a:r>
            <a:r>
              <a:rPr lang="zh-CN" altLang="zh-CN" sz="2800" dirty="0">
                <a:sym typeface="Arial" panose="020B0604020202020204" pitchFamily="34" charset="0"/>
              </a:rPr>
              <a:t>°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∠B=∠C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∠C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的度数。     </a:t>
            </a:r>
            <a:r>
              <a:rPr lang="zh-CN" altLang="en-US" sz="2800" dirty="0" smtClean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（独立思考后口答）</a:t>
            </a:r>
            <a:endParaRPr lang="zh-CN" altLang="en-US" sz="2800" baseline="30000" dirty="0">
              <a:solidFill>
                <a:srgbClr val="7030A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4101" name="Text Box 5"/>
          <p:cNvSpPr txBox="1"/>
          <p:nvPr/>
        </p:nvSpPr>
        <p:spPr>
          <a:xfrm>
            <a:off x="971550" y="260350"/>
            <a:ext cx="650176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二、利用三角形的内角和进行计算</a:t>
            </a:r>
          </a:p>
        </p:txBody>
      </p:sp>
      <p:sp>
        <p:nvSpPr>
          <p:cNvPr id="2" name="Rectangle 3"/>
          <p:cNvSpPr/>
          <p:nvPr/>
        </p:nvSpPr>
        <p:spPr>
          <a:xfrm>
            <a:off x="550228" y="3788410"/>
            <a:ext cx="7343775" cy="138499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【变式】在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△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ABC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中，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A=3∠B=6∠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C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，求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∠B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的度数。          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2800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（独立思</a:t>
            </a:r>
            <a:r>
              <a:rPr lang="zh-CN" altLang="en-US" sz="2800" dirty="0" smtClean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考后口答）</a:t>
            </a:r>
            <a:endParaRPr lang="zh-CN" altLang="en-US" sz="2800" baseline="30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/>
          <p:nvPr/>
        </p:nvSpPr>
        <p:spPr>
          <a:xfrm>
            <a:off x="971550" y="260350"/>
            <a:ext cx="6501765" cy="52197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wrap="square" anchor="t" anchorCtr="0">
            <a:spAutoFit/>
          </a:bodyPr>
          <a:lstStyle/>
          <a:p>
            <a:pPr>
              <a:buClrTx/>
              <a:buFontTx/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三、利用三角形的内角和进行推理</a:t>
            </a:r>
          </a:p>
        </p:txBody>
      </p:sp>
      <p:sp>
        <p:nvSpPr>
          <p:cNvPr id="67586" name="文本框 67585"/>
          <p:cNvSpPr txBox="1"/>
          <p:nvPr>
            <p:custDataLst>
              <p:tags r:id="rId1"/>
            </p:custDataLst>
          </p:nvPr>
        </p:nvSpPr>
        <p:spPr>
          <a:xfrm>
            <a:off x="827405" y="1124585"/>
            <a:ext cx="764413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【任务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】如图，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AC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BD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相交于点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∠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A =∠D,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∠B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等于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∠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吗？为什么？ </a:t>
            </a:r>
            <a:r>
              <a:rPr lang="zh-CN" altLang="en-US" sz="28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（独立思考后回答）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7588" name="图片 6758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5147945" y="2564765"/>
            <a:ext cx="3024000" cy="345289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115060" y="2205990"/>
            <a:ext cx="433705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△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AOB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中</a:t>
            </a:r>
            <a:endParaRPr lang="en-US" altLang="zh-CN" sz="2800" baseline="300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∴∠B=180</a:t>
            </a:r>
            <a:r>
              <a:rPr lang="zh-CN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°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-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∠A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-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∠BOA</a:t>
            </a:r>
            <a:endParaRPr lang="en-US" altLang="zh-CN" sz="2800" baseline="300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1170305" y="3357880"/>
            <a:ext cx="433705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∵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△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COD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中</a:t>
            </a:r>
            <a:endParaRPr lang="en-US" altLang="zh-CN" sz="2800" baseline="300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∴∠C=180</a:t>
            </a:r>
            <a:r>
              <a:rPr lang="zh-CN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°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-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∠D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-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∠COD</a:t>
            </a:r>
            <a:endParaRPr lang="en-US" altLang="zh-CN" sz="2800" baseline="300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1187450" y="4509135"/>
            <a:ext cx="4337050" cy="17703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∵∠A=∠D</a:t>
            </a: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aseline="30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∠BOA=∠COD</a:t>
            </a: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∴∠B=∠C</a:t>
            </a:r>
            <a:endParaRPr lang="en-US" altLang="zh-CN" sz="2800" baseline="300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c762a18e-8e33-4549-a9f0-9964801bc0dc"/>
  <p:tag name="COMMONDATA" val="eyJoZGlkIjoiNTkwZDRmMGZkNTRmNmNhMjNlMzRmZGEyN2I5ZTAwOT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UNIT_PLACING_PICTURE_USER_VIEWPORT" val="{&quot;height&quot;:6360,&quot;width&quot;:5570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2834.6456692913384,&quot;width&quot;:4140.675590551181}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754</Words>
  <Application>Microsoft Office PowerPoint</Application>
  <PresentationFormat>全屏显示(4:3)</PresentationFormat>
  <Paragraphs>80</Paragraphs>
  <Slides>12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默认设计模板</vt:lpstr>
      <vt:lpstr>1_默认设计模板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pc</cp:lastModifiedBy>
  <cp:revision>19</cp:revision>
  <dcterms:created xsi:type="dcterms:W3CDTF">2021-02-24T10:30:00Z</dcterms:created>
  <dcterms:modified xsi:type="dcterms:W3CDTF">2023-02-23T05:23:45Z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EC94971AC8254B89BFDE38E89E7CD287</vt:lpwstr>
  </property>
</Properties>
</file>