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64" r:id="rId3"/>
    <p:sldId id="1166" r:id="rId4"/>
    <p:sldId id="1171" r:id="rId5"/>
    <p:sldId id="1188" r:id="rId6"/>
    <p:sldId id="268" r:id="rId7"/>
    <p:sldId id="296" r:id="rId8"/>
    <p:sldId id="299" r:id="rId9"/>
    <p:sldId id="297" r:id="rId10"/>
    <p:sldId id="1167" r:id="rId11"/>
    <p:sldId id="1173" r:id="rId12"/>
    <p:sldId id="1174" r:id="rId13"/>
    <p:sldId id="1175" r:id="rId14"/>
    <p:sldId id="298" r:id="rId15"/>
    <p:sldId id="300" r:id="rId16"/>
    <p:sldId id="301" r:id="rId17"/>
    <p:sldId id="1168" r:id="rId18"/>
    <p:sldId id="1176" r:id="rId19"/>
    <p:sldId id="1177" r:id="rId20"/>
    <p:sldId id="1189" r:id="rId21"/>
    <p:sldId id="1190" r:id="rId22"/>
    <p:sldId id="1169" r:id="rId23"/>
    <p:sldId id="1178" r:id="rId24"/>
    <p:sldId id="1187" r:id="rId25"/>
    <p:sldId id="1179" r:id="rId26"/>
    <p:sldId id="1180" r:id="rId27"/>
    <p:sldId id="1191" r:id="rId28"/>
    <p:sldId id="1192" r:id="rId29"/>
    <p:sldId id="36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8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C969-904C-4105-86D3-2E70CFDA7A88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923D-2D20-4064-8BF6-92F64AB2E3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166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923D-2D20-4064-8BF6-92F64AB2E3D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141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923D-2D20-4064-8BF6-92F64AB2E3D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818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58D443-EB38-4258-8211-111B2DEF3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AC87A97-88A8-48D9-86C8-316371BB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CE635F-C01F-4C5B-982E-34E14109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B76905-C8FD-403C-8008-957762A3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50F90CB-6F65-48B2-8F54-DC98AFD8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844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30382C-0F32-4419-AFDE-4B6332CD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9393458-2EDF-4E3F-838C-395E5E325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4950BB-B9CD-415E-84A8-CBB5B54D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E805900-D8EF-4982-A047-5A7DA9E7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B053FD-1EC6-432C-83AC-C54E76BB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66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CD59867-4ECD-4D95-B4FE-0C8ED3DC1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BF9624A-C183-4A71-9B6A-7CB625C73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C723B8B-A2A3-4EC9-BF0B-5197D829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0763CD-E070-4B9F-AB13-9CEBCC4A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F50205-7B05-4F8D-BE46-E1F9FECE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516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D331FB-9673-4D65-BD60-94CD87B3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F2458A-4715-46AD-8A1A-FB8B1F8A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42DF78-037D-4FF2-B924-B835D2D5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156DD3-AC9C-4D74-9D87-744C05FE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DB89C00-B303-4501-A748-A50C22E8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65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5354D3-AD6C-4998-9DF5-2C7233C4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4C6D54F-AC15-41DC-8954-8AFDCB21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FCFA2D6-087E-49CB-8821-00BD838F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DA3E296-9032-4066-A9CC-D09927E6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3B93B25-870A-4AA3-B6D4-EFA8C0A5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12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1EA6D9-E748-494F-94F1-BBCAD953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9285272-814F-4482-83CB-3AC1BFAD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B6FDED0-1C70-4935-9E2D-195EED8C9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647D4C6-ED86-42E0-9E4B-9E2879CE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0AB275C-115A-499F-8EE9-2C52AF0D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08C7C13-9D65-41F4-9058-6877A190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829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BF63D3-A51C-4242-971F-5254C168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4E2D5AC-832D-41F0-85DE-093D025C5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CA54CFB-3E31-4B32-AF4C-189B08615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43F2DC0-2315-4F6F-B62A-4F95D3AFC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BB0B3C2-CAF0-4D3D-8609-F47456730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B58458B-FC81-4BCB-8339-7951620E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74CEABF-4042-4A2E-90FF-905580C7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B7E079E-1103-4088-9C97-FA7E3814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403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81EB39-140F-4395-8A2A-C161505C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AA277E0-4212-4C3C-89BF-F75FA8FA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8A6D2FE-E160-4E58-B9F4-5736C16C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020E385-C6AD-4EF6-84AC-9F88BBB0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143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541D828-523F-4262-9DE4-18ED18F5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681EE46-A934-420A-9D61-B0D6B7E1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F339AD4-4006-4BBA-9515-D05AE5B1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487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3E278-987D-4367-985C-39B324FA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3D27FF7-E702-4A7C-9952-DE2C97C0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6F28F8A-10AB-401A-907A-15E28168A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1017B8-2686-466F-A904-33B919E5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2D97205-8A4B-433B-A9AC-FA3B224A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F3117AF-C39B-4D61-ADF6-F86B9AD0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863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B02676-8894-4CC6-A2BF-3E31A2AD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ACB65EA-D4A9-4A4A-88F3-9B8571904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42096ED-8C81-41B9-8C7E-53417A32B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49A6EE8-5B61-4FC4-8747-B09F5333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D5143BD-D804-4160-BB4F-A7ECB833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346A348-6ABA-47E0-97FA-1D1B46A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926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1704B4B-14D7-47ED-8ADF-139726F9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4DB42A-3D29-46A0-8095-AD501D4AA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47F02A0-4CCA-432A-B745-A2CC1C7A6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F43F-26B2-4321-BA32-E09AB69BEDC0}" type="datetimeFigureOut">
              <a:rPr lang="zh-CN" altLang="en-US" smtClean="0"/>
              <a:pPr/>
              <a:t>2022-06-08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8C0930-3FC7-4BC5-8E82-F2F6D9256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F3D2F7E-E1D2-40D4-A482-7CE5F4E1A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2563-32DD-4A84-A850-18A2983E69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946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xmlns="" id="{3B12A421-1BE3-4BE5-81E6-C7AE81AC1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782" y="2782669"/>
            <a:ext cx="12093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36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一盔一带</a:t>
            </a:r>
            <a:r>
              <a:rPr lang="zh-CN" altLang="en-US" sz="36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安全主题教育宣传</a:t>
            </a:r>
            <a:r>
              <a:rPr lang="zh-CN" altLang="en-US" sz="36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课件</a:t>
            </a:r>
            <a:endParaRPr lang="en-US" altLang="zh-CN" sz="3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10E561E9-A406-4993-B672-EFBB7E93B91B}"/>
              </a:ext>
            </a:extLst>
          </p:cNvPr>
          <p:cNvSpPr txBox="1">
            <a:spLocks/>
          </p:cNvSpPr>
          <p:nvPr/>
        </p:nvSpPr>
        <p:spPr>
          <a:xfrm>
            <a:off x="359214" y="901604"/>
            <a:ext cx="11125200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字魂59号-创粗黑" panose="00000500000000000000" pitchFamily="2" charset="-12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一盔一带   安全常在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F745A18-1B66-46C2-B805-10D2FCDC5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212" y="4186237"/>
            <a:ext cx="3229205" cy="2171066"/>
          </a:xfrm>
          <a:prstGeom prst="horizontalScrol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6F89531-1B03-4F88-BDE1-F5A0AE7C8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48" y="4215184"/>
            <a:ext cx="3149600" cy="2171066"/>
          </a:xfrm>
          <a:prstGeom prst="horizontalScrol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3EE4DA8-BEE2-4E48-B346-AE0731145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981" y="4186237"/>
            <a:ext cx="3119178" cy="2171065"/>
          </a:xfrm>
          <a:prstGeom prst="horizontalScrol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A350136-632D-455A-A5B0-FC35356206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10775" y="292273"/>
            <a:ext cx="2288323" cy="1665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"/>
          <p:cNvSpPr/>
          <p:nvPr/>
        </p:nvSpPr>
        <p:spPr>
          <a:xfrm>
            <a:off x="1596301" y="2471475"/>
            <a:ext cx="1197863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zh-CN" sz="7200" b="1" spc="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开展安全守护行动</a:t>
            </a:r>
            <a:r>
              <a:rPr lang="zh-CN" altLang="en-US" sz="7200" b="1" spc="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意义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03C1F01-1CCA-4555-93A9-CFA1B1965EFE}"/>
              </a:ext>
            </a:extLst>
          </p:cNvPr>
          <p:cNvGrpSpPr/>
          <p:nvPr/>
        </p:nvGrpSpPr>
        <p:grpSpPr>
          <a:xfrm>
            <a:off x="3561858" y="558957"/>
            <a:ext cx="1396819" cy="13973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65">
              <a:extLst>
                <a:ext uri="{FF2B5EF4-FFF2-40B4-BE49-F238E27FC236}">
                  <a16:creationId xmlns:a16="http://schemas.microsoft.com/office/drawing/2014/main" xmlns="" id="{DFB7D634-EFEE-4123-A2A6-8A2CD4DCF4B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xmlns="" id="{71D296F4-7213-4AB8-B507-D642F2FC3A1D}"/>
                </a:ext>
              </a:extLst>
            </p:cNvPr>
            <p:cNvSpPr/>
            <p:nvPr/>
          </p:nvSpPr>
          <p:spPr>
            <a:xfrm>
              <a:off x="392112" y="760412"/>
              <a:ext cx="3825873" cy="3825873"/>
            </a:xfrm>
            <a:prstGeom prst="diamond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Box 64">
            <a:extLst>
              <a:ext uri="{FF2B5EF4-FFF2-40B4-BE49-F238E27FC236}">
                <a16:creationId xmlns:a16="http://schemas.microsoft.com/office/drawing/2014/main" xmlns="" id="{8478878A-8F90-4544-B0C7-F50B3FB8DA09}"/>
              </a:ext>
            </a:extLst>
          </p:cNvPr>
          <p:cNvSpPr txBox="1"/>
          <p:nvPr/>
        </p:nvSpPr>
        <p:spPr>
          <a:xfrm>
            <a:off x="3984170" y="803650"/>
            <a:ext cx="5521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53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图片1">
            <a:extLst>
              <a:ext uri="{FF2B5EF4-FFF2-40B4-BE49-F238E27FC236}">
                <a16:creationId xmlns:a16="http://schemas.microsoft.com/office/drawing/2014/main" xmlns="" id="{D7B3A6A2-4966-41E2-AD73-C3C470DD20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835116" y="4007942"/>
            <a:ext cx="2768825" cy="37045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8E7E6E-6B08-4E96-B71E-8480BB1A8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3078" y="3630159"/>
            <a:ext cx="3864936" cy="3430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2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7AB81C-2624-4807-AC4F-314B4882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105"/>
            <a:ext cx="10515600" cy="4351338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据统计，摩托车、电动自行车、小汽车是导致交通事故死亡人数最多的车辆。摩托车、电动自行车驾乘人员死亡事故中，约</a:t>
            </a:r>
            <a:r>
              <a:rPr lang="en-US" altLang="zh-CN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80%</a:t>
            </a:r>
            <a:r>
              <a:rPr lang="zh-CN" altLang="zh-CN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为颅脑损伤致死；</a:t>
            </a:r>
            <a:endParaRPr lang="zh-CN" altLang="en-US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5C84988-07F6-4FAF-B357-74F60A859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" y="2847974"/>
            <a:ext cx="5774267" cy="3644265"/>
          </a:xfrm>
          <a:prstGeom prst="hexag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9EF691A-3A95-4002-AB31-9D01D46E8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2467" y="2847974"/>
            <a:ext cx="4878493" cy="3644265"/>
          </a:xfrm>
          <a:prstGeom prst="hexag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4913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F9829C-71B1-450E-B84F-A3DFB7D8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4633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汽车交通事故中，因为不系安全带被甩出车外造成伤亡的事故比比皆是。有关研究表明，正确佩戴安全头盔、规范使用安全带能够将交通事故死亡风险降低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60%</a:t>
            </a:r>
            <a: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70%</a:t>
            </a:r>
            <a: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b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8DF8FA-B18A-4998-99F4-2037F7BF0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96" y="3045200"/>
            <a:ext cx="4922184" cy="3401931"/>
          </a:xfrm>
          <a:prstGeom prst="parallelogra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60C6EB4-274A-416E-948D-1371D62C1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8800" y="3045200"/>
            <a:ext cx="4503560" cy="3401931"/>
          </a:xfrm>
          <a:prstGeom prst="parallelogra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0130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358EE53-8C25-4F50-AACC-329684BB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为进一步提升摩托车、电动自行车骑乘人员和汽车驾乘人员安全防护水平，有效减少交通事故死亡人数，近日，公安部交通管理局部署在全国开展一盔一带安全守护行动。</a:t>
            </a:r>
          </a:p>
          <a:p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3C29FC8-B9C4-4AF0-BCA0-ED6BA5163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175" y="2737961"/>
            <a:ext cx="3515879" cy="2827655"/>
          </a:xfrm>
          <a:prstGeom prst="diamon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03115C5-5C0F-4E51-9318-73BF45AB5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041" y="4541282"/>
            <a:ext cx="3630296" cy="2722722"/>
          </a:xfrm>
          <a:prstGeom prst="diamon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7888B93-6A32-44EA-A099-BE7AD6DA4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576" y="3015615"/>
            <a:ext cx="3687954" cy="2470785"/>
          </a:xfrm>
          <a:prstGeom prst="diamon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3580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>
            <a:extLst>
              <a:ext uri="{FF2B5EF4-FFF2-40B4-BE49-F238E27FC236}">
                <a16:creationId xmlns:a16="http://schemas.microsoft.com/office/drawing/2014/main" xmlns="" id="{FECAB71E-18DE-4EBF-85BA-3359E442C3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31520" y="620713"/>
            <a:ext cx="10820400" cy="5903912"/>
          </a:xfrm>
          <a:ln>
            <a:solidFill>
              <a:srgbClr val="FFFF00"/>
            </a:solidFill>
            <a:miter lim="800000"/>
          </a:ln>
        </p:spPr>
        <p:txBody>
          <a:bodyPr rtlCol="0">
            <a:normAutofit/>
          </a:bodyPr>
          <a:lstStyle/>
          <a:p>
            <a:pPr marL="609600" indent="-609600">
              <a:lnSpc>
                <a:spcPct val="110000"/>
              </a:lnSpc>
              <a:buNone/>
              <a:defRPr/>
            </a:pPr>
            <a:r>
              <a:rPr lang="zh-CN" altLang="en-US" sz="4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如何处罚？</a:t>
            </a:r>
            <a:endParaRPr lang="en-US" altLang="zh-CN" sz="4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>
              <a:lnSpc>
                <a:spcPct val="110000"/>
              </a:lnSpc>
              <a:buNone/>
              <a:defRPr/>
            </a:pPr>
            <a:r>
              <a:rPr lang="zh-CN" altLang="en-US" sz="4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</a:t>
            </a:r>
            <a:r>
              <a:rPr lang="en-US" altLang="zh-CN" sz="4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道路交通安全法</a:t>
            </a:r>
            <a:r>
              <a:rPr lang="en-US" altLang="zh-CN" sz="4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相关规定：驾驶摩托车时，驾驶人未按规定戴安全头盔，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分，罚款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元，乘坐者，不戴，罚款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en-US" altLang="zh-CN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>
            <a:extLst>
              <a:ext uri="{FF2B5EF4-FFF2-40B4-BE49-F238E27FC236}">
                <a16:creationId xmlns:a16="http://schemas.microsoft.com/office/drawing/2014/main" xmlns="" id="{F6B33E3A-BD00-40E3-9940-471FD113D8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83920" y="620713"/>
            <a:ext cx="10952480" cy="5903912"/>
          </a:xfrm>
          <a:ln>
            <a:solidFill>
              <a:srgbClr val="FFFF00"/>
            </a:solidFill>
            <a:miter lim="800000"/>
          </a:ln>
        </p:spPr>
        <p:txBody>
          <a:bodyPr rtlCol="0">
            <a:normAutofit/>
          </a:bodyPr>
          <a:lstStyle/>
          <a:p>
            <a:pPr marL="609600" indent="-609600">
              <a:lnSpc>
                <a:spcPct val="110000"/>
              </a:lnSpc>
              <a:buNone/>
              <a:defRPr/>
            </a:pPr>
            <a:r>
              <a:rPr lang="zh-CN" altLang="en-US" sz="6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如何处罚？</a:t>
            </a:r>
            <a:endParaRPr lang="en-US" altLang="zh-CN" sz="6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>
              <a:lnSpc>
                <a:spcPct val="110000"/>
              </a:lnSpc>
              <a:buNone/>
              <a:defRPr/>
            </a:pPr>
            <a:r>
              <a:rPr lang="zh-CN" altLang="en-US" sz="6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在高速公路或城市快速路以外的道路上行驶时，驾驶人未系安全带，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罚款</a:t>
            </a:r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元，乘坐者，不使用安全带，罚款</a:t>
            </a:r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en-US" altLang="zh-CN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7">
            <a:extLst>
              <a:ext uri="{FF2B5EF4-FFF2-40B4-BE49-F238E27FC236}">
                <a16:creationId xmlns:a16="http://schemas.microsoft.com/office/drawing/2014/main" xmlns="" id="{BCFD6BF6-D1B4-47DC-8A4C-560C5C7029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120" y="852964"/>
            <a:ext cx="6360160" cy="5903912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>
              <a:lnSpc>
                <a:spcPct val="110000"/>
              </a:lnSpc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如何处罚？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>
              <a:lnSpc>
                <a:spcPct val="110000"/>
              </a:lnSpc>
              <a:buNone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对于电动车驾驶人和乘车者未按规定使用头盔，公安交警，将对其进行批评教育。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E6D315-334F-4C9F-9081-09A8B3329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612" y="852964"/>
            <a:ext cx="5245268" cy="5222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"/>
          <p:cNvSpPr/>
          <p:nvPr/>
        </p:nvSpPr>
        <p:spPr>
          <a:xfrm>
            <a:off x="1971040" y="2493895"/>
            <a:ext cx="11978639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zh-CN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我们如何做到安全出行</a:t>
            </a:r>
            <a:endParaRPr lang="zh-CN" altLang="en-US" sz="7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zh-CN" sz="7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7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03C1F01-1CCA-4555-93A9-CFA1B1965EFE}"/>
              </a:ext>
            </a:extLst>
          </p:cNvPr>
          <p:cNvGrpSpPr/>
          <p:nvPr/>
        </p:nvGrpSpPr>
        <p:grpSpPr>
          <a:xfrm>
            <a:off x="3561858" y="558957"/>
            <a:ext cx="1396819" cy="13973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65">
              <a:extLst>
                <a:ext uri="{FF2B5EF4-FFF2-40B4-BE49-F238E27FC236}">
                  <a16:creationId xmlns:a16="http://schemas.microsoft.com/office/drawing/2014/main" xmlns="" id="{DFB7D634-EFEE-4123-A2A6-8A2CD4DCF4B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xmlns="" id="{71D296F4-7213-4AB8-B507-D642F2FC3A1D}"/>
                </a:ext>
              </a:extLst>
            </p:cNvPr>
            <p:cNvSpPr/>
            <p:nvPr/>
          </p:nvSpPr>
          <p:spPr>
            <a:xfrm>
              <a:off x="392112" y="760412"/>
              <a:ext cx="3825873" cy="3825873"/>
            </a:xfrm>
            <a:prstGeom prst="diamond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Box 64">
            <a:extLst>
              <a:ext uri="{FF2B5EF4-FFF2-40B4-BE49-F238E27FC236}">
                <a16:creationId xmlns:a16="http://schemas.microsoft.com/office/drawing/2014/main" xmlns="" id="{8478878A-8F90-4544-B0C7-F50B3FB8DA09}"/>
              </a:ext>
            </a:extLst>
          </p:cNvPr>
          <p:cNvSpPr txBox="1"/>
          <p:nvPr/>
        </p:nvSpPr>
        <p:spPr>
          <a:xfrm>
            <a:off x="3984170" y="803650"/>
            <a:ext cx="5521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53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图片1">
            <a:extLst>
              <a:ext uri="{FF2B5EF4-FFF2-40B4-BE49-F238E27FC236}">
                <a16:creationId xmlns:a16="http://schemas.microsoft.com/office/drawing/2014/main" xmlns="" id="{D58EA1BB-1688-4D42-A05F-2FA870EBF7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835116" y="4007942"/>
            <a:ext cx="2768825" cy="37045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504E287-6F51-4D06-9B5F-672224C95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3078" y="3630159"/>
            <a:ext cx="3864936" cy="3430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78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559FEC-8738-4800-B227-17AED9C1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" y="1259205"/>
            <a:ext cx="10937240" cy="1325563"/>
          </a:xfrm>
        </p:spPr>
        <p:txBody>
          <a:bodyPr>
            <a:no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车上路时，自觉系好安全带，做好一盔一带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守护行动的践行者。坚决杜绝捆绑不用、坐垫遮挡等不规范使用安全带的现象。</a:t>
            </a:r>
            <a:b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4DA512E-7EFB-48F2-921E-2A114FA92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" y="3143687"/>
            <a:ext cx="10937240" cy="315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0044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0A3333-4EAF-42E3-B32D-26E6797A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818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2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骑乘摩托车、电动自行车出行，自觉佩戴安全头盔，正确佩戴安全头盔，杜绝为了应付检查“假戴头盔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的现象。自觉学法守法，养成文明出行习惯</a:t>
            </a:r>
            <a:br>
              <a:rPr lang="zh-CN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C0A9761-0A6D-4731-AF9B-7E9875FA2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217" y="3562657"/>
            <a:ext cx="4673600" cy="2509520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168BFC0-D3E2-4BF1-A541-9A46CF8CD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127" y="3584554"/>
            <a:ext cx="4446416" cy="2654915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1693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DC3389B-189D-4A37-AA23-4192FEC62456}"/>
              </a:ext>
            </a:extLst>
          </p:cNvPr>
          <p:cNvSpPr txBox="1"/>
          <p:nvPr/>
        </p:nvSpPr>
        <p:spPr>
          <a:xfrm>
            <a:off x="904072" y="2023947"/>
            <a:ext cx="286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胡晓波男神体" panose="02010600030101010101" pitchFamily="2" charset="-122"/>
              </a:rPr>
              <a:t>目录</a:t>
            </a:r>
          </a:p>
        </p:txBody>
      </p:sp>
      <p:sp>
        <p:nvSpPr>
          <p:cNvPr id="41" name="箭头: 五边形 40">
            <a:extLst>
              <a:ext uri="{FF2B5EF4-FFF2-40B4-BE49-F238E27FC236}">
                <a16:creationId xmlns:a16="http://schemas.microsoft.com/office/drawing/2014/main" xmlns="" id="{D4C227BE-8B11-4EE5-BC3F-55F0D8D35BA6}"/>
              </a:ext>
            </a:extLst>
          </p:cNvPr>
          <p:cNvSpPr/>
          <p:nvPr/>
        </p:nvSpPr>
        <p:spPr>
          <a:xfrm>
            <a:off x="4694314" y="1410722"/>
            <a:ext cx="1009245" cy="600222"/>
          </a:xfrm>
          <a:prstGeom prst="homePlat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箭头: 五边形 42">
            <a:extLst>
              <a:ext uri="{FF2B5EF4-FFF2-40B4-BE49-F238E27FC236}">
                <a16:creationId xmlns:a16="http://schemas.microsoft.com/office/drawing/2014/main" xmlns="" id="{C2960D1C-64D7-48B4-A656-916076F32861}"/>
              </a:ext>
            </a:extLst>
          </p:cNvPr>
          <p:cNvSpPr/>
          <p:nvPr/>
        </p:nvSpPr>
        <p:spPr>
          <a:xfrm>
            <a:off x="4694314" y="2426764"/>
            <a:ext cx="1009245" cy="602970"/>
          </a:xfrm>
          <a:prstGeom prst="homePlat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箭头: 五边形 44">
            <a:extLst>
              <a:ext uri="{FF2B5EF4-FFF2-40B4-BE49-F238E27FC236}">
                <a16:creationId xmlns:a16="http://schemas.microsoft.com/office/drawing/2014/main" xmlns="" id="{745CB918-6F84-41C2-8513-2DACF381A3BC}"/>
              </a:ext>
            </a:extLst>
          </p:cNvPr>
          <p:cNvSpPr/>
          <p:nvPr/>
        </p:nvSpPr>
        <p:spPr>
          <a:xfrm>
            <a:off x="4730732" y="4283525"/>
            <a:ext cx="1009245" cy="645461"/>
          </a:xfrm>
          <a:prstGeom prst="homePlat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C6F02E3-824C-4B8F-9A4C-0B18BD5BF81A}"/>
              </a:ext>
            </a:extLst>
          </p:cNvPr>
          <p:cNvSpPr/>
          <p:nvPr/>
        </p:nvSpPr>
        <p:spPr>
          <a:xfrm>
            <a:off x="6132636" y="1418814"/>
            <a:ext cx="5552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一盔一带”指什么</a:t>
            </a:r>
            <a:endParaRPr lang="zh-CN" altLang="en-US" sz="6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309989B-2BFE-4175-998C-8C0BD81AAF90}"/>
              </a:ext>
            </a:extLst>
          </p:cNvPr>
          <p:cNvSpPr/>
          <p:nvPr/>
        </p:nvSpPr>
        <p:spPr>
          <a:xfrm>
            <a:off x="6024617" y="2403290"/>
            <a:ext cx="8403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开展安全守护行动</a:t>
            </a:r>
            <a:r>
              <a:rPr lang="zh-CN" altLang="en-US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意义</a:t>
            </a:r>
            <a:endParaRPr lang="zh-CN" altLang="en-US" sz="66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A301193-E747-44A1-B776-16BBE49C114D}"/>
              </a:ext>
            </a:extLst>
          </p:cNvPr>
          <p:cNvSpPr/>
          <p:nvPr/>
        </p:nvSpPr>
        <p:spPr>
          <a:xfrm>
            <a:off x="6055028" y="3224276"/>
            <a:ext cx="782282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我们如何做到安全出行</a:t>
            </a:r>
            <a:endParaRPr lang="zh-CN" altLang="en-US" sz="7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9" name="箭头: 五边形 18">
            <a:extLst>
              <a:ext uri="{FF2B5EF4-FFF2-40B4-BE49-F238E27FC236}">
                <a16:creationId xmlns:a16="http://schemas.microsoft.com/office/drawing/2014/main" xmlns="" id="{FB1BD076-16C0-474D-84EF-179F961C327D}"/>
              </a:ext>
            </a:extLst>
          </p:cNvPr>
          <p:cNvSpPr/>
          <p:nvPr/>
        </p:nvSpPr>
        <p:spPr>
          <a:xfrm>
            <a:off x="4694313" y="3282804"/>
            <a:ext cx="1009245" cy="602970"/>
          </a:xfrm>
          <a:prstGeom prst="homePlat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7948A44-BFBA-4A23-81C3-C198DF57DD03}"/>
              </a:ext>
            </a:extLst>
          </p:cNvPr>
          <p:cNvSpPr/>
          <p:nvPr/>
        </p:nvSpPr>
        <p:spPr>
          <a:xfrm>
            <a:off x="6132636" y="4221100"/>
            <a:ext cx="761023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盔一带文明出行承诺书</a:t>
            </a:r>
            <a:endParaRPr lang="zh-CN" altLang="en-US" sz="7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7358D8D-46CF-4D2B-BDC6-91CC3A33A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3078" y="3630159"/>
            <a:ext cx="3864936" cy="3430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912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7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72AA1B-B907-40CE-84C4-2ABE4E97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1178683D-6D6D-46F2-B9A4-7FC5DC0F4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146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8E5DDE-C5E2-45B7-BF21-24A10EBF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AC43E2CD-A6E1-4145-A9DB-E11D18AA9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3531" y="-71756"/>
            <a:ext cx="12931451" cy="7447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191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"/>
          <p:cNvSpPr/>
          <p:nvPr/>
        </p:nvSpPr>
        <p:spPr>
          <a:xfrm>
            <a:off x="1117600" y="2493895"/>
            <a:ext cx="11978639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盔一带文明出行承诺书</a:t>
            </a:r>
            <a:endParaRPr lang="zh-CN" altLang="en-US" sz="9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思源黑体 CN Normal" panose="020B0400000000000000" charset="-122"/>
              <a:sym typeface="+mn-ea"/>
            </a:endParaRPr>
          </a:p>
          <a:p>
            <a:endParaRPr lang="zh-CN" altLang="zh-CN" sz="7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7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03C1F01-1CCA-4555-93A9-CFA1B1965EFE}"/>
              </a:ext>
            </a:extLst>
          </p:cNvPr>
          <p:cNvGrpSpPr/>
          <p:nvPr/>
        </p:nvGrpSpPr>
        <p:grpSpPr>
          <a:xfrm>
            <a:off x="3561858" y="558957"/>
            <a:ext cx="1396819" cy="13973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65">
              <a:extLst>
                <a:ext uri="{FF2B5EF4-FFF2-40B4-BE49-F238E27FC236}">
                  <a16:creationId xmlns:a16="http://schemas.microsoft.com/office/drawing/2014/main" xmlns="" id="{DFB7D634-EFEE-4123-A2A6-8A2CD4DCF4B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xmlns="" id="{71D296F4-7213-4AB8-B507-D642F2FC3A1D}"/>
                </a:ext>
              </a:extLst>
            </p:cNvPr>
            <p:cNvSpPr/>
            <p:nvPr/>
          </p:nvSpPr>
          <p:spPr>
            <a:xfrm>
              <a:off x="392112" y="760412"/>
              <a:ext cx="3825873" cy="3825873"/>
            </a:xfrm>
            <a:prstGeom prst="diamond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Box 64">
            <a:extLst>
              <a:ext uri="{FF2B5EF4-FFF2-40B4-BE49-F238E27FC236}">
                <a16:creationId xmlns:a16="http://schemas.microsoft.com/office/drawing/2014/main" xmlns="" id="{8478878A-8F90-4544-B0C7-F50B3FB8DA09}"/>
              </a:ext>
            </a:extLst>
          </p:cNvPr>
          <p:cNvSpPr txBox="1"/>
          <p:nvPr/>
        </p:nvSpPr>
        <p:spPr>
          <a:xfrm>
            <a:off x="3984170" y="803650"/>
            <a:ext cx="5521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53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1">
            <a:extLst>
              <a:ext uri="{FF2B5EF4-FFF2-40B4-BE49-F238E27FC236}">
                <a16:creationId xmlns:a16="http://schemas.microsoft.com/office/drawing/2014/main" xmlns="" id="{8DE3936C-CFBD-4A6C-8901-539A452649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835116" y="4007942"/>
            <a:ext cx="2768825" cy="37045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7BA29E1-C6A7-484A-A5F3-D25EE1C86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3078" y="3630159"/>
            <a:ext cx="3864936" cy="3430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5620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14B3471-187E-4ABF-8352-08C4F199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2141537"/>
            <a:ext cx="5603240" cy="435133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驾乘电动自行车主动佩戴安全头盔，驾乘机动车主动系好安全带。驾驶机动车、电动自行车等交通工具按序通行、按交通信号灯停走、按道行驶、按位停放做一盔一带的宣传者。</a:t>
            </a:r>
          </a:p>
          <a:p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167BA9-BB73-41C2-82E0-70AE60DE4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442" y="620633"/>
            <a:ext cx="5511798" cy="5616734"/>
          </a:xfrm>
          <a:prstGeom prst="verticalScrol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5086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B59342-34C7-4049-BEF1-99EA5D28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668EA0B2-7A0A-42D5-B24E-7AECB1828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3920" cy="7081520"/>
          </a:xfrm>
        </p:spPr>
      </p:pic>
    </p:spTree>
    <p:extLst>
      <p:ext uri="{BB962C8B-B14F-4D97-AF65-F5344CB8AC3E}">
        <p14:creationId xmlns:p14="http://schemas.microsoft.com/office/powerpoint/2010/main" xmlns="" val="81097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ADCEFCA-5A50-484D-965C-AC71AD2EB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892" y="1134745"/>
            <a:ext cx="4206348" cy="4351338"/>
          </a:xfrm>
        </p:spPr>
        <p:txBody>
          <a:bodyPr>
            <a:normAutofit/>
          </a:bodyPr>
          <a:lstStyle/>
          <a:p>
            <a:r>
              <a:rPr lang="zh-CN" altLang="zh-CN" sz="4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主动学习《中华人民共和国道路交通安全法》，积极向身边人宣传一盔一带”，带动全民遵守、个个践行。</a:t>
            </a:r>
            <a:endParaRPr lang="zh-CN" altLang="en-US" sz="4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562EE78-4A37-4DAB-9BEC-E785EACC2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60" y="644938"/>
            <a:ext cx="6292742" cy="5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9439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3617FB8-D5C7-46EC-8CF5-B5922D29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640" y="870585"/>
            <a:ext cx="10515600" cy="4351338"/>
          </a:xfrm>
        </p:spPr>
        <p:txBody>
          <a:bodyPr>
            <a:normAutofit/>
          </a:bodyPr>
          <a:lstStyle/>
          <a:p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6BB1B7E-2BC8-49FB-9695-4AFC69909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" y="-133534"/>
            <a:ext cx="12131040" cy="6991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404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ED6684-B90F-41D9-A283-1CE21BC2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541D2DD-8F4E-498A-96F8-63405901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54693EF-491E-4250-97DA-2771C9873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040" y="1222776"/>
            <a:ext cx="5654040" cy="4193186"/>
          </a:xfrm>
          <a:prstGeom prst="verticalScrol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4A503BC-7D4C-4185-9E6D-C3A394709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90" y="1487759"/>
            <a:ext cx="4686670" cy="3090002"/>
          </a:xfrm>
          <a:prstGeom prst="verticalScrol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880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AA5488-B44A-4342-9D90-DDFEDDC2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770B72C-FA9E-42F9-8436-16B2CEF3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640" y="259778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通过这节课，你收获了什么</a:t>
            </a:r>
          </a:p>
        </p:txBody>
      </p:sp>
    </p:spTree>
    <p:extLst>
      <p:ext uri="{BB962C8B-B14F-4D97-AF65-F5344CB8AC3E}">
        <p14:creationId xmlns:p14="http://schemas.microsoft.com/office/powerpoint/2010/main" xmlns="" val="84204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467600" y="1671639"/>
            <a:ext cx="1943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GulimChe" pitchFamily="49" charset="-127"/>
              </a:rPr>
              <a:t>徐埠白果小学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581903" y="1843089"/>
            <a:ext cx="1860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zh-CN" i="1">
                <a:solidFill>
                  <a:srgbClr val="006600"/>
                </a:solidFill>
                <a:latin typeface="Monotype Corsiva" pitchFamily="2" charset="0"/>
              </a:rPr>
              <a:t>xububaiguoxiaoxue</a:t>
            </a:r>
          </a:p>
        </p:txBody>
      </p:sp>
      <p:pic>
        <p:nvPicPr>
          <p:cNvPr id="28679" name="Picture 7" descr="卡通~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163" y="1687714"/>
            <a:ext cx="5831681" cy="332095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 rot="20840096">
            <a:off x="4463528" y="2206664"/>
            <a:ext cx="261962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700" dirty="0">
                <a:solidFill>
                  <a:srgbClr val="FF0066"/>
                </a:solidFill>
              </a:rPr>
              <a:t>谢谢大家聆听！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"/>
          <p:cNvSpPr/>
          <p:nvPr/>
        </p:nvSpPr>
        <p:spPr>
          <a:xfrm>
            <a:off x="-548640" y="2333685"/>
            <a:ext cx="11978639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    </a:t>
            </a:r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一盔一带”指什么</a:t>
            </a:r>
            <a:endParaRPr lang="zh-CN" altLang="en-US" sz="9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7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zh-CN" sz="7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7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03C1F01-1CCA-4555-93A9-CFA1B1965EFE}"/>
              </a:ext>
            </a:extLst>
          </p:cNvPr>
          <p:cNvGrpSpPr/>
          <p:nvPr/>
        </p:nvGrpSpPr>
        <p:grpSpPr>
          <a:xfrm>
            <a:off x="3561858" y="558957"/>
            <a:ext cx="1396819" cy="139732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65">
              <a:extLst>
                <a:ext uri="{FF2B5EF4-FFF2-40B4-BE49-F238E27FC236}">
                  <a16:creationId xmlns:a16="http://schemas.microsoft.com/office/drawing/2014/main" xmlns="" id="{DFB7D634-EFEE-4123-A2A6-8A2CD4DCF4B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xmlns="" id="{71D296F4-7213-4AB8-B507-D642F2FC3A1D}"/>
                </a:ext>
              </a:extLst>
            </p:cNvPr>
            <p:cNvSpPr/>
            <p:nvPr/>
          </p:nvSpPr>
          <p:spPr>
            <a:xfrm>
              <a:off x="392112" y="760412"/>
              <a:ext cx="3825873" cy="3825873"/>
            </a:xfrm>
            <a:prstGeom prst="diamond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Box 64">
            <a:extLst>
              <a:ext uri="{FF2B5EF4-FFF2-40B4-BE49-F238E27FC236}">
                <a16:creationId xmlns:a16="http://schemas.microsoft.com/office/drawing/2014/main" xmlns="" id="{8478878A-8F90-4544-B0C7-F50B3FB8DA09}"/>
              </a:ext>
            </a:extLst>
          </p:cNvPr>
          <p:cNvSpPr txBox="1"/>
          <p:nvPr/>
        </p:nvSpPr>
        <p:spPr>
          <a:xfrm>
            <a:off x="3984170" y="803650"/>
            <a:ext cx="5521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53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1">
            <a:extLst>
              <a:ext uri="{FF2B5EF4-FFF2-40B4-BE49-F238E27FC236}">
                <a16:creationId xmlns:a16="http://schemas.microsoft.com/office/drawing/2014/main" xmlns="" id="{1C0158B0-4AAE-45D8-B61F-FB5896EB09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835116" y="4007942"/>
            <a:ext cx="2768825" cy="37045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26E524B-8A2E-4071-BBAF-B2C39DD2A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3078" y="3630159"/>
            <a:ext cx="3864936" cy="3430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20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3333DB-E4F5-4020-B74D-534A9351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244918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"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一盔一带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安全守护行动是公安部在全国开展的一项安全守护行动。</a:t>
            </a:r>
            <a:br>
              <a:rPr lang="zh-CN" altLang="en-US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960157E-86DD-4224-A65D-A1BD0887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627" y="3248500"/>
            <a:ext cx="3451385" cy="2300923"/>
          </a:xfrm>
          <a:prstGeom prst="diamon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58EEEF7-28B0-42BD-BD0D-52496146D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3251199"/>
            <a:ext cx="4064000" cy="2286000"/>
          </a:xfrm>
          <a:prstGeom prst="diamon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58399DC-6FA5-4E81-B0BC-078EBCC89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5487" y="3248500"/>
            <a:ext cx="3632658" cy="2419350"/>
          </a:xfrm>
          <a:prstGeom prst="diamon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9714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20D49EB-9B4E-4EA7-B05A-D44ADB4782EC}"/>
              </a:ext>
            </a:extLst>
          </p:cNvPr>
          <p:cNvSpPr txBox="1"/>
          <p:nvPr/>
        </p:nvSpPr>
        <p:spPr>
          <a:xfrm>
            <a:off x="619760" y="1080600"/>
            <a:ext cx="10952480" cy="2617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Font typeface="Wingdings 2" panose="05020102010507070707" pitchFamily="18" charset="2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背景：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5000"/>
              </a:lnSpc>
              <a:buFont typeface="Wingdings 2" panose="05020102010507070707" pitchFamily="18" charset="2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据统计，摩托车、电动自行车、小汽车是导致交通事故死亡人数最多的车辆，摩托车、电动自行车驾乘人员死亡事故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80%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为颅脑损伤致死，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汽车交通事故中，因为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不系安全带被甩出车外造成死亡的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事故比比皆是。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1D0F17E-4CF7-4EFC-BC24-EDD7C270F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520" y="3774313"/>
            <a:ext cx="4860864" cy="2892511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1D2B5F1-4406-416F-8135-AFAC22827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820" y="3698240"/>
            <a:ext cx="5118099" cy="2892511"/>
          </a:xfrm>
          <a:prstGeom prst="flowChartOnlineStorag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9504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7">
            <a:extLst>
              <a:ext uri="{FF2B5EF4-FFF2-40B4-BE49-F238E27FC236}">
                <a16:creationId xmlns:a16="http://schemas.microsoft.com/office/drawing/2014/main" xmlns="" id="{65E21DC0-CEAD-454F-A97A-445DA6917D9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17600" y="620713"/>
            <a:ext cx="10535920" cy="5903912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10000"/>
              </a:lnSpc>
              <a:buNone/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有关研究表明：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佩戴安全头盔，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规范使用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安全带，能够将交通事故死亡风险降低</a:t>
            </a:r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60%-70%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7">
            <a:extLst>
              <a:ext uri="{FF2B5EF4-FFF2-40B4-BE49-F238E27FC236}">
                <a16:creationId xmlns:a16="http://schemas.microsoft.com/office/drawing/2014/main" xmlns="" id="{41999C43-52B9-48F6-BB10-4E0285B6AD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5160" y="1067753"/>
            <a:ext cx="11064240" cy="5903912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10000"/>
              </a:lnSpc>
              <a:buNone/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一盔一带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：“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一盔”是指头盔，摩托车、电动车、骑乘人员在骑乘中也要佩戴头盔。</a:t>
            </a:r>
            <a:endParaRPr lang="en-US" altLang="zh-CN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D8D7F1C-C401-45FB-A345-5AD9D40D2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336" y="4564193"/>
            <a:ext cx="3335783" cy="1923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7BE8377-F890-4388-8104-DA9C56CD7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295" y="4516784"/>
            <a:ext cx="3504350" cy="1971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7">
            <a:extLst>
              <a:ext uri="{FF2B5EF4-FFF2-40B4-BE49-F238E27FC236}">
                <a16:creationId xmlns:a16="http://schemas.microsoft.com/office/drawing/2014/main" xmlns="" id="{208920EB-875E-4940-B93B-3CFD3FC5EF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7080" y="1149033"/>
            <a:ext cx="10657840" cy="5903912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10000"/>
              </a:lnSpc>
              <a:buNone/>
            </a:pPr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</a:rPr>
              <a:t>一盔一带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：“</a:t>
            </a:r>
            <a:r>
              <a: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一带”是指安全带，汽车驾乘人员在行驶过程中要系好安全带。</a:t>
            </a:r>
            <a:endParaRPr lang="en-US" altLang="zh-CN" sz="6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7">
            <a:extLst>
              <a:ext uri="{FF2B5EF4-FFF2-40B4-BE49-F238E27FC236}">
                <a16:creationId xmlns:a16="http://schemas.microsoft.com/office/drawing/2014/main" xmlns="" id="{C090FF8D-0402-422B-ABCA-753C40A0B5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2591753"/>
            <a:ext cx="11328400" cy="5903912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10000"/>
              </a:lnSpc>
              <a:buNone/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609600" indent="-609600">
              <a:lnSpc>
                <a:spcPct val="110000"/>
              </a:lnSpc>
              <a:buNone/>
            </a:pPr>
            <a:r>
              <a:rPr lang="en-US" altLang="zh-CN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一盔一带安全守护行动，自</a:t>
            </a:r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起，在全国开展。</a:t>
            </a:r>
            <a:endParaRPr lang="en-US" altLang="zh-CN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D165A9D-18B9-4E8E-AA8A-6A1FEFC48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800" y="1137919"/>
            <a:ext cx="3986332" cy="2389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8054066-3B75-4F64-87F9-58C36ED9B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258" y="1318740"/>
            <a:ext cx="3986330" cy="245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587</Words>
  <Application>Microsoft Office PowerPoint</Application>
  <PresentationFormat>自定义</PresentationFormat>
  <Paragraphs>47</Paragraphs>
  <Slides>29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主题​​</vt:lpstr>
      <vt:lpstr>幻灯片 1</vt:lpstr>
      <vt:lpstr>幻灯片 2</vt:lpstr>
      <vt:lpstr>幻灯片 3</vt:lpstr>
      <vt:lpstr>    "一盔一带"安全守护行动是公安部在全国开展的一项安全守护行动。 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   汽车交通事故中，因为不系安全带被甩出车外造成伤亡的事故比比皆是。有关研究表明，正确佩戴安全头盔、规范使用安全带能够将交通事故死亡风险降低60%至70%。 </vt:lpstr>
      <vt:lpstr>幻灯片 13</vt:lpstr>
      <vt:lpstr>幻灯片 14</vt:lpstr>
      <vt:lpstr>幻灯片 15</vt:lpstr>
      <vt:lpstr>幻灯片 16</vt:lpstr>
      <vt:lpstr>幻灯片 17</vt:lpstr>
      <vt:lpstr> 1、车上路时，自觉系好安全带，做好一盔一带"守护行动的践行者。坚决杜绝捆绑不用、坐垫遮挡等不规范使用安全带的现象。 </vt:lpstr>
      <vt:lpstr>  2、骑乘摩托车、电动自行车出行，自觉佩戴安全头盔，正确佩戴安全头盔，杜绝为了应付检查“假戴头盔"的现象。自觉学法守法，养成文明出行习惯 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454929521@qq.com</dc:creator>
  <cp:lastModifiedBy>常州市新北区河海实验小学</cp:lastModifiedBy>
  <cp:revision>64</cp:revision>
  <dcterms:created xsi:type="dcterms:W3CDTF">2020-04-23T04:40:49Z</dcterms:created>
  <dcterms:modified xsi:type="dcterms:W3CDTF">2022-06-08T07:09:32Z</dcterms:modified>
</cp:coreProperties>
</file>