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0" r:id="rId6"/>
    <p:sldId id="278" r:id="rId7"/>
    <p:sldId id="284" r:id="rId8"/>
    <p:sldId id="285" r:id="rId9"/>
    <p:sldId id="261" r:id="rId10"/>
    <p:sldId id="281" r:id="rId11"/>
    <p:sldId id="282" r:id="rId12"/>
    <p:sldId id="283" r:id="rId13"/>
    <p:sldId id="262" r:id="rId14"/>
    <p:sldId id="286" r:id="rId15"/>
    <p:sldId id="287" r:id="rId16"/>
    <p:sldId id="288" r:id="rId17"/>
    <p:sldId id="263" r:id="rId18"/>
    <p:sldId id="289" r:id="rId19"/>
    <p:sldId id="290" r:id="rId20"/>
    <p:sldId id="291" r:id="rId21"/>
    <p:sldId id="29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3513"/>
    <a:srgbClr val="00A0E8"/>
    <a:srgbClr val="D3ECFB"/>
    <a:srgbClr val="206CA9"/>
    <a:srgbClr val="50B9D9"/>
    <a:srgbClr val="01D0F7"/>
    <a:srgbClr val="EFF18D"/>
    <a:srgbClr val="F38129"/>
    <a:srgbClr val="FAC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88" autoAdjust="0"/>
    <p:restoredTop sz="94660"/>
  </p:normalViewPr>
  <p:slideViewPr>
    <p:cSldViewPr snapToGrid="0">
      <p:cViewPr>
        <p:scale>
          <a:sx n="33" d="100"/>
          <a:sy n="33" d="100"/>
        </p:scale>
        <p:origin x="1410"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EF39637-0A2B-4AF1-9731-BEA74AB785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A51861-A0C6-4D66-8838-233182D2A26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EF39637-0A2B-4AF1-9731-BEA74AB785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A51861-A0C6-4D66-8838-233182D2A26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EF39637-0A2B-4AF1-9731-BEA74AB785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A51861-A0C6-4D66-8838-233182D2A26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EF39637-0A2B-4AF1-9731-BEA74AB785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A51861-A0C6-4D66-8838-233182D2A26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EF39637-0A2B-4AF1-9731-BEA74AB785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A51861-A0C6-4D66-8838-233182D2A26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EF39637-0A2B-4AF1-9731-BEA74AB785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A51861-A0C6-4D66-8838-233182D2A26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EF39637-0A2B-4AF1-9731-BEA74AB785F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A51861-A0C6-4D66-8838-233182D2A26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EF39637-0A2B-4AF1-9731-BEA74AB785F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A51861-A0C6-4D66-8838-233182D2A26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F39637-0A2B-4AF1-9731-BEA74AB785F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A51861-A0C6-4D66-8838-233182D2A26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EF39637-0A2B-4AF1-9731-BEA74AB785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A51861-A0C6-4D66-8838-233182D2A26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EF39637-0A2B-4AF1-9731-BEA74AB785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A51861-A0C6-4D66-8838-233182D2A26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39637-0A2B-4AF1-9731-BEA74AB785F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51861-A0C6-4D66-8838-233182D2A26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9.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31750"/>
            <a:ext cx="12192000" cy="6826250"/>
          </a:xfrm>
          <a:prstGeom prst="rect">
            <a:avLst/>
          </a:prstGeom>
        </p:spPr>
      </p:pic>
      <p:pic>
        <p:nvPicPr>
          <p:cNvPr id="7" name="图片 6" descr="图片包含 物体&#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67" y="4072105"/>
            <a:ext cx="5729416" cy="3098656"/>
          </a:xfrm>
          <a:prstGeom prst="rect">
            <a:avLst/>
          </a:prstGeom>
          <a:effectLst>
            <a:glow rad="50800">
              <a:schemeClr val="bg1"/>
            </a:glow>
          </a:effectLst>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矩形: 圆角 15"/>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溺水的急救方法</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906596" y="734953"/>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02</a:t>
            </a:r>
            <a:endParaRPr lang="zh-CN" altLang="en-US" sz="2400" b="1" dirty="0">
              <a:latin typeface="楷体" panose="02010609060101010101" pitchFamily="49" charset="-122"/>
              <a:ea typeface="楷体" panose="02010609060101010101" pitchFamily="49" charset="-122"/>
            </a:endParaRPr>
          </a:p>
        </p:txBody>
      </p:sp>
      <p:sp>
        <p:nvSpPr>
          <p:cNvPr id="12" name="文本框 11"/>
          <p:cNvSpPr txBox="1"/>
          <p:nvPr/>
        </p:nvSpPr>
        <p:spPr>
          <a:xfrm>
            <a:off x="5482180" y="2717616"/>
            <a:ext cx="5760720" cy="20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40000"/>
              </a:lnSpc>
              <a:defRPr sz="2400">
                <a:latin typeface="楷体" panose="02010609060101010101" pitchFamily="49" charset="-122"/>
                <a:ea typeface="楷体" panose="02010609060101010101" pitchFamily="49"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dirty="0"/>
              <a:t>将水倒出后溺水者</a:t>
            </a:r>
            <a:r>
              <a:rPr lang="zh-CN" altLang="en-US" b="1" dirty="0">
                <a:solidFill>
                  <a:srgbClr val="DE3513"/>
                </a:solidFill>
              </a:rPr>
              <a:t>还没有清醒</a:t>
            </a:r>
            <a:r>
              <a:rPr lang="zh-CN" altLang="en-US" dirty="0"/>
              <a:t>就要对其进行</a:t>
            </a:r>
            <a:r>
              <a:rPr lang="zh-CN" altLang="en-US" b="1" dirty="0">
                <a:solidFill>
                  <a:srgbClr val="DE3513"/>
                </a:solidFill>
              </a:rPr>
              <a:t>心肺复苏</a:t>
            </a:r>
            <a:r>
              <a:rPr lang="zh-CN" altLang="en-US" dirty="0"/>
              <a:t>了，这个急救的步骤需要专业培训的人操作，如果周围的人都不懂的心肺复苏的方法就立即送医院。</a:t>
            </a:r>
            <a:endParaRPr lang="zh-CN" altLang="en-US"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979" y="2301964"/>
            <a:ext cx="4298770" cy="29145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5686"/>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2"/>
                                        </p:tgtEl>
                                        <p:attrNameLst>
                                          <p:attrName>ppt_y</p:attrName>
                                        </p:attrNameLst>
                                      </p:cBhvr>
                                      <p:tavLst>
                                        <p:tav tm="0">
                                          <p:val>
                                            <p:strVal val="#ppt_y"/>
                                          </p:val>
                                        </p:tav>
                                        <p:tav tm="100000">
                                          <p:val>
                                            <p:strVal val="#ppt_y"/>
                                          </p:val>
                                        </p:tav>
                                      </p:tavLst>
                                    </p:anim>
                                    <p:anim calcmode="lin" valueType="num">
                                      <p:cBhvr>
                                        <p:cTn id="9" dur="7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圆角 18"/>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溺水的急救方法</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906596" y="734953"/>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02</a:t>
            </a:r>
            <a:endParaRPr lang="zh-CN" altLang="en-US" sz="2400" b="1" dirty="0">
              <a:latin typeface="楷体" panose="02010609060101010101" pitchFamily="49" charset="-122"/>
              <a:ea typeface="楷体" panose="02010609060101010101" pitchFamily="49" charset="-122"/>
            </a:endParaRPr>
          </a:p>
        </p:txBody>
      </p:sp>
      <p:sp>
        <p:nvSpPr>
          <p:cNvPr id="12" name="文本框 11"/>
          <p:cNvSpPr txBox="1"/>
          <p:nvPr/>
        </p:nvSpPr>
        <p:spPr>
          <a:xfrm>
            <a:off x="5380580" y="1448260"/>
            <a:ext cx="5760720" cy="75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40000"/>
              </a:lnSpc>
              <a:defRPr sz="2400">
                <a:latin typeface="楷体" panose="02010609060101010101" pitchFamily="49" charset="-122"/>
                <a:ea typeface="楷体" panose="02010609060101010101" pitchFamily="49"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algn="r"/>
            <a:r>
              <a:rPr lang="zh-CN" altLang="en-US" sz="3600" dirty="0">
                <a:solidFill>
                  <a:srgbClr val="00A0E8"/>
                </a:solidFill>
              </a:rPr>
              <a:t>心肺复苏的方法和步骤</a:t>
            </a:r>
            <a:endParaRPr lang="zh-CN" altLang="en-US" sz="3600" dirty="0">
              <a:solidFill>
                <a:srgbClr val="00A0E8"/>
              </a:solidFill>
            </a:endParaRPr>
          </a:p>
        </p:txBody>
      </p:sp>
      <p:cxnSp>
        <p:nvCxnSpPr>
          <p:cNvPr id="3" name="直接连接符 2"/>
          <p:cNvCxnSpPr/>
          <p:nvPr/>
        </p:nvCxnSpPr>
        <p:spPr>
          <a:xfrm flipH="1">
            <a:off x="6502400" y="2351314"/>
            <a:ext cx="4528457" cy="0"/>
          </a:xfrm>
          <a:prstGeom prst="line">
            <a:avLst/>
          </a:prstGeom>
          <a:ln w="38100">
            <a:solidFill>
              <a:srgbClr val="00A0E8"/>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6371771" y="2276716"/>
            <a:ext cx="156876" cy="156876"/>
          </a:xfrm>
          <a:prstGeom prst="ellips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71" y="2276716"/>
            <a:ext cx="4990476" cy="3580952"/>
          </a:xfrm>
          <a:prstGeom prst="rect">
            <a:avLst/>
          </a:prstGeom>
        </p:spPr>
      </p:pic>
      <p:sp>
        <p:nvSpPr>
          <p:cNvPr id="18" name="文本框 17"/>
          <p:cNvSpPr txBox="1"/>
          <p:nvPr/>
        </p:nvSpPr>
        <p:spPr>
          <a:xfrm>
            <a:off x="6354303" y="3495739"/>
            <a:ext cx="4676554" cy="104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40000"/>
              </a:lnSpc>
              <a:defRPr sz="2400">
                <a:latin typeface="楷体" panose="02010609060101010101" pitchFamily="49" charset="-122"/>
                <a:ea typeface="楷体" panose="02010609060101010101" pitchFamily="49"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dirty="0"/>
              <a:t>心肺复苏的步骤可简称为</a:t>
            </a:r>
            <a:r>
              <a:rPr lang="en-US" altLang="zh-CN" b="1" dirty="0">
                <a:solidFill>
                  <a:srgbClr val="DE3513"/>
                </a:solidFill>
              </a:rPr>
              <a:t>CAB</a:t>
            </a:r>
            <a:r>
              <a:rPr lang="zh-CN" altLang="en-US" dirty="0"/>
              <a:t>，即胸外按压，清通气道，人工呼吸。</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5686"/>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2"/>
                                        </p:tgtEl>
                                        <p:attrNameLst>
                                          <p:attrName>ppt_y</p:attrName>
                                        </p:attrNameLst>
                                      </p:cBhvr>
                                      <p:tavLst>
                                        <p:tav tm="0">
                                          <p:val>
                                            <p:strVal val="#ppt_y"/>
                                          </p:val>
                                        </p:tav>
                                        <p:tav tm="100000">
                                          <p:val>
                                            <p:strVal val="#ppt_y"/>
                                          </p:val>
                                        </p:tav>
                                      </p:tavLst>
                                    </p:anim>
                                    <p:anim calcmode="lin" valueType="num">
                                      <p:cBhvr>
                                        <p:cTn id="9" dur="7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2"/>
                                        </p:tgtEl>
                                      </p:cBhvr>
                                    </p:animEffect>
                                  </p:childTnLst>
                                </p:cTn>
                              </p:par>
                            </p:childTnLst>
                          </p:cTn>
                        </p:par>
                        <p:par>
                          <p:cTn id="12" fill="hold">
                            <p:stCondLst>
                              <p:cond delay="1133"/>
                            </p:stCondLst>
                            <p:childTnLst>
                              <p:par>
                                <p:cTn id="13" presetID="41" presetClass="entr" presetSubtype="0" fill="hold" grpId="0" nodeType="afterEffect">
                                  <p:stCondLst>
                                    <p:cond delay="0"/>
                                  </p:stCondLst>
                                  <p:iterate type="lt">
                                    <p:tmPct val="5686"/>
                                  </p:iterate>
                                  <p:childTnLst>
                                    <p:set>
                                      <p:cBhvr>
                                        <p:cTn id="14" dur="1" fill="hold">
                                          <p:stCondLst>
                                            <p:cond delay="0"/>
                                          </p:stCondLst>
                                        </p:cTn>
                                        <p:tgtEl>
                                          <p:spTgt spid="18"/>
                                        </p:tgtEl>
                                        <p:attrNameLst>
                                          <p:attrName>style.visibility</p:attrName>
                                        </p:attrNameLst>
                                      </p:cBhvr>
                                      <p:to>
                                        <p:strVal val="visible"/>
                                      </p:to>
                                    </p:set>
                                    <p:anim calcmode="lin" valueType="num">
                                      <p:cBhvr>
                                        <p:cTn id="15"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750" fill="hold"/>
                                        <p:tgtEl>
                                          <p:spTgt spid="18"/>
                                        </p:tgtEl>
                                        <p:attrNameLst>
                                          <p:attrName>ppt_y</p:attrName>
                                        </p:attrNameLst>
                                      </p:cBhvr>
                                      <p:tavLst>
                                        <p:tav tm="0">
                                          <p:val>
                                            <p:strVal val="#ppt_y"/>
                                          </p:val>
                                        </p:tav>
                                        <p:tav tm="100000">
                                          <p:val>
                                            <p:strVal val="#ppt_y"/>
                                          </p:val>
                                        </p:tav>
                                      </p:tavLst>
                                    </p:anim>
                                    <p:anim calcmode="lin" valueType="num">
                                      <p:cBhvr>
                                        <p:cTn id="17"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750" tmFilter="0,0; .5, 1; 1, 1"/>
                                        <p:tgtEl>
                                          <p:spTgt spid="1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0B9D9"/>
        </a:solidFill>
        <a:effectLst/>
      </p:bgPr>
    </p:bg>
    <p:spTree>
      <p:nvGrpSpPr>
        <p:cNvPr id="1" name=""/>
        <p:cNvGrpSpPr/>
        <p:nvPr/>
      </p:nvGrpSpPr>
      <p:grpSpPr>
        <a:xfrm>
          <a:off x="0" y="0"/>
          <a:ext cx="0" cy="0"/>
          <a:chOff x="0" y="0"/>
          <a:chExt cx="0" cy="0"/>
        </a:xfrm>
      </p:grpSpPr>
      <p:sp>
        <p:nvSpPr>
          <p:cNvPr id="11" name="矩形: 圆角 10"/>
          <p:cNvSpPr/>
          <p:nvPr/>
        </p:nvSpPr>
        <p:spPr>
          <a:xfrm>
            <a:off x="497681" y="400050"/>
            <a:ext cx="11275219" cy="6019800"/>
          </a:xfrm>
          <a:prstGeom prst="roundRect">
            <a:avLst/>
          </a:prstGeom>
          <a:solidFill>
            <a:schemeClr val="bg1">
              <a:alpha val="78000"/>
            </a:schemeClr>
          </a:solidFill>
          <a:ln w="12700" cap="flat" cmpd="sng" algn="ctr">
            <a:solidFill>
              <a:schemeClr val="bg1"/>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9835405" y="0"/>
            <a:ext cx="2356595" cy="246380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07" y="1325289"/>
            <a:ext cx="7208958" cy="5532711"/>
          </a:xfrm>
          <a:prstGeom prst="rect">
            <a:avLst/>
          </a:prstGeom>
        </p:spPr>
      </p:pic>
      <p:sp>
        <p:nvSpPr>
          <p:cNvPr id="12" name="矩形 11"/>
          <p:cNvSpPr/>
          <p:nvPr/>
        </p:nvSpPr>
        <p:spPr>
          <a:xfrm>
            <a:off x="8115228" y="2184800"/>
            <a:ext cx="3865028" cy="2585323"/>
          </a:xfrm>
          <a:prstGeom prst="rect">
            <a:avLst/>
          </a:prstGeom>
          <a:noFill/>
          <a:ln>
            <a:noFill/>
          </a:ln>
        </p:spPr>
        <p:txBody>
          <a:bodyPr wrap="square" rtlCol="0">
            <a:spAutoFit/>
          </a:bodyPr>
          <a:lstStyle/>
          <a:p>
            <a:r>
              <a:rPr lang="en-US" altLang="zh-CN" sz="5400" dirty="0">
                <a:latin typeface="楷体" panose="02010609060101010101" pitchFamily="49" charset="-122"/>
                <a:ea typeface="楷体" panose="02010609060101010101" pitchFamily="49" charset="-122"/>
              </a:rPr>
              <a:t>PART 03</a:t>
            </a:r>
            <a:endParaRPr lang="en-US" altLang="zh-CN" sz="5400" dirty="0">
              <a:latin typeface="楷体" panose="02010609060101010101" pitchFamily="49" charset="-122"/>
              <a:ea typeface="楷体" panose="02010609060101010101" pitchFamily="49" charset="-122"/>
            </a:endParaRPr>
          </a:p>
          <a:p>
            <a:r>
              <a:rPr lang="zh-CN" altLang="en-US" sz="5400" dirty="0">
                <a:latin typeface="楷体" panose="02010609060101010101" pitchFamily="49" charset="-122"/>
                <a:ea typeface="楷体" panose="02010609060101010101" pitchFamily="49" charset="-122"/>
              </a:rPr>
              <a:t>防溺水知识要点</a:t>
            </a:r>
            <a:endParaRPr lang="zh-CN" altLang="en-US" sz="5400" dirty="0">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矩形: 圆角 20"/>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防溺水知识要点</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906596" y="734953"/>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03</a:t>
            </a:r>
            <a:endParaRPr lang="zh-CN" altLang="en-US" sz="2400" b="1" dirty="0">
              <a:latin typeface="楷体" panose="02010609060101010101" pitchFamily="49" charset="-122"/>
              <a:ea typeface="楷体" panose="02010609060101010101" pitchFamily="49" charset="-122"/>
            </a:endParaRPr>
          </a:p>
        </p:txBody>
      </p:sp>
      <p:sp>
        <p:nvSpPr>
          <p:cNvPr id="12" name="文本框 11"/>
          <p:cNvSpPr txBox="1"/>
          <p:nvPr/>
        </p:nvSpPr>
        <p:spPr>
          <a:xfrm>
            <a:off x="1969778" y="2200891"/>
            <a:ext cx="3134302" cy="523220"/>
          </a:xfrm>
          <a:prstGeom prst="rect">
            <a:avLst/>
          </a:prstGeom>
          <a:noFill/>
        </p:spPr>
        <p:txBody>
          <a:bodyPr wrap="square" rtlCol="0">
            <a:spAutoFit/>
          </a:bodyPr>
          <a:lstStyle/>
          <a:p>
            <a:r>
              <a:rPr lang="zh-CN" altLang="en-US" sz="2800" dirty="0">
                <a:solidFill>
                  <a:schemeClr val="accent5">
                    <a:lumMod val="75000"/>
                  </a:schemeClr>
                </a:solidFill>
                <a:latin typeface="楷体" panose="02010609060101010101" pitchFamily="49" charset="-122"/>
                <a:ea typeface="楷体" panose="02010609060101010101" pitchFamily="49" charset="-122"/>
              </a:rPr>
              <a:t>如何防溺水</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16" name="矩形 15"/>
          <p:cNvSpPr/>
          <p:nvPr/>
        </p:nvSpPr>
        <p:spPr>
          <a:xfrm>
            <a:off x="1969778" y="2917309"/>
            <a:ext cx="4316722" cy="2058577"/>
          </a:xfrm>
          <a:prstGeom prst="rect">
            <a:avLst/>
          </a:prstGeom>
        </p:spPr>
        <p:txBody>
          <a:bodyPr wrap="square">
            <a:spAutoFit/>
          </a:bodyPr>
          <a:lstStyle/>
          <a:p>
            <a:pPr>
              <a:lnSpc>
                <a:spcPct val="120000"/>
              </a:lnSpc>
            </a:pPr>
            <a:r>
              <a:rPr lang="zh-CN" altLang="zh-CN" dirty="0">
                <a:solidFill>
                  <a:schemeClr val="accent5">
                    <a:lumMod val="75000"/>
                  </a:schemeClr>
                </a:solidFill>
                <a:latin typeface="楷体" panose="02010609060101010101" pitchFamily="49" charset="-122"/>
                <a:ea typeface="楷体" panose="02010609060101010101" pitchFamily="49" charset="-122"/>
              </a:rPr>
              <a:t>不要独自一人外出游泳，更不要到不摸底和不知水情或比较危险且宜发生溺水伤亡事故的地方去游泳。选择好的游泳场所，对场所的环境，如该水库、浴场是否卫生，水下是否平坦，有无暗礁、暗流、杂草，水域的深浅等情况要了解清楚。</a:t>
            </a:r>
            <a:endParaRPr lang="zh-CN" altLang="en-US" dirty="0">
              <a:solidFill>
                <a:schemeClr val="accent5">
                  <a:lumMod val="75000"/>
                </a:schemeClr>
              </a:solidFill>
              <a:latin typeface="楷体" panose="02010609060101010101" pitchFamily="49" charset="-122"/>
              <a:ea typeface="楷体" panose="02010609060101010101" pitchFamily="49" charset="-122"/>
            </a:endParaRPr>
          </a:p>
        </p:txBody>
      </p:sp>
      <p:sp>
        <p:nvSpPr>
          <p:cNvPr id="17" name="椭圆 16"/>
          <p:cNvSpPr/>
          <p:nvPr/>
        </p:nvSpPr>
        <p:spPr>
          <a:xfrm>
            <a:off x="1399665" y="2989379"/>
            <a:ext cx="439530" cy="439530"/>
          </a:xfrm>
          <a:prstGeom prst="ellipse">
            <a:avLst/>
          </a:prstGeom>
          <a:solidFill>
            <a:srgbClr val="CE3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dobe Gothic Std B" panose="020B0800000000000000" pitchFamily="34" charset="-128"/>
                <a:ea typeface="Adobe Gothic Std B" panose="020B0800000000000000" pitchFamily="34" charset="-128"/>
              </a:rPr>
              <a:t>1</a:t>
            </a:r>
            <a:endParaRPr lang="zh-CN" altLang="en-US" sz="2400" dirty="0">
              <a:latin typeface="Adobe Gothic Std B" panose="020B0800000000000000" pitchFamily="34" charset="-128"/>
            </a:endParaRPr>
          </a:p>
        </p:txBody>
      </p:sp>
      <p:sp>
        <p:nvSpPr>
          <p:cNvPr id="18" name="椭圆 17"/>
          <p:cNvSpPr/>
          <p:nvPr/>
        </p:nvSpPr>
        <p:spPr>
          <a:xfrm>
            <a:off x="6527796" y="3086599"/>
            <a:ext cx="439530" cy="439530"/>
          </a:xfrm>
          <a:prstGeom prst="ellipse">
            <a:avLst/>
          </a:prstGeom>
          <a:solidFill>
            <a:srgbClr val="CE3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Adobe Gothic Std B" panose="020B0800000000000000" pitchFamily="34" charset="-128"/>
                <a:ea typeface="Adobe Gothic Std B" panose="020B0800000000000000" pitchFamily="34" charset="-128"/>
              </a:rPr>
              <a:t>2</a:t>
            </a:r>
            <a:endParaRPr lang="zh-CN" altLang="en-US" sz="2400">
              <a:latin typeface="Adobe Gothic Std B" panose="020B0800000000000000" pitchFamily="34" charset="-128"/>
            </a:endParaRPr>
          </a:p>
        </p:txBody>
      </p:sp>
      <p:sp>
        <p:nvSpPr>
          <p:cNvPr id="19" name="矩形 18"/>
          <p:cNvSpPr/>
          <p:nvPr/>
        </p:nvSpPr>
        <p:spPr>
          <a:xfrm>
            <a:off x="7208623" y="2917309"/>
            <a:ext cx="3802278" cy="1754326"/>
          </a:xfrm>
          <a:prstGeom prst="rect">
            <a:avLst/>
          </a:prstGeom>
        </p:spPr>
        <p:txBody>
          <a:bodyPr wrap="square">
            <a:spAutoFit/>
          </a:bodyPr>
          <a:lstStyle/>
          <a:p>
            <a:pPr>
              <a:lnSpc>
                <a:spcPct val="120000"/>
              </a:lnSpc>
            </a:pPr>
            <a:r>
              <a:rPr lang="zh-CN" altLang="zh-CN" dirty="0">
                <a:solidFill>
                  <a:schemeClr val="accent5">
                    <a:lumMod val="75000"/>
                  </a:schemeClr>
                </a:solidFill>
                <a:latin typeface="楷体" panose="02010609060101010101" pitchFamily="49" charset="-122"/>
                <a:ea typeface="楷体" panose="02010609060101010101" pitchFamily="49" charset="-122"/>
              </a:rPr>
              <a:t>必须要有组织并在老师或熟悉水性的人的带领下去游泳。以便互相照顾。如果集体组织外出游泳，下水前后都要清点人数、并指定救生员做安全保护。</a:t>
            </a:r>
            <a:endParaRPr lang="zh-CN" altLang="en-US" dirty="0">
              <a:solidFill>
                <a:schemeClr val="accent5">
                  <a:lumMod val="75000"/>
                </a:schemeClr>
              </a:solidFill>
              <a:latin typeface="楷体" panose="02010609060101010101" pitchFamily="49" charset="-122"/>
              <a:ea typeface="楷体" panose="02010609060101010101" pitchFamily="49" charset="-122"/>
            </a:endParaRPr>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94271"/>
            <a:ext cx="3390900" cy="23646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p:bldP spid="17" grpId="0" animBg="1"/>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矩形: 圆角 24"/>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a:solidFill>
                  <a:schemeClr val="bg1"/>
                </a:solidFill>
                <a:latin typeface="楷体" panose="02010609060101010101" pitchFamily="49" charset="-122"/>
                <a:ea typeface="楷体" panose="02010609060101010101" pitchFamily="49" charset="-122"/>
              </a:rPr>
              <a:t>防溺水知识要点</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906596" y="734953"/>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03</a:t>
            </a:r>
            <a:endParaRPr lang="zh-CN" altLang="en-US" sz="2400" b="1" dirty="0">
              <a:latin typeface="楷体" panose="02010609060101010101" pitchFamily="49" charset="-122"/>
              <a:ea typeface="楷体" panose="02010609060101010101" pitchFamily="49" charset="-122"/>
            </a:endParaRPr>
          </a:p>
        </p:txBody>
      </p:sp>
      <p:sp>
        <p:nvSpPr>
          <p:cNvPr id="12" name="文本框 11"/>
          <p:cNvSpPr txBox="1"/>
          <p:nvPr/>
        </p:nvSpPr>
        <p:spPr>
          <a:xfrm>
            <a:off x="1969778" y="2200891"/>
            <a:ext cx="3134302" cy="523220"/>
          </a:xfrm>
          <a:prstGeom prst="rect">
            <a:avLst/>
          </a:prstGeom>
          <a:noFill/>
        </p:spPr>
        <p:txBody>
          <a:bodyPr wrap="square" rtlCol="0">
            <a:spAutoFit/>
          </a:bodyPr>
          <a:lstStyle/>
          <a:p>
            <a:r>
              <a:rPr lang="zh-CN" altLang="en-US" sz="2800" dirty="0">
                <a:solidFill>
                  <a:schemeClr val="accent5">
                    <a:lumMod val="75000"/>
                  </a:schemeClr>
                </a:solidFill>
                <a:latin typeface="楷体" panose="02010609060101010101" pitchFamily="49" charset="-122"/>
                <a:ea typeface="楷体" panose="02010609060101010101" pitchFamily="49" charset="-122"/>
              </a:rPr>
              <a:t>如何防溺水</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sp>
        <p:nvSpPr>
          <p:cNvPr id="20" name="矩形 19"/>
          <p:cNvSpPr/>
          <p:nvPr/>
        </p:nvSpPr>
        <p:spPr>
          <a:xfrm>
            <a:off x="1988807" y="2862969"/>
            <a:ext cx="4316722" cy="2390976"/>
          </a:xfrm>
          <a:prstGeom prst="rect">
            <a:avLst/>
          </a:prstGeom>
        </p:spPr>
        <p:txBody>
          <a:bodyPr wrap="square">
            <a:spAutoFit/>
          </a:bodyPr>
          <a:lstStyle/>
          <a:p>
            <a:pPr>
              <a:lnSpc>
                <a:spcPct val="120000"/>
              </a:lnSpc>
            </a:pPr>
            <a:r>
              <a:rPr lang="zh-CN" altLang="zh-CN" dirty="0">
                <a:solidFill>
                  <a:schemeClr val="accent5">
                    <a:lumMod val="75000"/>
                  </a:schemeClr>
                </a:solidFill>
                <a:latin typeface="楷体" panose="02010609060101010101" pitchFamily="49" charset="-122"/>
                <a:ea typeface="楷体" panose="02010609060101010101" pitchFamily="49" charset="-122"/>
              </a:rPr>
              <a:t>要清楚自己的身体健康状况，平时四肢就容易抽筋者不宜参加游泳或不要到深水区游泳。要做好下水前的准备，先活动活动身体，如水温太低应先在浅水处用水淋洗身体，待适应水温后再下水游泳；镶有假牙的同学，应将假牙取下，以防呛水时假牙落入食管或气管。</a:t>
            </a:r>
            <a:endParaRPr lang="zh-CN" altLang="en-US" dirty="0">
              <a:solidFill>
                <a:schemeClr val="accent5">
                  <a:lumMod val="75000"/>
                </a:schemeClr>
              </a:solidFill>
              <a:latin typeface="楷体" panose="02010609060101010101" pitchFamily="49" charset="-122"/>
              <a:ea typeface="楷体" panose="02010609060101010101" pitchFamily="49" charset="-122"/>
            </a:endParaRPr>
          </a:p>
        </p:txBody>
      </p:sp>
      <p:sp>
        <p:nvSpPr>
          <p:cNvPr id="21" name="椭圆 20"/>
          <p:cNvSpPr/>
          <p:nvPr/>
        </p:nvSpPr>
        <p:spPr>
          <a:xfrm>
            <a:off x="1418694" y="2935039"/>
            <a:ext cx="439530" cy="439530"/>
          </a:xfrm>
          <a:prstGeom prst="ellipse">
            <a:avLst/>
          </a:prstGeom>
          <a:solidFill>
            <a:srgbClr val="CE3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dobe Gothic Std B" panose="020B0800000000000000" pitchFamily="34" charset="-128"/>
                <a:ea typeface="Adobe Gothic Std B" panose="020B0800000000000000" pitchFamily="34" charset="-128"/>
              </a:rPr>
              <a:t>3</a:t>
            </a:r>
            <a:endParaRPr lang="zh-CN" altLang="en-US" sz="2400" dirty="0">
              <a:latin typeface="Adobe Gothic Std B" panose="020B0800000000000000" pitchFamily="34" charset="-128"/>
            </a:endParaRPr>
          </a:p>
        </p:txBody>
      </p:sp>
      <p:sp>
        <p:nvSpPr>
          <p:cNvPr id="22" name="椭圆 21"/>
          <p:cNvSpPr/>
          <p:nvPr/>
        </p:nvSpPr>
        <p:spPr>
          <a:xfrm>
            <a:off x="6699225" y="2935039"/>
            <a:ext cx="439530" cy="439530"/>
          </a:xfrm>
          <a:prstGeom prst="ellipse">
            <a:avLst/>
          </a:prstGeom>
          <a:solidFill>
            <a:srgbClr val="CE3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dobe Gothic Std B" panose="020B0800000000000000" pitchFamily="34" charset="-128"/>
                <a:ea typeface="Adobe Gothic Std B" panose="020B0800000000000000" pitchFamily="34" charset="-128"/>
              </a:rPr>
              <a:t>4</a:t>
            </a:r>
            <a:endParaRPr lang="zh-CN" altLang="en-US" sz="2400" dirty="0">
              <a:latin typeface="Adobe Gothic Std B" panose="020B0800000000000000" pitchFamily="34" charset="-128"/>
            </a:endParaRPr>
          </a:p>
        </p:txBody>
      </p:sp>
      <p:sp>
        <p:nvSpPr>
          <p:cNvPr id="23" name="矩形 22"/>
          <p:cNvSpPr/>
          <p:nvPr/>
        </p:nvSpPr>
        <p:spPr>
          <a:xfrm>
            <a:off x="7246702" y="2850097"/>
            <a:ext cx="3802278" cy="1726178"/>
          </a:xfrm>
          <a:prstGeom prst="rect">
            <a:avLst/>
          </a:prstGeom>
        </p:spPr>
        <p:txBody>
          <a:bodyPr wrap="square">
            <a:spAutoFit/>
          </a:bodyPr>
          <a:lstStyle/>
          <a:p>
            <a:pPr>
              <a:lnSpc>
                <a:spcPct val="120000"/>
              </a:lnSpc>
            </a:pPr>
            <a:r>
              <a:rPr lang="zh-CN" altLang="zh-CN" dirty="0">
                <a:solidFill>
                  <a:schemeClr val="accent5">
                    <a:lumMod val="75000"/>
                  </a:schemeClr>
                </a:solidFill>
                <a:latin typeface="楷体" panose="02010609060101010101" pitchFamily="49" charset="-122"/>
                <a:ea typeface="楷体" panose="02010609060101010101" pitchFamily="49" charset="-122"/>
              </a:rPr>
              <a:t>对自己的水性要有自知之明，下水后不能逞能，不要贸然跳水和潜泳，更不能互相打闹，以免喝水和溺水。不要在急流和漩涡处游泳，更不要酒后游泳。</a:t>
            </a:r>
            <a:endParaRPr lang="zh-CN" altLang="en-US" dirty="0">
              <a:solidFill>
                <a:schemeClr val="accent5">
                  <a:lumMod val="75000"/>
                </a:schemeClr>
              </a:solidFill>
              <a:latin typeface="楷体" panose="02010609060101010101" pitchFamily="49" charset="-122"/>
              <a:ea typeface="楷体" panose="02010609060101010101" pitchFamily="49" charset="-122"/>
            </a:endParaRPr>
          </a:p>
        </p:txBody>
      </p:sp>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94271"/>
            <a:ext cx="3390900" cy="23646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p:bldP spid="21" grpId="0" animBg="1"/>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矩形: 圆角 24"/>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a:solidFill>
                  <a:schemeClr val="bg1"/>
                </a:solidFill>
                <a:latin typeface="楷体" panose="02010609060101010101" pitchFamily="49" charset="-122"/>
                <a:ea typeface="楷体" panose="02010609060101010101" pitchFamily="49" charset="-122"/>
              </a:rPr>
              <a:t>防溺水知识要点</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906596" y="734953"/>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03</a:t>
            </a:r>
            <a:endParaRPr lang="zh-CN" altLang="en-US" sz="2400" b="1" dirty="0">
              <a:latin typeface="楷体" panose="02010609060101010101" pitchFamily="49" charset="-122"/>
              <a:ea typeface="楷体" panose="02010609060101010101" pitchFamily="49" charset="-122"/>
            </a:endParaRPr>
          </a:p>
        </p:txBody>
      </p:sp>
      <p:sp>
        <p:nvSpPr>
          <p:cNvPr id="12" name="矩形 11"/>
          <p:cNvSpPr/>
          <p:nvPr/>
        </p:nvSpPr>
        <p:spPr>
          <a:xfrm>
            <a:off x="1734593" y="2547360"/>
            <a:ext cx="8822558" cy="728982"/>
          </a:xfrm>
          <a:prstGeom prst="rect">
            <a:avLst/>
          </a:prstGeom>
        </p:spPr>
        <p:txBody>
          <a:bodyPr wrap="square">
            <a:spAutoFit/>
          </a:bodyPr>
          <a:lstStyle/>
          <a:p>
            <a:pPr>
              <a:lnSpc>
                <a:spcPct val="120000"/>
              </a:lnSpc>
            </a:pPr>
            <a:r>
              <a:rPr lang="zh-CN" altLang="zh-CN" dirty="0">
                <a:solidFill>
                  <a:schemeClr val="accent5">
                    <a:lumMod val="75000"/>
                  </a:schemeClr>
                </a:solidFill>
                <a:latin typeface="楷体" panose="02010609060101010101" pitchFamily="49" charset="-122"/>
                <a:ea typeface="楷体" panose="02010609060101010101" pitchFamily="49" charset="-122"/>
              </a:rPr>
              <a:t>在游泳中如果突然觉得身体不舒服，如眩晕、恶心、心慌、气短等，要立即上岸休息或呼救。</a:t>
            </a:r>
            <a:endParaRPr lang="zh-CN" altLang="en-US" dirty="0">
              <a:solidFill>
                <a:schemeClr val="accent5">
                  <a:lumMod val="75000"/>
                </a:schemeClr>
              </a:solidFill>
              <a:latin typeface="楷体" panose="02010609060101010101" pitchFamily="49" charset="-122"/>
              <a:ea typeface="楷体" panose="02010609060101010101" pitchFamily="49" charset="-122"/>
            </a:endParaRPr>
          </a:p>
        </p:txBody>
      </p:sp>
      <p:sp>
        <p:nvSpPr>
          <p:cNvPr id="16" name="椭圆 15"/>
          <p:cNvSpPr/>
          <p:nvPr/>
        </p:nvSpPr>
        <p:spPr>
          <a:xfrm>
            <a:off x="1164481" y="2619430"/>
            <a:ext cx="439530" cy="439530"/>
          </a:xfrm>
          <a:prstGeom prst="ellipse">
            <a:avLst/>
          </a:prstGeom>
          <a:solidFill>
            <a:srgbClr val="CE3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dobe Gothic Std B" panose="020B0800000000000000" pitchFamily="34" charset="-128"/>
                <a:ea typeface="Adobe Gothic Std B" panose="020B0800000000000000" pitchFamily="34" charset="-128"/>
              </a:rPr>
              <a:t>5</a:t>
            </a:r>
            <a:endParaRPr lang="zh-CN" altLang="en-US" sz="2400" dirty="0">
              <a:latin typeface="Adobe Gothic Std B" panose="020B0800000000000000" pitchFamily="34" charset="-128"/>
            </a:endParaRPr>
          </a:p>
        </p:txBody>
      </p:sp>
      <p:sp>
        <p:nvSpPr>
          <p:cNvPr id="17" name="椭圆 16"/>
          <p:cNvSpPr/>
          <p:nvPr/>
        </p:nvSpPr>
        <p:spPr>
          <a:xfrm>
            <a:off x="1164481" y="3326608"/>
            <a:ext cx="439530" cy="439530"/>
          </a:xfrm>
          <a:prstGeom prst="ellipse">
            <a:avLst/>
          </a:prstGeom>
          <a:solidFill>
            <a:srgbClr val="CE3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dobe Gothic Std B" panose="020B0800000000000000" pitchFamily="34" charset="-128"/>
                <a:ea typeface="Adobe Gothic Std B" panose="020B0800000000000000" pitchFamily="34" charset="-128"/>
              </a:rPr>
              <a:t>6</a:t>
            </a:r>
            <a:endParaRPr lang="zh-CN" altLang="en-US" sz="2400" dirty="0">
              <a:latin typeface="Adobe Gothic Std B" panose="020B0800000000000000" pitchFamily="34" charset="-128"/>
            </a:endParaRPr>
          </a:p>
        </p:txBody>
      </p:sp>
      <p:sp>
        <p:nvSpPr>
          <p:cNvPr id="18" name="矩形 17"/>
          <p:cNvSpPr/>
          <p:nvPr/>
        </p:nvSpPr>
        <p:spPr>
          <a:xfrm>
            <a:off x="1734593" y="3276342"/>
            <a:ext cx="8822558" cy="725968"/>
          </a:xfrm>
          <a:prstGeom prst="rect">
            <a:avLst/>
          </a:prstGeom>
        </p:spPr>
        <p:txBody>
          <a:bodyPr wrap="square">
            <a:spAutoFit/>
          </a:bodyPr>
          <a:lstStyle/>
          <a:p>
            <a:pPr>
              <a:lnSpc>
                <a:spcPct val="120000"/>
              </a:lnSpc>
            </a:pPr>
            <a:r>
              <a:rPr lang="zh-CN" altLang="zh-CN" dirty="0">
                <a:solidFill>
                  <a:schemeClr val="accent5">
                    <a:lumMod val="75000"/>
                  </a:schemeClr>
                </a:solidFill>
                <a:latin typeface="楷体" panose="02010609060101010101" pitchFamily="49" charset="-122"/>
                <a:ea typeface="楷体" panose="02010609060101010101" pitchFamily="49" charset="-122"/>
              </a:rPr>
              <a:t>在游泳中，若小腿或脚部抽筋，千万不要惊慌，可用力蹬腿或做跳跃动作，或用力按摩、拉扯抽筋部位，同时呼叫同伴救助。</a:t>
            </a:r>
            <a:endParaRPr lang="zh-CN" altLang="en-US" dirty="0">
              <a:solidFill>
                <a:schemeClr val="accent5">
                  <a:lumMod val="75000"/>
                </a:schemeClr>
              </a:solidFill>
              <a:latin typeface="楷体" panose="02010609060101010101" pitchFamily="49" charset="-122"/>
              <a:ea typeface="楷体" panose="02010609060101010101" pitchFamily="49" charset="-122"/>
            </a:endParaRPr>
          </a:p>
        </p:txBody>
      </p:sp>
      <p:sp>
        <p:nvSpPr>
          <p:cNvPr id="19" name="椭圆 18"/>
          <p:cNvSpPr/>
          <p:nvPr/>
        </p:nvSpPr>
        <p:spPr>
          <a:xfrm>
            <a:off x="1164481" y="4033786"/>
            <a:ext cx="439530" cy="439530"/>
          </a:xfrm>
          <a:prstGeom prst="ellipse">
            <a:avLst/>
          </a:prstGeom>
          <a:solidFill>
            <a:srgbClr val="CE3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dobe Gothic Std B" panose="020B0800000000000000" pitchFamily="34" charset="-128"/>
                <a:ea typeface="Adobe Gothic Std B" panose="020B0800000000000000" pitchFamily="34" charset="-128"/>
              </a:rPr>
              <a:t>7</a:t>
            </a:r>
            <a:endParaRPr lang="zh-CN" altLang="en-US" sz="2400" dirty="0">
              <a:latin typeface="Adobe Gothic Std B" panose="020B0800000000000000" pitchFamily="34" charset="-128"/>
            </a:endParaRPr>
          </a:p>
        </p:txBody>
      </p:sp>
      <p:sp>
        <p:nvSpPr>
          <p:cNvPr id="20" name="矩形 19"/>
          <p:cNvSpPr/>
          <p:nvPr/>
        </p:nvSpPr>
        <p:spPr>
          <a:xfrm>
            <a:off x="1710559" y="4005324"/>
            <a:ext cx="9636657" cy="1723164"/>
          </a:xfrm>
          <a:prstGeom prst="rect">
            <a:avLst/>
          </a:prstGeom>
        </p:spPr>
        <p:txBody>
          <a:bodyPr wrap="square">
            <a:spAutoFit/>
          </a:bodyPr>
          <a:lstStyle/>
          <a:p>
            <a:pPr>
              <a:lnSpc>
                <a:spcPct val="120000"/>
              </a:lnSpc>
            </a:pPr>
            <a:r>
              <a:rPr lang="zh-CN" altLang="zh-CN" dirty="0">
                <a:solidFill>
                  <a:schemeClr val="accent5">
                    <a:lumMod val="75000"/>
                  </a:schemeClr>
                </a:solidFill>
                <a:latin typeface="楷体" panose="02010609060101010101" pitchFamily="49" charset="-122"/>
                <a:ea typeface="楷体" panose="02010609060101010101" pitchFamily="49" charset="-122"/>
              </a:rPr>
              <a:t>在游泳中遇到溺水事故时，现场急救刻不容缓，心肺复苏最为重要。将溺水者救上岸后，要立即清除口腔、鼻咽腔的呕吐物和泥沙等杂物，保持呼吸通畅；应将其舌头拉出，以免后翻堵塞呼吸道；将溺水者的腹部垫高，使胸及头部下垂，或抱其双腿将腹部放在急救者肩部，做走动或跳动</a:t>
            </a:r>
            <a:r>
              <a:rPr lang="en-US" altLang="zh-CN" dirty="0">
                <a:solidFill>
                  <a:schemeClr val="accent5">
                    <a:lumMod val="75000"/>
                  </a:schemeClr>
                </a:solidFill>
                <a:latin typeface="楷体" panose="02010609060101010101" pitchFamily="49" charset="-122"/>
                <a:ea typeface="楷体" panose="02010609060101010101" pitchFamily="49" charset="-122"/>
              </a:rPr>
              <a:t>"</a:t>
            </a:r>
            <a:r>
              <a:rPr lang="zh-CN" altLang="zh-CN" dirty="0">
                <a:solidFill>
                  <a:schemeClr val="accent5">
                    <a:lumMod val="75000"/>
                  </a:schemeClr>
                </a:solidFill>
                <a:latin typeface="楷体" panose="02010609060101010101" pitchFamily="49" charset="-122"/>
                <a:ea typeface="楷体" panose="02010609060101010101" pitchFamily="49" charset="-122"/>
              </a:rPr>
              <a:t>倒水</a:t>
            </a:r>
            <a:r>
              <a:rPr lang="en-US" altLang="zh-CN" dirty="0">
                <a:solidFill>
                  <a:schemeClr val="accent5">
                    <a:lumMod val="75000"/>
                  </a:schemeClr>
                </a:solidFill>
                <a:latin typeface="楷体" panose="02010609060101010101" pitchFamily="49" charset="-122"/>
                <a:ea typeface="楷体" panose="02010609060101010101" pitchFamily="49" charset="-122"/>
              </a:rPr>
              <a:t>"</a:t>
            </a:r>
            <a:r>
              <a:rPr lang="zh-CN" altLang="zh-CN" dirty="0">
                <a:solidFill>
                  <a:schemeClr val="accent5">
                    <a:lumMod val="75000"/>
                  </a:schemeClr>
                </a:solidFill>
                <a:latin typeface="楷体" panose="02010609060101010101" pitchFamily="49" charset="-122"/>
                <a:ea typeface="楷体" panose="02010609060101010101" pitchFamily="49" charset="-122"/>
              </a:rPr>
              <a:t>动作。恢复溺水者呼吸是急救成败的关键，应立即进行人工呼吸，可采取口对口或口对鼻的人工呼吸方式，在急救的同时应迅速送往医院救治。</a:t>
            </a:r>
            <a:endParaRPr lang="zh-CN" altLang="en-US" dirty="0">
              <a:solidFill>
                <a:schemeClr val="accent5">
                  <a:lumMod val="75000"/>
                </a:schemeClr>
              </a:solidFill>
              <a:latin typeface="楷体" panose="02010609060101010101" pitchFamily="49" charset="-122"/>
              <a:ea typeface="楷体" panose="02010609060101010101" pitchFamily="49" charset="-122"/>
            </a:endParaRPr>
          </a:p>
        </p:txBody>
      </p:sp>
      <p:sp>
        <p:nvSpPr>
          <p:cNvPr id="21" name="文本框 20"/>
          <p:cNvSpPr txBox="1"/>
          <p:nvPr/>
        </p:nvSpPr>
        <p:spPr>
          <a:xfrm>
            <a:off x="1734593" y="1897240"/>
            <a:ext cx="3134302" cy="523220"/>
          </a:xfrm>
          <a:prstGeom prst="rect">
            <a:avLst/>
          </a:prstGeom>
          <a:noFill/>
        </p:spPr>
        <p:txBody>
          <a:bodyPr wrap="square" rtlCol="0">
            <a:spAutoFit/>
          </a:bodyPr>
          <a:lstStyle/>
          <a:p>
            <a:r>
              <a:rPr lang="zh-CN" altLang="en-US" sz="2800" dirty="0">
                <a:solidFill>
                  <a:schemeClr val="accent5">
                    <a:lumMod val="75000"/>
                  </a:schemeClr>
                </a:solidFill>
                <a:latin typeface="楷体" panose="02010609060101010101" pitchFamily="49" charset="-122"/>
                <a:ea typeface="楷体" panose="02010609060101010101" pitchFamily="49" charset="-122"/>
              </a:rPr>
              <a:t>如何防溺水</a:t>
            </a:r>
            <a:endParaRPr lang="zh-CN" altLang="en-US" sz="2800" dirty="0">
              <a:solidFill>
                <a:schemeClr val="accent5">
                  <a:lumMod val="75000"/>
                </a:schemeClr>
              </a:solidFill>
              <a:latin typeface="楷体" panose="02010609060101010101" pitchFamily="49" charset="-122"/>
              <a:ea typeface="楷体" panose="02010609060101010101" pitchFamily="49" charset="-122"/>
            </a:endParaRP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509" y="129043"/>
            <a:ext cx="2473895" cy="2473895"/>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8346" y="5042875"/>
            <a:ext cx="3040006" cy="19946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p:bldP spid="16" grpId="0" animBg="1"/>
      <p:bldP spid="17" grpId="0" animBg="1"/>
      <p:bldP spid="18" grpId="0"/>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0B9D9"/>
        </a:solidFill>
        <a:effectLst/>
      </p:bgPr>
    </p:bg>
    <p:spTree>
      <p:nvGrpSpPr>
        <p:cNvPr id="1" name=""/>
        <p:cNvGrpSpPr/>
        <p:nvPr/>
      </p:nvGrpSpPr>
      <p:grpSpPr>
        <a:xfrm>
          <a:off x="0" y="0"/>
          <a:ext cx="0" cy="0"/>
          <a:chOff x="0" y="0"/>
          <a:chExt cx="0" cy="0"/>
        </a:xfrm>
      </p:grpSpPr>
      <p:sp>
        <p:nvSpPr>
          <p:cNvPr id="11" name="矩形: 圆角 10"/>
          <p:cNvSpPr/>
          <p:nvPr/>
        </p:nvSpPr>
        <p:spPr>
          <a:xfrm>
            <a:off x="497681" y="400050"/>
            <a:ext cx="11275219" cy="6019800"/>
          </a:xfrm>
          <a:prstGeom prst="roundRect">
            <a:avLst/>
          </a:prstGeom>
          <a:solidFill>
            <a:schemeClr val="bg1">
              <a:alpha val="78000"/>
            </a:schemeClr>
          </a:solidFill>
          <a:ln w="12700" cap="flat" cmpd="sng" algn="ctr">
            <a:solidFill>
              <a:schemeClr val="bg1"/>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9835405" y="0"/>
            <a:ext cx="2356595" cy="246380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07" y="1325289"/>
            <a:ext cx="7208958" cy="5532711"/>
          </a:xfrm>
          <a:prstGeom prst="rect">
            <a:avLst/>
          </a:prstGeom>
        </p:spPr>
      </p:pic>
      <p:sp>
        <p:nvSpPr>
          <p:cNvPr id="12" name="矩形 11"/>
          <p:cNvSpPr/>
          <p:nvPr/>
        </p:nvSpPr>
        <p:spPr>
          <a:xfrm>
            <a:off x="8115228" y="2184800"/>
            <a:ext cx="3865028" cy="2585323"/>
          </a:xfrm>
          <a:prstGeom prst="rect">
            <a:avLst/>
          </a:prstGeom>
          <a:noFill/>
          <a:ln>
            <a:noFill/>
          </a:ln>
        </p:spPr>
        <p:txBody>
          <a:bodyPr wrap="square" rtlCol="0">
            <a:spAutoFit/>
          </a:bodyPr>
          <a:lstStyle/>
          <a:p>
            <a:r>
              <a:rPr lang="en-US" altLang="zh-CN" sz="5400" dirty="0">
                <a:latin typeface="楷体" panose="02010609060101010101" pitchFamily="49" charset="-122"/>
                <a:ea typeface="楷体" panose="02010609060101010101" pitchFamily="49" charset="-122"/>
              </a:rPr>
              <a:t>PART 04</a:t>
            </a:r>
            <a:endParaRPr lang="en-US" altLang="zh-CN" sz="5400" dirty="0">
              <a:latin typeface="楷体" panose="02010609060101010101" pitchFamily="49" charset="-122"/>
              <a:ea typeface="楷体" panose="02010609060101010101" pitchFamily="49" charset="-122"/>
            </a:endParaRPr>
          </a:p>
          <a:p>
            <a:r>
              <a:rPr lang="zh-CN" altLang="en-US" sz="5400" dirty="0">
                <a:latin typeface="楷体" panose="02010609060101010101" pitchFamily="49" charset="-122"/>
                <a:ea typeface="楷体" panose="02010609060101010101" pitchFamily="49" charset="-122"/>
              </a:rPr>
              <a:t>落水，如何自救</a:t>
            </a:r>
            <a:endParaRPr lang="zh-CN" altLang="en-US" sz="5400" dirty="0">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矩形: 圆角 15"/>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落水，如何自救</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906596" y="734953"/>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04</a:t>
            </a:r>
            <a:endParaRPr lang="zh-CN" altLang="en-US" sz="2400" b="1" dirty="0">
              <a:latin typeface="楷体" panose="02010609060101010101" pitchFamily="49" charset="-122"/>
              <a:ea typeface="楷体" panose="02010609060101010101" pitchFamily="49" charset="-122"/>
            </a:endParaRPr>
          </a:p>
        </p:txBody>
      </p:sp>
      <p:sp>
        <p:nvSpPr>
          <p:cNvPr id="12" name="矩形 11"/>
          <p:cNvSpPr/>
          <p:nvPr/>
        </p:nvSpPr>
        <p:spPr>
          <a:xfrm>
            <a:off x="5745305" y="1911984"/>
            <a:ext cx="5580743" cy="3222998"/>
          </a:xfrm>
          <a:prstGeom prst="rect">
            <a:avLst/>
          </a:prstGeom>
        </p:spPr>
        <p:txBody>
          <a:bodyPr wrap="square">
            <a:spAutoFit/>
          </a:bodyPr>
          <a:lstStyle/>
          <a:p>
            <a:pPr algn="just">
              <a:lnSpc>
                <a:spcPct val="150000"/>
              </a:lnSpc>
            </a:pPr>
            <a:r>
              <a:rPr lang="zh-CN" altLang="en-US" sz="2800" dirty="0">
                <a:solidFill>
                  <a:prstClr val="black"/>
                </a:solidFill>
                <a:latin typeface="楷体" panose="02010609060101010101" pitchFamily="49" charset="-122"/>
                <a:ea typeface="楷体" panose="02010609060101010101" pitchFamily="49" charset="-122"/>
              </a:rPr>
              <a:t>    假如周围有木板，应抓住，</a:t>
            </a:r>
            <a:r>
              <a:rPr lang="zh-CN" altLang="en-US" sz="2800" b="1" dirty="0">
                <a:solidFill>
                  <a:srgbClr val="DE3513"/>
                </a:solidFill>
                <a:latin typeface="楷体" panose="02010609060101010101" pitchFamily="49" charset="-122"/>
                <a:ea typeface="楷体" panose="02010609060101010101" pitchFamily="49" charset="-122"/>
              </a:rPr>
              <a:t>借用木板</a:t>
            </a:r>
            <a:r>
              <a:rPr lang="zh-CN" altLang="en-US" sz="2800" dirty="0">
                <a:solidFill>
                  <a:prstClr val="black"/>
                </a:solidFill>
                <a:latin typeface="楷体" panose="02010609060101010101" pitchFamily="49" charset="-122"/>
                <a:ea typeface="楷体" panose="02010609060101010101" pitchFamily="49" charset="-122"/>
              </a:rPr>
              <a:t>的浮力使自己的身体尽量往上浮。如果有人跳水相救，千万不可死死抱住救助者不放，而应</a:t>
            </a:r>
            <a:r>
              <a:rPr lang="zh-CN" altLang="en-US" sz="2800" b="1" dirty="0">
                <a:solidFill>
                  <a:srgbClr val="DE3513"/>
                </a:solidFill>
                <a:latin typeface="楷体" panose="02010609060101010101" pitchFamily="49" charset="-122"/>
                <a:ea typeface="楷体" panose="02010609060101010101" pitchFamily="49" charset="-122"/>
              </a:rPr>
              <a:t>尽量放松</a:t>
            </a:r>
            <a:r>
              <a:rPr lang="zh-CN" altLang="en-US" sz="2800" dirty="0">
                <a:solidFill>
                  <a:prstClr val="black"/>
                </a:solidFill>
                <a:latin typeface="楷体" panose="02010609060101010101" pitchFamily="49" charset="-122"/>
                <a:ea typeface="楷体" panose="02010609060101010101" pitchFamily="49" charset="-122"/>
              </a:rPr>
              <a:t>，配合救助者把你带到岸边。</a:t>
            </a:r>
            <a:endParaRPr lang="zh-CN" altLang="en-US" sz="2800" dirty="0">
              <a:solidFill>
                <a:prstClr val="black"/>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4"/>
          <a:stretch>
            <a:fillRect/>
          </a:stretch>
        </p:blipFill>
        <p:spPr>
          <a:xfrm>
            <a:off x="1029577" y="2703013"/>
            <a:ext cx="4454035" cy="19875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矩形: 圆角 15"/>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落水，如何自救</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906596" y="734953"/>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04</a:t>
            </a:r>
            <a:endParaRPr lang="zh-CN" altLang="en-US" sz="2400" b="1" dirty="0">
              <a:latin typeface="楷体" panose="02010609060101010101" pitchFamily="49" charset="-122"/>
              <a:ea typeface="楷体" panose="02010609060101010101" pitchFamily="49" charset="-122"/>
            </a:endParaRPr>
          </a:p>
        </p:txBody>
      </p:sp>
      <p:sp>
        <p:nvSpPr>
          <p:cNvPr id="12" name="矩形 11"/>
          <p:cNvSpPr/>
          <p:nvPr/>
        </p:nvSpPr>
        <p:spPr>
          <a:xfrm>
            <a:off x="1388082" y="1579028"/>
            <a:ext cx="9574618" cy="1866858"/>
          </a:xfrm>
          <a:prstGeom prst="rect">
            <a:avLst/>
          </a:prstGeom>
        </p:spPr>
        <p:txBody>
          <a:bodyPr wrap="square">
            <a:spAutoFit/>
          </a:bodyPr>
          <a:lstStyle/>
          <a:p>
            <a:pPr algn="just">
              <a:lnSpc>
                <a:spcPct val="150000"/>
              </a:lnSpc>
            </a:pPr>
            <a:r>
              <a:rPr lang="zh-CN" altLang="en-US" sz="2000" dirty="0">
                <a:solidFill>
                  <a:prstClr val="black"/>
                </a:solidFill>
                <a:latin typeface="楷体" panose="02010609060101010101" pitchFamily="49" charset="-122"/>
                <a:ea typeface="楷体" panose="02010609060101010101" pitchFamily="49" charset="-122"/>
              </a:rPr>
              <a:t>    不慎落入水中，千万不要惊慌，要采取正确的措施自救，以便争取获救的机会。如果你不习水性，应迅速把头向后仰，口向上，</a:t>
            </a:r>
            <a:r>
              <a:rPr lang="zh-CN" altLang="en-US" sz="2000" b="1" dirty="0">
                <a:solidFill>
                  <a:srgbClr val="DE3513"/>
                </a:solidFill>
                <a:latin typeface="楷体" panose="02010609060101010101" pitchFamily="49" charset="-122"/>
                <a:ea typeface="楷体" panose="02010609060101010101" pitchFamily="49" charset="-122"/>
              </a:rPr>
              <a:t>尽量使口鼻露出水面</a:t>
            </a:r>
            <a:r>
              <a:rPr lang="zh-CN" altLang="en-US" sz="2000" dirty="0">
                <a:solidFill>
                  <a:prstClr val="black"/>
                </a:solidFill>
                <a:latin typeface="楷体" panose="02010609060101010101" pitchFamily="49" charset="-122"/>
                <a:ea typeface="楷体" panose="02010609060101010101" pitchFamily="49" charset="-122"/>
              </a:rPr>
              <a:t>，不能将手上举或挣扎，以免使身体下沉。及时</a:t>
            </a:r>
            <a:r>
              <a:rPr lang="zh-CN" altLang="en-US" sz="2000" b="1" dirty="0">
                <a:solidFill>
                  <a:srgbClr val="DE3513"/>
                </a:solidFill>
                <a:latin typeface="楷体" panose="02010609060101010101" pitchFamily="49" charset="-122"/>
                <a:ea typeface="楷体" panose="02010609060101010101" pitchFamily="49" charset="-122"/>
              </a:rPr>
              <a:t>甩掉</a:t>
            </a:r>
            <a:r>
              <a:rPr lang="zh-CN" altLang="en-US" sz="2000" dirty="0">
                <a:solidFill>
                  <a:prstClr val="black"/>
                </a:solidFill>
                <a:latin typeface="楷体" panose="02010609060101010101" pitchFamily="49" charset="-122"/>
                <a:ea typeface="楷体" panose="02010609060101010101" pitchFamily="49" charset="-122"/>
              </a:rPr>
              <a:t>鞋子和口袋里的</a:t>
            </a:r>
            <a:r>
              <a:rPr lang="zh-CN" altLang="en-US" sz="2000" b="1" dirty="0">
                <a:solidFill>
                  <a:srgbClr val="DE3513"/>
                </a:solidFill>
                <a:latin typeface="楷体" panose="02010609060101010101" pitchFamily="49" charset="-122"/>
                <a:ea typeface="楷体" panose="02010609060101010101" pitchFamily="49" charset="-122"/>
              </a:rPr>
              <a:t>重物</a:t>
            </a:r>
            <a:r>
              <a:rPr lang="zh-CN" altLang="en-US" sz="2000" dirty="0">
                <a:solidFill>
                  <a:prstClr val="black"/>
                </a:solidFill>
                <a:latin typeface="楷体" panose="02010609060101010101" pitchFamily="49" charset="-122"/>
                <a:ea typeface="楷体" panose="02010609060101010101" pitchFamily="49" charset="-122"/>
              </a:rPr>
              <a:t>，但不要脱掉衣服，因为它会产生一定的浮力，对你有很大帮助。</a:t>
            </a:r>
            <a:endParaRPr lang="zh-CN" altLang="en-US" sz="2000" dirty="0">
              <a:solidFill>
                <a:prstClr val="black"/>
              </a:solidFill>
              <a:latin typeface="楷体" panose="02010609060101010101" pitchFamily="49" charset="-122"/>
              <a:ea typeface="楷体" panose="02010609060101010101" pitchFamily="49" charset="-122"/>
            </a:endParaRPr>
          </a:p>
        </p:txBody>
      </p:sp>
      <p:pic>
        <p:nvPicPr>
          <p:cNvPr id="3074" name="Picture 2" descr="https://timgsa.baidu.com/timg?image&amp;quality=80&amp;size=b9999_10000&amp;sec=1576303919475&amp;di=457211cc5cdba6e526bb1b9e107eb675&amp;imgtype=0&amp;src=http%3A%2F%2Fn.sinaimg.cn%2Ftranslate%2F624%2Fw368h256%2F20180525%2FkGT6-hcaqueu0871903.jpg"/>
          <p:cNvPicPr>
            <a:picLocks noChangeAspect="1" noChangeArrowheads="1"/>
          </p:cNvPicPr>
          <p:nvPr/>
        </p:nvPicPr>
        <p:blipFill rotWithShape="1">
          <a:blip r:embed="rId4">
            <a:extLst>
              <a:ext uri="{28A0092B-C50C-407E-A947-70E740481C1C}">
                <a14:useLocalDpi xmlns:a14="http://schemas.microsoft.com/office/drawing/2010/main" val="0"/>
              </a:ext>
            </a:extLst>
          </a:blip>
          <a:srcRect t="21036"/>
          <a:stretch>
            <a:fillRect/>
          </a:stretch>
        </p:blipFill>
        <p:spPr bwMode="auto">
          <a:xfrm>
            <a:off x="6253166" y="3719175"/>
            <a:ext cx="4707918" cy="22370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imgsa.baidu.com/timg?image&amp;quality=80&amp;size=b9999_10000&amp;sec=1576303937897&amp;di=ce3902b99a6b43ff7092240ac35284fd&amp;imgtype=0&amp;src=http%3A%2F%2F5b0988e595225.cdn.sohucs.com%2Fimages%2F20180813%2Fb7efe4683e0d4bd3a1c2a17064bd3b45.jpeg"/>
          <p:cNvPicPr>
            <a:picLocks noChangeAspect="1" noChangeArrowheads="1"/>
          </p:cNvPicPr>
          <p:nvPr/>
        </p:nvPicPr>
        <p:blipFill rotWithShape="1">
          <a:blip r:embed="rId5">
            <a:extLst>
              <a:ext uri="{28A0092B-C50C-407E-A947-70E740481C1C}">
                <a14:useLocalDpi xmlns:a14="http://schemas.microsoft.com/office/drawing/2010/main" val="0"/>
              </a:ext>
            </a:extLst>
          </a:blip>
          <a:srcRect b="21036"/>
          <a:stretch>
            <a:fillRect/>
          </a:stretch>
        </p:blipFill>
        <p:spPr bwMode="auto">
          <a:xfrm>
            <a:off x="1402245" y="3719176"/>
            <a:ext cx="4572479" cy="22370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矩形: 圆角 20"/>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落水，如何自救</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906596" y="734953"/>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04</a:t>
            </a:r>
            <a:endParaRPr lang="zh-CN" altLang="en-US" sz="2400" b="1" dirty="0">
              <a:latin typeface="楷体" panose="02010609060101010101" pitchFamily="49" charset="-122"/>
              <a:ea typeface="楷体" panose="02010609060101010101" pitchFamily="49" charset="-122"/>
            </a:endParaRPr>
          </a:p>
        </p:txBody>
      </p:sp>
      <p:sp>
        <p:nvSpPr>
          <p:cNvPr id="20" name="矩形 2"/>
          <p:cNvSpPr>
            <a:spLocks noChangeArrowheads="1"/>
          </p:cNvSpPr>
          <p:nvPr/>
        </p:nvSpPr>
        <p:spPr bwMode="auto">
          <a:xfrm>
            <a:off x="6198471" y="2071135"/>
            <a:ext cx="5012067"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400" b="1" dirty="0">
                <a:solidFill>
                  <a:srgbClr val="DE3513"/>
                </a:solidFill>
                <a:latin typeface="楷体" panose="02010609060101010101" pitchFamily="49" charset="-122"/>
                <a:ea typeface="楷体" panose="02010609060101010101" pitchFamily="49" charset="-122"/>
              </a:rPr>
              <a:t>落水者力大无比</a:t>
            </a:r>
            <a:r>
              <a:rPr lang="zh-CN" altLang="en-US" sz="2400" dirty="0">
                <a:solidFill>
                  <a:prstClr val="black"/>
                </a:solidFill>
                <a:latin typeface="楷体" panose="02010609060101010101" pitchFamily="49" charset="-122"/>
                <a:ea typeface="楷体" panose="02010609060101010101" pitchFamily="49" charset="-122"/>
              </a:rPr>
              <a:t>，稍不留神就会被溺水者拉下水，造成连环溺水的悲剧。</a:t>
            </a:r>
            <a:endParaRPr lang="zh-CN" altLang="en-US" sz="2400" dirty="0">
              <a:solidFill>
                <a:prstClr val="black"/>
              </a:solidFill>
              <a:latin typeface="楷体" panose="02010609060101010101" pitchFamily="49" charset="-122"/>
              <a:ea typeface="楷体" panose="02010609060101010101" pitchFamily="49" charset="-122"/>
            </a:endParaRPr>
          </a:p>
          <a:p>
            <a:pPr algn="just">
              <a:lnSpc>
                <a:spcPct val="150000"/>
              </a:lnSpc>
            </a:pPr>
            <a:r>
              <a:rPr lang="zh-CN" altLang="en-US" sz="2400" dirty="0">
                <a:solidFill>
                  <a:prstClr val="black"/>
                </a:solidFill>
                <a:latin typeface="楷体" panose="02010609060101010101" pitchFamily="49" charset="-122"/>
                <a:ea typeface="楷体" panose="02010609060101010101" pitchFamily="49" charset="-122"/>
              </a:rPr>
              <a:t>救援的</a:t>
            </a:r>
            <a:r>
              <a:rPr lang="zh-CN" altLang="en-US" sz="2400" b="1" dirty="0">
                <a:solidFill>
                  <a:srgbClr val="DE3513"/>
                </a:solidFill>
                <a:latin typeface="楷体" panose="02010609060101010101" pitchFamily="49" charset="-122"/>
                <a:ea typeface="楷体" panose="02010609060101010101" pitchFamily="49" charset="-122"/>
              </a:rPr>
              <a:t>第一要务是保证自身安全</a:t>
            </a:r>
            <a:r>
              <a:rPr lang="zh-CN" altLang="en-US" sz="2400" dirty="0">
                <a:solidFill>
                  <a:prstClr val="black"/>
                </a:solidFill>
                <a:latin typeface="楷体" panose="02010609060101010101" pitchFamily="49" charset="-122"/>
                <a:ea typeface="楷体" panose="02010609060101010101" pitchFamily="49" charset="-122"/>
              </a:rPr>
              <a:t>，不然就是添乱，甚至可能引发更大的悲剧！</a:t>
            </a:r>
            <a:endParaRPr lang="zh-CN" altLang="en-US" sz="2400" dirty="0">
              <a:solidFill>
                <a:prstClr val="black"/>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4"/>
          <a:stretch>
            <a:fillRect/>
          </a:stretch>
        </p:blipFill>
        <p:spPr>
          <a:xfrm>
            <a:off x="1107882" y="2200197"/>
            <a:ext cx="4840644" cy="30421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0B9D9"/>
        </a:solidFill>
        <a:effectLst/>
      </p:bgPr>
    </p:bg>
    <p:spTree>
      <p:nvGrpSpPr>
        <p:cNvPr id="1" name=""/>
        <p:cNvGrpSpPr/>
        <p:nvPr/>
      </p:nvGrpSpPr>
      <p:grpSpPr>
        <a:xfrm>
          <a:off x="0" y="0"/>
          <a:ext cx="0" cy="0"/>
          <a:chOff x="0" y="0"/>
          <a:chExt cx="0" cy="0"/>
        </a:xfrm>
      </p:grpSpPr>
      <p:sp>
        <p:nvSpPr>
          <p:cNvPr id="5" name="矩形: 圆角 4"/>
          <p:cNvSpPr/>
          <p:nvPr/>
        </p:nvSpPr>
        <p:spPr>
          <a:xfrm>
            <a:off x="497681" y="400050"/>
            <a:ext cx="11275219" cy="6019800"/>
          </a:xfrm>
          <a:prstGeom prst="roundRect">
            <a:avLst/>
          </a:prstGeom>
          <a:solidFill>
            <a:schemeClr val="bg1">
              <a:alpha val="78000"/>
            </a:schemeClr>
          </a:solidFill>
          <a:ln w="12700" cap="flat" cmpd="sng" algn="ctr">
            <a:solidFill>
              <a:schemeClr val="bg1"/>
            </a:solidFill>
            <a:prstDash val="solid"/>
            <a:miter lim="800000"/>
          </a:ln>
          <a:effectLst>
            <a:outerShdw blurRad="63500" sx="101000" sy="101000" algn="ctr" rotWithShape="0">
              <a:prstClr val="black">
                <a:alpha val="14000"/>
              </a:prstClr>
            </a:outerShdw>
          </a:effectLst>
        </p:spPr>
        <p:txBody>
          <a:bodyPr rtlCol="0" anchor="ctr"/>
          <a:lstStyle/>
          <a:p>
            <a:pPr algn="ctr"/>
            <a:endParaRPr lang="zh-CN" altLang="en-US" kern="0">
              <a:solidFill>
                <a:prstClr val="white"/>
              </a:solidFill>
              <a:latin typeface="等线" panose="02010600030101010101" charset="-122"/>
              <a:ea typeface="等线" panose="02010600030101010101" charset="-122"/>
            </a:endParaRPr>
          </a:p>
        </p:txBody>
      </p:sp>
      <p:sp>
        <p:nvSpPr>
          <p:cNvPr id="6" name="矩形 5"/>
          <p:cNvSpPr>
            <a:spLocks noChangeArrowheads="1"/>
          </p:cNvSpPr>
          <p:nvPr/>
        </p:nvSpPr>
        <p:spPr bwMode="auto">
          <a:xfrm>
            <a:off x="1014411" y="1688074"/>
            <a:ext cx="6448425" cy="257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2800" b="0" i="0" u="none" strike="noStrike" kern="0" cap="none" spc="0" normalizeH="0" baseline="0" noProof="0" dirty="0">
                <a:ln>
                  <a:noFill/>
                </a:ln>
                <a:effectLst/>
                <a:uLnTx/>
                <a:uFillTx/>
                <a:latin typeface="楷体" panose="02010609060101010101" pitchFamily="49" charset="-122"/>
                <a:ea typeface="楷体" panose="02010609060101010101" pitchFamily="49" charset="-122"/>
                <a:sym typeface="微软雅黑" panose="020B0503020204020204" pitchFamily="34" charset="-122"/>
              </a:rPr>
              <a:t>    随着夏季来临，中小学生游泳溺水事故进入高发期。</a:t>
            </a:r>
            <a:r>
              <a:rPr kumimoji="0" lang="zh-CN" altLang="en-US" sz="2800" b="1" i="0" u="none" strike="noStrike" kern="0" cap="none" spc="0" normalizeH="0" baseline="0" noProof="0" dirty="0">
                <a:ln>
                  <a:noFill/>
                </a:ln>
                <a:effectLst/>
                <a:uLnTx/>
                <a:uFillTx/>
                <a:latin typeface="楷体" panose="02010609060101010101" pitchFamily="49" charset="-122"/>
                <a:ea typeface="楷体" panose="02010609060101010101" pitchFamily="49" charset="-122"/>
                <a:sym typeface="微软雅黑" panose="020B0503020204020204" pitchFamily="34" charset="-122"/>
              </a:rPr>
              <a:t>教育局发出紧急通知</a:t>
            </a:r>
            <a:r>
              <a:rPr kumimoji="0" lang="zh-CN" altLang="en-US" sz="2800" b="0" i="0" u="none" strike="noStrike" kern="0" cap="none" spc="0" normalizeH="0" baseline="0" noProof="0" dirty="0">
                <a:ln>
                  <a:noFill/>
                </a:ln>
                <a:effectLst/>
                <a:uLnTx/>
                <a:uFillTx/>
                <a:latin typeface="楷体" panose="02010609060101010101" pitchFamily="49" charset="-122"/>
                <a:ea typeface="楷体" panose="02010609060101010101" pitchFamily="49" charset="-122"/>
                <a:sym typeface="微软雅黑" panose="020B0503020204020204" pitchFamily="34" charset="-122"/>
              </a:rPr>
              <a:t>，明确要求中小学生不准私自下水游泳；不到无安全保障的水域游泳。</a:t>
            </a:r>
            <a:endParaRPr kumimoji="0" lang="zh-CN" altLang="en-US" sz="1600" b="0" i="0" u="none" strike="noStrike" kern="0" cap="none" spc="0" normalizeH="0" baseline="0" noProof="0" dirty="0">
              <a:ln>
                <a:noFill/>
              </a:ln>
              <a:effectLst/>
              <a:uLnTx/>
              <a:uFillTx/>
              <a:latin typeface="楷体" panose="02010609060101010101" pitchFamily="49" charset="-122"/>
              <a:ea typeface="楷体" panose="02010609060101010101" pitchFamily="49"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pic>
        <p:nvPicPr>
          <p:cNvPr id="3" name="图片 2"/>
          <p:cNvPicPr>
            <a:picLocks noChangeAspect="1"/>
          </p:cNvPicPr>
          <p:nvPr/>
        </p:nvPicPr>
        <p:blipFill>
          <a:blip r:embed="rId2"/>
          <a:stretch>
            <a:fillRect/>
          </a:stretch>
        </p:blipFill>
        <p:spPr>
          <a:xfrm>
            <a:off x="6046952" y="1066298"/>
            <a:ext cx="5992887" cy="57917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2" presetClass="entr" presetSubtype="0" fill="hold" grpId="0" nodeType="withEffect">
                                  <p:stCondLst>
                                    <p:cond delay="3000"/>
                                  </p:stCondLst>
                                  <p:iterate type="wd">
                                    <p:tmPct val="10000"/>
                                  </p:iterate>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6"/>
                                        </p:tgtEl>
                                        <p:attrNameLst>
                                          <p:attrName>ppt_x</p:attrName>
                                          <p:attrName>ppt_y</p:attrName>
                                        </p:attrNameLst>
                                      </p:cBhvr>
                                    </p:animMotion>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31750"/>
            <a:ext cx="12192000" cy="6826250"/>
          </a:xfrm>
          <a:prstGeom prst="rect">
            <a:avLst/>
          </a:prstGeom>
        </p:spPr>
      </p:pic>
      <p:pic>
        <p:nvPicPr>
          <p:cNvPr id="7" name="图片 6" descr="图片包含 物体&#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67" y="4072105"/>
            <a:ext cx="5729416" cy="3098656"/>
          </a:xfrm>
          <a:prstGeom prst="rect">
            <a:avLst/>
          </a:prstGeom>
          <a:effectLst>
            <a:glow rad="50800">
              <a:schemeClr val="bg1"/>
            </a:glow>
          </a:effectLst>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0B9D9"/>
        </a:solidFill>
        <a:effectLst/>
      </p:bgPr>
    </p:bg>
    <p:spTree>
      <p:nvGrpSpPr>
        <p:cNvPr id="1" name=""/>
        <p:cNvGrpSpPr/>
        <p:nvPr/>
      </p:nvGrpSpPr>
      <p:grpSpPr>
        <a:xfrm>
          <a:off x="0" y="0"/>
          <a:ext cx="0" cy="0"/>
          <a:chOff x="0" y="0"/>
          <a:chExt cx="0" cy="0"/>
        </a:xfrm>
      </p:grpSpPr>
      <p:sp>
        <p:nvSpPr>
          <p:cNvPr id="5" name="矩形: 圆角 4"/>
          <p:cNvSpPr/>
          <p:nvPr/>
        </p:nvSpPr>
        <p:spPr>
          <a:xfrm>
            <a:off x="497681" y="400050"/>
            <a:ext cx="11275219" cy="6019800"/>
          </a:xfrm>
          <a:prstGeom prst="roundRect">
            <a:avLst/>
          </a:prstGeom>
          <a:solidFill>
            <a:schemeClr val="bg1">
              <a:alpha val="78000"/>
            </a:schemeClr>
          </a:solidFill>
          <a:ln w="12700" cap="flat" cmpd="sng" algn="ctr">
            <a:solidFill>
              <a:schemeClr val="bg1"/>
            </a:solidFill>
            <a:prstDash val="solid"/>
            <a:miter lim="800000"/>
          </a:ln>
          <a:effectLst>
            <a:outerShdw blurRad="63500" sx="101000" sy="101000" algn="ctr" rotWithShape="0">
              <a:prstClr val="black">
                <a:alpha val="14000"/>
              </a:prstClr>
            </a:outerShdw>
          </a:effectLst>
        </p:spPr>
        <p:txBody>
          <a:bodyPr rtlCol="0" anchor="ctr"/>
          <a:lstStyle/>
          <a:p>
            <a:pPr algn="ctr"/>
            <a:endParaRPr lang="zh-CN" altLang="en-US" kern="0">
              <a:solidFill>
                <a:prstClr val="white"/>
              </a:solidFill>
              <a:latin typeface="等线" panose="02010600030101010101" charset="-122"/>
              <a:ea typeface="等线" panose="02010600030101010101"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08866" y="887028"/>
            <a:ext cx="3338243" cy="1558744"/>
          </a:xfrm>
          <a:prstGeom prst="rect">
            <a:avLst/>
          </a:prstGeom>
        </p:spPr>
      </p:pic>
      <p:sp>
        <p:nvSpPr>
          <p:cNvPr id="6" name="矩形 5"/>
          <p:cNvSpPr>
            <a:spLocks noChangeArrowheads="1"/>
          </p:cNvSpPr>
          <p:nvPr/>
        </p:nvSpPr>
        <p:spPr bwMode="auto">
          <a:xfrm>
            <a:off x="2320578" y="887028"/>
            <a:ext cx="2050528" cy="114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5400" b="1" i="0" u="none" strike="noStrike" kern="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sym typeface="微软雅黑" panose="020B0503020204020204" pitchFamily="34" charset="-122"/>
              </a:rPr>
              <a:t>目 录</a:t>
            </a:r>
            <a:endParaRPr kumimoji="0" lang="zh-CN" altLang="en-US" sz="3600" b="1" i="0" u="none" strike="noStrike" kern="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11" name="矩形: 圆角 10"/>
          <p:cNvSpPr/>
          <p:nvPr/>
        </p:nvSpPr>
        <p:spPr>
          <a:xfrm>
            <a:off x="7485934" y="1940870"/>
            <a:ext cx="3317798" cy="600307"/>
          </a:xfrm>
          <a:prstGeom prst="roundRect">
            <a:avLst/>
          </a:prstGeom>
          <a:solidFill>
            <a:srgbClr val="01D0F7"/>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a:latin typeface="楷体" panose="02010609060101010101" pitchFamily="49" charset="-122"/>
              <a:ea typeface="楷体" panose="02010609060101010101" pitchFamily="49" charset="-122"/>
            </a:endParaRPr>
          </a:p>
        </p:txBody>
      </p:sp>
      <p:sp>
        <p:nvSpPr>
          <p:cNvPr id="12" name="文本框 11"/>
          <p:cNvSpPr txBox="1"/>
          <p:nvPr/>
        </p:nvSpPr>
        <p:spPr>
          <a:xfrm>
            <a:off x="7728970" y="1954940"/>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游泳的注意事项</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3" name="椭圆 12"/>
          <p:cNvSpPr/>
          <p:nvPr/>
        </p:nvSpPr>
        <p:spPr>
          <a:xfrm>
            <a:off x="6337797" y="1874310"/>
            <a:ext cx="733425" cy="733425"/>
          </a:xfrm>
          <a:prstGeom prst="ellipse">
            <a:avLst/>
          </a:prstGeom>
          <a:solidFill>
            <a:srgbClr val="01D0F7"/>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4" name="矩形 13"/>
          <p:cNvSpPr/>
          <p:nvPr/>
        </p:nvSpPr>
        <p:spPr>
          <a:xfrm>
            <a:off x="6443104" y="1970903"/>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01</a:t>
            </a:r>
            <a:endParaRPr lang="zh-CN" altLang="en-US" sz="2400" b="1" dirty="0">
              <a:latin typeface="楷体" panose="02010609060101010101" pitchFamily="49" charset="-122"/>
              <a:ea typeface="楷体" panose="02010609060101010101" pitchFamily="49" charset="-122"/>
            </a:endParaRPr>
          </a:p>
        </p:txBody>
      </p:sp>
      <p:sp>
        <p:nvSpPr>
          <p:cNvPr id="16" name="矩形: 圆角 15"/>
          <p:cNvSpPr/>
          <p:nvPr/>
        </p:nvSpPr>
        <p:spPr>
          <a:xfrm>
            <a:off x="7487670" y="2852565"/>
            <a:ext cx="3317798" cy="600307"/>
          </a:xfrm>
          <a:prstGeom prst="roundRect">
            <a:avLst/>
          </a:prstGeom>
          <a:solidFill>
            <a:srgbClr val="01D0F7"/>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a:latin typeface="楷体" panose="02010609060101010101" pitchFamily="49" charset="-122"/>
              <a:ea typeface="楷体" panose="02010609060101010101" pitchFamily="49" charset="-122"/>
            </a:endParaRPr>
          </a:p>
        </p:txBody>
      </p:sp>
      <p:sp>
        <p:nvSpPr>
          <p:cNvPr id="17" name="文本框 16"/>
          <p:cNvSpPr txBox="1"/>
          <p:nvPr/>
        </p:nvSpPr>
        <p:spPr>
          <a:xfrm>
            <a:off x="7728970" y="2869192"/>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溺水的急救方法</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8" name="椭圆 17"/>
          <p:cNvSpPr/>
          <p:nvPr/>
        </p:nvSpPr>
        <p:spPr>
          <a:xfrm>
            <a:off x="6339533" y="2786005"/>
            <a:ext cx="733425" cy="733425"/>
          </a:xfrm>
          <a:prstGeom prst="ellipse">
            <a:avLst/>
          </a:prstGeom>
          <a:solidFill>
            <a:srgbClr val="01D0F7"/>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9" name="矩形 18"/>
          <p:cNvSpPr/>
          <p:nvPr/>
        </p:nvSpPr>
        <p:spPr>
          <a:xfrm>
            <a:off x="6435852" y="2928190"/>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02</a:t>
            </a:r>
            <a:endParaRPr lang="zh-CN" altLang="en-US" sz="2400" b="1" dirty="0">
              <a:latin typeface="楷体" panose="02010609060101010101" pitchFamily="49" charset="-122"/>
              <a:ea typeface="楷体" panose="02010609060101010101" pitchFamily="49" charset="-122"/>
            </a:endParaRPr>
          </a:p>
        </p:txBody>
      </p:sp>
      <p:sp>
        <p:nvSpPr>
          <p:cNvPr id="21" name="矩形: 圆角 20"/>
          <p:cNvSpPr/>
          <p:nvPr/>
        </p:nvSpPr>
        <p:spPr>
          <a:xfrm>
            <a:off x="7489406" y="3764260"/>
            <a:ext cx="3317798" cy="600307"/>
          </a:xfrm>
          <a:prstGeom prst="roundRect">
            <a:avLst/>
          </a:prstGeom>
          <a:solidFill>
            <a:srgbClr val="01D0F7"/>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a:latin typeface="楷体" panose="02010609060101010101" pitchFamily="49" charset="-122"/>
              <a:ea typeface="楷体" panose="02010609060101010101" pitchFamily="49" charset="-122"/>
            </a:endParaRPr>
          </a:p>
        </p:txBody>
      </p:sp>
      <p:sp>
        <p:nvSpPr>
          <p:cNvPr id="22" name="文本框 21"/>
          <p:cNvSpPr txBox="1"/>
          <p:nvPr/>
        </p:nvSpPr>
        <p:spPr>
          <a:xfrm>
            <a:off x="7728970" y="3766885"/>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防溺水知识要点</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23" name="椭圆 22"/>
          <p:cNvSpPr/>
          <p:nvPr/>
        </p:nvSpPr>
        <p:spPr>
          <a:xfrm>
            <a:off x="6341269" y="3697700"/>
            <a:ext cx="733425" cy="733425"/>
          </a:xfrm>
          <a:prstGeom prst="ellipse">
            <a:avLst/>
          </a:prstGeom>
          <a:solidFill>
            <a:srgbClr val="01D0F7"/>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24" name="矩形 23"/>
          <p:cNvSpPr/>
          <p:nvPr/>
        </p:nvSpPr>
        <p:spPr>
          <a:xfrm>
            <a:off x="6437588" y="3839885"/>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03</a:t>
            </a:r>
            <a:endParaRPr lang="zh-CN" altLang="en-US" sz="2400" b="1" dirty="0">
              <a:latin typeface="楷体" panose="02010609060101010101" pitchFamily="49" charset="-122"/>
              <a:ea typeface="楷体" panose="02010609060101010101" pitchFamily="49" charset="-122"/>
            </a:endParaRPr>
          </a:p>
        </p:txBody>
      </p:sp>
      <p:sp>
        <p:nvSpPr>
          <p:cNvPr id="26" name="矩形: 圆角 25"/>
          <p:cNvSpPr/>
          <p:nvPr/>
        </p:nvSpPr>
        <p:spPr>
          <a:xfrm>
            <a:off x="7491142" y="4675955"/>
            <a:ext cx="3317798" cy="600307"/>
          </a:xfrm>
          <a:prstGeom prst="roundRect">
            <a:avLst/>
          </a:prstGeom>
          <a:solidFill>
            <a:srgbClr val="01D0F7"/>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a:latin typeface="楷体" panose="02010609060101010101" pitchFamily="49" charset="-122"/>
              <a:ea typeface="楷体" panose="02010609060101010101" pitchFamily="49" charset="-122"/>
            </a:endParaRPr>
          </a:p>
        </p:txBody>
      </p:sp>
      <p:sp>
        <p:nvSpPr>
          <p:cNvPr id="27" name="文本框 26"/>
          <p:cNvSpPr txBox="1"/>
          <p:nvPr/>
        </p:nvSpPr>
        <p:spPr>
          <a:xfrm>
            <a:off x="7728970" y="4710507"/>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落水，如何自救</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28" name="椭圆 27"/>
          <p:cNvSpPr/>
          <p:nvPr/>
        </p:nvSpPr>
        <p:spPr>
          <a:xfrm>
            <a:off x="6343005" y="4609395"/>
            <a:ext cx="733425" cy="733425"/>
          </a:xfrm>
          <a:prstGeom prst="ellipse">
            <a:avLst/>
          </a:prstGeom>
          <a:solidFill>
            <a:srgbClr val="01D0F7"/>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29" name="矩形 28"/>
          <p:cNvSpPr/>
          <p:nvPr/>
        </p:nvSpPr>
        <p:spPr>
          <a:xfrm>
            <a:off x="6439324" y="4751580"/>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04</a:t>
            </a:r>
            <a:endParaRPr lang="zh-CN" altLang="en-US" sz="2400" b="1" dirty="0">
              <a:latin typeface="楷体" panose="02010609060101010101" pitchFamily="49" charset="-122"/>
              <a:ea typeface="楷体" panose="02010609060101010101" pitchFamily="49" charset="-122"/>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28" y="2498351"/>
            <a:ext cx="5065868" cy="38879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2" presetClass="entr" presetSubtype="0" fill="hold" grpId="0" nodeType="withEffect">
                                  <p:stCondLst>
                                    <p:cond delay="3000"/>
                                  </p:stCondLst>
                                  <p:iterate type="wd">
                                    <p:tmPct val="10000"/>
                                  </p:iterate>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6"/>
                                        </p:tgtEl>
                                        <p:attrNameLst>
                                          <p:attrName>ppt_x</p:attrName>
                                          <p:attrName>ppt_y</p:attrName>
                                        </p:attrNameLst>
                                      </p:cBhvr>
                                    </p:animMotion>
                                    <p:animEffect transition="in" filter="fade">
                                      <p:cBhvr>
                                        <p:cTn id="12" dur="1000"/>
                                        <p:tgtEl>
                                          <p:spTgt spid="6"/>
                                        </p:tgtEl>
                                      </p:cBhvr>
                                    </p:animEffect>
                                  </p:childTnLst>
                                </p:cTn>
                              </p:par>
                            </p:childTnLst>
                          </p:cTn>
                        </p:par>
                        <p:par>
                          <p:cTn id="13" fill="hold">
                            <p:stCondLst>
                              <p:cond delay="0"/>
                            </p:stCondLst>
                            <p:childTnLst>
                              <p:par>
                                <p:cTn id="14" presetID="42"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500" fill="hold"/>
                                        <p:tgtEl>
                                          <p:spTgt spid="26"/>
                                        </p:tgtEl>
                                        <p:attrNameLst>
                                          <p:attrName>ppt_x</p:attrName>
                                        </p:attrNameLst>
                                      </p:cBhvr>
                                      <p:tavLst>
                                        <p:tav tm="0">
                                          <p:val>
                                            <p:strVal val="#ppt_x"/>
                                          </p:val>
                                        </p:tav>
                                        <p:tav tm="100000">
                                          <p:val>
                                            <p:strVal val="#ppt_x"/>
                                          </p:val>
                                        </p:tav>
                                      </p:tavLst>
                                    </p:anim>
                                    <p:anim calcmode="lin" valueType="num">
                                      <p:cBhvr additive="base">
                                        <p:cTn id="77" dur="500" fill="hold"/>
                                        <p:tgtEl>
                                          <p:spTgt spid="2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500" fill="hold"/>
                                        <p:tgtEl>
                                          <p:spTgt spid="27"/>
                                        </p:tgtEl>
                                        <p:attrNameLst>
                                          <p:attrName>ppt_x</p:attrName>
                                        </p:attrNameLst>
                                      </p:cBhvr>
                                      <p:tavLst>
                                        <p:tav tm="0">
                                          <p:val>
                                            <p:strVal val="#ppt_x"/>
                                          </p:val>
                                        </p:tav>
                                        <p:tav tm="100000">
                                          <p:val>
                                            <p:strVal val="#ppt_x"/>
                                          </p:val>
                                        </p:tav>
                                      </p:tavLst>
                                    </p:anim>
                                    <p:anim calcmode="lin" valueType="num">
                                      <p:cBhvr additive="base">
                                        <p:cTn id="81" dur="500" fill="hold"/>
                                        <p:tgtEl>
                                          <p:spTgt spid="2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ppt_x"/>
                                          </p:val>
                                        </p:tav>
                                        <p:tav tm="100000">
                                          <p:val>
                                            <p:strVal val="#ppt_x"/>
                                          </p:val>
                                        </p:tav>
                                      </p:tavLst>
                                    </p:anim>
                                    <p:anim calcmode="lin" valueType="num">
                                      <p:cBhvr additive="base">
                                        <p:cTn id="85" dur="500" fill="hold"/>
                                        <p:tgtEl>
                                          <p:spTgt spid="28"/>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animBg="1"/>
      <p:bldP spid="12" grpId="0"/>
      <p:bldP spid="13" grpId="0" animBg="1"/>
      <p:bldP spid="14" grpId="0"/>
      <p:bldP spid="16" grpId="0" animBg="1"/>
      <p:bldP spid="17" grpId="0"/>
      <p:bldP spid="18" grpId="0" animBg="1"/>
      <p:bldP spid="19" grpId="0"/>
      <p:bldP spid="21" grpId="0" animBg="1"/>
      <p:bldP spid="22" grpId="0"/>
      <p:bldP spid="23" grpId="0" animBg="1"/>
      <p:bldP spid="24" grpId="0"/>
      <p:bldP spid="26" grpId="0" animBg="1"/>
      <p:bldP spid="27" grpId="0"/>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0B9D9"/>
        </a:solidFill>
        <a:effectLst/>
      </p:bgPr>
    </p:bg>
    <p:spTree>
      <p:nvGrpSpPr>
        <p:cNvPr id="1" name=""/>
        <p:cNvGrpSpPr/>
        <p:nvPr/>
      </p:nvGrpSpPr>
      <p:grpSpPr>
        <a:xfrm>
          <a:off x="0" y="0"/>
          <a:ext cx="0" cy="0"/>
          <a:chOff x="0" y="0"/>
          <a:chExt cx="0" cy="0"/>
        </a:xfrm>
      </p:grpSpPr>
      <p:sp>
        <p:nvSpPr>
          <p:cNvPr id="11" name="矩形: 圆角 10"/>
          <p:cNvSpPr/>
          <p:nvPr/>
        </p:nvSpPr>
        <p:spPr>
          <a:xfrm>
            <a:off x="497681" y="400050"/>
            <a:ext cx="11275219" cy="6019800"/>
          </a:xfrm>
          <a:prstGeom prst="roundRect">
            <a:avLst/>
          </a:prstGeom>
          <a:solidFill>
            <a:schemeClr val="bg1">
              <a:alpha val="78000"/>
            </a:schemeClr>
          </a:solidFill>
          <a:ln w="12700" cap="flat" cmpd="sng" algn="ctr">
            <a:solidFill>
              <a:schemeClr val="bg1"/>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9835405" y="0"/>
            <a:ext cx="2356595" cy="246380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07" y="1325289"/>
            <a:ext cx="7208958" cy="5532711"/>
          </a:xfrm>
          <a:prstGeom prst="rect">
            <a:avLst/>
          </a:prstGeom>
        </p:spPr>
      </p:pic>
      <p:sp>
        <p:nvSpPr>
          <p:cNvPr id="12" name="矩形 11"/>
          <p:cNvSpPr/>
          <p:nvPr/>
        </p:nvSpPr>
        <p:spPr>
          <a:xfrm>
            <a:off x="8115228" y="2184800"/>
            <a:ext cx="3865028" cy="2585323"/>
          </a:xfrm>
          <a:prstGeom prst="rect">
            <a:avLst/>
          </a:prstGeom>
          <a:noFill/>
          <a:ln>
            <a:noFill/>
          </a:ln>
        </p:spPr>
        <p:txBody>
          <a:bodyPr wrap="square" rtlCol="0">
            <a:spAutoFit/>
          </a:bodyPr>
          <a:lstStyle/>
          <a:p>
            <a:r>
              <a:rPr lang="en-US" altLang="zh-CN" sz="5400" dirty="0">
                <a:latin typeface="楷体" panose="02010609060101010101" pitchFamily="49" charset="-122"/>
                <a:ea typeface="楷体" panose="02010609060101010101" pitchFamily="49" charset="-122"/>
              </a:rPr>
              <a:t>PART 01</a:t>
            </a:r>
            <a:endParaRPr lang="en-US" altLang="zh-CN" sz="5400" dirty="0">
              <a:latin typeface="楷体" panose="02010609060101010101" pitchFamily="49" charset="-122"/>
              <a:ea typeface="楷体" panose="02010609060101010101" pitchFamily="49" charset="-122"/>
            </a:endParaRPr>
          </a:p>
          <a:p>
            <a:r>
              <a:rPr lang="zh-CN" altLang="en-US" sz="5400" dirty="0">
                <a:latin typeface="楷体" panose="02010609060101010101" pitchFamily="49" charset="-122"/>
                <a:ea typeface="楷体" panose="02010609060101010101" pitchFamily="49" charset="-122"/>
              </a:rPr>
              <a:t>游泳的注意事项</a:t>
            </a:r>
            <a:endParaRPr lang="zh-CN" altLang="en-US" sz="5400" dirty="0">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圆角 10"/>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游泳的注意事项</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4"/>
          <a:stretch>
            <a:fillRect/>
          </a:stretch>
        </p:blipFill>
        <p:spPr>
          <a:xfrm>
            <a:off x="323849" y="999278"/>
            <a:ext cx="6907367" cy="6267231"/>
          </a:xfrm>
          <a:prstGeom prst="rect">
            <a:avLst/>
          </a:prstGeom>
        </p:spPr>
      </p:pic>
      <p:sp>
        <p:nvSpPr>
          <p:cNvPr id="15" name="矩形 14"/>
          <p:cNvSpPr/>
          <p:nvPr/>
        </p:nvSpPr>
        <p:spPr>
          <a:xfrm>
            <a:off x="911897" y="699126"/>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01</a:t>
            </a:r>
            <a:endParaRPr lang="zh-CN" altLang="en-US" sz="2400" b="1" dirty="0">
              <a:latin typeface="楷体" panose="02010609060101010101" pitchFamily="49" charset="-122"/>
              <a:ea typeface="楷体" panose="02010609060101010101" pitchFamily="49" charset="-122"/>
            </a:endParaRPr>
          </a:p>
        </p:txBody>
      </p:sp>
      <p:sp>
        <p:nvSpPr>
          <p:cNvPr id="29" name="矩形 28"/>
          <p:cNvSpPr/>
          <p:nvPr/>
        </p:nvSpPr>
        <p:spPr>
          <a:xfrm>
            <a:off x="1697382" y="2415920"/>
            <a:ext cx="3865028" cy="1446550"/>
          </a:xfrm>
          <a:prstGeom prst="rect">
            <a:avLst/>
          </a:prstGeom>
          <a:noFill/>
          <a:ln>
            <a:noFill/>
          </a:ln>
        </p:spPr>
        <p:txBody>
          <a:bodyPr wrap="square" rtlCol="0">
            <a:spAutoFit/>
          </a:bodyPr>
          <a:lstStyle/>
          <a:p>
            <a:r>
              <a:rPr lang="zh-CN" altLang="en-US" sz="4400" dirty="0">
                <a:solidFill>
                  <a:schemeClr val="bg1"/>
                </a:solidFill>
                <a:effectLst>
                  <a:innerShdw blurRad="114300">
                    <a:srgbClr val="D3ECFB"/>
                  </a:innerShdw>
                </a:effectLst>
                <a:latin typeface="楷体" panose="02010609060101010101" pitchFamily="49" charset="-122"/>
                <a:ea typeface="楷体" panose="02010609060101010101" pitchFamily="49" charset="-122"/>
              </a:rPr>
              <a:t>必须在成人的陪同下游泳</a:t>
            </a:r>
            <a:endParaRPr lang="zh-CN" altLang="en-US" sz="4400" dirty="0">
              <a:solidFill>
                <a:schemeClr val="bg1"/>
              </a:solidFill>
              <a:effectLst>
                <a:innerShdw blurRad="114300">
                  <a:srgbClr val="D3ECFB"/>
                </a:innerShdw>
              </a:effectLst>
              <a:latin typeface="楷体" panose="02010609060101010101" pitchFamily="49" charset="-122"/>
              <a:ea typeface="楷体" panose="02010609060101010101" pitchFamily="49" charset="-122"/>
            </a:endParaRPr>
          </a:p>
        </p:txBody>
      </p:sp>
      <p:sp>
        <p:nvSpPr>
          <p:cNvPr id="2" name="矩形 1"/>
          <p:cNvSpPr/>
          <p:nvPr/>
        </p:nvSpPr>
        <p:spPr>
          <a:xfrm>
            <a:off x="6914519" y="2201572"/>
            <a:ext cx="3843004" cy="2062103"/>
          </a:xfrm>
          <a:prstGeom prst="rect">
            <a:avLst/>
          </a:prstGeom>
          <a:noFill/>
          <a:ln>
            <a:noFill/>
          </a:ln>
        </p:spPr>
        <p:txBody>
          <a:bodyPr wrap="square" rtlCol="0">
            <a:spAutoFit/>
          </a:bodyPr>
          <a:lstStyle/>
          <a:p>
            <a:r>
              <a:rPr lang="zh-CN" altLang="en-US" sz="3200" dirty="0">
                <a:latin typeface="楷体" panose="02010609060101010101" pitchFamily="49" charset="-122"/>
                <a:ea typeface="楷体" panose="02010609060101010101" pitchFamily="49" charset="-122"/>
                <a:sym typeface="微软雅黑" panose="020B0503020204020204" pitchFamily="34" charset="-122"/>
              </a:rPr>
              <a:t>小朋友们游泳的时候要选择正规、安全的游泳场所，并在成年人的陪同下下水游泳。</a:t>
            </a:r>
            <a:endParaRPr lang="zh-CN" altLang="en-US" sz="3200" dirty="0">
              <a:latin typeface="楷体" panose="02010609060101010101" pitchFamily="49" charset="-122"/>
              <a:ea typeface="楷体" panose="020106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矩形: 圆角 17"/>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游泳的注意事项</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911897" y="699126"/>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01</a:t>
            </a:r>
            <a:endParaRPr lang="zh-CN" altLang="en-US" sz="2400" b="1" dirty="0">
              <a:latin typeface="楷体" panose="02010609060101010101" pitchFamily="49" charset="-122"/>
              <a:ea typeface="楷体" panose="02010609060101010101" pitchFamily="49" charset="-122"/>
            </a:endParaRPr>
          </a:p>
        </p:txBody>
      </p:sp>
      <p:sp>
        <p:nvSpPr>
          <p:cNvPr id="16" name="矩形 15"/>
          <p:cNvSpPr/>
          <p:nvPr/>
        </p:nvSpPr>
        <p:spPr>
          <a:xfrm>
            <a:off x="1407546" y="2208737"/>
            <a:ext cx="4788903" cy="2677656"/>
          </a:xfrm>
          <a:prstGeom prst="rect">
            <a:avLst/>
          </a:prstGeom>
          <a:noFill/>
          <a:ln>
            <a:noFill/>
          </a:ln>
        </p:spPr>
        <p:txBody>
          <a:bodyPr wrap="square" rtlCol="0">
            <a:spAutoFit/>
          </a:bodyPr>
          <a:lstStyle/>
          <a:p>
            <a:pPr algn="just"/>
            <a:r>
              <a:rPr lang="zh-CN" altLang="en-US" sz="2800" dirty="0">
                <a:latin typeface="楷体" panose="02010609060101010101" pitchFamily="49" charset="-122"/>
                <a:ea typeface="楷体" panose="02010609060101010101" pitchFamily="49" charset="-122"/>
              </a:rPr>
              <a:t>  “在人们惯性思维里，都觉得在河里或水库里游泳比较危险。其实从最近几年的经验看，游泳池里出意外的案例也特别多，而且有增多的趋势。”</a:t>
            </a:r>
            <a:endParaRPr lang="zh-CN" altLang="en-US" sz="2800" dirty="0">
              <a:latin typeface="楷体" panose="02010609060101010101" pitchFamily="49" charset="-122"/>
              <a:ea typeface="楷体" panose="02010609060101010101" pitchFamily="49" charset="-122"/>
            </a:endParaRPr>
          </a:p>
        </p:txBody>
      </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l="14314" t="15012" r="17697" b="8962"/>
          <a:stretch>
            <a:fillRect/>
          </a:stretch>
        </p:blipFill>
        <p:spPr>
          <a:xfrm>
            <a:off x="7016048" y="1257497"/>
            <a:ext cx="3557891" cy="5512391"/>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22554" y="2449359"/>
            <a:ext cx="9705673" cy="3590855"/>
          </a:xfrm>
          <a:prstGeom prst="rect">
            <a:avLst/>
          </a:prstGeom>
        </p:spPr>
      </p:pic>
      <p:sp>
        <p:nvSpPr>
          <p:cNvPr id="19" name="矩形: 圆角 18"/>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游泳的注意事项</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911897" y="699126"/>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01</a:t>
            </a:r>
            <a:endParaRPr lang="zh-CN" altLang="en-US" sz="2400" b="1" dirty="0">
              <a:latin typeface="楷体" panose="02010609060101010101" pitchFamily="49" charset="-122"/>
              <a:ea typeface="楷体" panose="02010609060101010101" pitchFamily="49" charset="-122"/>
            </a:endParaRPr>
          </a:p>
        </p:txBody>
      </p:sp>
      <p:sp>
        <p:nvSpPr>
          <p:cNvPr id="2" name="矩形 1"/>
          <p:cNvSpPr/>
          <p:nvPr/>
        </p:nvSpPr>
        <p:spPr>
          <a:xfrm>
            <a:off x="1506092" y="1844565"/>
            <a:ext cx="9656396" cy="1320554"/>
          </a:xfrm>
          <a:prstGeom prst="rect">
            <a:avLst/>
          </a:prstGeom>
        </p:spPr>
        <p:txBody>
          <a:bodyPr wrap="square">
            <a:spAutoFit/>
          </a:bodyPr>
          <a:lstStyle/>
          <a:p>
            <a:pPr>
              <a:lnSpc>
                <a:spcPct val="140000"/>
              </a:lnSpc>
            </a:pPr>
            <a:r>
              <a:rPr lang="zh-CN" altLang="en-US" sz="2000" dirty="0">
                <a:latin typeface="楷体" panose="02010609060101010101" pitchFamily="49" charset="-122"/>
                <a:ea typeface="楷体" panose="02010609060101010101" pitchFamily="49" charset="-122"/>
              </a:rPr>
              <a:t>游泳前应做全身运动，充分活动关节，放松肌肉，以免下水后发生抽筋、扭伤等事故。如果发生抽筋，要镇静，不要慌乱，边呼喊边自救。常见的是小腿抽筋，这时应做仰泳姿势，用手扳住脚趾，小腿用力前蹬，奋力向浅水区或岸边靠近。</a:t>
            </a:r>
            <a:endParaRPr lang="zh-CN" altLang="en-US" sz="2000" dirty="0">
              <a:latin typeface="楷体" panose="02010609060101010101" pitchFamily="49" charset="-122"/>
              <a:ea typeface="楷体" panose="02010609060101010101" pitchFamily="49" charset="-122"/>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43425" t="13329" r="8306" b="4867"/>
          <a:stretch>
            <a:fillRect/>
          </a:stretch>
        </p:blipFill>
        <p:spPr>
          <a:xfrm flipH="1">
            <a:off x="4860977" y="316515"/>
            <a:ext cx="1122100" cy="134838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346" y="5042875"/>
            <a:ext cx="3040006" cy="1994678"/>
          </a:xfrm>
          <a:prstGeom prst="rect">
            <a:avLst/>
          </a:prstGeom>
        </p:spPr>
      </p:pic>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0B9D9"/>
        </a:solidFill>
        <a:effectLst/>
      </p:bgPr>
    </p:bg>
    <p:spTree>
      <p:nvGrpSpPr>
        <p:cNvPr id="1" name=""/>
        <p:cNvGrpSpPr/>
        <p:nvPr/>
      </p:nvGrpSpPr>
      <p:grpSpPr>
        <a:xfrm>
          <a:off x="0" y="0"/>
          <a:ext cx="0" cy="0"/>
          <a:chOff x="0" y="0"/>
          <a:chExt cx="0" cy="0"/>
        </a:xfrm>
      </p:grpSpPr>
      <p:sp>
        <p:nvSpPr>
          <p:cNvPr id="11" name="矩形: 圆角 10"/>
          <p:cNvSpPr/>
          <p:nvPr/>
        </p:nvSpPr>
        <p:spPr>
          <a:xfrm>
            <a:off x="497681" y="400050"/>
            <a:ext cx="11275219" cy="6019800"/>
          </a:xfrm>
          <a:prstGeom prst="roundRect">
            <a:avLst/>
          </a:prstGeom>
          <a:solidFill>
            <a:schemeClr val="bg1">
              <a:alpha val="78000"/>
            </a:schemeClr>
          </a:solidFill>
          <a:ln w="12700" cap="flat" cmpd="sng" algn="ctr">
            <a:solidFill>
              <a:schemeClr val="bg1"/>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9835405" y="0"/>
            <a:ext cx="2356595" cy="246380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07" y="1325289"/>
            <a:ext cx="7208958" cy="5532711"/>
          </a:xfrm>
          <a:prstGeom prst="rect">
            <a:avLst/>
          </a:prstGeom>
        </p:spPr>
      </p:pic>
      <p:sp>
        <p:nvSpPr>
          <p:cNvPr id="12" name="矩形 11"/>
          <p:cNvSpPr/>
          <p:nvPr/>
        </p:nvSpPr>
        <p:spPr>
          <a:xfrm>
            <a:off x="8115228" y="2184800"/>
            <a:ext cx="3865028" cy="2585323"/>
          </a:xfrm>
          <a:prstGeom prst="rect">
            <a:avLst/>
          </a:prstGeom>
          <a:noFill/>
          <a:ln>
            <a:noFill/>
          </a:ln>
        </p:spPr>
        <p:txBody>
          <a:bodyPr wrap="square" rtlCol="0">
            <a:spAutoFit/>
          </a:bodyPr>
          <a:lstStyle/>
          <a:p>
            <a:r>
              <a:rPr lang="en-US" altLang="zh-CN" sz="5400" dirty="0">
                <a:latin typeface="楷体" panose="02010609060101010101" pitchFamily="49" charset="-122"/>
                <a:ea typeface="楷体" panose="02010609060101010101" pitchFamily="49" charset="-122"/>
              </a:rPr>
              <a:t>PART 02</a:t>
            </a:r>
            <a:endParaRPr lang="en-US" altLang="zh-CN" sz="5400" dirty="0">
              <a:latin typeface="楷体" panose="02010609060101010101" pitchFamily="49" charset="-122"/>
              <a:ea typeface="楷体" panose="02010609060101010101" pitchFamily="49" charset="-122"/>
            </a:endParaRPr>
          </a:p>
          <a:p>
            <a:r>
              <a:rPr lang="zh-CN" altLang="en-US" sz="5400" dirty="0">
                <a:latin typeface="楷体" panose="02010609060101010101" pitchFamily="49" charset="-122"/>
                <a:ea typeface="楷体" panose="02010609060101010101" pitchFamily="49" charset="-122"/>
              </a:rPr>
              <a:t>溺水的急救方法</a:t>
            </a:r>
            <a:endParaRPr lang="zh-CN" altLang="en-US" sz="5400" dirty="0">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圆角 18"/>
          <p:cNvSpPr/>
          <p:nvPr/>
        </p:nvSpPr>
        <p:spPr>
          <a:xfrm>
            <a:off x="348343" y="247650"/>
            <a:ext cx="11519808" cy="6172200"/>
          </a:xfrm>
          <a:prstGeom prst="roundRect">
            <a:avLst>
              <a:gd name="adj" fmla="val 0"/>
            </a:avLst>
          </a:prstGeom>
          <a:noFill/>
          <a:ln w="12700" cap="flat" cmpd="sng" algn="ctr">
            <a:solidFill>
              <a:srgbClr val="206CA9"/>
            </a:solidFill>
            <a:prstDash val="solid"/>
            <a:miter lim="800000"/>
          </a:ln>
          <a:effectLst>
            <a:outerShdw blurRad="63500" sx="101000" sy="101000" algn="ctr"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524742"/>
            <a:ext cx="12192000" cy="1333258"/>
          </a:xfrm>
          <a:prstGeom prst="rect">
            <a:avLst/>
          </a:prstGeom>
        </p:spPr>
      </p:pic>
      <p:sp>
        <p:nvSpPr>
          <p:cNvPr id="9" name="矩形: 圆角 8"/>
          <p:cNvSpPr/>
          <p:nvPr/>
        </p:nvSpPr>
        <p:spPr>
          <a:xfrm>
            <a:off x="1943404" y="699126"/>
            <a:ext cx="3317798" cy="600307"/>
          </a:xfrm>
          <a:prstGeom prst="roundRect">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0" name="文本框 9"/>
          <p:cNvSpPr txBox="1"/>
          <p:nvPr/>
        </p:nvSpPr>
        <p:spPr>
          <a:xfrm>
            <a:off x="2251946" y="704176"/>
            <a:ext cx="2755900" cy="523220"/>
          </a:xfrm>
          <a:prstGeom prst="rect">
            <a:avLst/>
          </a:prstGeom>
          <a:noFill/>
        </p:spPr>
        <p:txBody>
          <a:bodyPr wrap="square" rtlCol="0">
            <a:spAutoFit/>
          </a:bodyPr>
          <a:lstStyle/>
          <a:p>
            <a:r>
              <a:rPr lang="zh-CN" altLang="en-US" sz="2800" b="1" dirty="0">
                <a:solidFill>
                  <a:schemeClr val="bg1"/>
                </a:solidFill>
                <a:latin typeface="楷体" panose="02010609060101010101" pitchFamily="49" charset="-122"/>
                <a:ea typeface="楷体" panose="02010609060101010101" pitchFamily="49" charset="-122"/>
              </a:rPr>
              <a:t>溺水的急救方法</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14" name="椭圆 13"/>
          <p:cNvSpPr/>
          <p:nvPr/>
        </p:nvSpPr>
        <p:spPr>
          <a:xfrm>
            <a:off x="795267" y="632566"/>
            <a:ext cx="733425" cy="733425"/>
          </a:xfrm>
          <a:prstGeom prst="ellipse">
            <a:avLst/>
          </a:prstGeom>
          <a:solidFill>
            <a:srgbClr val="00A0E8"/>
          </a:solidFill>
          <a:ln>
            <a:noFill/>
          </a:ln>
          <a:effectLst>
            <a:glow rad="101600">
              <a:srgbClr val="D3ECFB"/>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906596" y="734953"/>
            <a:ext cx="495649" cy="461665"/>
          </a:xfrm>
          <a:prstGeom prst="rect">
            <a:avLst/>
          </a:prstGeom>
        </p:spPr>
        <p:txBody>
          <a:bodyPr wrap="none">
            <a:spAutoFit/>
          </a:bodyPr>
          <a:lstStyle/>
          <a:p>
            <a:r>
              <a:rPr lang="en-US" altLang="zh-CN" sz="2400" b="1" dirty="0">
                <a:solidFill>
                  <a:schemeClr val="bg1"/>
                </a:solidFill>
                <a:latin typeface="楷体" panose="02010609060101010101" pitchFamily="49" charset="-122"/>
                <a:ea typeface="楷体" panose="02010609060101010101" pitchFamily="49" charset="-122"/>
              </a:rPr>
              <a:t>02</a:t>
            </a:r>
            <a:endParaRPr lang="zh-CN" altLang="en-US" sz="2400" b="1" dirty="0">
              <a:latin typeface="楷体" panose="02010609060101010101" pitchFamily="49" charset="-122"/>
              <a:ea typeface="楷体" panose="02010609060101010101" pitchFamily="49" charset="-122"/>
            </a:endParaRPr>
          </a:p>
        </p:txBody>
      </p:sp>
      <p:sp>
        <p:nvSpPr>
          <p:cNvPr id="16" name="Text Box 3"/>
          <p:cNvSpPr>
            <a:spLocks noChangeArrowheads="1"/>
          </p:cNvSpPr>
          <p:nvPr/>
        </p:nvSpPr>
        <p:spPr bwMode="auto">
          <a:xfrm>
            <a:off x="1718111" y="2111924"/>
            <a:ext cx="4271508" cy="26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40000"/>
              </a:lnSpc>
            </a:pPr>
            <a:r>
              <a:rPr lang="zh-CN" altLang="en-US" sz="2400" dirty="0">
                <a:latin typeface="楷体" panose="02010609060101010101" pitchFamily="49" charset="-122"/>
                <a:ea typeface="楷体" panose="02010609060101010101" pitchFamily="49" charset="-122"/>
              </a:rPr>
              <a:t>发现有溺水的人，会游泳并且会急救的人要将溺水者救出水面，如果你只是会游泳</a:t>
            </a:r>
            <a:r>
              <a:rPr lang="zh-CN" altLang="en-US" sz="2400" b="1" dirty="0">
                <a:solidFill>
                  <a:srgbClr val="DE3513"/>
                </a:solidFill>
                <a:latin typeface="楷体" panose="02010609060101010101" pitchFamily="49" charset="-122"/>
                <a:ea typeface="楷体" panose="02010609060101010101" pitchFamily="49" charset="-122"/>
              </a:rPr>
              <a:t>不会急救就不要强行的去救人</a:t>
            </a:r>
            <a:r>
              <a:rPr lang="zh-CN" altLang="en-US" sz="2400" dirty="0">
                <a:latin typeface="楷体" panose="02010609060101010101" pitchFamily="49" charset="-122"/>
                <a:ea typeface="楷体" panose="02010609060101010101" pitchFamily="49" charset="-122"/>
              </a:rPr>
              <a:t>，可以救比你体重小的溺水者。</a:t>
            </a:r>
            <a:endParaRPr lang="zh-CN" altLang="en-US" sz="2400" dirty="0">
              <a:latin typeface="楷体" panose="02010609060101010101" pitchFamily="49" charset="-122"/>
              <a:ea typeface="楷体" panose="02010609060101010101" pitchFamily="49" charset="-122"/>
            </a:endParaRPr>
          </a:p>
        </p:txBody>
      </p:sp>
      <p:pic>
        <p:nvPicPr>
          <p:cNvPr id="18" name="图片 17"/>
          <p:cNvPicPr>
            <a:picLocks noChangeAspect="1"/>
          </p:cNvPicPr>
          <p:nvPr/>
        </p:nvPicPr>
        <p:blipFill>
          <a:blip r:embed="rId2"/>
          <a:stretch>
            <a:fillRect/>
          </a:stretch>
        </p:blipFill>
        <p:spPr>
          <a:xfrm>
            <a:off x="6878757" y="1916678"/>
            <a:ext cx="3700298" cy="3226414"/>
          </a:xfrm>
          <a:prstGeom prst="rect">
            <a:avLst/>
          </a:prstGeom>
          <a:effectLst>
            <a:outerShdw blurRad="63500" sx="102000" sy="102000" algn="ctr" rotWithShape="0">
              <a:prstClr val="black">
                <a:alpha val="40000"/>
              </a:prstClr>
            </a:outerShdw>
          </a:effectLst>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900" y="-102388"/>
            <a:ext cx="891288" cy="5868976"/>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518" y="2200197"/>
            <a:ext cx="920364" cy="48096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 calcmode="lin" valueType="num">
                                      <p:cBhvr>
                                        <p:cTn id="9" dur="750" fill="hold"/>
                                        <p:tgtEl>
                                          <p:spTgt spid="16"/>
                                        </p:tgtEl>
                                        <p:attrNameLst>
                                          <p:attrName>style.rotation</p:attrName>
                                        </p:attrNameLst>
                                      </p:cBhvr>
                                      <p:tavLst>
                                        <p:tav tm="0">
                                          <p:val>
                                            <p:fltVal val="90"/>
                                          </p:val>
                                        </p:tav>
                                        <p:tav tm="100000">
                                          <p:val>
                                            <p:fltVal val="0"/>
                                          </p:val>
                                        </p:tav>
                                      </p:tavLst>
                                    </p:anim>
                                    <p:animEffect transition="in" filter="fade">
                                      <p:cBhvr>
                                        <p:cTn id="10" dur="750"/>
                                        <p:tgtEl>
                                          <p:spTgt spid="1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1599</Words>
  <Application>WPS 演示</Application>
  <PresentationFormat>宽屏</PresentationFormat>
  <Paragraphs>137</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Arial</vt:lpstr>
      <vt:lpstr>宋体</vt:lpstr>
      <vt:lpstr>Wingdings</vt:lpstr>
      <vt:lpstr>等线</vt:lpstr>
      <vt:lpstr>楷体</vt:lpstr>
      <vt:lpstr>微软雅黑</vt:lpstr>
      <vt:lpstr>Adobe Gothic Std 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 by 知识是力量 制作</Company>
  <LinksUpToDate>false</LinksUpToDate>
  <SharedDoc>false</SharedDoc>
  <HyperlinksChanged>false</HyperlinksChanged>
  <AppVersion>14.0000</AppVersion>
  <Manager>ppt by 知识是力量 制作</Manager>
  <HyperlinkBase>ppt by 知识是力量 制作</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by 知识是力量 制作</dc:title>
  <dc:creator>ppt by 知识是力量 制作</dc:creator>
  <cp:keywords>ppt by 知识是力量 制作</cp:keywords>
  <dc:description>ppt by 知识是力量 制作</dc:description>
  <dc:subject>ppt by 知识是力量 制作</dc:subject>
  <cp:category>ppt by 知识是力量 制作</cp:category>
  <cp:lastModifiedBy>绮厅土</cp:lastModifiedBy>
  <cp:revision>27</cp:revision>
  <dcterms:created xsi:type="dcterms:W3CDTF">2019-12-14T02:05:00Z</dcterms:created>
  <dcterms:modified xsi:type="dcterms:W3CDTF">2020-06-17T10:54:13Z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