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96" r:id="rId6"/>
    <p:sldId id="299" r:id="rId7"/>
    <p:sldId id="300" r:id="rId8"/>
    <p:sldId id="261" r:id="rId9"/>
    <p:sldId id="262" r:id="rId10"/>
    <p:sldId id="270" r:id="rId11"/>
    <p:sldId id="276" r:id="rId12"/>
    <p:sldId id="288" r:id="rId13"/>
    <p:sldId id="293" r:id="rId14"/>
    <p:sldId id="301" r:id="rId15"/>
    <p:sldId id="303" r:id="rId16"/>
    <p:sldId id="302" r:id="rId17"/>
    <p:sldId id="294" r:id="rId18"/>
    <p:sldId id="295" r:id="rId19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5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hyperlink" Target="http://image.baidu.com/i?ct=503316480&amp;z=0&amp;tn=baiduimagedetail&amp;word=%B0%B2%C8%AB%B1%EA%D6%BE%CD%BC%C6%AC%B4%F3%C8%AB&amp;in=13703&amp;cl=2&amp;cm=1&amp;sc=0&amp;lm=-1&amp;pn=243&amp;rn=1&amp;di=521946116&amp;ln=2000&amp;fr=ala0" TargetMode="Externa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microsoft.com/office/2007/relationships/media" Target="file:///D:\&#25105;&#30340;&#25991;&#26723;\&#23385;&#24742;-&#31069;&#20320;&#24179;&#23433;%20-%20&#38083;&#22768;.mp3" TargetMode="External"/><Relationship Id="rId1" Type="http://schemas.openxmlformats.org/officeDocument/2006/relationships/audio" Target="file:///D:\&#25105;&#30340;&#25991;&#26723;\&#23385;&#24742;-&#31069;&#20320;&#24179;&#23433;%20-%20&#38083;&#22768;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663258" y="4733925"/>
            <a:ext cx="752856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sz="7200" b="1" strike="noStrike" kern="120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认识常见安全标志</a:t>
            </a:r>
            <a:endParaRPr lang="zh-CN" altLang="en-US" sz="7200" b="1" strike="noStrike" kern="120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835150" y="765175"/>
            <a:ext cx="54721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提    示    标    志</a:t>
            </a:r>
            <a:endParaRPr kumimoji="0" lang="zh-CN" altLang="en-US" sz="4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958850" y="2708275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含义：向人们提供某种信息的图形标志。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042988" y="1844675"/>
            <a:ext cx="6192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基本型式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: 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绿色正方形边框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2775" name="Picture 9" descr="避险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863" y="4221163"/>
            <a:ext cx="1512887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6" name="Picture 10" descr="u=3898291490,3525283166&amp;fm=0&amp;gp=1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3" y="4221163"/>
            <a:ext cx="1439862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Picture 12" descr="u=2090706723,3366215683&amp;fm=0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150" y="4221163"/>
            <a:ext cx="1584325" cy="1322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ldLvl="0" animBg="1"/>
      <p:bldP spid="32772" grpId="0" bldLvl="0" animBg="1"/>
      <p:bldP spid="3277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extBox 3"/>
          <p:cNvSpPr txBox="1"/>
          <p:nvPr/>
        </p:nvSpPr>
        <p:spPr>
          <a:xfrm>
            <a:off x="1468438" y="1466850"/>
            <a:ext cx="6697662" cy="1698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ts val="35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过马路游戏</a:t>
            </a:r>
            <a:endParaRPr lang="zh-CN" altLang="en-US" sz="44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800" b="1" dirty="0">
                <a:latin typeface="华文隶书" pitchFamily="2" charset="-122"/>
                <a:ea typeface="华文隶书" pitchFamily="2" charset="-122"/>
              </a:rPr>
              <a:t>红绿灯，像哨兵，下命令，大家听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800" b="1" dirty="0">
                <a:latin typeface="华文隶书" pitchFamily="2" charset="-122"/>
                <a:ea typeface="华文隶书" pitchFamily="2" charset="-122"/>
              </a:rPr>
              <a:t>绿灯亮，向前行，红灯亮，停一停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433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288" y="3692525"/>
            <a:ext cx="7827962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3550" y="381000"/>
            <a:ext cx="4121150" cy="82391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charset="-122"/>
                <a:ea typeface="华文琥珀" charset="-122"/>
                <a:cs typeface="+mn-ea"/>
              </a:rPr>
              <a:t>评一评</a:t>
            </a:r>
            <a:endParaRPr lang="zh-CN" altLang="en-US" sz="48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charset="-122"/>
              <a:ea typeface="华文琥珀" charset="-122"/>
            </a:endParaRPr>
          </a:p>
        </p:txBody>
      </p:sp>
      <p:pic>
        <p:nvPicPr>
          <p:cNvPr id="1536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0575" y="1492250"/>
            <a:ext cx="4718050" cy="3557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546350" y="5141913"/>
            <a:ext cx="65055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绿灯亮，向前行</a:t>
            </a:r>
            <a:endParaRPr lang="zh-CN" altLang="en-US" sz="2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0888" y="3819525"/>
            <a:ext cx="1392238" cy="15541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96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√</a:t>
            </a:r>
            <a:endParaRPr lang="zh-CN" altLang="en-US" sz="960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7213" y="1611313"/>
            <a:ext cx="5146675" cy="3043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63550" y="381000"/>
            <a:ext cx="4121150" cy="82391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charset="-122"/>
                <a:ea typeface="华文琥珀" charset="-122"/>
                <a:cs typeface="+mn-ea"/>
              </a:rPr>
              <a:t>评一评</a:t>
            </a:r>
            <a:endParaRPr lang="zh-CN" altLang="en-US" sz="48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charset="-122"/>
              <a:ea typeface="华文琥珀" charset="-122"/>
            </a:endParaRPr>
          </a:p>
        </p:txBody>
      </p:sp>
      <p:sp>
        <p:nvSpPr>
          <p:cNvPr id="16387" name="文本框 3"/>
          <p:cNvSpPr txBox="1"/>
          <p:nvPr/>
        </p:nvSpPr>
        <p:spPr>
          <a:xfrm>
            <a:off x="2370138" y="5183188"/>
            <a:ext cx="4403725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红灯亮，停一停！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文本框 4"/>
          <p:cNvSpPr txBox="1"/>
          <p:nvPr/>
        </p:nvSpPr>
        <p:spPr>
          <a:xfrm>
            <a:off x="7113588" y="2420938"/>
            <a:ext cx="1163637" cy="26209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6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zh-CN" altLang="en-US" sz="166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0675" y="1739900"/>
            <a:ext cx="4984750" cy="337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63550" y="381000"/>
            <a:ext cx="4121150" cy="82391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charset="-122"/>
                <a:ea typeface="华文琥珀" charset="-122"/>
                <a:cs typeface="+mn-ea"/>
              </a:rPr>
              <a:t>评一评</a:t>
            </a:r>
            <a:endParaRPr lang="zh-CN" altLang="en-US" sz="48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charset="-122"/>
              <a:ea typeface="华文琥珀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9813" y="5327650"/>
            <a:ext cx="3773488" cy="517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翻越围栏是危险的！</a:t>
            </a:r>
            <a:endParaRPr lang="zh-CN" altLang="en-US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2" name="文本框 5"/>
          <p:cNvSpPr txBox="1"/>
          <p:nvPr/>
        </p:nvSpPr>
        <p:spPr>
          <a:xfrm>
            <a:off x="7113588" y="2420938"/>
            <a:ext cx="1163637" cy="26209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6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zh-CN" altLang="en-US" sz="166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ext Box 10"/>
          <p:cNvSpPr txBox="1"/>
          <p:nvPr/>
        </p:nvSpPr>
        <p:spPr>
          <a:xfrm>
            <a:off x="684213" y="1657350"/>
            <a:ext cx="2395537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课外作业：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7" name="Text Box 11"/>
          <p:cNvSpPr txBox="1"/>
          <p:nvPr/>
        </p:nvSpPr>
        <p:spPr>
          <a:xfrm>
            <a:off x="684213" y="3078163"/>
            <a:ext cx="81375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base" hangingPunct="1">
              <a:spcBef>
                <a:spcPct val="0"/>
              </a:spcBef>
              <a:buNone/>
            </a:pPr>
            <a:r>
              <a:rPr lang="zh-CN" altLang="en-US" sz="4000" strike="noStrike" noProof="1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和你的同桌合作设计一个安全标志</a:t>
            </a:r>
            <a:endParaRPr lang="zh-CN" altLang="en-US" sz="4000" strike="noStrike" noProof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WordArt 4"/>
          <p:cNvSpPr>
            <a:spLocks noTextEdit="1"/>
          </p:cNvSpPr>
          <p:nvPr/>
        </p:nvSpPr>
        <p:spPr>
          <a:xfrm>
            <a:off x="1847850" y="2789238"/>
            <a:ext cx="5635625" cy="1279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6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华文琥珀" charset="0"/>
                <a:ea typeface="华文琥珀" charset="0"/>
              </a:rPr>
              <a:t>谢谢大家</a:t>
            </a:r>
            <a:endParaRPr lang="zh-CN" altLang="en-US" sz="6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FF"/>
              </a:solidFill>
              <a:latin typeface="华文琥珀" charset="0"/>
              <a:ea typeface="华文琥珀" charset="0"/>
            </a:endParaRPr>
          </a:p>
        </p:txBody>
      </p:sp>
      <p:pic>
        <p:nvPicPr>
          <p:cNvPr id="40964" name="孙悦-祝你平安 - 铃声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172450" y="58769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8" fill="hold"/>
                                        <p:tgtEl>
                                          <p:spTgt spid="40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44863"/>
            <a:ext cx="8229600" cy="1143000"/>
          </a:xfrm>
        </p:spPr>
        <p:txBody>
          <a:bodyPr/>
          <a:p>
            <a:pPr fontAlgn="base"/>
            <a:r>
              <a:rPr lang="zh-CN" altLang="en-US" sz="3200" b="1" strike="noStrike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小朋友们，你们注意过路上的安全标志吗？</a:t>
            </a:r>
            <a:endParaRPr lang="zh-CN" altLang="en-US" sz="3200" b="1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图片 2" descr="4354633269_31111333053080503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036638"/>
            <a:ext cx="19177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2" descr="向左急弯路标志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94150" y="3417888"/>
            <a:ext cx="2665413" cy="2346325"/>
          </a:xfrm>
        </p:spPr>
      </p:pic>
      <p:pic>
        <p:nvPicPr>
          <p:cNvPr id="5122" name="图片 3" descr="图片1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8" y="2292350"/>
            <a:ext cx="3011487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椭圆形标注 4"/>
          <p:cNvSpPr/>
          <p:nvPr/>
        </p:nvSpPr>
        <p:spPr>
          <a:xfrm>
            <a:off x="2339975" y="830263"/>
            <a:ext cx="5070475" cy="1951038"/>
          </a:xfrm>
          <a:prstGeom prst="wedgeEllipseCallout">
            <a:avLst>
              <a:gd name="adj1" fmla="val -56570"/>
              <a:gd name="adj2" fmla="val 47014"/>
            </a:avLst>
          </a:prstGeom>
          <a:solidFill>
            <a:srgbClr val="FFFFCC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400" b="1" strike="noStrike" noProof="1">
                <a:solidFill>
                  <a:schemeClr val="tx2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汽车从弯道来，我们看不见一定要小心！</a:t>
            </a:r>
            <a:endParaRPr lang="zh-CN" altLang="en-US" sz="2400" b="1" strike="noStrike" noProof="1">
              <a:solidFill>
                <a:schemeClr val="tx2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3606800"/>
            <a:ext cx="3355975" cy="2216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3" descr="图片1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8" y="2292350"/>
            <a:ext cx="3011487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椭圆形标注 4"/>
          <p:cNvSpPr/>
          <p:nvPr/>
        </p:nvSpPr>
        <p:spPr>
          <a:xfrm>
            <a:off x="2339975" y="830263"/>
            <a:ext cx="5070475" cy="1951038"/>
          </a:xfrm>
          <a:prstGeom prst="wedgeEllipseCallout">
            <a:avLst>
              <a:gd name="adj1" fmla="val -56570"/>
              <a:gd name="adj2" fmla="val 47014"/>
            </a:avLst>
          </a:prstGeom>
          <a:solidFill>
            <a:srgbClr val="FFFFCC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400" b="1" strike="noStrike" noProof="1">
                <a:solidFill>
                  <a:schemeClr val="tx2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走地下通道和过街天桥更安全！</a:t>
            </a:r>
            <a:endParaRPr lang="zh-CN" altLang="en-US" sz="2400" b="1" strike="noStrike" noProof="1">
              <a:solidFill>
                <a:schemeClr val="tx2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pic>
        <p:nvPicPr>
          <p:cNvPr id="614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788" y="3606800"/>
            <a:ext cx="2724150" cy="2216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763" y="1862138"/>
            <a:ext cx="1776412" cy="1744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3" descr="图片1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488" y="2292350"/>
            <a:ext cx="3011487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椭圆形标注 4"/>
          <p:cNvSpPr/>
          <p:nvPr/>
        </p:nvSpPr>
        <p:spPr>
          <a:xfrm>
            <a:off x="2339975" y="830263"/>
            <a:ext cx="5070475" cy="1951038"/>
          </a:xfrm>
          <a:prstGeom prst="wedgeEllipseCallout">
            <a:avLst>
              <a:gd name="adj1" fmla="val -56570"/>
              <a:gd name="adj2" fmla="val 47014"/>
            </a:avLst>
          </a:prstGeom>
          <a:solidFill>
            <a:srgbClr val="FFFFCC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400" b="1" strike="noStrike" noProof="1">
                <a:solidFill>
                  <a:schemeClr val="tx2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按规定的地点乘坐校车！</a:t>
            </a:r>
            <a:endParaRPr lang="zh-CN" altLang="en-US" sz="2400" b="1" strike="noStrike" noProof="1">
              <a:solidFill>
                <a:schemeClr val="tx2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pic>
        <p:nvPicPr>
          <p:cNvPr id="717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725" y="3333750"/>
            <a:ext cx="4403725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081213"/>
            <a:ext cx="21336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6" descr="小心地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3" y="1497013"/>
            <a:ext cx="1663700" cy="1735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608013" y="422275"/>
            <a:ext cx="3743325" cy="692150"/>
          </a:xfrm>
        </p:spPr>
        <p:txBody>
          <a:bodyPr wrap="square" lIns="91440" tIns="45720" rIns="91440" bIns="45720" anchor="ctr" anchorCtr="0"/>
          <a:p>
            <a:r>
              <a:rPr lang="zh-CN" altLang="en-US" sz="5400" b="1" i="1" dirty="0">
                <a:solidFill>
                  <a:schemeClr val="tx1"/>
                </a:solidFill>
                <a:ea typeface="方正行楷简体" pitchFamily="2" charset="-122"/>
              </a:rPr>
              <a:t>你认识吗？</a:t>
            </a:r>
            <a:endParaRPr lang="zh-CN" altLang="en-US" sz="5400" b="1" i="1" dirty="0">
              <a:solidFill>
                <a:schemeClr val="tx1"/>
              </a:solidFill>
              <a:ea typeface="方正行楷简体" pitchFamily="2" charset="-122"/>
            </a:endParaRPr>
          </a:p>
        </p:txBody>
      </p:sp>
      <p:pic>
        <p:nvPicPr>
          <p:cNvPr id="819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4067175"/>
            <a:ext cx="1951037" cy="1668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38" y="1538288"/>
            <a:ext cx="2081212" cy="167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938" y="4067175"/>
            <a:ext cx="1954212" cy="1668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525" y="4067175"/>
            <a:ext cx="1889125" cy="1668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363" y="1497013"/>
            <a:ext cx="1792287" cy="1735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ext Box 5"/>
          <p:cNvSpPr txBox="1"/>
          <p:nvPr/>
        </p:nvSpPr>
        <p:spPr>
          <a:xfrm>
            <a:off x="4716463" y="357346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8" name="Text Box 8"/>
          <p:cNvSpPr txBox="1"/>
          <p:nvPr/>
        </p:nvSpPr>
        <p:spPr>
          <a:xfrm>
            <a:off x="1403350" y="955675"/>
            <a:ext cx="6583363" cy="405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6000" b="1" i="1" dirty="0">
                <a:solidFill>
                  <a:srgbClr val="FF0000"/>
                </a:solidFill>
                <a:latin typeface="方正舒体" charset="-122"/>
                <a:ea typeface="方正舒体" charset="-122"/>
              </a:rPr>
              <a:t>小组合作</a:t>
            </a:r>
            <a:r>
              <a:rPr lang="zh-CN" altLang="en-US" sz="6000" dirty="0">
                <a:solidFill>
                  <a:srgbClr val="FF0000"/>
                </a:solidFill>
                <a:latin typeface="方正舒体" charset="-122"/>
                <a:ea typeface="方正舒体" charset="-122"/>
              </a:rPr>
              <a:t>：</a:t>
            </a:r>
            <a:endParaRPr lang="zh-CN" altLang="en-US" sz="6000" dirty="0">
              <a:solidFill>
                <a:srgbClr val="FF0000"/>
              </a:solidFill>
              <a:latin typeface="方正舒体" charset="-122"/>
              <a:ea typeface="方正舒体" charset="-122"/>
            </a:endParaRPr>
          </a:p>
          <a:p>
            <a:r>
              <a:rPr lang="zh-CN" altLang="en-US" sz="4000" dirty="0">
                <a:solidFill>
                  <a:srgbClr val="FF0000"/>
                </a:solidFill>
                <a:latin typeface="方正舒体" charset="-122"/>
                <a:ea typeface="方正舒体" charset="-122"/>
              </a:rPr>
              <a:t>     认 一 认</a:t>
            </a:r>
            <a:endParaRPr lang="zh-CN" altLang="en-US" sz="4000" dirty="0">
              <a:solidFill>
                <a:srgbClr val="FF0000"/>
              </a:solidFill>
              <a:latin typeface="方正舒体" charset="-122"/>
              <a:ea typeface="方正舒体" charset="-122"/>
            </a:endParaRPr>
          </a:p>
          <a:p>
            <a:endParaRPr lang="zh-CN" altLang="en-US" sz="4000" dirty="0">
              <a:solidFill>
                <a:srgbClr val="FF0000"/>
              </a:solidFill>
              <a:latin typeface="方正舒体" charset="-122"/>
              <a:ea typeface="方正舒体" charset="-122"/>
            </a:endParaRPr>
          </a:p>
          <a:p>
            <a:r>
              <a:rPr lang="zh-CN" altLang="en-US" sz="4000" dirty="0">
                <a:solidFill>
                  <a:srgbClr val="FF0000"/>
                </a:solidFill>
                <a:latin typeface="方正舒体" charset="-122"/>
                <a:ea typeface="方正舒体" charset="-122"/>
              </a:rPr>
              <a:t>     想 一 想</a:t>
            </a:r>
            <a:endParaRPr lang="zh-CN" altLang="en-US" sz="4000" dirty="0">
              <a:solidFill>
                <a:srgbClr val="FF0000"/>
              </a:solidFill>
              <a:latin typeface="方正舒体" charset="-122"/>
              <a:ea typeface="方正舒体" charset="-122"/>
            </a:endParaRPr>
          </a:p>
          <a:p>
            <a:r>
              <a:rPr lang="zh-CN" altLang="en-US" sz="4000" dirty="0">
                <a:solidFill>
                  <a:srgbClr val="FF0000"/>
                </a:solidFill>
                <a:latin typeface="方正舒体" charset="-122"/>
                <a:ea typeface="方正舒体" charset="-122"/>
              </a:rPr>
              <a:t> </a:t>
            </a:r>
            <a:endParaRPr lang="zh-CN" altLang="en-US" sz="4000" dirty="0">
              <a:solidFill>
                <a:srgbClr val="FF0000"/>
              </a:solidFill>
              <a:latin typeface="方正舒体" charset="-122"/>
              <a:ea typeface="方正舒体" charset="-122"/>
            </a:endParaRPr>
          </a:p>
          <a:p>
            <a:r>
              <a:rPr lang="zh-CN" altLang="en-US" sz="4000" dirty="0">
                <a:solidFill>
                  <a:srgbClr val="FF0000"/>
                </a:solidFill>
                <a:latin typeface="方正舒体" charset="-122"/>
                <a:ea typeface="方正舒体" charset="-122"/>
              </a:rPr>
              <a:t>     分 一 分</a:t>
            </a:r>
            <a:r>
              <a:rPr lang="zh-CN" altLang="en-US" sz="4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4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95513" y="620713"/>
            <a:ext cx="432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禁    止    标    志</a:t>
            </a: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Text Box 3"/>
          <p:cNvSpPr txBox="1"/>
          <p:nvPr/>
        </p:nvSpPr>
        <p:spPr>
          <a:xfrm>
            <a:off x="1187450" y="2276475"/>
            <a:ext cx="72009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含义：禁止人们不安全行为的图形标志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0" name="Text Box 4"/>
          <p:cNvSpPr txBox="1"/>
          <p:nvPr/>
        </p:nvSpPr>
        <p:spPr>
          <a:xfrm>
            <a:off x="1187450" y="1484313"/>
            <a:ext cx="662463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基本型式：红色带斜杠的圆边框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1" name="AutoShape 5"/>
          <p:cNvSpPr/>
          <p:nvPr/>
        </p:nvSpPr>
        <p:spPr>
          <a:xfrm>
            <a:off x="3132138" y="3500438"/>
            <a:ext cx="3313112" cy="3006725"/>
          </a:xfrm>
          <a:custGeom>
            <a:avLst/>
            <a:gdLst/>
            <a:ahLst/>
            <a:cxnLst>
              <a:cxn ang="0">
                <a:pos x="0" y="209268478"/>
              </a:cxn>
              <a:cxn ang="0">
                <a:pos x="254090535" y="0"/>
              </a:cxn>
              <a:cxn ang="0">
                <a:pos x="508181071" y="209268478"/>
              </a:cxn>
              <a:cxn ang="0">
                <a:pos x="254090535" y="418536816"/>
              </a:cxn>
              <a:cxn ang="0">
                <a:pos x="0" y="209268478"/>
              </a:cxn>
              <a:cxn ang="0">
                <a:pos x="409391587" y="300203256"/>
              </a:cxn>
              <a:cxn ang="0">
                <a:pos x="444658437" y="209268478"/>
              </a:cxn>
              <a:cxn ang="0">
                <a:pos x="254090535" y="52317154"/>
              </a:cxn>
              <a:cxn ang="0">
                <a:pos x="143655309" y="81343465"/>
              </a:cxn>
              <a:cxn ang="0">
                <a:pos x="409391587" y="300203256"/>
              </a:cxn>
              <a:cxn ang="0">
                <a:pos x="98765863" y="118314211"/>
              </a:cxn>
              <a:cxn ang="0">
                <a:pos x="63522634" y="209248990"/>
              </a:cxn>
              <a:cxn ang="0">
                <a:pos x="254090535" y="366219662"/>
              </a:cxn>
              <a:cxn ang="0">
                <a:pos x="364502293" y="337174002"/>
              </a:cxn>
              <a:cxn ang="0">
                <a:pos x="98765863" y="118314211"/>
              </a:cxn>
            </a:cxnLst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bg1"/>
          </a:solidFill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4342" name="Picture 7" descr="禁止停留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8488" y="3357563"/>
            <a:ext cx="1296987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禁止触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5084763"/>
            <a:ext cx="1223962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禁止烟火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88" y="3429000"/>
            <a:ext cx="1296987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0" descr="禁止攀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25" y="5013325"/>
            <a:ext cx="1368425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/>
      <p:bldP spid="14339" grpId="0"/>
      <p:bldP spid="14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19250" y="260350"/>
            <a:ext cx="6121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警   告   标   志</a:t>
            </a:r>
            <a:endParaRPr kumimoji="0" lang="zh-CN" altLang="en-US" sz="4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42988" y="2276475"/>
            <a:ext cx="7200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含义：提醒人们对周围环境引起注意以避免可能发生危险的图形标志。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16013" y="1412875"/>
            <a:ext cx="5832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基本型式：黄色正三角形边框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2" name="Picture 2" descr="向左急弯路标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1975" y="3887788"/>
            <a:ext cx="2630488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ldLvl="0" animBg="1"/>
      <p:bldP spid="20483" grpId="0" bldLvl="0" animBg="1"/>
      <p:bldP spid="20484" grpId="0" bldLvl="0" animBg="1"/>
    </p:bldLst>
  </p:timing>
</p:sld>
</file>

<file path=ppt/tags/tag1.xml><?xml version="1.0" encoding="utf-8"?>
<p:tagLst xmlns:p="http://schemas.openxmlformats.org/presentationml/2006/main">
  <p:tag name="KSO_WPP_MARK_KEY" val="a8e04fbe-c09e-446e-a86e-42f89db56a99"/>
  <p:tag name="COMMONDATA" val="eyJjb3VudCI6MSwiaGRpZCI6IjdkNmIzY2MwNGM0ZGUyNDJmMjg0YTEwMWZiMWMzYjU4IiwidXNlckNvdW50Ijox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WPS 演示</Application>
  <PresentationFormat/>
  <Paragraphs>65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方正行楷简体</vt:lpstr>
      <vt:lpstr>微软雅黑</vt:lpstr>
      <vt:lpstr>方正舒体</vt:lpstr>
      <vt:lpstr>黑体</vt:lpstr>
      <vt:lpstr>华文隶书</vt:lpstr>
      <vt:lpstr>华文琥珀</vt:lpstr>
      <vt:lpstr>华文琥珀</vt:lpstr>
      <vt:lpstr>Segoe Print</vt:lpstr>
      <vt:lpstr>Arial Unicode MS</vt:lpstr>
      <vt:lpstr>Calibri</vt:lpstr>
      <vt:lpstr>默认设计模板</vt:lpstr>
      <vt:lpstr>1_默认设计模板</vt:lpstr>
      <vt:lpstr>PowerPoint 演示文稿</vt:lpstr>
      <vt:lpstr>小朋友们，你们注意过路上的安全标志吗？</vt:lpstr>
      <vt:lpstr>PowerPoint 演示文稿</vt:lpstr>
      <vt:lpstr>PowerPoint 演示文稿</vt:lpstr>
      <vt:lpstr>PowerPoint 演示文稿</vt:lpstr>
      <vt:lpstr>你认识吗？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阚娜</dc:creator>
  <cp:lastModifiedBy>周琪</cp:lastModifiedBy>
  <cp:revision>4</cp:revision>
  <dcterms:created xsi:type="dcterms:W3CDTF">2016-10-14T08:04:00Z</dcterms:created>
  <dcterms:modified xsi:type="dcterms:W3CDTF">2023-02-20T00:38:33Z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KSOTemplateUUID">
    <vt:lpwstr>v1.0_library_2oHJl/B5k/gLKR5RRjhdvA==</vt:lpwstr>
  </property>
  <property fmtid="{D5CDD505-2E9C-101B-9397-08002B2CF9AE}" pid="4" name="ICV">
    <vt:lpwstr>E05473BE4CB84853AE761C51692936F8</vt:lpwstr>
  </property>
</Properties>
</file>