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8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</p:sldIdLst>
  <p:sldSz cx="12192000" cy="6858000"/>
  <p:notesSz cx="6858000" cy="9144000"/>
  <p:embeddedFontLst>
    <p:embeddedFont>
      <p:font typeface="微软雅黑" panose="020B0503020204020204" pitchFamily="34" charset="-122"/>
      <p:regular r:id="rId17"/>
    </p:embeddedFont>
    <p:embeddedFont>
      <p:font typeface="汉仪大宋简" panose="02010600000101010101" pitchFamily="49" charset="-122"/>
      <p:regular r:id="rId18"/>
    </p:embeddedFont>
    <p:embeddedFont>
      <p:font typeface="楷体" panose="02010609060101010101" charset="-122"/>
      <p:regular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BAF"/>
    <a:srgbClr val="E2B6D2"/>
    <a:srgbClr val="D1ADC7"/>
    <a:srgbClr val="D3716F"/>
    <a:srgbClr val="DC8E8D"/>
    <a:srgbClr val="8A2353"/>
    <a:srgbClr val="116770"/>
    <a:srgbClr val="FFC43C"/>
    <a:srgbClr val="FFFFFF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0" autoAdjust="0"/>
    <p:restoredTop sz="94660"/>
  </p:normalViewPr>
  <p:slideViewPr>
    <p:cSldViewPr snapToGrid="0">
      <p:cViewPr>
        <p:scale>
          <a:sx n="66" d="100"/>
          <a:sy n="66" d="100"/>
        </p:scale>
        <p:origin x="1146" y="1140"/>
      </p:cViewPr>
      <p:guideLst>
        <p:guide orient="horz" pos="219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64.xml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汉仪大宋简" panose="02010600000101010101" pitchFamily="49" charset="-122"/>
              <a:ea typeface="汉仪大宋简" panose="02010600000101010101" pitchFamily="49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大宋简" panose="02010600000101010101" pitchFamily="49" charset="-122"/>
                <a:ea typeface="汉仪大宋简" panose="02010600000101010101" pitchFamily="49" charset="-122"/>
              </a:rPr>
            </a:fld>
            <a:endParaRPr lang="zh-CN" altLang="en-US" dirty="0">
              <a:latin typeface="汉仪大宋简" panose="02010600000101010101" pitchFamily="49" charset="-122"/>
              <a:ea typeface="汉仪大宋简" panose="0201060000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汉仪大宋简" panose="02010600000101010101" pitchFamily="49" charset="-122"/>
              <a:ea typeface="汉仪大宋简" panose="0201060000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大宋简" panose="02010600000101010101" pitchFamily="49" charset="-122"/>
                <a:ea typeface="汉仪大宋简" panose="02010600000101010101" pitchFamily="49" charset="-122"/>
              </a:rPr>
            </a:fld>
            <a:endParaRPr lang="zh-CN" altLang="en-US" dirty="0">
              <a:latin typeface="汉仪大宋简" panose="02010600000101010101" pitchFamily="49" charset="-122"/>
              <a:ea typeface="汉仪大宋简" panose="0201060000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大宋简" panose="02010600000101010101" pitchFamily="49" charset="-122"/>
                <a:ea typeface="汉仪大宋简" panose="0201060000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大宋简" panose="02010600000101010101" pitchFamily="49" charset="-122"/>
                <a:ea typeface="汉仪大宋简" panose="02010600000101010101" pitchFamily="49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大宋简" panose="02010600000101010101" pitchFamily="49" charset="-122"/>
                <a:ea typeface="汉仪大宋简" panose="0201060000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大宋简" panose="02010600000101010101" pitchFamily="49" charset="-122"/>
                <a:ea typeface="汉仪大宋简" panose="02010600000101010101" pitchFamily="49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大宋简" panose="02010600000101010101" pitchFamily="49" charset="-122"/>
        <a:ea typeface="汉仪大宋简" panose="0201060000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大宋简" panose="02010600000101010101" pitchFamily="49" charset="-122"/>
        <a:ea typeface="汉仪大宋简" panose="0201060000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大宋简" panose="02010600000101010101" pitchFamily="49" charset="-122"/>
        <a:ea typeface="汉仪大宋简" panose="0201060000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大宋简" panose="02010600000101010101" pitchFamily="49" charset="-122"/>
        <a:ea typeface="汉仪大宋简" panose="0201060000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大宋简" panose="02010600000101010101" pitchFamily="49" charset="-122"/>
        <a:ea typeface="汉仪大宋简" panose="0201060000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openxmlformats.org/officeDocument/2006/relationships/tags" Target="../tags/tag6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091480">
            <a:off x="10250394" y="-188161"/>
            <a:ext cx="1809750" cy="2324100"/>
          </a:xfrm>
          <a:prstGeom prst="rect">
            <a:avLst/>
          </a:prstGeom>
        </p:spPr>
      </p:pic>
      <p:pic>
        <p:nvPicPr>
          <p:cNvPr id="3" name="图形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271" y="5415708"/>
            <a:ext cx="336358" cy="336358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54903" y="2157410"/>
            <a:ext cx="200366" cy="200366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2496" y="3346405"/>
            <a:ext cx="228600" cy="276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42365" y="1451610"/>
            <a:ext cx="728599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思维发展与提升”是语文学科核心素养的重要维度。“发展思维能力”是义务教育语文课程标准中明确提出的课程目标。统编小学语文教材在编排上采取“人文主题”和“语文要素”双线并举的模式，也体现了小学语文课堂教学重视学生思维发展的教育理念。可见“发展思维”是小学语文课堂中必须落实的重要目标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著名教育家布鲁姆把思维分为六个层次，分别为：识记、理解、应用、分析、综合、评价。其中“分析、综合、评价”为高阶思维。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091480">
            <a:off x="10250394" y="-188161"/>
            <a:ext cx="1809750" cy="2324100"/>
          </a:xfrm>
          <a:prstGeom prst="rect">
            <a:avLst/>
          </a:prstGeom>
        </p:spPr>
      </p:pic>
      <p:pic>
        <p:nvPicPr>
          <p:cNvPr id="3" name="图形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271" y="5415708"/>
            <a:ext cx="336358" cy="336358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54903" y="2157410"/>
            <a:ext cx="200366" cy="200366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2496" y="3346405"/>
            <a:ext cx="228600" cy="2762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4095750" cy="43815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01160" y="534035"/>
            <a:ext cx="664781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跳水》是文学大师列夫·托尔斯泰的一篇小小说，编排在统编教材五年级下册第六单元。这一单元以“思维的火花”为人文主题，阅读要素为“了解人物的思维过程，加深对课文内容的理解”。这篇小小说人物鲜活。文中对船长的描写非常少，但船长急中生智，当机立断处理问题的能力却给读者留下了深刻的印象。小说情节跌宕起伏，扣人心弦。事物之间相互联系，相互作用，环环相扣，使得故事层层推进，一气呵成。事情发生的环境设定也恰到好处，让结尾的“跳水”策略闪现出船长遇事沉着冷静的品质和缜密的思维过程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通过文本解读，可以看出《跳水》这篇课文蕴含着诸多能够引发学生思维碰撞的难点，是很好的训练学生高阶思维的文本。其中，对船长这一主要人物进行全面的认识，是训练学生高阶思维很好的契机。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271" y="5415708"/>
            <a:ext cx="336358" cy="336358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10954903" y="2157410"/>
            <a:ext cx="200366" cy="200366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2496" y="3346405"/>
            <a:ext cx="228600" cy="276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1760" y="0"/>
            <a:ext cx="27692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案例描述：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9725" y="395605"/>
            <a:ext cx="11194415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师：同学们，你们想过吗？在这篇小说中，谁是主要人物呢？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生1：我觉得主要人物是孩子，因为整个故事都是在写孩子，课文题目是“跳水”，跳水的人是孩子，文中描写孩子的语句也是最多的。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生2：我觉得船长是主要人物，因为是船长让孩子“跳水”，孩子才得救了，说明船长很重要，能化解危机。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师：你们都很有自己的想法，真不错。其他同学，你们赞同谁的观点呢？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生3：我也认为孩子才是最主要的人物，因为写文章要有详略，只有最重要的内容才会多写，这篇课文从第二自然段开始一直到结尾，都有描写孩子，但是船长的描写只有第五自然段才有，所以主角应该是孩子。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生4：我不同意他的观点，我觉得贡献最大的才是主角。船长的做法是我完全没有想到的。一般情况下，父母看到自己的孩子这么危险，肯定吓坏了，也心疼极了，可他竟然用枪指着自己的儿子，让他跳海，最后救下了孩子。我觉得这篇小说就是为了赞美船长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师：都有一定的道理，不过同学们，你们发现了吗，大家争论的焦点好像在主要人物的判断标准上。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生4：是的，我觉得判断谁是主要人物，并不是看写谁文字多，而是要看人物的作用，作者想要赞美的，能教大家道理的，才是小说的主要人物。（板书：篇幅 作用）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师：其他同学同意他的看法吗？不着急下结论，大家可以再次浏览课文，再想一想。（再次回顾课文，思考了一会儿后，学生们逐渐意识到，船长才是小说的主要人物）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师：同学们，你们觉得列夫·托尔斯泰刻画人物的水平如何呢？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生5：我觉得列夫·托尔斯泰非常厉害，我一下子就记住了这位船长，而且我觉得这位船长也非常厉害。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师：觉得船长厉害的同学请举手。（几乎所有学生都认为船长厉害）船长厉害在哪里呢？（大部分学生举手）不着急回答，我们再次回归文本，看看你能找出几点理由。现在请小组合作学习，重新研读文本，找出能够体现船长非常厉害的语句，并把你们的看法写下来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（四人小组合作学习）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271" y="5415708"/>
            <a:ext cx="336358" cy="336358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10954903" y="2157410"/>
            <a:ext cx="200366" cy="200366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2496" y="3346405"/>
            <a:ext cx="228600" cy="276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1630" y="119380"/>
            <a:ext cx="11371580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学生汇报：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小组1代表：我们小组找到两处。第一处是第五自然段“立刻”这个词。“立刻”说明船长很快就想到了办法，船长反应速度非常快，能突出船长很厉害。第二处我们找的是船长的语言。我们发现，船长的话很少，但是说的都是最重要的事，是在命令孩子，连续的感叹号也表示船长是命令、逼迫孩子，不跳的话他就要开枪了。这样的话孩子就会马上跳海。说明船长很有办法，很智慧，这也是很厉害的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师：是呀，就像你分析的，船长遇到危机反应迅速，而且很有办法，能控制事态的发展。（板书：反应迅速 控制事态）你们分析能力很强，阐述也很有条理。其他小组继续补充。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小组2代表：我们小组还找到了这句话“孩子心惊胆战，站在横木上摇摇晃晃，没听明白他爸爸的话。”这句话说明孩子的处境真的相当危险，可能下一秒就摔下来了，可以从侧面看出船长的沉着冷静，急中生智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师：（板书：沉着冷静）你们的思维很缜密，能从孩子的角度分析船长的表现，考虑比较全面。其他小组的想法一定也很独到，我们继续来听。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小组3代表：本单元要求我们“了解人物的思维过程，加深对课文内容的理解”，所以我们小组讨论后，觉得船长想出“跳水”这个办法也是考虑了很多情况的。比如第一自然段“这一天风平浪静，水手们都在甲板上”可以看出，海水很平静，孩子跳进海里的话不会被海水卷走，没那么危险，并且水手们都在甲板上，可以第一时间去救孩子。我们还找到“即使他走到横木那头拿到了帽子，也难以回转身来。”说明孩子不能原路返回，跳海是最好的办法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师：（板书：风平浪静 水手都在）为什么孩子难以转身呢？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小组3代表：因为我们可以看插图，图上横木很细，而且是圆的，孩子双手又没有抓着东西，很难保持平衡，所以转身的话，很容易摔下来。</a:t>
            </a:r>
            <a:r>
              <a:rPr lang="zh-CN" altLang="en-US"/>
              <a:t>  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271" y="5415708"/>
            <a:ext cx="336358" cy="336358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10954903" y="2157410"/>
            <a:ext cx="200366" cy="200366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2496" y="3346405"/>
            <a:ext cx="228600" cy="276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64515" y="474980"/>
            <a:ext cx="885761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师：（板书：难以转身）你们觉得他们的分析怎么样？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生6：我觉得他们想到了我没想到的地方，刚读这篇课文的时候，其实我有疑问，那可是大海，又不是游泳池，又从那么高的横木上往下跳，也是很危险的。或许还有更好的办法。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师：你这个问题提的太好了，会质疑。同学们，你们有相同的疑问吗？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生7：我也有的，但是我当时觉得既然作者都这么写了，肯定是最好的办法了，就没有再多想。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师：同学们，会质疑是非常重要的精神品质，质疑会引发更多的思考。你会寻找更多的证据分析这一问题，在这个过程中你的思维就被调动起来。现在请大家看着板书，跟同桌讨论一下，完整地说一说船长的办法好在哪里（同桌讨论）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学生总结：首先船长意识到孩子处境非常危险，随时都可能从横木上掉下来，要赶紧想办法救他。用什么办法呢？船长看到孩子已经摇摇晃晃了，难以转身原路返回，并且此时海面风平浪静，跳进海里的话，还是比较安全的，水手们也都在甲板上，能够马上跳下去救孩子，所以用枪逼孩子赶快跳海是最佳选择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师：你的回答逻辑清楚，理由充分，真不错！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091480">
            <a:off x="10250394" y="-188161"/>
            <a:ext cx="1809750" cy="2324100"/>
          </a:xfrm>
          <a:prstGeom prst="rect">
            <a:avLst/>
          </a:prstGeom>
        </p:spPr>
      </p:pic>
      <p:pic>
        <p:nvPicPr>
          <p:cNvPr id="3" name="图形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271" y="5415708"/>
            <a:ext cx="336358" cy="336358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54903" y="2157410"/>
            <a:ext cx="200366" cy="200366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2496" y="3346405"/>
            <a:ext cx="228600" cy="276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6050" y="72390"/>
            <a:ext cx="53378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案例分析：促进高阶思维发展的要点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71900" y="621030"/>
            <a:ext cx="22618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一、创设思维情境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4925" y="1090930"/>
            <a:ext cx="758317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 </a:t>
            </a:r>
            <a:r>
              <a:rPr lang="en-US" altLang="zh-CN"/>
              <a:t>     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促使学生在语文学习过程中获得高阶思维的训练和发展，需要教师在仔细研读文本的基础上，识别文字背后蕴含的思维信息，创设引发学生思维碰撞的情境。传统课堂往往是教师抛出一个问题，学生回答一个问题。这种模式下，学生往往等着老师提问，“回答老师的问题”似乎成了语文课堂的主要学习任务。“学为中心”的课堂应该是学生主动思考、主动提问，老师给学生提供思考的方法，学生遇到思考困境的时候老师能适当点拨，促进学生思考的深度。实际上，就目前课堂现状来说，启发学生深入思考，主动提问，大胆质疑是非常具有挑战性的，这也是一个循序渐进的过程。在日常教学时，教师要通过合适的引导语提醒学生主动思考，并且对于学生积极思考、主动提问的学习表现，教师要及时给予正向评价，给学生传递一种信息——语文课堂尊重每个学生的看法，你的想法对同伴的深度学习很重要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案例中，学生发言过后，我会用“其他小组的想法一定也很独到”“其他小组继续补充”等引导语提醒学生主动思考，大胆发表见解。同时，对学生独到的思维方式，我也给予具体评价，如“你能从不同的角度分析”“你这个问题提的太好了，会质疑”等，这就营造了一种主动学习，主动思考的情境，鼓励学生不满足于现有答案，开拓思路，全面思考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091480">
            <a:off x="10250394" y="-188161"/>
            <a:ext cx="1809750" cy="2324100"/>
          </a:xfrm>
          <a:prstGeom prst="rect">
            <a:avLst/>
          </a:prstGeom>
        </p:spPr>
      </p:pic>
      <p:pic>
        <p:nvPicPr>
          <p:cNvPr id="3" name="图形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271" y="5415708"/>
            <a:ext cx="336358" cy="336358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54903" y="2157410"/>
            <a:ext cx="200366" cy="200366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2496" y="3346405"/>
            <a:ext cx="228600" cy="276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78835" y="234950"/>
            <a:ext cx="28479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二、展开思维过程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16355" y="967105"/>
            <a:ext cx="787971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最初的见解到最终的判断，是有一段思考的过程的。这一过程中，大脑对信息进行复杂的处理，也只有经过这个过程，思维能力才能获得提高。在日常教学时，学生深入、全面地理解一个问题需要一定的时间和正确方法的指导，尤其遇到思维冲突，学生要转变固有观念、判断，更加需要时间仔细琢磨。这就要求教师控制好教学节奏，学生易懂的问题节奏可快，学生需要消化吸收的问题则要放慢节奏，否则学生一知半解，似懂非懂，长此以往，学习就会陷入被动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案例中，判断谁是小说的主要人物，当学生有不同意见时，老师没有直接下结论，而是让学生充分发表见解，适当点拨，把学生思考的方向引到主要人物的判断标准上，再让学生思考、交流，最后还给了学生一定的时间自我消化吸收，保证学生想清楚，想明白。在认识船长这一角色的时候，学生也花了很长时间探讨。学生回归文本，寻找更多信息，以一个问题带出另一个问题，从船长具有的品质讨论到逼迫孩子“跳水”的思维过程，层层剖析，对船长进行了全面的认识和评价。在这一过程中，学生的思维过程得以展开，分析、综合、评价的思维能力都得到了训练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091480">
            <a:off x="10250394" y="-188161"/>
            <a:ext cx="1809750" cy="2324100"/>
          </a:xfrm>
          <a:prstGeom prst="rect">
            <a:avLst/>
          </a:prstGeom>
        </p:spPr>
      </p:pic>
      <p:pic>
        <p:nvPicPr>
          <p:cNvPr id="3" name="图形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271" y="5415708"/>
            <a:ext cx="336358" cy="336358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54903" y="2157410"/>
            <a:ext cx="200366" cy="200366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2496" y="3346405"/>
            <a:ext cx="228600" cy="276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49980" y="233045"/>
            <a:ext cx="2612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三、引发审辩思维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88135" y="1150620"/>
            <a:ext cx="71278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约翰·杜威认为：思维的缘由是遇到了某种困惑或怀疑。他进一步解释：通常遇到一个困难，我们会联想到怎么办，考虑这一困难的解决办法。如果联想到的见解马上就接受下来，那就是无批判的最低限度的思维，若是在脑子里再思索一番，那就意味着探求更多的证据，以进一步考虑这一见解，那样就会证实了这一见解，或者是看出了它的不当和谬误。“困惑或怀疑”“探求证据”“证实或推翻”，这些词语无不指向“审辩”，也就是说，促进学生高阶思维的发生，意味着在日常教学中，教师除了引导学生提问、质疑，更要引导学生运用各种方法寻找证据，逻辑清晰、有理有据地证实某一观点或是否定某一观点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案例中，探讨谁是小说的主要人物时，学生意见不一，产生争论，同时能够结合文本信息证明自己的观点，在听取他人意见时，不断修正见解，最终得出最完善的答案，这就引发了审辩思维。同时，在探讨船长这一人物形象时，学生更是互相补充，互相启发，对文本进行了全面深入的探讨，能够多角度、全方位地认识船长，充分调动了学生围绕问题进行分析、综合、评价的思维活动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091480">
            <a:off x="10250394" y="-188161"/>
            <a:ext cx="1809750" cy="2324100"/>
          </a:xfrm>
          <a:prstGeom prst="rect">
            <a:avLst/>
          </a:prstGeom>
        </p:spPr>
      </p:pic>
      <p:pic>
        <p:nvPicPr>
          <p:cNvPr id="3" name="图形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271" y="5415708"/>
            <a:ext cx="336358" cy="336358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54903" y="2157410"/>
            <a:ext cx="200366" cy="200366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2496" y="3346405"/>
            <a:ext cx="228600" cy="276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74240" y="2157095"/>
            <a:ext cx="58000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促进学生高阶思维的发展，需要教师在教学过程中创设思维情境，展开思维过程，培养审辩思维，引导学生主动提问，大胆质疑，合理论述。同时，教师要能站在学生视角，预设学生可能出现的问题、遇到的难点，从而及时应对，合理点拨，真正起到传道授业解惑的作用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  <p:tag name="KSO_WM_UNIT_PLACING_PICTURE_USER_VIEWPORT" val="{&quot;height&quot;:6900,&quot;width&quot;:6450}"/>
</p:tagLst>
</file>

<file path=ppt/tags/tag64.xml><?xml version="1.0" encoding="utf-8"?>
<p:tagLst xmlns:p="http://schemas.openxmlformats.org/presentationml/2006/main">
  <p:tag name="COMMONDATA" val="eyJjb3VudCI6MSwiaGRpZCI6IjA2NmFiYjIzOGMzN2RmNWYxZjRlMDY5MDQ2NDg5OGJlIiwidXNlckNvdW50IjoxfQ=="/>
  <p:tag name="KSO_WPP_MARK_KEY" val="87211fc1-5554-41f9-a870-9f045d67960e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菱心体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菱心体简"/>
        <a:ea typeface=""/>
        <a:cs typeface=""/>
        <a:font script="Jpan" typeface="ＭＳ Ｐゴシック"/>
        <a:font script="Hang" typeface="맑은 고딕"/>
        <a:font script="Hans" typeface="汉仪菱心体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菱心体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菱心体简"/>
        <a:ea typeface=""/>
        <a:cs typeface=""/>
        <a:font script="Jpan" typeface="ＭＳ Ｐゴシック"/>
        <a:font script="Hang" typeface="맑은 고딕"/>
        <a:font script="Hans" typeface="汉仪菱心体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4143</Words>
  <Application>WPS 演示</Application>
  <PresentationFormat>宽屏</PresentationFormat>
  <Paragraphs>60</Paragraphs>
  <Slides>9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Wingdings</vt:lpstr>
      <vt:lpstr>汉仪大宋简</vt:lpstr>
      <vt:lpstr>汉仪菱心体简</vt:lpstr>
      <vt:lpstr>汉仪君黑-45简</vt:lpstr>
      <vt:lpstr>思源黑体 CN Heavy</vt:lpstr>
      <vt:lpstr>黑体</vt:lpstr>
      <vt:lpstr>Arial Unicode MS</vt:lpstr>
      <vt:lpstr>楷体</vt:lpstr>
      <vt:lpstr>华光行楷_CNKI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全国人民帅哥代表</cp:lastModifiedBy>
  <cp:revision>172</cp:revision>
  <dcterms:created xsi:type="dcterms:W3CDTF">2019-06-19T02:08:00Z</dcterms:created>
  <dcterms:modified xsi:type="dcterms:W3CDTF">2023-02-15T11:59:50Z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12B5AA3DC66E4E19ADDB7220021DBED5</vt:lpwstr>
  </property>
  <property fmtid="{D5CDD505-2E9C-101B-9397-08002B2CF9AE}" pid="4" name="KSOTemplateUUID">
    <vt:lpwstr>v1.0_mb_wakEUk2z8UcoY/+i/uLDiQ==</vt:lpwstr>
  </property>
</Properties>
</file>