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354" r:id="rId5"/>
    <p:sldId id="344" r:id="rId6"/>
    <p:sldId id="355" r:id="rId7"/>
    <p:sldId id="357" r:id="rId8"/>
    <p:sldId id="356" r:id="rId9"/>
    <p:sldId id="358" r:id="rId1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9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4660"/>
  </p:normalViewPr>
  <p:slideViewPr>
    <p:cSldViewPr snapToGrid="0">
      <p:cViewPr>
        <p:scale>
          <a:sx n="75" d="100"/>
          <a:sy n="75" d="100"/>
        </p:scale>
        <p:origin x="-1944" y="-1128"/>
      </p:cViewPr>
      <p:guideLst>
        <p:guide orient="horz" pos="1589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9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8.xml"/><Relationship Id="rId4" Type="http://schemas.openxmlformats.org/officeDocument/2006/relationships/image" Target="../media/image13.png"/><Relationship Id="rId3" Type="http://schemas.openxmlformats.org/officeDocument/2006/relationships/tags" Target="../tags/tag7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15413" y="5314104"/>
            <a:ext cx="1128587" cy="38088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zh-CN" altLang="en-US" dirty="0" smtClean="0"/>
              <a:t>延时文字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825750"/>
            <a:ext cx="9290685" cy="1075055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指向思维能力提升的学习任务群设计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以五下第六单元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思维的火花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4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97205" y="560705"/>
            <a:ext cx="79692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一、整合人文主题与语文要素，重构单元学习总目标，形成思维发展的梯度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二、整合单元学习内容，重构教学内容，组建指向思维发展的语文学习任务群</a:t>
            </a:r>
            <a:endParaRPr lang="zh-CN" altLang="en-US"/>
          </a:p>
          <a:p>
            <a:r>
              <a:rPr lang="zh-CN" altLang="en-US"/>
              <a:t>（一）梳理单元内容，找出关联性</a:t>
            </a:r>
            <a:endParaRPr lang="zh-CN" altLang="en-US"/>
          </a:p>
          <a:p>
            <a:r>
              <a:rPr lang="zh-CN" altLang="en-US"/>
              <a:t>（二）重构教学内容，形成系统性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三、整合学习任务，重构教学策略，实现思维进阶</a:t>
            </a:r>
            <a:endParaRPr lang="zh-CN" altLang="en-US"/>
          </a:p>
          <a:p>
            <a:r>
              <a:rPr lang="zh-CN" altLang="en-US"/>
              <a:t>（一）重整课时安排，体现灵活性</a:t>
            </a:r>
            <a:endParaRPr lang="zh-CN" altLang="en-US"/>
          </a:p>
          <a:p>
            <a:r>
              <a:rPr lang="zh-CN" altLang="en-US"/>
              <a:t>（二）设计连贯的学习活动链，体现情境性</a:t>
            </a:r>
            <a:endParaRPr lang="zh-CN" altLang="en-US"/>
          </a:p>
          <a:p>
            <a:r>
              <a:rPr lang="zh-CN" altLang="en-US"/>
              <a:t>（三）注重表达交流，体现实践性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四、整合单元练习内容，重构训练系统，以作业评价促进思维发展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（一）单元整体规划任务群作业，呈现思维学习的过程，展示学习的结果</a:t>
            </a:r>
            <a:endParaRPr lang="zh-CN" altLang="en-US"/>
          </a:p>
          <a:p>
            <a:r>
              <a:rPr lang="zh-CN" altLang="en-US"/>
              <a:t>（二）以作业构建学生的学习活动，呈现内隐的思维过程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-21474826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4975" y="891540"/>
            <a:ext cx="5329555" cy="1870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952365" y="3006725"/>
            <a:ext cx="37465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《自相矛盾》</a:t>
            </a:r>
            <a:endParaRPr lang="zh-CN" altLang="en-US" sz="3600" b="1"/>
          </a:p>
          <a:p>
            <a:r>
              <a:rPr lang="zh-CN" altLang="en-US" sz="3600" b="1"/>
              <a:t>《田忌赛马》</a:t>
            </a:r>
            <a:endParaRPr lang="zh-CN" altLang="en-US" sz="3600" b="1"/>
          </a:p>
          <a:p>
            <a:r>
              <a:rPr lang="zh-CN" altLang="en-US" sz="3600" b="1"/>
              <a:t>《跳水》</a:t>
            </a:r>
            <a:endParaRPr lang="zh-CN" altLang="en-US" sz="3600" b="1"/>
          </a:p>
        </p:txBody>
      </p:sp>
    </p:spTree>
    <p:custDataLst>
      <p:tags r:id="rId4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-21474826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5900" y="158115"/>
            <a:ext cx="8630920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-21474826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2240" y="158750"/>
            <a:ext cx="5856605" cy="473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0645" r="478"/>
          <a:stretch>
            <a:fillRect/>
          </a:stretch>
        </p:blipFill>
        <p:spPr>
          <a:xfrm>
            <a:off x="3247390" y="973455"/>
            <a:ext cx="5688965" cy="30194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-21474826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0200" y="297180"/>
            <a:ext cx="8647430" cy="454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643890" y="1199515"/>
            <a:ext cx="2286000" cy="55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思维可视化</a:t>
            </a:r>
            <a:endParaRPr lang="zh-CN" altLang="en-US" sz="2800" b="1"/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95850" cy="2924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59350" y="128905"/>
            <a:ext cx="4184650" cy="1546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42740" y="1743075"/>
            <a:ext cx="4914900" cy="3400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3680" y="3274060"/>
            <a:ext cx="31654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1.</a:t>
            </a:r>
            <a:r>
              <a:rPr lang="zh-CN" altLang="en-US" sz="3600" b="1"/>
              <a:t>梳理式作业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en-US" altLang="zh-CN" sz="3600" b="1"/>
              <a:t>2.</a:t>
            </a:r>
            <a:r>
              <a:rPr lang="zh-CN" altLang="en-US" sz="3600" b="1"/>
              <a:t>分层式作业</a:t>
            </a:r>
            <a:endParaRPr lang="zh-CN" altLang="en-US" sz="3600" b="1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ISPRING_PRESENTATION_TITLE" val="1111111111"/>
  <p:tag name="KSO_WPP_MARK_KEY" val="95392b6c-3e75-4fba-99a1-6a5d70ebe939"/>
  <p:tag name="COMMONDATA" val="eyJoZGlkIjoiOTVhZDBlMWY5YzhkMjUxNWViMDg2ZGNjMWYyOWE0N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WPS 演示</Application>
  <PresentationFormat>全屏显示(16:9)</PresentationFormat>
  <Paragraphs>33</Paragraphs>
  <Slides>7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方正兰亭细黑_GBK</vt:lpstr>
      <vt:lpstr>Watford DB</vt:lpstr>
      <vt:lpstr>造字工房劲黑（非商用）常规体</vt:lpstr>
      <vt:lpstr>黑体</vt:lpstr>
      <vt:lpstr>楷体</vt:lpstr>
      <vt:lpstr>造字工房俊雅锐宋体验版常规体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</dc:title>
  <dc:creator>清风素材; User</dc:creator>
  <cp:keywords>12sc.taobao.com</cp:keywords>
  <dc:description>12sc.taobao.com</dc:description>
  <dc:subject>12sc.taobao.com</dc:subject>
  <cp:category>12sc.taobao.com</cp:category>
  <cp:lastModifiedBy>Handbrain要减肥</cp:lastModifiedBy>
  <cp:revision>69</cp:revision>
  <dcterms:created xsi:type="dcterms:W3CDTF">2015-01-23T04:02:00Z</dcterms:created>
  <dcterms:modified xsi:type="dcterms:W3CDTF">2023-02-15T09:24:02Z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48A63371B0A24C8E8A5319AA6859C8BB</vt:lpwstr>
  </property>
  <property fmtid="{D5CDD505-2E9C-101B-9397-08002B2CF9AE}" pid="3" name="KSOProductBuildVer">
    <vt:lpwstr>2052-11.1.0.12980</vt:lpwstr>
  </property>
</Properties>
</file>