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3" r:id="rId3"/>
  </p:sldMasterIdLst>
  <p:notesMasterIdLst>
    <p:notesMasterId r:id="rId5"/>
  </p:notesMasterIdLst>
  <p:sldIdLst>
    <p:sldId id="4398" r:id="rId4"/>
    <p:sldId id="4408" r:id="rId6"/>
    <p:sldId id="276" r:id="rId7"/>
    <p:sldId id="4400" r:id="rId8"/>
    <p:sldId id="4401" r:id="rId9"/>
    <p:sldId id="4402" r:id="rId10"/>
    <p:sldId id="4403" r:id="rId11"/>
    <p:sldId id="4395" r:id="rId12"/>
    <p:sldId id="4404" r:id="rId13"/>
    <p:sldId id="4405" r:id="rId14"/>
  </p:sldIdLst>
  <p:sldSz cx="12192000" cy="685800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BACE"/>
    <a:srgbClr val="094153"/>
    <a:srgbClr val="FAFAFA"/>
    <a:srgbClr val="ECECEC"/>
    <a:srgbClr val="E3E3E3"/>
    <a:srgbClr val="A28958"/>
    <a:srgbClr val="989898"/>
    <a:srgbClr val="101112"/>
    <a:srgbClr val="B9B9B9"/>
    <a:srgbClr val="174C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94" autoAdjust="0"/>
    <p:restoredTop sz="94660"/>
  </p:normalViewPr>
  <p:slideViewPr>
    <p:cSldViewPr snapToGrid="0" showGuides="1">
      <p:cViewPr>
        <p:scale>
          <a:sx n="91" d="100"/>
          <a:sy n="91" d="100"/>
        </p:scale>
        <p:origin x="1218" y="642"/>
      </p:cViewPr>
      <p:guideLst>
        <p:guide orient="horz" pos="2160"/>
        <p:guide pos="381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8" Type="http://schemas.openxmlformats.org/officeDocument/2006/relationships/tags" Target="tags/tag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79A14A-FF4A-467F-8627-AFE6326F08F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5A2A8E-1A02-4654-99F9-64B713A8A6A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E0D3E1C-7163-4E1C-B6CF-E5C89AFEF8D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E0D3E1C-7163-4E1C-B6CF-E5C89AFEF8D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E0D3E1C-7163-4E1C-B6CF-E5C89AFEF8D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E0D3E1C-7163-4E1C-B6CF-E5C89AFEF8D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E0D3E1C-7163-4E1C-B6CF-E5C89AFEF8D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E0D3E1C-7163-4E1C-B6CF-E5C89AFEF8D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E0D3E1C-7163-4E1C-B6CF-E5C89AFEF8D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E0D3E1C-7163-4E1C-B6CF-E5C89AFEF8D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E0D3E1C-7163-4E1C-B6CF-E5C89AFEF8D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E0D3E1C-7163-4E1C-B6CF-E5C89AFEF8D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random/>
      </p:transition>
    </mc:Choice>
    <mc:Fallback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71DA9-F0FF-44B5-BF2C-AABD5EDDCC8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95D04-C6F2-4CC0-AD4B-B544DEF8813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random/>
      </p:transition>
    </mc:Choice>
    <mc:Fallback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71DA9-F0FF-44B5-BF2C-AABD5EDDCC84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95D04-C6F2-4CC0-AD4B-B544DEF8813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random/>
      </p:transition>
    </mc:Choice>
    <mc:Fallback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71DA9-F0FF-44B5-BF2C-AABD5EDDCC8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95D04-C6F2-4CC0-AD4B-B544DEF8813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random/>
      </p:transition>
    </mc:Choice>
    <mc:Fallback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71DA9-F0FF-44B5-BF2C-AABD5EDDCC8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95D04-C6F2-4CC0-AD4B-B544DEF8813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random/>
      </p:transition>
    </mc:Choice>
    <mc:Fallback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71DA9-F0FF-44B5-BF2C-AABD5EDDCC8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95D04-C6F2-4CC0-AD4B-B544DEF8813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random/>
      </p:transition>
    </mc:Choice>
    <mc:Fallback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71DA9-F0FF-44B5-BF2C-AABD5EDDCC8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95D04-C6F2-4CC0-AD4B-B544DEF8813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random/>
      </p:transition>
    </mc:Choice>
    <mc:Fallback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random/>
      </p:transition>
    </mc:Choice>
    <mc:Fallback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096001" y="1390868"/>
            <a:ext cx="3614057" cy="4769253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random/>
      </p:transition>
    </mc:Choice>
    <mc:Fallback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Recent Pro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0"/>
          </p:nvPr>
        </p:nvSpPr>
        <p:spPr>
          <a:xfrm>
            <a:off x="1831977" y="914400"/>
            <a:ext cx="4264025" cy="25146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1"/>
          </p:nvPr>
        </p:nvSpPr>
        <p:spPr>
          <a:xfrm>
            <a:off x="6096000" y="3429000"/>
            <a:ext cx="4264025" cy="25146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random/>
      </p:transition>
    </mc:Choice>
    <mc:Fallback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71DA9-F0FF-44B5-BF2C-AABD5EDDCC8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95D04-C6F2-4CC0-AD4B-B544DEF8813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random/>
      </p:transition>
    </mc:Choice>
    <mc:Fallback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71DA9-F0FF-44B5-BF2C-AABD5EDDCC8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95D04-C6F2-4CC0-AD4B-B544DEF8813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random/>
      </p:transition>
    </mc:Choice>
    <mc:Fallback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71DA9-F0FF-44B5-BF2C-AABD5EDDCC8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95D04-C6F2-4CC0-AD4B-B544DEF8813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random/>
      </p:transition>
    </mc:Choice>
    <mc:Fallback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71DA9-F0FF-44B5-BF2C-AABD5EDDCC8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95D04-C6F2-4CC0-AD4B-B544DEF88133}" type="slidenum">
              <a:rPr lang="zh-CN" altLang="en-US" smtClean="0"/>
            </a:fld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8325228" y="654542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www.1ppt.com/hangye/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www.1ppt.com/sucai/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www.1ppt.com/tubiao/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www.1ppt.com/powerpoint/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www.1ppt.com/excel/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www.1ppt.com/kejian/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www.1ppt.com/shiti/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www.1ppt.com/jiaoan/  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www.1ppt.com/ziti/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random/>
      </p:transition>
    </mc:Choice>
    <mc:Fallback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71DA9-F0FF-44B5-BF2C-AABD5EDDCC84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95D04-C6F2-4CC0-AD4B-B544DEF8813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random/>
      </p:transition>
    </mc:Choice>
    <mc:Fallback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3.xml"/><Relationship Id="rId8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4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mc:AlternateContent xmlns:mc="http://schemas.openxmlformats.org/markup-compatibility/2006">
    <mc:Choice xmlns:p14="http://schemas.microsoft.com/office/powerpoint/2010/main" Requires="p14">
      <p:transition spd="slow" p14:dur="1000">
        <p:random/>
      </p:transition>
    </mc:Choice>
    <mc:Fallback>
      <p:transition spd="slow">
        <p:random/>
      </p:transition>
    </mc:Fallback>
  </mc:AlternateConten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ts val="95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379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749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27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25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03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773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671DA9-F0FF-44B5-BF2C-AABD5EDDCC8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895D04-C6F2-4CC0-AD4B-B544DEF8813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mc:AlternateContent xmlns:mc="http://schemas.openxmlformats.org/markup-compatibility/2006">
    <mc:Choice xmlns:p14="http://schemas.microsoft.com/office/powerpoint/2010/main" Requires="p14">
      <p:transition spd="slow" p14:dur="1000">
        <p:random/>
      </p:transition>
    </mc:Choice>
    <mc:Fallback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1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1.xml"/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1.xml"/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1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1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1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11.xml"/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1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03" r="51302"/>
          <a:stretch>
            <a:fillRect/>
          </a:stretch>
        </p:blipFill>
        <p:spPr>
          <a:xfrm>
            <a:off x="-105410" y="0"/>
            <a:ext cx="12403455" cy="685800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601345" y="1034415"/>
            <a:ext cx="1003173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7200" b="1" dirty="0">
                <a:solidFill>
                  <a:srgbClr val="094153"/>
                </a:solidFill>
                <a:cs typeface="+mn-ea"/>
                <a:sym typeface="+mn-lt"/>
              </a:rPr>
              <a:t>在</a:t>
            </a:r>
            <a:r>
              <a:rPr lang="zh-CN" altLang="en-US" sz="7200" b="1" dirty="0">
                <a:solidFill>
                  <a:srgbClr val="FFFF00"/>
                </a:solidFill>
                <a:highlight>
                  <a:srgbClr val="000000"/>
                </a:highlight>
                <a:cs typeface="+mn-ea"/>
                <a:sym typeface="+mn-lt"/>
              </a:rPr>
              <a:t>思维</a:t>
            </a:r>
            <a:r>
              <a:rPr lang="zh-CN" altLang="en-US" sz="7200" b="1" dirty="0">
                <a:solidFill>
                  <a:srgbClr val="094153"/>
                </a:solidFill>
                <a:cs typeface="+mn-ea"/>
                <a:sym typeface="+mn-lt"/>
              </a:rPr>
              <a:t>训练中学习写作</a:t>
            </a:r>
            <a:endParaRPr lang="zh-CN" altLang="en-US" sz="7200" b="1" dirty="0">
              <a:solidFill>
                <a:srgbClr val="094153"/>
              </a:solidFill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61" r="2143"/>
          <a:stretch>
            <a:fillRect/>
          </a:stretch>
        </p:blipFill>
        <p:spPr>
          <a:xfrm>
            <a:off x="0" y="2521585"/>
            <a:ext cx="4361180" cy="433641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941195" y="2714625"/>
            <a:ext cx="1003173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800" b="1" dirty="0">
                <a:solidFill>
                  <a:schemeClr val="tx1"/>
                </a:solidFill>
                <a:cs typeface="+mn-ea"/>
                <a:sym typeface="+mn-lt"/>
              </a:rPr>
              <a:t>——</a:t>
            </a:r>
            <a:r>
              <a:rPr lang="zh-CN" altLang="en-US" sz="4800" b="1" dirty="0">
                <a:solidFill>
                  <a:schemeClr val="tx1"/>
                </a:solidFill>
                <a:cs typeface="+mn-ea"/>
                <a:sym typeface="+mn-lt"/>
              </a:rPr>
              <a:t>《一个特别的人》</a:t>
            </a:r>
            <a:r>
              <a:rPr lang="zh-CN" altLang="en-US" sz="4000" b="1" dirty="0">
                <a:solidFill>
                  <a:schemeClr val="tx1"/>
                </a:solidFill>
                <a:cs typeface="+mn-ea"/>
                <a:sym typeface="+mn-lt"/>
              </a:rPr>
              <a:t>教学课例研究</a:t>
            </a:r>
            <a:endParaRPr lang="zh-CN" altLang="en-US" sz="4000" b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2" name="Shape 541"/>
          <p:cNvSpPr/>
          <p:nvPr/>
        </p:nvSpPr>
        <p:spPr>
          <a:xfrm rot="10800000" flipH="1" flipV="1">
            <a:off x="10985500" y="-29893"/>
            <a:ext cx="1206732" cy="12566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6DBACE"/>
          </a:solidFill>
          <a:ln w="12700">
            <a:miter lim="400000"/>
          </a:ln>
        </p:spPr>
        <p:txBody>
          <a:bodyPr lIns="19050" tIns="19050" rIns="19050" bIns="19050" anchor="ctr"/>
          <a:p>
            <a:pPr algn="ctr" defTabSz="41275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098665" y="4336415"/>
            <a:ext cx="41440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4000" b="1" dirty="0">
                <a:solidFill>
                  <a:schemeClr val="tx1"/>
                </a:solidFill>
                <a:cs typeface="+mn-ea"/>
                <a:sym typeface="+mn-lt"/>
              </a:rPr>
              <a:t>分享人：陈丽梅</a:t>
            </a:r>
            <a:endParaRPr lang="zh-CN" sz="4000" b="1" dirty="0">
              <a:solidFill>
                <a:schemeClr val="tx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03" r="51302"/>
          <a:stretch>
            <a:fillRect/>
          </a:stretch>
        </p:blipFill>
        <p:spPr>
          <a:xfrm>
            <a:off x="-211455" y="0"/>
            <a:ext cx="12403455" cy="685800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14" t="1316" r="6549" b="22506"/>
          <a:stretch>
            <a:fillRect/>
          </a:stretch>
        </p:blipFill>
        <p:spPr>
          <a:xfrm>
            <a:off x="41957" y="30538"/>
            <a:ext cx="827753" cy="845514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869950" y="169545"/>
            <a:ext cx="237363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 b="1" dirty="0">
                <a:solidFill>
                  <a:srgbClr val="094153"/>
                </a:solidFill>
                <a:cs typeface="+mn-ea"/>
                <a:sym typeface="+mn-lt"/>
              </a:rPr>
              <a:t>课例分享</a:t>
            </a:r>
            <a:endParaRPr lang="zh-CN" altLang="en-US" sz="4000" b="1" dirty="0">
              <a:solidFill>
                <a:srgbClr val="094153"/>
              </a:solidFill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47980" y="1226820"/>
            <a:ext cx="9545320" cy="50774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sz="2400" b="1" dirty="0">
                <a:latin typeface="楷体" panose="02010609060101010101" charset="-122"/>
                <a:ea typeface="楷体" panose="02010609060101010101" charset="-122"/>
                <a:cs typeface="+mn-ea"/>
                <a:sym typeface="+mn-lt"/>
              </a:rPr>
              <a:t>优秀范例：</a:t>
            </a:r>
            <a:r>
              <a:rPr sz="2400" b="1" dirty="0">
                <a:latin typeface="楷体" panose="02010609060101010101" charset="-122"/>
                <a:ea typeface="楷体" panose="02010609060101010101" charset="-122"/>
                <a:cs typeface="+mn-ea"/>
                <a:sym typeface="+mn-lt"/>
              </a:rPr>
              <a:t>我的朋友可是个“小书虫”哦。课间,</a:t>
            </a:r>
            <a:r>
              <a:rPr sz="24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+mn-ea"/>
                <a:sym typeface="+mn-lt"/>
              </a:rPr>
              <a:t>其他同学</a:t>
            </a:r>
            <a:r>
              <a:rPr sz="2400" b="1" dirty="0">
                <a:latin typeface="楷体" panose="02010609060101010101" charset="-122"/>
                <a:ea typeface="楷体" panose="02010609060101010101" charset="-122"/>
                <a:cs typeface="+mn-ea"/>
                <a:sym typeface="+mn-lt"/>
              </a:rPr>
              <a:t>都像出笼的小鸟一样冲出教室去玩了,只有她还捧着书任细阅读呢你看，她</a:t>
            </a:r>
            <a:r>
              <a:rPr sz="24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+mn-ea"/>
                <a:sym typeface="+mn-lt"/>
              </a:rPr>
              <a:t>打开书包,翻出一本</a:t>
            </a:r>
            <a:r>
              <a:rPr sz="2400" b="1" dirty="0">
                <a:latin typeface="楷体" panose="02010609060101010101" charset="-122"/>
                <a:ea typeface="楷体" panose="02010609060101010101" charset="-122"/>
                <a:cs typeface="+mn-ea"/>
                <a:sym typeface="+mn-lt"/>
              </a:rPr>
              <a:t>老师</a:t>
            </a:r>
            <a:r>
              <a:rPr lang="zh-CN" sz="2400" b="1" dirty="0">
                <a:latin typeface="楷体" panose="02010609060101010101" charset="-122"/>
                <a:ea typeface="楷体" panose="02010609060101010101" charset="-122"/>
                <a:cs typeface="+mn-ea"/>
                <a:sym typeface="+mn-lt"/>
              </a:rPr>
              <a:t>推荐</a:t>
            </a:r>
            <a:r>
              <a:rPr sz="2400" b="1" dirty="0">
                <a:latin typeface="楷体" panose="02010609060101010101" charset="-122"/>
                <a:ea typeface="楷体" panose="02010609060101010101" charset="-122"/>
                <a:cs typeface="+mn-ea"/>
                <a:sym typeface="+mn-lt"/>
              </a:rPr>
              <a:t>给</a:t>
            </a:r>
            <a:r>
              <a:rPr lang="zh-CN" sz="2400" b="1" dirty="0">
                <a:latin typeface="楷体" panose="02010609060101010101" charset="-122"/>
                <a:ea typeface="楷体" panose="02010609060101010101" charset="-122"/>
                <a:cs typeface="+mn-ea"/>
                <a:sym typeface="+mn-lt"/>
              </a:rPr>
              <a:t>她</a:t>
            </a:r>
            <a:r>
              <a:rPr sz="2400" b="1" dirty="0">
                <a:latin typeface="楷体" panose="02010609060101010101" charset="-122"/>
                <a:ea typeface="楷体" panose="02010609060101010101" charset="-122"/>
                <a:cs typeface="+mn-ea"/>
                <a:sym typeface="+mn-lt"/>
              </a:rPr>
              <a:t>的书认真地读着。有的同学问她:“你为什么不和我们一起出去玩?”她总是会</a:t>
            </a:r>
            <a:r>
              <a:rPr sz="24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+mn-ea"/>
                <a:sym typeface="+mn-lt"/>
              </a:rPr>
              <a:t>笑着</a:t>
            </a:r>
            <a:r>
              <a:rPr lang="zh-CN" sz="24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+mn-ea"/>
                <a:sym typeface="+mn-lt"/>
              </a:rPr>
              <a:t>回答</a:t>
            </a:r>
            <a:r>
              <a:rPr lang="zh-CN" sz="2400" b="1" dirty="0">
                <a:latin typeface="楷体" panose="02010609060101010101" charset="-122"/>
                <a:ea typeface="楷体" panose="02010609060101010101" charset="-122"/>
                <a:cs typeface="+mn-ea"/>
                <a:sym typeface="+mn-lt"/>
              </a:rPr>
              <a:t>：</a:t>
            </a:r>
            <a:r>
              <a:rPr sz="2400" b="1" dirty="0">
                <a:latin typeface="楷体" panose="02010609060101010101" charset="-122"/>
                <a:ea typeface="楷体" panose="02010609060101010101" charset="-122"/>
                <a:cs typeface="+mn-ea"/>
                <a:sym typeface="+mn-lt"/>
              </a:rPr>
              <a:t>“你们先</a:t>
            </a:r>
            <a:r>
              <a:rPr lang="zh-CN" sz="2400" b="1" dirty="0">
                <a:latin typeface="楷体" panose="02010609060101010101" charset="-122"/>
                <a:ea typeface="楷体" panose="02010609060101010101" charset="-122"/>
                <a:cs typeface="+mn-ea"/>
                <a:sym typeface="+mn-lt"/>
              </a:rPr>
              <a:t>去</a:t>
            </a:r>
            <a:r>
              <a:rPr sz="2400" b="1" dirty="0">
                <a:latin typeface="楷体" panose="02010609060101010101" charset="-122"/>
                <a:ea typeface="楷体" panose="02010609060101010101" charset="-122"/>
                <a:cs typeface="+mn-ea"/>
                <a:sym typeface="+mn-lt"/>
              </a:rPr>
              <a:t>玩我看完这一页就来。”</a:t>
            </a:r>
            <a:endParaRPr sz="2400" b="1" dirty="0">
              <a:latin typeface="楷体" panose="02010609060101010101" charset="-122"/>
              <a:ea typeface="楷体" panose="02010609060101010101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sz="2400" b="1" dirty="0">
                <a:latin typeface="楷体" panose="02010609060101010101" charset="-122"/>
                <a:ea typeface="楷体" panose="02010609060101010101" charset="-122"/>
                <a:cs typeface="+mn-ea"/>
                <a:sym typeface="+mn-lt"/>
              </a:rPr>
              <a:t> </a:t>
            </a:r>
            <a:endParaRPr sz="2400" b="1" dirty="0">
              <a:latin typeface="楷体" panose="02010609060101010101" charset="-122"/>
              <a:ea typeface="楷体" panose="02010609060101010101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sz="2400" b="1" dirty="0">
                <a:latin typeface="楷体" panose="02010609060101010101" charset="-122"/>
                <a:ea typeface="楷体" panose="02010609060101010101" charset="-122"/>
                <a:cs typeface="+mn-ea"/>
                <a:sym typeface="+mn-lt"/>
              </a:rPr>
              <a:t>师:叶圣陶先生曾说,修改文章的法宝不要光是看,要再念、再念、再念……把白己的习作读给别人听,根据他们的意见,再次修改。好文不厌百遍改!下课!</a:t>
            </a:r>
            <a:endParaRPr sz="2400" b="1" dirty="0">
              <a:latin typeface="楷体" panose="02010609060101010101" charset="-122"/>
              <a:ea typeface="楷体" panose="02010609060101010101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03" r="51302"/>
          <a:stretch>
            <a:fillRect/>
          </a:stretch>
        </p:blipFill>
        <p:spPr>
          <a:xfrm>
            <a:off x="-106045" y="0"/>
            <a:ext cx="12403455" cy="685800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14" t="1316" r="6549" b="22506"/>
          <a:stretch>
            <a:fillRect/>
          </a:stretch>
        </p:blipFill>
        <p:spPr>
          <a:xfrm>
            <a:off x="41957" y="30538"/>
            <a:ext cx="827753" cy="845514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869950" y="169545"/>
            <a:ext cx="237363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 b="1" dirty="0">
                <a:solidFill>
                  <a:srgbClr val="094153"/>
                </a:solidFill>
                <a:cs typeface="+mn-ea"/>
                <a:sym typeface="+mn-lt"/>
              </a:rPr>
              <a:t>课例</a:t>
            </a:r>
            <a:r>
              <a:rPr lang="zh-CN" altLang="en-US" sz="4000" b="1" dirty="0">
                <a:solidFill>
                  <a:srgbClr val="094153"/>
                </a:solidFill>
                <a:cs typeface="+mn-ea"/>
                <a:sym typeface="+mn-lt"/>
              </a:rPr>
              <a:t>分享</a:t>
            </a:r>
            <a:endParaRPr lang="zh-CN" altLang="en-US" sz="4000" b="1" dirty="0">
              <a:solidFill>
                <a:srgbClr val="094153"/>
              </a:solidFill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73685" y="962025"/>
            <a:ext cx="8547735" cy="59080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 dirty="0">
                <a:solidFill>
                  <a:schemeClr val="tx1"/>
                </a:solidFill>
                <a:highlight>
                  <a:srgbClr val="FFFF00"/>
                </a:highlight>
                <a:latin typeface="楷体" panose="02010609060101010101" charset="-122"/>
                <a:ea typeface="楷体" panose="02010609060101010101" charset="-122"/>
                <a:cs typeface="+mn-ea"/>
                <a:sym typeface="+mn-lt"/>
              </a:rPr>
              <a:t>一、话题导入，开阔思路</a:t>
            </a:r>
            <a:endParaRPr lang="zh-CN" altLang="en-US" sz="2400" b="1" dirty="0">
              <a:solidFill>
                <a:schemeClr val="tx1"/>
              </a:solidFill>
              <a:highlight>
                <a:srgbClr val="FFFF00"/>
              </a:highlight>
              <a:latin typeface="楷体" panose="02010609060101010101" charset="-122"/>
              <a:ea typeface="楷体" panose="02010609060101010101" charset="-122"/>
              <a:cs typeface="+mn-ea"/>
              <a:sym typeface="+mn-lt"/>
            </a:endParaRPr>
          </a:p>
          <a:p>
            <a:r>
              <a:rPr lang="en-US" altLang="zh-CN" sz="24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+mn-ea"/>
                <a:sym typeface="+mn-lt"/>
              </a:rPr>
              <a:t>  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+mn-ea"/>
                <a:sym typeface="+mn-lt"/>
              </a:rPr>
              <a:t>师:同学们,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+mn-ea"/>
                <a:sym typeface="+mn-lt"/>
              </a:rPr>
              <a:t>我来自一个特别的地方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+mn-ea"/>
                <a:sym typeface="+mn-lt"/>
              </a:rPr>
              <a:t>——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+mn-ea"/>
                <a:sym typeface="+mn-lt"/>
              </a:rPr>
              <a:t>新疆</a:t>
            </a: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  <a:cs typeface="+mn-ea"/>
                <a:sym typeface="+mn-lt"/>
              </a:rPr>
              <a:t>。从特别的地方来的我也很特别!你们猜猜看,我哪里最特别呢?（您笑的时候,脸上有酒窝。）</a:t>
            </a:r>
            <a:endParaRPr lang="zh-CN" altLang="en-US" sz="2400" b="1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+mn-ea"/>
              <a:sym typeface="+mn-lt"/>
            </a:endParaRPr>
          </a:p>
          <a:p>
            <a:r>
              <a:rPr lang="en-US" altLang="zh-CN" sz="2400" b="1" dirty="0">
                <a:latin typeface="楷体" panose="02010609060101010101" charset="-122"/>
                <a:ea typeface="楷体" panose="02010609060101010101" charset="-122"/>
                <a:cs typeface="+mn-ea"/>
                <a:sym typeface="+mn-lt"/>
              </a:rPr>
              <a:t>  </a:t>
            </a: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  <a:cs typeface="+mn-ea"/>
                <a:sym typeface="+mn-lt"/>
              </a:rPr>
              <a:t>师:你观察得真仔细!这可是我外貌上最特别的地方呢。</a:t>
            </a:r>
            <a:r>
              <a:rPr lang="zh-CN" altLang="en-US" b="1" dirty="0">
                <a:latin typeface="楷体" panose="02010609060101010101" charset="-122"/>
                <a:ea typeface="楷体" panose="02010609060101010101" charset="-122"/>
                <a:cs typeface="+mn-ea"/>
                <a:sym typeface="+mn-lt"/>
              </a:rPr>
              <a:t>我的左边脸上住着三个大小不一、淘气可爱的酒窝。它还会变魔术呢。在我高兴的时候,它就顽皮地跳出来。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+mn-ea"/>
                <a:sym typeface="+mn-lt"/>
              </a:rPr>
              <a:t>所以别人送给我一个外号“小酒窝”</a:t>
            </a: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  <a:cs typeface="+mn-ea"/>
                <a:sym typeface="+mn-lt"/>
              </a:rPr>
              <a:t>。</a:t>
            </a:r>
            <a:endParaRPr lang="zh-CN" altLang="en-US" sz="2400" b="1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+mn-ea"/>
              <a:sym typeface="+mn-lt"/>
            </a:endParaRPr>
          </a:p>
          <a:p>
            <a:r>
              <a:rPr lang="en-US" altLang="zh-CN" sz="2400" b="1" dirty="0">
                <a:latin typeface="楷体" panose="02010609060101010101" charset="-122"/>
                <a:ea typeface="楷体" panose="02010609060101010101" charset="-122"/>
                <a:cs typeface="+mn-ea"/>
                <a:sym typeface="+mn-lt"/>
              </a:rPr>
              <a:t>  </a:t>
            </a: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  <a:cs typeface="+mn-ea"/>
                <a:sym typeface="+mn-lt"/>
              </a:rPr>
              <a:t>师:你们班有酒窝的同学请举手。你有几个酒窝?</a:t>
            </a:r>
            <a:endParaRPr lang="zh-CN" altLang="en-US" sz="2400" b="1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+mn-ea"/>
              <a:sym typeface="+mn-lt"/>
            </a:endParaRPr>
          </a:p>
          <a:p>
            <a:r>
              <a:rPr lang="en-US" altLang="zh-CN" sz="2400" b="1" dirty="0">
                <a:latin typeface="楷体" panose="02010609060101010101" charset="-122"/>
                <a:ea typeface="楷体" panose="02010609060101010101" charset="-122"/>
                <a:cs typeface="+mn-ea"/>
                <a:sym typeface="+mn-lt"/>
              </a:rPr>
              <a:t>  </a:t>
            </a: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  <a:cs typeface="+mn-ea"/>
                <a:sym typeface="+mn-lt"/>
              </a:rPr>
              <a:t>生:两边各一个酒窝。</a:t>
            </a:r>
            <a:r>
              <a:rPr lang="en-US" altLang="zh-CN" sz="2400" b="1" dirty="0">
                <a:latin typeface="楷体" panose="02010609060101010101" charset="-122"/>
                <a:ea typeface="楷体" panose="02010609060101010101" charset="-122"/>
                <a:cs typeface="+mn-ea"/>
                <a:sym typeface="+mn-lt"/>
              </a:rPr>
              <a:t> 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+mn-ea"/>
                <a:sym typeface="+mn-lt"/>
              </a:rPr>
              <a:t>生:我只有一个酒窝。</a:t>
            </a:r>
            <a:endParaRPr lang="zh-CN" altLang="en-US" sz="2400" b="1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+mn-ea"/>
              <a:sym typeface="+mn-lt"/>
            </a:endParaRPr>
          </a:p>
          <a:p>
            <a:r>
              <a:rPr lang="en-US" altLang="zh-CN" sz="24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+mn-ea"/>
                <a:sym typeface="+mn-lt"/>
              </a:rPr>
              <a:t>  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+mn-ea"/>
                <a:sym typeface="+mn-lt"/>
              </a:rPr>
              <a:t>师:可是我在一边脸上就有三个酒窝。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+mn-ea"/>
                <a:sym typeface="+mn-lt"/>
              </a:rPr>
              <a:t>你们没有,只有我有,这就是特别！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+mn-ea"/>
                <a:sym typeface="+mn-lt"/>
              </a:rPr>
              <a:t>你们知道吗?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+mn-ea"/>
                <a:sym typeface="+mn-lt"/>
              </a:rPr>
              <a:t>我不仅长相特别,还有特别的本领。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+mn-ea"/>
                <a:sym typeface="+mn-lt"/>
              </a:rPr>
              <a:t>看,我的脖子还会动。今天这个特别的我会和特别的你们一起来学习</a:t>
            </a:r>
            <a:r>
              <a:rPr lang="en-US" altLang="zh-CN" sz="24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+mn-ea"/>
                <a:sym typeface="+mn-lt"/>
              </a:rPr>
              <a:t>——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+mn-ea"/>
                <a:sym typeface="+mn-lt"/>
              </a:rPr>
              <a:t>写一个特别的人。请说一说在你生活中谁最特别?</a:t>
            </a:r>
            <a:endParaRPr lang="zh-CN" altLang="en-US" sz="2400" b="1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+mn-ea"/>
              <a:sym typeface="+mn-lt"/>
            </a:endParaRPr>
          </a:p>
          <a:p>
            <a:r>
              <a:rPr lang="en-US" altLang="zh-CN" sz="24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+mn-ea"/>
                <a:sym typeface="+mn-lt"/>
              </a:rPr>
              <a:t>  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+mn-ea"/>
                <a:sym typeface="+mn-lt"/>
              </a:rPr>
              <a:t>生：爸爸妈妈妹妹，朋友</a:t>
            </a:r>
            <a:r>
              <a:rPr lang="en-US" altLang="zh-CN" sz="24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+mn-ea"/>
                <a:sym typeface="+mn-lt"/>
              </a:rPr>
              <a:t>2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+mn-ea"/>
                <a:sym typeface="+mn-lt"/>
              </a:rPr>
              <a:t>，老师，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+mn-ea"/>
                <a:sym typeface="+mn-lt"/>
              </a:rPr>
              <a:t>清洁工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+mn-ea"/>
                <a:sym typeface="+mn-lt"/>
              </a:rPr>
              <a:t>。</a:t>
            </a:r>
            <a:endParaRPr lang="zh-CN" altLang="en-US" sz="2400" b="1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+mn-ea"/>
              <a:sym typeface="+mn-lt"/>
            </a:endParaRPr>
          </a:p>
          <a:p>
            <a:r>
              <a:rPr lang="en-US" altLang="zh-CN" sz="24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+mn-ea"/>
                <a:sym typeface="+mn-lt"/>
              </a:rPr>
              <a:t>  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+mn-ea"/>
                <a:sym typeface="+mn-lt"/>
              </a:rPr>
              <a:t>师：孩子,我觉得你的思维很特别。一位素未谋面的阳生人，可能也会给你留下特别深刻的印象。</a:t>
            </a:r>
            <a:endParaRPr lang="zh-CN" altLang="en-US" sz="2400" b="1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03" r="51302"/>
          <a:stretch>
            <a:fillRect/>
          </a:stretch>
        </p:blipFill>
        <p:spPr>
          <a:xfrm>
            <a:off x="-106045" y="0"/>
            <a:ext cx="12403455" cy="685800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14" t="1316" r="6549" b="22506"/>
          <a:stretch>
            <a:fillRect/>
          </a:stretch>
        </p:blipFill>
        <p:spPr>
          <a:xfrm>
            <a:off x="41957" y="30538"/>
            <a:ext cx="827753" cy="845514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869950" y="169545"/>
            <a:ext cx="237363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 b="1" dirty="0">
                <a:solidFill>
                  <a:srgbClr val="094153"/>
                </a:solidFill>
                <a:cs typeface="+mn-ea"/>
                <a:sym typeface="+mn-lt"/>
              </a:rPr>
              <a:t>课例分享</a:t>
            </a:r>
            <a:endParaRPr lang="zh-CN" altLang="en-US" sz="4000" b="1" dirty="0">
              <a:solidFill>
                <a:srgbClr val="094153"/>
              </a:solidFill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57835" y="1001395"/>
            <a:ext cx="8181975" cy="52622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 dirty="0">
                <a:highlight>
                  <a:srgbClr val="FFFF00"/>
                </a:highlight>
                <a:latin typeface="楷体" panose="02010609060101010101" charset="-122"/>
                <a:ea typeface="楷体" panose="02010609060101010101" charset="-122"/>
                <a:cs typeface="+mn-ea"/>
                <a:sym typeface="+mn-lt"/>
              </a:rPr>
              <a:t>二、思维导图，助力选材</a:t>
            </a:r>
            <a:endParaRPr lang="zh-CN" altLang="en-US" sz="2400" b="1" dirty="0">
              <a:highlight>
                <a:srgbClr val="FFFF00"/>
              </a:highlight>
              <a:latin typeface="楷体" panose="02010609060101010101" charset="-122"/>
              <a:ea typeface="楷体" panose="02010609060101010101" charset="-122"/>
              <a:cs typeface="+mn-ea"/>
              <a:sym typeface="+mn-lt"/>
            </a:endParaRPr>
          </a:p>
          <a:p>
            <a:r>
              <a:rPr lang="en-US" altLang="zh-CN" sz="2400" b="1" dirty="0">
                <a:latin typeface="楷体" panose="02010609060101010101" charset="-122"/>
                <a:ea typeface="楷体" panose="02010609060101010101" charset="-122"/>
                <a:cs typeface="+mn-ea"/>
                <a:sym typeface="+mn-lt"/>
              </a:rPr>
              <a:t>  </a:t>
            </a:r>
            <a:r>
              <a:rPr sz="2400" b="1" dirty="0">
                <a:latin typeface="楷体" panose="02010609060101010101" charset="-122"/>
                <a:ea typeface="楷体" panose="02010609060101010101" charset="-122"/>
                <a:cs typeface="+mn-ea"/>
                <a:sym typeface="+mn-lt"/>
              </a:rPr>
              <a:t>师:在你们生活中有很多特别的人,他可能是你的</a:t>
            </a:r>
            <a:r>
              <a:rPr sz="24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+mn-ea"/>
                <a:sym typeface="+mn-lt"/>
              </a:rPr>
              <a:t>家人</a:t>
            </a:r>
            <a:r>
              <a:rPr sz="2400" b="1" dirty="0">
                <a:latin typeface="楷体" panose="02010609060101010101" charset="-122"/>
                <a:ea typeface="楷体" panose="02010609060101010101" charset="-122"/>
                <a:cs typeface="+mn-ea"/>
                <a:sym typeface="+mn-lt"/>
              </a:rPr>
              <a:t>、</a:t>
            </a:r>
            <a:r>
              <a:rPr sz="24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+mn-ea"/>
                <a:sym typeface="+mn-lt"/>
              </a:rPr>
              <a:t>朋友</a:t>
            </a:r>
            <a:r>
              <a:rPr sz="2400" b="1" dirty="0">
                <a:latin typeface="楷体" panose="02010609060101010101" charset="-122"/>
                <a:ea typeface="楷体" panose="02010609060101010101" charset="-122"/>
                <a:cs typeface="+mn-ea"/>
                <a:sym typeface="+mn-lt"/>
              </a:rPr>
              <a:t>、</a:t>
            </a:r>
            <a:r>
              <a:rPr sz="24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+mn-ea"/>
                <a:sym typeface="+mn-lt"/>
              </a:rPr>
              <a:t>校园</a:t>
            </a:r>
            <a:r>
              <a:rPr sz="2400" b="1" dirty="0">
                <a:latin typeface="楷体" panose="02010609060101010101" charset="-122"/>
                <a:ea typeface="楷体" panose="02010609060101010101" charset="-122"/>
                <a:cs typeface="+mn-ea"/>
                <a:sym typeface="+mn-lt"/>
              </a:rPr>
              <a:t>中的同学或老师，甚至是一面之缘的陌生人。听说,你们很爱读书。在</a:t>
            </a:r>
            <a:r>
              <a:rPr sz="24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+mn-ea"/>
                <a:sym typeface="+mn-lt"/>
              </a:rPr>
              <a:t>文学作品</a:t>
            </a:r>
            <a:r>
              <a:rPr sz="2400" b="1" dirty="0">
                <a:latin typeface="楷体" panose="02010609060101010101" charset="-122"/>
                <a:ea typeface="楷体" panose="02010609060101010101" charset="-122"/>
                <a:cs typeface="+mn-ea"/>
                <a:sym typeface="+mn-lt"/>
              </a:rPr>
              <a:t>中,作家或者书中的人物，谁给你留下了特别的印象?</a:t>
            </a:r>
            <a:endParaRPr sz="2400" b="1" dirty="0">
              <a:latin typeface="楷体" panose="02010609060101010101" charset="-122"/>
              <a:ea typeface="楷体" panose="02010609060101010101" charset="-122"/>
              <a:cs typeface="+mn-ea"/>
              <a:sym typeface="+mn-lt"/>
            </a:endParaRPr>
          </a:p>
          <a:p>
            <a:r>
              <a:rPr lang="en-US" sz="2400" b="1" dirty="0">
                <a:latin typeface="楷体" panose="02010609060101010101" charset="-122"/>
                <a:ea typeface="楷体" panose="02010609060101010101" charset="-122"/>
                <a:cs typeface="+mn-ea"/>
                <a:sym typeface="+mn-lt"/>
              </a:rPr>
              <a:t>  </a:t>
            </a:r>
            <a:r>
              <a:rPr sz="2400" b="1" dirty="0">
                <a:latin typeface="楷体" panose="02010609060101010101" charset="-122"/>
                <a:ea typeface="楷体" panose="02010609060101010101" charset="-122"/>
                <a:cs typeface="+mn-ea"/>
                <a:sym typeface="+mn-lt"/>
              </a:rPr>
              <a:t>生:金波先生很特别。生:憨豆先生也很特别。</a:t>
            </a:r>
            <a:endParaRPr sz="2400" b="1" dirty="0">
              <a:latin typeface="楷体" panose="02010609060101010101" charset="-122"/>
              <a:ea typeface="楷体" panose="02010609060101010101" charset="-122"/>
              <a:cs typeface="+mn-ea"/>
              <a:sym typeface="+mn-lt"/>
            </a:endParaRPr>
          </a:p>
          <a:p>
            <a:r>
              <a:rPr sz="2400" b="1" dirty="0">
                <a:latin typeface="楷体" panose="02010609060101010101" charset="-122"/>
                <a:ea typeface="楷体" panose="02010609060101010101" charset="-122"/>
                <a:cs typeface="+mn-ea"/>
                <a:sym typeface="+mn-lt"/>
              </a:rPr>
              <a:t> </a:t>
            </a:r>
            <a:r>
              <a:rPr lang="en-US" sz="2400" b="1" dirty="0">
                <a:latin typeface="楷体" panose="02010609060101010101" charset="-122"/>
                <a:ea typeface="楷体" panose="02010609060101010101" charset="-122"/>
                <a:cs typeface="+mn-ea"/>
                <a:sym typeface="+mn-lt"/>
              </a:rPr>
              <a:t> </a:t>
            </a:r>
            <a:r>
              <a:rPr sz="2400" b="1" dirty="0">
                <a:latin typeface="楷体" panose="02010609060101010101" charset="-122"/>
                <a:ea typeface="楷体" panose="02010609060101010101" charset="-122"/>
                <a:cs typeface="+mn-ea"/>
                <a:sym typeface="+mn-lt"/>
              </a:rPr>
              <a:t>师:是啊!除了特别的作家,还有</a:t>
            </a:r>
            <a:r>
              <a:rPr sz="24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+mn-ea"/>
                <a:sym typeface="+mn-lt"/>
              </a:rPr>
              <a:t>影视作品</a:t>
            </a:r>
            <a:r>
              <a:rPr sz="2400" b="1" dirty="0">
                <a:latin typeface="楷体" panose="02010609060101010101" charset="-122"/>
                <a:ea typeface="楷体" panose="02010609060101010101" charset="-122"/>
                <a:cs typeface="+mn-ea"/>
                <a:sym typeface="+mn-lt"/>
              </a:rPr>
              <a:t>中的世界喜剧大师——憨豆先生也很特别!你们说了这么多的人，他们都有自己最特别的地方。</a:t>
            </a:r>
            <a:endParaRPr sz="2400" b="1" dirty="0">
              <a:latin typeface="楷体" panose="02010609060101010101" charset="-122"/>
              <a:ea typeface="楷体" panose="02010609060101010101" charset="-122"/>
              <a:cs typeface="+mn-ea"/>
              <a:sym typeface="+mn-lt"/>
            </a:endParaRPr>
          </a:p>
          <a:p>
            <a:endParaRPr sz="2400" b="1" dirty="0">
              <a:latin typeface="楷体" panose="02010609060101010101" charset="-122"/>
              <a:ea typeface="楷体" panose="02010609060101010101" charset="-122"/>
              <a:cs typeface="+mn-ea"/>
              <a:sym typeface="+mn-lt"/>
            </a:endParaRPr>
          </a:p>
          <a:p>
            <a:r>
              <a:rPr lang="en-US" sz="2400" b="1" dirty="0">
                <a:latin typeface="楷体" panose="02010609060101010101" charset="-122"/>
                <a:ea typeface="楷体" panose="02010609060101010101" charset="-122"/>
                <a:cs typeface="+mn-ea"/>
                <a:sym typeface="+mn-lt"/>
              </a:rPr>
              <a:t>  </a:t>
            </a:r>
            <a:r>
              <a:rPr sz="2400" b="1" dirty="0">
                <a:latin typeface="楷体" panose="02010609060101010101" charset="-122"/>
                <a:ea typeface="楷体" panose="02010609060101010101" charset="-122"/>
                <a:cs typeface="+mn-ea"/>
                <a:sym typeface="+mn-lt"/>
              </a:rPr>
              <a:t>师：瞧，这是我们班学生写的他们眼中最特别的人。你们看看</a:t>
            </a:r>
            <a:r>
              <a:rPr sz="24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+mn-ea"/>
                <a:sym typeface="+mn-lt"/>
              </a:rPr>
              <a:t>哪里特别</a:t>
            </a:r>
            <a:r>
              <a:rPr sz="2400" b="1" dirty="0">
                <a:latin typeface="楷体" panose="02010609060101010101" charset="-122"/>
                <a:ea typeface="楷体" panose="02010609060101010101" charset="-122"/>
                <a:cs typeface="+mn-ea"/>
                <a:sym typeface="+mn-lt"/>
              </a:rPr>
              <a:t>?</a:t>
            </a:r>
            <a:endParaRPr sz="2400" b="1" dirty="0">
              <a:latin typeface="楷体" panose="02010609060101010101" charset="-122"/>
              <a:ea typeface="楷体" panose="02010609060101010101" charset="-122"/>
              <a:cs typeface="+mn-ea"/>
              <a:sym typeface="+mn-lt"/>
            </a:endParaRPr>
          </a:p>
          <a:p>
            <a:endParaRPr sz="2400" b="1" dirty="0">
              <a:latin typeface="楷体" panose="02010609060101010101" charset="-122"/>
              <a:ea typeface="楷体" panose="02010609060101010101" charset="-122"/>
              <a:cs typeface="+mn-ea"/>
              <a:sym typeface="+mn-lt"/>
            </a:endParaRPr>
          </a:p>
          <a:p>
            <a:endParaRPr sz="2400" b="1" dirty="0">
              <a:latin typeface="楷体" panose="02010609060101010101" charset="-122"/>
              <a:ea typeface="楷体" panose="02010609060101010101" charset="-122"/>
              <a:cs typeface="+mn-ea"/>
              <a:sym typeface="+mn-lt"/>
            </a:endParaRPr>
          </a:p>
        </p:txBody>
      </p:sp>
      <p:pic>
        <p:nvPicPr>
          <p:cNvPr id="100" name="图片 99"/>
          <p:cNvPicPr/>
          <p:nvPr/>
        </p:nvPicPr>
        <p:blipFill>
          <a:blip r:embed="rId3"/>
          <a:stretch>
            <a:fillRect/>
          </a:stretch>
        </p:blipFill>
        <p:spPr>
          <a:xfrm rot="16200000">
            <a:off x="5398770" y="3621405"/>
            <a:ext cx="1393825" cy="466598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03" r="51302"/>
          <a:stretch>
            <a:fillRect/>
          </a:stretch>
        </p:blipFill>
        <p:spPr>
          <a:xfrm>
            <a:off x="-106045" y="0"/>
            <a:ext cx="12403455" cy="685800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14" t="1316" r="6549" b="22506"/>
          <a:stretch>
            <a:fillRect/>
          </a:stretch>
        </p:blipFill>
        <p:spPr>
          <a:xfrm>
            <a:off x="41957" y="30538"/>
            <a:ext cx="827753" cy="845514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869950" y="169545"/>
            <a:ext cx="237363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 b="1" dirty="0">
                <a:solidFill>
                  <a:srgbClr val="094153"/>
                </a:solidFill>
                <a:cs typeface="+mn-ea"/>
                <a:sym typeface="+mn-lt"/>
              </a:rPr>
              <a:t>课例</a:t>
            </a:r>
            <a:r>
              <a:rPr lang="zh-CN" altLang="en-US" sz="4000" b="1" dirty="0">
                <a:solidFill>
                  <a:srgbClr val="094153"/>
                </a:solidFill>
                <a:cs typeface="+mn-ea"/>
                <a:sym typeface="+mn-lt"/>
              </a:rPr>
              <a:t>分享</a:t>
            </a:r>
            <a:endParaRPr lang="zh-CN" altLang="en-US" sz="4000" b="1" dirty="0">
              <a:solidFill>
                <a:srgbClr val="094153"/>
              </a:solidFill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57835" y="1167130"/>
            <a:ext cx="818197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+mn-ea"/>
                <a:sym typeface="+mn-lt"/>
              </a:rPr>
              <a:t>二、思维导图，助力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+mn-ea"/>
                <a:sym typeface="+mn-lt"/>
              </a:rPr>
              <a:t>选材</a:t>
            </a:r>
            <a:endParaRPr lang="zh-CN" altLang="en-US" sz="2400" b="1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+mn-ea"/>
              <a:sym typeface="+mn-lt"/>
            </a:endParaRPr>
          </a:p>
          <a:p>
            <a:endParaRPr sz="2400" b="1" dirty="0">
              <a:latin typeface="楷体" panose="02010609060101010101" charset="-122"/>
              <a:ea typeface="楷体" panose="02010609060101010101" charset="-122"/>
              <a:cs typeface="+mn-ea"/>
              <a:sym typeface="+mn-lt"/>
            </a:endParaRPr>
          </a:p>
          <a:p>
            <a:endParaRPr sz="2400" b="1" dirty="0">
              <a:latin typeface="楷体" panose="02010609060101010101" charset="-122"/>
              <a:ea typeface="楷体" panose="02010609060101010101" charset="-122"/>
              <a:cs typeface="+mn-ea"/>
              <a:sym typeface="+mn-lt"/>
            </a:endParaRPr>
          </a:p>
        </p:txBody>
      </p:sp>
      <p:pic>
        <p:nvPicPr>
          <p:cNvPr id="101" name="图片 100"/>
          <p:cNvPicPr/>
          <p:nvPr/>
        </p:nvPicPr>
        <p:blipFill>
          <a:blip r:embed="rId3"/>
          <a:stretch>
            <a:fillRect/>
          </a:stretch>
        </p:blipFill>
        <p:spPr>
          <a:xfrm rot="16200000">
            <a:off x="3639185" y="313690"/>
            <a:ext cx="4911725" cy="7848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矩形 2"/>
          <p:cNvSpPr/>
          <p:nvPr/>
        </p:nvSpPr>
        <p:spPr>
          <a:xfrm>
            <a:off x="9293860" y="2733040"/>
            <a:ext cx="2631440" cy="82994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48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特别的人</a:t>
            </a:r>
            <a:endParaRPr lang="zh-CN" altLang="en-US" sz="48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1910" y="5123815"/>
            <a:ext cx="2631440" cy="82994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48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特别</a:t>
            </a:r>
            <a:r>
              <a:rPr lang="zh-CN" altLang="en-US" sz="48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之处</a:t>
            </a:r>
            <a:endParaRPr lang="zh-CN" altLang="en-US" sz="48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03" r="51302"/>
          <a:stretch>
            <a:fillRect/>
          </a:stretch>
        </p:blipFill>
        <p:spPr>
          <a:xfrm>
            <a:off x="-106045" y="0"/>
            <a:ext cx="12403455" cy="685800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14" t="1316" r="6549" b="22506"/>
          <a:stretch>
            <a:fillRect/>
          </a:stretch>
        </p:blipFill>
        <p:spPr>
          <a:xfrm>
            <a:off x="41957" y="30538"/>
            <a:ext cx="827753" cy="845514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869950" y="169545"/>
            <a:ext cx="237363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 b="1" dirty="0">
                <a:solidFill>
                  <a:srgbClr val="094153"/>
                </a:solidFill>
                <a:cs typeface="+mn-ea"/>
                <a:sym typeface="+mn-lt"/>
              </a:rPr>
              <a:t>课例分享</a:t>
            </a:r>
            <a:endParaRPr lang="zh-CN" altLang="en-US" sz="4000" b="1" dirty="0">
              <a:solidFill>
                <a:srgbClr val="094153"/>
              </a:solidFill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34645" y="1001395"/>
            <a:ext cx="8622665" cy="56311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 dirty="0">
                <a:latin typeface="楷体" panose="02010609060101010101" charset="-122"/>
                <a:ea typeface="楷体" panose="02010609060101010101" charset="-122"/>
                <a:cs typeface="+mn-ea"/>
                <a:sym typeface="+mn-lt"/>
              </a:rPr>
              <a:t>  </a:t>
            </a: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  <a:cs typeface="+mn-ea"/>
                <a:sym typeface="+mn-lt"/>
              </a:rPr>
              <a:t>师:接下来,请大家先用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+mn-ea"/>
                <a:sym typeface="+mn-lt"/>
              </a:rPr>
              <a:t>一个关键词</a:t>
            </a: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  <a:cs typeface="+mn-ea"/>
                <a:sym typeface="+mn-lt"/>
              </a:rPr>
              <a:t>写出你认为最特别的那个人,然后用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+mn-ea"/>
                <a:sym typeface="+mn-lt"/>
              </a:rPr>
              <a:t>一个事例</a:t>
            </a: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  <a:cs typeface="+mn-ea"/>
                <a:sym typeface="+mn-lt"/>
              </a:rPr>
              <a:t>突出他的特别之处。</a:t>
            </a:r>
            <a:endParaRPr lang="zh-CN" altLang="en-US" sz="2400" b="1" dirty="0">
              <a:latin typeface="楷体" panose="02010609060101010101" charset="-122"/>
              <a:ea typeface="楷体" panose="02010609060101010101" charset="-122"/>
              <a:cs typeface="+mn-ea"/>
              <a:sym typeface="+mn-lt"/>
            </a:endParaRPr>
          </a:p>
          <a:p>
            <a:endParaRPr lang="zh-CN" altLang="en-US" sz="2400" b="1" dirty="0">
              <a:latin typeface="楷体" panose="02010609060101010101" charset="-122"/>
              <a:ea typeface="楷体" panose="02010609060101010101" charset="-122"/>
              <a:cs typeface="+mn-ea"/>
              <a:sym typeface="+mn-lt"/>
            </a:endParaRPr>
          </a:p>
          <a:p>
            <a:pPr algn="ctr"/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  <a:cs typeface="+mn-ea"/>
                <a:sym typeface="+mn-lt"/>
              </a:rPr>
              <a:t>(生习作)</a:t>
            </a:r>
            <a:endParaRPr lang="zh-CN" altLang="en-US" sz="2400" b="1" dirty="0">
              <a:latin typeface="楷体" panose="02010609060101010101" charset="-122"/>
              <a:ea typeface="楷体" panose="02010609060101010101" charset="-122"/>
              <a:cs typeface="+mn-ea"/>
              <a:sym typeface="+mn-lt"/>
            </a:endParaRPr>
          </a:p>
          <a:p>
            <a:endParaRPr lang="zh-CN" altLang="en-US" sz="2400" b="1" dirty="0">
              <a:latin typeface="楷体" panose="02010609060101010101" charset="-122"/>
              <a:ea typeface="楷体" panose="02010609060101010101" charset="-122"/>
              <a:cs typeface="+mn-ea"/>
              <a:sym typeface="+mn-lt"/>
            </a:endParaRPr>
          </a:p>
          <a:p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  <a:cs typeface="+mn-ea"/>
                <a:sym typeface="+mn-lt"/>
              </a:rPr>
              <a:t>评讲</a:t>
            </a:r>
            <a:r>
              <a:rPr lang="en-US" altLang="zh-CN" sz="2400" b="1" dirty="0">
                <a:latin typeface="楷体" panose="02010609060101010101" charset="-122"/>
                <a:ea typeface="楷体" panose="02010609060101010101" charset="-122"/>
                <a:cs typeface="+mn-ea"/>
                <a:sym typeface="+mn-lt"/>
              </a:rPr>
              <a:t>1 </a:t>
            </a: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  <a:cs typeface="+mn-ea"/>
                <a:sym typeface="+mn-lt"/>
              </a:rPr>
              <a:t>：“小火箭”：</a:t>
            </a:r>
            <a:endParaRPr lang="zh-CN" altLang="en-US" sz="2400" b="1" dirty="0">
              <a:latin typeface="楷体" panose="02010609060101010101" charset="-122"/>
              <a:ea typeface="楷体" panose="02010609060101010101" charset="-122"/>
              <a:cs typeface="+mn-ea"/>
              <a:sym typeface="+mn-lt"/>
            </a:endParaRPr>
          </a:p>
          <a:p>
            <a:r>
              <a:rPr lang="en-US" altLang="zh-CN" sz="2400" b="1" dirty="0">
                <a:latin typeface="楷体" panose="02010609060101010101" charset="-122"/>
                <a:ea typeface="楷体" panose="02010609060101010101" charset="-122"/>
                <a:cs typeface="+mn-ea"/>
                <a:sym typeface="+mn-lt"/>
              </a:rPr>
              <a:t>    </a:t>
            </a: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  <a:cs typeface="+mn-ea"/>
                <a:sym typeface="+mn-lt"/>
              </a:rPr>
              <a:t>我们班有一位帅气的男生,坐如钟，站如松。小眼睛上架着</a:t>
            </a: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  <a:cs typeface="+mn-ea"/>
                <a:sym typeface="+mn-lt"/>
              </a:rPr>
              <a:t>一副眼镜。他写起作业来非常快,永远都是第一名。不仅字迹工整，而且全对。</a:t>
            </a:r>
            <a:endParaRPr lang="zh-CN" altLang="en-US" sz="2400" b="1" dirty="0">
              <a:latin typeface="楷体" panose="02010609060101010101" charset="-122"/>
              <a:ea typeface="楷体" panose="02010609060101010101" charset="-122"/>
              <a:cs typeface="+mn-ea"/>
              <a:sym typeface="+mn-lt"/>
            </a:endParaRPr>
          </a:p>
          <a:p>
            <a:endParaRPr lang="zh-CN" altLang="en-US" sz="2400" b="1" dirty="0">
              <a:latin typeface="楷体" panose="02010609060101010101" charset="-122"/>
              <a:ea typeface="楷体" panose="02010609060101010101" charset="-122"/>
              <a:cs typeface="+mn-ea"/>
              <a:sym typeface="+mn-lt"/>
            </a:endParaRPr>
          </a:p>
          <a:p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  <a:cs typeface="+mn-ea"/>
                <a:sym typeface="+mn-ea"/>
              </a:rPr>
              <a:t>评讲</a:t>
            </a:r>
            <a:r>
              <a:rPr lang="en-US" altLang="zh-CN" sz="2400" b="1" dirty="0">
                <a:latin typeface="楷体" panose="02010609060101010101" charset="-122"/>
                <a:ea typeface="楷体" panose="02010609060101010101" charset="-122"/>
                <a:cs typeface="+mn-ea"/>
                <a:sym typeface="+mn-ea"/>
              </a:rPr>
              <a:t>2 </a:t>
            </a: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  <a:cs typeface="+mn-ea"/>
                <a:sym typeface="+mn-ea"/>
              </a:rPr>
              <a:t>：</a:t>
            </a:r>
            <a:r>
              <a:rPr lang="en-US" altLang="zh-CN" sz="2400" b="1" dirty="0">
                <a:latin typeface="楷体" panose="02010609060101010101" charset="-122"/>
                <a:ea typeface="楷体" panose="02010609060101010101" charset="-122"/>
                <a:cs typeface="+mn-ea"/>
                <a:sym typeface="+mn-ea"/>
              </a:rPr>
              <a:t>“</a:t>
            </a: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  <a:cs typeface="+mn-ea"/>
                <a:sym typeface="+mn-ea"/>
              </a:rPr>
              <a:t>小馋猫</a:t>
            </a:r>
            <a:r>
              <a:rPr lang="en-US" altLang="zh-CN" sz="2400" b="1" dirty="0">
                <a:latin typeface="楷体" panose="02010609060101010101" charset="-122"/>
                <a:ea typeface="楷体" panose="02010609060101010101" charset="-122"/>
                <a:cs typeface="+mn-ea"/>
                <a:sym typeface="+mn-ea"/>
              </a:rPr>
              <a:t>”</a:t>
            </a:r>
            <a:endParaRPr lang="zh-CN" altLang="en-US" sz="2400" b="1" dirty="0">
              <a:latin typeface="楷体" panose="02010609060101010101" charset="-122"/>
              <a:ea typeface="楷体" panose="02010609060101010101" charset="-122"/>
              <a:cs typeface="+mn-ea"/>
              <a:sym typeface="+mn-ea"/>
            </a:endParaRPr>
          </a:p>
          <a:p>
            <a:r>
              <a:rPr lang="en-US" altLang="zh-CN" sz="2400" b="1" dirty="0">
                <a:latin typeface="楷体" panose="02010609060101010101" charset="-122"/>
                <a:ea typeface="楷体" panose="02010609060101010101" charset="-122"/>
                <a:cs typeface="+mn-ea"/>
                <a:sym typeface="+mn-ea"/>
              </a:rPr>
              <a:t>   </a:t>
            </a: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  <a:cs typeface="+mn-ea"/>
                <a:sym typeface="+mn-ea"/>
              </a:rPr>
              <a:t>“小馋猫”看见电视里在播放美食节目,口水就不由自主地“飞流直下三千尺”,恨不得钻进电视机里把那些好吃的都吃掉。妈妈拍拍她的头,安慰道:“别馋了,明天就做给你吃!”她听了,激动得一蹦三尺高。</a:t>
            </a:r>
            <a:endParaRPr lang="zh-CN" altLang="en-US" sz="2400" b="1" dirty="0">
              <a:latin typeface="楷体" panose="02010609060101010101" charset="-122"/>
              <a:ea typeface="楷体" panose="02010609060101010101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03" r="51302"/>
          <a:stretch>
            <a:fillRect/>
          </a:stretch>
        </p:blipFill>
        <p:spPr>
          <a:xfrm>
            <a:off x="-106045" y="0"/>
            <a:ext cx="12403455" cy="685800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14" t="1316" r="6549" b="22506"/>
          <a:stretch>
            <a:fillRect/>
          </a:stretch>
        </p:blipFill>
        <p:spPr>
          <a:xfrm>
            <a:off x="41957" y="30538"/>
            <a:ext cx="827753" cy="845514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869950" y="169545"/>
            <a:ext cx="237363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 b="1" dirty="0">
                <a:solidFill>
                  <a:srgbClr val="094153"/>
                </a:solidFill>
                <a:cs typeface="+mn-ea"/>
                <a:sym typeface="+mn-lt"/>
              </a:rPr>
              <a:t>课例分享</a:t>
            </a:r>
            <a:endParaRPr lang="zh-CN" altLang="en-US" sz="4000" b="1" dirty="0">
              <a:solidFill>
                <a:srgbClr val="094153"/>
              </a:solidFill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34645" y="1001395"/>
            <a:ext cx="9147175" cy="52622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sz="2400" b="1" dirty="0">
                <a:highlight>
                  <a:srgbClr val="FFFF00"/>
                </a:highlight>
                <a:latin typeface="楷体" panose="02010609060101010101" charset="-122"/>
                <a:ea typeface="楷体" panose="02010609060101010101" charset="-122"/>
                <a:cs typeface="+mn-ea"/>
                <a:sym typeface="+mn-lt"/>
              </a:rPr>
              <a:t>三、搭建支架，凸显特别</a:t>
            </a:r>
            <a:endParaRPr sz="2400" b="1" dirty="0">
              <a:highlight>
                <a:srgbClr val="FFFF00"/>
              </a:highlight>
              <a:latin typeface="楷体" panose="02010609060101010101" charset="-122"/>
              <a:ea typeface="楷体" panose="02010609060101010101" charset="-122"/>
              <a:cs typeface="+mn-ea"/>
              <a:sym typeface="+mn-lt"/>
            </a:endParaRPr>
          </a:p>
          <a:p>
            <a:r>
              <a:rPr lang="en-US" sz="2400" b="1" dirty="0">
                <a:latin typeface="楷体" panose="02010609060101010101" charset="-122"/>
                <a:ea typeface="楷体" panose="02010609060101010101" charset="-122"/>
                <a:cs typeface="+mn-ea"/>
                <a:sym typeface="+mn-lt"/>
              </a:rPr>
              <a:t>  </a:t>
            </a:r>
            <a:r>
              <a:rPr sz="2400" b="1" dirty="0">
                <a:latin typeface="楷体" panose="02010609060101010101" charset="-122"/>
                <a:ea typeface="楷体" panose="02010609060101010101" charset="-122"/>
                <a:cs typeface="+mn-ea"/>
                <a:sym typeface="+mn-lt"/>
              </a:rPr>
              <a:t>师:请看，我这里也有一个“小馋猫”。她特别在哪儿呢?来,读读看。</a:t>
            </a:r>
            <a:endParaRPr sz="2400" b="1" dirty="0">
              <a:latin typeface="楷体" panose="02010609060101010101" charset="-122"/>
              <a:ea typeface="楷体" panose="02010609060101010101" charset="-122"/>
              <a:cs typeface="+mn-ea"/>
              <a:sym typeface="+mn-lt"/>
            </a:endParaRPr>
          </a:p>
          <a:p>
            <a:r>
              <a:rPr sz="2400" b="1" dirty="0">
                <a:latin typeface="楷体" panose="02010609060101010101" charset="-122"/>
                <a:ea typeface="楷体" panose="02010609060101010101" charset="-122"/>
                <a:cs typeface="+mn-ea"/>
                <a:sym typeface="+mn-lt"/>
              </a:rPr>
              <a:t>(课件出示:妈妈说我是个“小馋猫”。那个暑假,我生病了,医生叮嘱，一个月内不能吃雪糕。一天晚上,我实在忍不住，趁爸妈睡觉时,打开冰箱，可是连一根雪糕都找不到。可我太想吃了,就忍不住舔了一口冷冻室里的冰霜。结果,我的舌头被黏住了,怎么也拔不下来……哭声惊动了爸妈。)</a:t>
            </a:r>
            <a:endParaRPr sz="2400" b="1" dirty="0">
              <a:latin typeface="楷体" panose="02010609060101010101" charset="-122"/>
              <a:ea typeface="楷体" panose="02010609060101010101" charset="-122"/>
              <a:cs typeface="+mn-ea"/>
              <a:sym typeface="+mn-lt"/>
            </a:endParaRPr>
          </a:p>
          <a:p>
            <a:endParaRPr sz="2400" b="1" dirty="0">
              <a:latin typeface="楷体" panose="02010609060101010101" charset="-122"/>
              <a:ea typeface="楷体" panose="02010609060101010101" charset="-122"/>
              <a:cs typeface="+mn-ea"/>
              <a:sym typeface="+mn-lt"/>
            </a:endParaRPr>
          </a:p>
          <a:p>
            <a:r>
              <a:rPr lang="en-US" sz="2400" b="1" dirty="0">
                <a:latin typeface="楷体" panose="02010609060101010101" charset="-122"/>
                <a:ea typeface="楷体" panose="02010609060101010101" charset="-122"/>
                <a:cs typeface="+mn-ea"/>
                <a:sym typeface="+mn-lt"/>
              </a:rPr>
              <a:t>  </a:t>
            </a:r>
            <a:r>
              <a:rPr sz="2400" b="1" dirty="0">
                <a:latin typeface="楷体" panose="02010609060101010101" charset="-122"/>
                <a:ea typeface="楷体" panose="02010609060101010101" charset="-122"/>
                <a:cs typeface="+mn-ea"/>
                <a:sym typeface="+mn-lt"/>
              </a:rPr>
              <a:t>师:哟,为什么笑得这么开心啊?</a:t>
            </a:r>
            <a:endParaRPr sz="2400" b="1" dirty="0">
              <a:latin typeface="楷体" panose="02010609060101010101" charset="-122"/>
              <a:ea typeface="楷体" panose="02010609060101010101" charset="-122"/>
              <a:cs typeface="+mn-ea"/>
              <a:sym typeface="+mn-lt"/>
            </a:endParaRPr>
          </a:p>
          <a:p>
            <a:r>
              <a:rPr lang="en-US" sz="2400" b="1" dirty="0">
                <a:latin typeface="楷体" panose="02010609060101010101" charset="-122"/>
                <a:ea typeface="楷体" panose="02010609060101010101" charset="-122"/>
                <a:cs typeface="+mn-ea"/>
                <a:sym typeface="+mn-lt"/>
              </a:rPr>
              <a:t>  </a:t>
            </a:r>
            <a:r>
              <a:rPr sz="2400" b="1" dirty="0">
                <a:latin typeface="楷体" panose="02010609060101010101" charset="-122"/>
                <a:ea typeface="楷体" panose="02010609060101010101" charset="-122"/>
                <a:cs typeface="+mn-ea"/>
                <a:sym typeface="+mn-lt"/>
              </a:rPr>
              <a:t>生:这件事太有趣了，找不到雪糕就偷偷舔冰霜,实在是太馋了。</a:t>
            </a:r>
            <a:endParaRPr sz="2400" b="1" dirty="0">
              <a:latin typeface="楷体" panose="02010609060101010101" charset="-122"/>
              <a:ea typeface="楷体" panose="02010609060101010101" charset="-122"/>
              <a:cs typeface="+mn-ea"/>
              <a:sym typeface="+mn-lt"/>
            </a:endParaRPr>
          </a:p>
          <a:p>
            <a:endParaRPr sz="2400" b="1" dirty="0">
              <a:latin typeface="楷体" panose="02010609060101010101" charset="-122"/>
              <a:ea typeface="楷体" panose="02010609060101010101" charset="-122"/>
              <a:cs typeface="+mn-ea"/>
              <a:sym typeface="+mn-lt"/>
            </a:endParaRPr>
          </a:p>
          <a:p>
            <a:r>
              <a:rPr lang="en-US" sz="2400" b="1" dirty="0">
                <a:latin typeface="楷体" panose="02010609060101010101" charset="-122"/>
                <a:ea typeface="楷体" panose="02010609060101010101" charset="-122"/>
                <a:cs typeface="+mn-ea"/>
                <a:sym typeface="+mn-lt"/>
              </a:rPr>
              <a:t>  </a:t>
            </a:r>
            <a:r>
              <a:rPr sz="2400" b="1" dirty="0">
                <a:latin typeface="楷体" panose="02010609060101010101" charset="-122"/>
                <a:ea typeface="楷体" panose="02010609060101010101" charset="-122"/>
                <a:cs typeface="+mn-ea"/>
                <a:sym typeface="+mn-lt"/>
              </a:rPr>
              <a:t>师:说得好!千里马是跑出来的，好作文是改出来的。这个特别的小馋猫，怎样才能给人留下更深刻的印象呢？</a:t>
            </a:r>
            <a:r>
              <a:rPr sz="24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+mn-ea"/>
                <a:sym typeface="+mn-lt"/>
              </a:rPr>
              <a:t>请你试着改一改。</a:t>
            </a:r>
            <a:endParaRPr sz="2400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03" r="51302"/>
          <a:stretch>
            <a:fillRect/>
          </a:stretch>
        </p:blipFill>
        <p:spPr>
          <a:xfrm>
            <a:off x="-106045" y="0"/>
            <a:ext cx="12403455" cy="685800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14" t="1316" r="6549" b="22506"/>
          <a:stretch>
            <a:fillRect/>
          </a:stretch>
        </p:blipFill>
        <p:spPr>
          <a:xfrm>
            <a:off x="41957" y="30538"/>
            <a:ext cx="827753" cy="845514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869950" y="169545"/>
            <a:ext cx="237363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 b="1" dirty="0">
                <a:solidFill>
                  <a:srgbClr val="094153"/>
                </a:solidFill>
                <a:cs typeface="+mn-ea"/>
                <a:sym typeface="+mn-lt"/>
              </a:rPr>
              <a:t>课例分享</a:t>
            </a:r>
            <a:endParaRPr lang="zh-CN" altLang="en-US" sz="4000" b="1" dirty="0">
              <a:solidFill>
                <a:srgbClr val="094153"/>
              </a:solidFill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47980" y="1226820"/>
            <a:ext cx="10180320" cy="50774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sz="2400" b="1" dirty="0">
                <a:highlight>
                  <a:srgbClr val="FFFF00"/>
                </a:highlight>
                <a:latin typeface="楷体" panose="02010609060101010101" charset="-122"/>
                <a:ea typeface="楷体" panose="02010609060101010101" charset="-122"/>
                <a:cs typeface="+mn-ea"/>
                <a:sym typeface="+mn-lt"/>
              </a:rPr>
              <a:t>三、搭建支架，凸显特别</a:t>
            </a:r>
            <a:endParaRPr sz="2400" b="1" dirty="0">
              <a:highlight>
                <a:srgbClr val="FFFF00"/>
              </a:highlight>
              <a:latin typeface="楷体" panose="02010609060101010101" charset="-122"/>
              <a:ea typeface="楷体" panose="02010609060101010101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楷体" panose="02010609060101010101" charset="-122"/>
                <a:ea typeface="楷体" panose="02010609060101010101" charset="-122"/>
                <a:cs typeface="+mn-ea"/>
                <a:sym typeface="+mn-lt"/>
              </a:rPr>
              <a:t>  </a:t>
            </a:r>
            <a:r>
              <a:rPr sz="2400" b="1" dirty="0">
                <a:latin typeface="楷体" panose="02010609060101010101" charset="-122"/>
                <a:ea typeface="楷体" panose="02010609060101010101" charset="-122"/>
                <a:cs typeface="+mn-ea"/>
                <a:sym typeface="+mn-lt"/>
              </a:rPr>
              <a:t>生:“怎么也拔不下来……”这里应以可以写得再具体一点，比如此刻他是怎么想的。</a:t>
            </a:r>
            <a:endParaRPr sz="2400" b="1" dirty="0">
              <a:latin typeface="楷体" panose="02010609060101010101" charset="-122"/>
              <a:ea typeface="楷体" panose="02010609060101010101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楷体" panose="02010609060101010101" charset="-122"/>
                <a:ea typeface="楷体" panose="02010609060101010101" charset="-122"/>
                <a:cs typeface="+mn-ea"/>
                <a:sym typeface="+mn-lt"/>
              </a:rPr>
              <a:t>  </a:t>
            </a:r>
            <a:r>
              <a:rPr sz="2400" b="1" dirty="0">
                <a:latin typeface="楷体" panose="02010609060101010101" charset="-122"/>
                <a:ea typeface="楷体" panose="02010609060101010101" charset="-122"/>
                <a:cs typeface="+mn-ea"/>
                <a:sym typeface="+mn-lt"/>
              </a:rPr>
              <a:t>师:会学习的孩子不单单读文字,还会关注到标点符号。他发现省略号的位置这里可以再补充一些“小馋猫”的</a:t>
            </a:r>
            <a:r>
              <a:rPr sz="24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+mn-ea"/>
                <a:sym typeface="+mn-lt"/>
              </a:rPr>
              <a:t>心理活动</a:t>
            </a:r>
            <a:r>
              <a:rPr sz="2400" b="1" dirty="0">
                <a:latin typeface="楷体" panose="02010609060101010101" charset="-122"/>
                <a:ea typeface="楷体" panose="02010609060101010101" charset="-122"/>
                <a:cs typeface="+mn-ea"/>
                <a:sym typeface="+mn-lt"/>
              </a:rPr>
              <a:t>。</a:t>
            </a:r>
            <a:endParaRPr sz="2400" b="1" dirty="0">
              <a:latin typeface="楷体" panose="02010609060101010101" charset="-122"/>
              <a:ea typeface="楷体" panose="02010609060101010101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楷体" panose="02010609060101010101" charset="-122"/>
                <a:ea typeface="楷体" panose="02010609060101010101" charset="-122"/>
                <a:cs typeface="+mn-ea"/>
                <a:sym typeface="+mn-lt"/>
              </a:rPr>
              <a:t>  </a:t>
            </a:r>
            <a:r>
              <a:rPr sz="2400" b="1" dirty="0">
                <a:latin typeface="楷体" panose="02010609060101010101" charset="-122"/>
                <a:ea typeface="楷体" panose="02010609060101010101" charset="-122"/>
                <a:cs typeface="+mn-ea"/>
                <a:sym typeface="+mn-lt"/>
              </a:rPr>
              <a:t>生:此时此刻爸爸妈妈在睡觉,他应该是小心翼翼地打开冰箱。</a:t>
            </a:r>
            <a:endParaRPr sz="2400" b="1" dirty="0">
              <a:latin typeface="楷体" panose="02010609060101010101" charset="-122"/>
              <a:ea typeface="楷体" panose="02010609060101010101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楷体" panose="02010609060101010101" charset="-122"/>
                <a:ea typeface="楷体" panose="02010609060101010101" charset="-122"/>
                <a:cs typeface="+mn-ea"/>
                <a:sym typeface="+mn-lt"/>
              </a:rPr>
              <a:t>  </a:t>
            </a:r>
            <a:r>
              <a:rPr sz="2400" b="1" dirty="0">
                <a:latin typeface="楷体" panose="02010609060101010101" charset="-122"/>
                <a:ea typeface="楷体" panose="02010609060101010101" charset="-122"/>
                <a:cs typeface="+mn-ea"/>
                <a:sym typeface="+mn-lt"/>
              </a:rPr>
              <a:t>师:了不起!有了这个细微的</a:t>
            </a:r>
            <a:r>
              <a:rPr sz="24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+mn-ea"/>
                <a:sym typeface="+mn-lt"/>
              </a:rPr>
              <a:t>动作</a:t>
            </a:r>
            <a:r>
              <a:rPr sz="2400" b="1" dirty="0">
                <a:latin typeface="楷体" panose="02010609060101010101" charset="-122"/>
                <a:ea typeface="楷体" panose="02010609060101010101" charset="-122"/>
                <a:cs typeface="+mn-ea"/>
                <a:sym typeface="+mn-lt"/>
              </a:rPr>
              <a:t>,这个小馋猫的“馋”就更加突出了。</a:t>
            </a:r>
            <a:endParaRPr sz="2400" b="1" dirty="0">
              <a:latin typeface="楷体" panose="02010609060101010101" charset="-122"/>
              <a:ea typeface="楷体" panose="02010609060101010101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楷体" panose="02010609060101010101" charset="-122"/>
                <a:ea typeface="楷体" panose="02010609060101010101" charset="-122"/>
                <a:cs typeface="+mn-ea"/>
                <a:sym typeface="+mn-lt"/>
              </a:rPr>
              <a:t>  </a:t>
            </a:r>
            <a:r>
              <a:rPr sz="2400" b="1" dirty="0">
                <a:latin typeface="楷体" panose="02010609060101010101" charset="-122"/>
                <a:ea typeface="楷体" panose="02010609060101010101" charset="-122"/>
                <a:cs typeface="+mn-ea"/>
                <a:sym typeface="+mn-lt"/>
              </a:rPr>
              <a:t>生:爸妈看见我的舌头被黏住了,怎么也拔不下来，他们一定会说点什么。</a:t>
            </a:r>
            <a:endParaRPr sz="2400" b="1" dirty="0">
              <a:latin typeface="楷体" panose="02010609060101010101" charset="-122"/>
              <a:ea typeface="楷体" panose="02010609060101010101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楷体" panose="02010609060101010101" charset="-122"/>
                <a:ea typeface="楷体" panose="02010609060101010101" charset="-122"/>
                <a:cs typeface="+mn-ea"/>
                <a:sym typeface="+mn-lt"/>
              </a:rPr>
              <a:t>  </a:t>
            </a:r>
            <a:r>
              <a:rPr sz="2400" b="1" dirty="0">
                <a:latin typeface="楷体" panose="02010609060101010101" charset="-122"/>
                <a:ea typeface="楷体" panose="02010609060101010101" charset="-122"/>
                <a:cs typeface="+mn-ea"/>
                <a:sym typeface="+mn-lt"/>
              </a:rPr>
              <a:t>师:有了爸妈的语言,</a:t>
            </a:r>
            <a:r>
              <a:rPr sz="24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+mn-ea"/>
                <a:sym typeface="+mn-lt"/>
              </a:rPr>
              <a:t>别人的评价</a:t>
            </a:r>
            <a:r>
              <a:rPr sz="2400" b="1" dirty="0">
                <a:latin typeface="楷体" panose="02010609060101010101" charset="-122"/>
                <a:ea typeface="楷体" panose="02010609060101010101" charset="-122"/>
                <a:cs typeface="+mn-ea"/>
                <a:sym typeface="+mn-lt"/>
              </a:rPr>
              <a:t>也能清楚地表现“小馋猫”的特别。</a:t>
            </a:r>
            <a:endParaRPr sz="2400" b="1" dirty="0">
              <a:latin typeface="楷体" panose="02010609060101010101" charset="-122"/>
              <a:ea typeface="楷体" panose="02010609060101010101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03" r="51302"/>
          <a:stretch>
            <a:fillRect/>
          </a:stretch>
        </p:blipFill>
        <p:spPr>
          <a:xfrm>
            <a:off x="-106045" y="0"/>
            <a:ext cx="12403455" cy="685800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14" t="1316" r="6549" b="22506"/>
          <a:stretch>
            <a:fillRect/>
          </a:stretch>
        </p:blipFill>
        <p:spPr>
          <a:xfrm>
            <a:off x="41957" y="30538"/>
            <a:ext cx="827753" cy="845514"/>
          </a:xfrm>
          <a:prstGeom prst="rect">
            <a:avLst/>
          </a:prstGeom>
        </p:spPr>
      </p:pic>
      <p:pic>
        <p:nvPicPr>
          <p:cNvPr id="102" name="图片 101"/>
          <p:cNvPicPr/>
          <p:nvPr/>
        </p:nvPicPr>
        <p:blipFill>
          <a:blip r:embed="rId3"/>
          <a:stretch>
            <a:fillRect/>
          </a:stretch>
        </p:blipFill>
        <p:spPr>
          <a:xfrm rot="16200000">
            <a:off x="1657985" y="944880"/>
            <a:ext cx="3898265" cy="676783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223520" y="756920"/>
            <a:ext cx="10180320" cy="39693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sz="2400" b="1" dirty="0">
                <a:highlight>
                  <a:srgbClr val="FFFF00"/>
                </a:highlight>
                <a:latin typeface="楷体" panose="02010609060101010101" charset="-122"/>
                <a:ea typeface="楷体" panose="02010609060101010101" charset="-122"/>
                <a:cs typeface="+mn-ea"/>
                <a:sym typeface="+mn-lt"/>
              </a:rPr>
              <a:t>三、搭建支架，凸显特别</a:t>
            </a:r>
            <a:endParaRPr sz="2400" b="1" dirty="0">
              <a:highlight>
                <a:srgbClr val="FFFF00"/>
              </a:highlight>
              <a:latin typeface="楷体" panose="02010609060101010101" charset="-122"/>
              <a:ea typeface="楷体" panose="02010609060101010101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楷体" panose="02010609060101010101" charset="-122"/>
                <a:ea typeface="楷体" panose="02010609060101010101" charset="-122"/>
                <a:cs typeface="+mn-ea"/>
                <a:sym typeface="+mn-lt"/>
              </a:rPr>
              <a:t>  </a:t>
            </a: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  <a:cs typeface="+mn-ea"/>
                <a:sym typeface="+mn-lt"/>
              </a:rPr>
              <a:t>师</a:t>
            </a:r>
            <a:r>
              <a:rPr sz="2400" b="1" dirty="0">
                <a:latin typeface="楷体" panose="02010609060101010101" charset="-122"/>
                <a:ea typeface="楷体" panose="02010609060101010101" charset="-122"/>
                <a:cs typeface="+mn-ea"/>
                <a:sym typeface="+mn-lt"/>
              </a:rPr>
              <a:t>:听了你们的建议,“小馋猫”是这样改的。</a:t>
            </a:r>
            <a:endParaRPr sz="2400" b="1" dirty="0">
              <a:latin typeface="楷体" panose="02010609060101010101" charset="-122"/>
              <a:ea typeface="楷体" panose="02010609060101010101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endParaRPr sz="2400" b="1" dirty="0">
              <a:latin typeface="楷体" panose="02010609060101010101" charset="-122"/>
              <a:ea typeface="楷体" panose="02010609060101010101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endParaRPr sz="2400" b="1" dirty="0">
              <a:latin typeface="楷体" panose="02010609060101010101" charset="-122"/>
              <a:ea typeface="楷体" panose="02010609060101010101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endParaRPr sz="2400" b="1" dirty="0">
              <a:latin typeface="楷体" panose="02010609060101010101" charset="-122"/>
              <a:ea typeface="楷体" panose="02010609060101010101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endParaRPr sz="2400" b="1" dirty="0">
              <a:latin typeface="楷体" panose="02010609060101010101" charset="-122"/>
              <a:ea typeface="楷体" panose="02010609060101010101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endParaRPr sz="2400" b="1" dirty="0">
              <a:latin typeface="楷体" panose="02010609060101010101" charset="-122"/>
              <a:ea typeface="楷体" panose="02010609060101010101" charset="-122"/>
              <a:cs typeface="+mn-ea"/>
              <a:sym typeface="+mn-lt"/>
            </a:endParaRPr>
          </a:p>
        </p:txBody>
      </p:sp>
      <p:sp>
        <p:nvSpPr>
          <p:cNvPr id="103" name="文本框 102"/>
          <p:cNvSpPr txBox="1"/>
          <p:nvPr/>
        </p:nvSpPr>
        <p:spPr>
          <a:xfrm>
            <a:off x="7686675" y="2540000"/>
            <a:ext cx="3631565" cy="28613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>
              <a:lnSpc>
                <a:spcPct val="150000"/>
              </a:lnSpc>
            </a:pPr>
            <a:r>
              <a:rPr sz="2400" b="1" dirty="0">
                <a:latin typeface="楷体" panose="02010609060101010101" charset="-122"/>
                <a:ea typeface="楷体" panose="02010609060101010101" charset="-122"/>
                <a:cs typeface="+mn-ea"/>
              </a:rPr>
              <a:t>师:是啊!刚才读到这里大家都</a:t>
            </a:r>
            <a:r>
              <a:rPr lang="zh-CN" sz="2400" b="1" dirty="0">
                <a:latin typeface="楷体" panose="02010609060101010101" charset="-122"/>
                <a:ea typeface="楷体" panose="02010609060101010101" charset="-122"/>
                <a:cs typeface="+mn-ea"/>
              </a:rPr>
              <a:t>明白</a:t>
            </a:r>
            <a:r>
              <a:rPr sz="2400" b="1" dirty="0">
                <a:latin typeface="楷体" panose="02010609060101010101" charset="-122"/>
                <a:ea typeface="楷体" panose="02010609060101010101" charset="-122"/>
                <a:cs typeface="+mn-ea"/>
              </a:rPr>
              <a:t>了。在事例中添加人物的</a:t>
            </a:r>
            <a:r>
              <a:rPr sz="24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+mn-ea"/>
              </a:rPr>
              <a:t>心理活动</a:t>
            </a:r>
            <a:r>
              <a:rPr sz="2400" b="1" dirty="0">
                <a:latin typeface="楷体" panose="02010609060101010101" charset="-122"/>
                <a:ea typeface="楷体" panose="02010609060101010101" charset="-122"/>
                <a:cs typeface="+mn-ea"/>
              </a:rPr>
              <a:t>和</a:t>
            </a:r>
            <a:r>
              <a:rPr sz="24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+mn-ea"/>
              </a:rPr>
              <a:t>动作的描写</a:t>
            </a:r>
            <a:r>
              <a:rPr lang="zh-CN" sz="24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+mn-ea"/>
              </a:rPr>
              <a:t>，</a:t>
            </a:r>
            <a:r>
              <a:rPr sz="2400" b="1" dirty="0">
                <a:latin typeface="楷体" panose="02010609060101010101" charset="-122"/>
                <a:ea typeface="楷体" panose="02010609060101010101" charset="-122"/>
                <a:cs typeface="+mn-ea"/>
              </a:rPr>
              <a:t>就把小馋猫的特别之处写清楚了。</a:t>
            </a:r>
            <a:endParaRPr sz="2400" b="1" dirty="0">
              <a:latin typeface="楷体" panose="02010609060101010101" charset="-122"/>
              <a:ea typeface="楷体" panose="02010609060101010101" charset="-122"/>
              <a:cs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03" r="51302"/>
          <a:stretch>
            <a:fillRect/>
          </a:stretch>
        </p:blipFill>
        <p:spPr>
          <a:xfrm>
            <a:off x="-106045" y="0"/>
            <a:ext cx="12403455" cy="685800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14" t="1316" r="6549" b="22506"/>
          <a:stretch>
            <a:fillRect/>
          </a:stretch>
        </p:blipFill>
        <p:spPr>
          <a:xfrm>
            <a:off x="41957" y="30538"/>
            <a:ext cx="827753" cy="845514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869950" y="169545"/>
            <a:ext cx="237363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 b="1" dirty="0">
                <a:solidFill>
                  <a:srgbClr val="094153"/>
                </a:solidFill>
                <a:cs typeface="+mn-ea"/>
                <a:sym typeface="+mn-lt"/>
              </a:rPr>
              <a:t>课例分享</a:t>
            </a:r>
            <a:endParaRPr lang="zh-CN" altLang="en-US" sz="4000" b="1" dirty="0">
              <a:solidFill>
                <a:srgbClr val="094153"/>
              </a:solidFill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47980" y="1226820"/>
            <a:ext cx="10180320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sz="2400" b="1" dirty="0">
                <a:highlight>
                  <a:srgbClr val="FFFF00"/>
                </a:highlight>
                <a:latin typeface="楷体" panose="02010609060101010101" charset="-122"/>
                <a:ea typeface="楷体" panose="02010609060101010101" charset="-122"/>
                <a:cs typeface="+mn-ea"/>
                <a:sym typeface="+mn-lt"/>
              </a:rPr>
              <a:t>四、修改评价，提升习作</a:t>
            </a:r>
            <a:endParaRPr sz="2400" b="1" dirty="0">
              <a:highlight>
                <a:srgbClr val="FFFF00"/>
              </a:highlight>
              <a:latin typeface="楷体" panose="02010609060101010101" charset="-122"/>
              <a:ea typeface="楷体" panose="02010609060101010101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楷体" panose="02010609060101010101" charset="-122"/>
                <a:ea typeface="楷体" panose="02010609060101010101" charset="-122"/>
                <a:cs typeface="+mn-ea"/>
                <a:sym typeface="+mn-lt"/>
              </a:rPr>
              <a:t>  </a:t>
            </a:r>
            <a:r>
              <a:rPr sz="2400" b="1" dirty="0">
                <a:latin typeface="楷体" panose="02010609060101010101" charset="-122"/>
                <a:ea typeface="楷体" panose="02010609060101010101" charset="-122"/>
                <a:cs typeface="+mn-ea"/>
                <a:sym typeface="+mn-lt"/>
              </a:rPr>
              <a:t>师:接下来，请大家</a:t>
            </a:r>
            <a:r>
              <a:rPr sz="24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+mn-ea"/>
                <a:sym typeface="+mn-lt"/>
              </a:rPr>
              <a:t>修改</a:t>
            </a:r>
            <a:r>
              <a:rPr sz="2400" b="1" dirty="0">
                <a:latin typeface="楷体" panose="02010609060101010101" charset="-122"/>
                <a:ea typeface="楷体" panose="02010609060101010101" charset="-122"/>
                <a:cs typeface="+mn-ea"/>
                <a:sym typeface="+mn-lt"/>
              </a:rPr>
              <a:t>自己的习作，用上你们学过的修改符号,试着把这个人物的特别之处写清楚。</a:t>
            </a:r>
            <a:endParaRPr sz="2400" b="1" dirty="0">
              <a:latin typeface="楷体" panose="02010609060101010101" charset="-122"/>
              <a:ea typeface="楷体" panose="02010609060101010101" charset="-122"/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en-US" sz="2400" b="1" dirty="0">
                <a:latin typeface="楷体" panose="02010609060101010101" charset="-122"/>
                <a:ea typeface="楷体" panose="02010609060101010101" charset="-122"/>
                <a:cs typeface="+mn-ea"/>
                <a:sym typeface="+mn-lt"/>
              </a:rPr>
              <a:t>   </a:t>
            </a:r>
            <a:r>
              <a:rPr sz="2400" b="1" dirty="0">
                <a:latin typeface="楷体" panose="02010609060101010101" charset="-122"/>
                <a:ea typeface="楷体" panose="02010609060101010101" charset="-122"/>
                <a:cs typeface="+mn-ea"/>
                <a:sym typeface="+mn-lt"/>
              </a:rPr>
              <a:t>(生习作)</a:t>
            </a:r>
            <a:endParaRPr sz="2400" b="1" dirty="0">
              <a:latin typeface="楷体" panose="02010609060101010101" charset="-122"/>
              <a:ea typeface="楷体" panose="02010609060101010101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楷体" panose="02010609060101010101" charset="-122"/>
                <a:ea typeface="楷体" panose="02010609060101010101" charset="-122"/>
                <a:cs typeface="+mn-ea"/>
                <a:sym typeface="+mn-lt"/>
              </a:rPr>
              <a:t>  </a:t>
            </a:r>
            <a:r>
              <a:rPr sz="2400" b="1" dirty="0">
                <a:latin typeface="楷体" panose="02010609060101010101" charset="-122"/>
                <a:ea typeface="楷体" panose="02010609060101010101" charset="-122"/>
                <a:cs typeface="+mn-ea"/>
                <a:sym typeface="+mn-lt"/>
              </a:rPr>
              <a:t>师:请大家参照</a:t>
            </a:r>
            <a:r>
              <a:rPr sz="24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+mn-ea"/>
                <a:sym typeface="+mn-lt"/>
              </a:rPr>
              <a:t>评价</a:t>
            </a:r>
            <a:r>
              <a:rPr sz="2400" b="1" dirty="0">
                <a:latin typeface="楷体" panose="02010609060101010101" charset="-122"/>
                <a:ea typeface="楷体" panose="02010609060101010101" charset="-122"/>
                <a:cs typeface="+mn-ea"/>
                <a:sym typeface="+mn-lt"/>
              </a:rPr>
              <a:t>标准,判断是否体现出人物的特别之处,是否借助事例突出人物的特别之处，是否把特别之处写清楚了。初级三颗星，中级四颗星,高级五颗星。你们都是小评委，等会给他评星。好文章,三分写、七分读,读好了,可以为文章增色。</a:t>
            </a:r>
            <a:endParaRPr sz="2400" b="1" dirty="0">
              <a:latin typeface="楷体" panose="02010609060101010101" charset="-122"/>
              <a:ea typeface="楷体" panose="02010609060101010101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ISPRING_PRESENTATION_TITLE" val="创新思维员工入职培训ppt背景"/>
  <p:tag name="KSO_WPP_MARK_KEY" val="3723f7ca-1644-45e4-8b25-1610bb46a7cf"/>
  <p:tag name="COMMONDATA" val="eyJoZGlkIjoiZDBiYzBmODg1ZTcyNTEyM2QzMjEzMGExOGMwZjk2MjYifQ=="/>
</p:tagLst>
</file>

<file path=ppt/theme/theme1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x5bjgcih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x5bjgcih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1925</Words>
  <Application>WPS 演示</Application>
  <PresentationFormat>宽屏</PresentationFormat>
  <Paragraphs>94</Paragraphs>
  <Slides>10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10</vt:i4>
      </vt:variant>
    </vt:vector>
  </HeadingPairs>
  <TitlesOfParts>
    <vt:vector size="23" baseType="lpstr">
      <vt:lpstr>Arial</vt:lpstr>
      <vt:lpstr>宋体</vt:lpstr>
      <vt:lpstr>Wingdings</vt:lpstr>
      <vt:lpstr>Calibri</vt:lpstr>
      <vt:lpstr>楷体</vt:lpstr>
      <vt:lpstr>等线</vt:lpstr>
      <vt:lpstr>字魂59号-创粗黑</vt:lpstr>
      <vt:lpstr>黑体</vt:lpstr>
      <vt:lpstr>微软雅黑</vt:lpstr>
      <vt:lpstr>Arial Unicode MS</vt:lpstr>
      <vt:lpstr>Helvetica Light</vt:lpstr>
      <vt:lpstr>自定义设计方案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创新思维员工入职培训ppt背景</dc:title>
  <dc:creator>007</dc:creator>
  <cp:lastModifiedBy>梅梅</cp:lastModifiedBy>
  <cp:revision>261</cp:revision>
  <dcterms:created xsi:type="dcterms:W3CDTF">2018-08-30T14:20:00Z</dcterms:created>
  <dcterms:modified xsi:type="dcterms:W3CDTF">2023-02-17T06:50:19Z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A223EEE8C8E54298B2CBF00CAE22AF07</vt:lpwstr>
  </property>
  <property fmtid="{D5CDD505-2E9C-101B-9397-08002B2CF9AE}" pid="3" name="KSOProductBuildVer">
    <vt:lpwstr>2052-11.1.0.12132</vt:lpwstr>
  </property>
</Properties>
</file>