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87" r:id="rId7"/>
    <p:sldId id="259" r:id="rId8"/>
    <p:sldId id="258" r:id="rId9"/>
    <p:sldId id="260" r:id="rId10"/>
    <p:sldId id="297" r:id="rId11"/>
    <p:sldId id="289" r:id="rId12"/>
    <p:sldId id="290" r:id="rId13"/>
    <p:sldId id="291" r:id="rId14"/>
    <p:sldId id="293" r:id="rId15"/>
    <p:sldId id="292" r:id="rId16"/>
    <p:sldId id="286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7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6501-1249-4FC6-860A-ADAA339663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6501-1249-4FC6-860A-ADAA339663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=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2.png"/><Relationship Id="rId6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3.png"/><Relationship Id="rId2" Type="http://schemas.openxmlformats.org/officeDocument/2006/relationships/tags" Target="../tags/tag31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image" Target="../media/image3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2.png"/><Relationship Id="rId4" Type="http://schemas.openxmlformats.org/officeDocument/2006/relationships/tags" Target="../tags/tag71.xm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5.png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6.png"/><Relationship Id="rId2" Type="http://schemas.openxmlformats.org/officeDocument/2006/relationships/tags" Target="../tags/tag91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3.png"/><Relationship Id="rId2" Type="http://schemas.openxmlformats.org/officeDocument/2006/relationships/tags" Target="../tags/tag99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3.png"/><Relationship Id="rId2" Type="http://schemas.openxmlformats.org/officeDocument/2006/relationships/tags" Target="../tags/tag107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3.png"/><Relationship Id="rId2" Type="http://schemas.openxmlformats.org/officeDocument/2006/relationships/tags" Target="../tags/tag11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image" Target="../media/image7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548130" y="2151530"/>
            <a:ext cx="9144000" cy="1440354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6600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24000" y="3671999"/>
            <a:ext cx="9144000" cy="520878"/>
          </a:xfrm>
        </p:spPr>
        <p:txBody>
          <a:bodyPr lIns="90170" tIns="46990" rIns="90170" bIns="4699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4" name="直接连接符 13"/>
          <p:cNvCxnSpPr/>
          <p:nvPr>
            <p:custDataLst>
              <p:tags r:id="rId11"/>
            </p:custDataLst>
          </p:nvPr>
        </p:nvCxnSpPr>
        <p:spPr>
          <a:xfrm>
            <a:off x="5921830" y="4237889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0445420">
            <a:off x="5232016" y="3889257"/>
            <a:ext cx="1727968" cy="1147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469888" y="2085975"/>
            <a:ext cx="7557025" cy="1244737"/>
          </a:xfrm>
        </p:spPr>
        <p:txBody>
          <a:bodyPr anchor="b">
            <a:normAutofit/>
          </a:bodyPr>
          <a:lstStyle>
            <a:lvl1pPr algn="ctr">
              <a:defRPr sz="5400" b="1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2469888" y="3375245"/>
            <a:ext cx="7557025" cy="5226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13"/>
            </p:custDataLst>
          </p:nvPr>
        </p:nvCxnSpPr>
        <p:spPr>
          <a:xfrm>
            <a:off x="6113166" y="3933391"/>
            <a:ext cx="28788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-13397" y="0"/>
            <a:ext cx="12218794" cy="6873073"/>
            <a:chOff x="-13397" y="0"/>
            <a:chExt cx="12218794" cy="6873073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-13397" y="0"/>
            <a:ext cx="12218794" cy="6873073"/>
            <a:chOff x="-13397" y="0"/>
            <a:chExt cx="12218794" cy="6873073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1pPr>
            <a:lvl2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2pPr>
            <a:lvl3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3pPr>
            <a:lvl4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4pPr>
            <a:lvl5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12192000" cy="2473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8029" y="-1"/>
            <a:ext cx="12220028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3998" y="2373835"/>
            <a:ext cx="9144000" cy="1294912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-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 flipH="1">
            <a:off x="1523998" y="3739402"/>
            <a:ext cx="9144001" cy="522288"/>
          </a:xfrm>
        </p:spPr>
        <p:txBody>
          <a:bodyPr lIns="90170" tIns="46990" rIns="90170" bIns="46990" anchor="ctr">
            <a:normAutofit/>
          </a:bodyPr>
          <a:lstStyle>
            <a:lvl1pPr marL="0" indent="0" algn="ctr">
              <a:buNone/>
              <a:defRPr sz="24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>
            <a:off x="5921830" y="4306042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34975"/>
            <a:ext cx="10852237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>
            <a:off x="0" y="0"/>
            <a:ext cx="12192000" cy="1310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547995"/>
            <a:ext cx="12192000" cy="1310005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727"/>
          <a:stretch>
            <a:fillRect/>
          </a:stretch>
        </p:blipFill>
        <p:spPr>
          <a:xfrm rot="5400000" flipV="1">
            <a:off x="8159088" y="2825088"/>
            <a:ext cx="6858000" cy="1207827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 rot="10800000">
            <a:off x="0" y="0"/>
            <a:ext cx="12205397" cy="1626917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6200000" flipH="1">
            <a:off x="9881235" y="2911475"/>
            <a:ext cx="3579495" cy="1035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5400000">
            <a:off x="-1272540" y="2911475"/>
            <a:ext cx="3579495" cy="1035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5.xml"/><Relationship Id="rId5" Type="http://schemas.openxmlformats.org/officeDocument/2006/relationships/themeOverride" Target="../theme/themeOverride9.xml"/><Relationship Id="rId4" Type="http://schemas.openxmlformats.org/officeDocument/2006/relationships/tags" Target="../tags/tag165.xml"/><Relationship Id="rId3" Type="http://schemas.openxmlformats.org/officeDocument/2006/relationships/image" Target="../media/image13.png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5.xml"/><Relationship Id="rId5" Type="http://schemas.openxmlformats.org/officeDocument/2006/relationships/themeOverride" Target="../theme/themeOverride10.xml"/><Relationship Id="rId4" Type="http://schemas.openxmlformats.org/officeDocument/2006/relationships/tags" Target="../tags/tag168.xml"/><Relationship Id="rId3" Type="http://schemas.openxmlformats.org/officeDocument/2006/relationships/image" Target="../media/image14.png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5.xml"/><Relationship Id="rId4" Type="http://schemas.openxmlformats.org/officeDocument/2006/relationships/themeOverride" Target="../theme/themeOverride11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2.xml"/><Relationship Id="rId4" Type="http://schemas.openxmlformats.org/officeDocument/2006/relationships/themeOverride" Target="../theme/themeOverride12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9.xml"/><Relationship Id="rId5" Type="http://schemas.openxmlformats.org/officeDocument/2006/relationships/themeOverride" Target="../theme/themeOverride3.xml"/><Relationship Id="rId4" Type="http://schemas.openxmlformats.org/officeDocument/2006/relationships/tags" Target="../tags/tag148.xml"/><Relationship Id="rId3" Type="http://schemas.openxmlformats.org/officeDocument/2006/relationships/image" Target="../media/image8.png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5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8.xml"/><Relationship Id="rId6" Type="http://schemas.openxmlformats.org/officeDocument/2006/relationships/themeOverride" Target="../theme/themeOverride5.xml"/><Relationship Id="rId5" Type="http://schemas.openxmlformats.org/officeDocument/2006/relationships/tags" Target="../tags/tag15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5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5.xml"/><Relationship Id="rId4" Type="http://schemas.openxmlformats.org/officeDocument/2006/relationships/themeOverride" Target="../theme/themeOverride6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5.xml"/><Relationship Id="rId4" Type="http://schemas.openxmlformats.org/officeDocument/2006/relationships/themeOverride" Target="../theme/themeOverride7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5.xml"/><Relationship Id="rId5" Type="http://schemas.openxmlformats.org/officeDocument/2006/relationships/themeOverride" Target="../theme/themeOverride8.xml"/><Relationship Id="rId4" Type="http://schemas.openxmlformats.org/officeDocument/2006/relationships/tags" Target="../tags/tag162.xml"/><Relationship Id="rId3" Type="http://schemas.openxmlformats.org/officeDocument/2006/relationships/image" Target="../media/image12.png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促高阶思维</a:t>
            </a:r>
            <a:r>
              <a:rPr lang="en-US" altLang="zh-CN" dirty="0"/>
              <a:t>  </a:t>
            </a:r>
            <a:r>
              <a:rPr lang="zh-CN" altLang="en-US" dirty="0"/>
              <a:t>启教学新智</a:t>
            </a: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——</a:t>
            </a:r>
            <a:r>
              <a:rPr lang="zh-CN" altLang="en-US" dirty="0"/>
              <a:t>促高阶思维发展的教学案例分析</a:t>
            </a:r>
            <a:r>
              <a:rPr lang="en-US" altLang="zh-CN" dirty="0"/>
              <a:t> </a:t>
            </a:r>
            <a:r>
              <a:rPr lang="zh-CN" altLang="en-US" dirty="0"/>
              <a:t>赵欧亚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"/>
            <a:ext cx="10852237" cy="441964"/>
          </a:xfrm>
        </p:spPr>
        <p:txBody>
          <a:bodyPr>
            <a:normAutofit fontScale="90000"/>
          </a:bodyPr>
          <a:lstStyle/>
          <a:p>
            <a:br>
              <a:rPr lang="en-US" altLang="zh-CN" sz="3600">
                <a:latin typeface="Arial" panose="020B0604020202020204" pitchFamily="34" charset="0"/>
              </a:rPr>
            </a:br>
            <a:r>
              <a:rPr lang="en-US" altLang="zh-CN" sz="3600">
                <a:latin typeface="Arial" panose="020B0604020202020204" pitchFamily="34" charset="0"/>
              </a:rPr>
              <a:t>二、展开思维过程</a:t>
            </a:r>
            <a:br>
              <a:rPr lang="en-US" altLang="zh-CN">
                <a:latin typeface="Arial" panose="020B0604020202020204" pitchFamily="34" charset="0"/>
              </a:rPr>
            </a:b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25" y="952500"/>
            <a:ext cx="10960735" cy="538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从最初的见解到最终的判断，是有一段思考的过程的。 这一过程中，大脑对信息进行复杂的处理，也只有经过这个过程，思维能力才能获得提高。 </a:t>
            </a:r>
            <a:endParaRPr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2894330" y="2962275"/>
            <a:ext cx="6402705" cy="36550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>
                <a:latin typeface="Arial" panose="020B0604020202020204" pitchFamily="34" charset="0"/>
              </a:rPr>
              <a:t>三、引发审辩思维</a:t>
            </a:r>
            <a:br>
              <a:rPr lang="en-US" altLang="zh-CN">
                <a:latin typeface="Arial" panose="020B0604020202020204" pitchFamily="34" charset="0"/>
              </a:rPr>
            </a:b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25" y="952500"/>
            <a:ext cx="10960735" cy="538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约翰·杜威认为：思维的缘由是遇到了某种困惑或怀疑。 他进一步解释：通常遇到一个困难，我们会联想到怎么办，考虑这一困难的解决办法。 如果联想到的见解马上就接受下来，那就是无批判的最低限度的思维，若是在脑子里再思索一番，那就意味着探求更多的证据，以进一步考虑这一见解，那样就会证实了这一见解，或者是看出了它的不当和谬误。</a:t>
            </a:r>
            <a:endParaRPr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3312160" y="3363595"/>
            <a:ext cx="5676900" cy="32689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br>
              <a:rPr lang="en-US" altLang="zh-CN">
                <a:latin typeface="Arial" panose="020B0604020202020204" pitchFamily="34" charset="0"/>
              </a:rPr>
            </a:b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25" y="952500"/>
            <a:ext cx="10960735" cy="538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促进学生</a:t>
            </a: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高阶思维</a:t>
            </a:r>
            <a:r>
              <a:rPr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的发展，需要教师在教学过程中</a:t>
            </a: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创设思维情境，展开思维过程，培养审辩思维，引导学生主动提问，大胆质疑，合理论述。</a:t>
            </a:r>
            <a:r>
              <a:rPr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同时，教师要能</a:t>
            </a: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站在学生视角，预设学生可能出现的问题、遇到的难点</a:t>
            </a:r>
            <a:r>
              <a:rPr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，从而</a:t>
            </a: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及时应对，合理点拨</a:t>
            </a:r>
            <a:r>
              <a:rPr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，真正起到传道授业解惑的作用。</a:t>
            </a:r>
            <a:endParaRPr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pc="-200" dirty="0">
                <a:uFillTx/>
              </a:rPr>
              <a:t>感谢各位专家批评指正</a:t>
            </a:r>
            <a:endParaRPr lang="zh-CN" altLang="en-US" spc="-200" dirty="0">
              <a:uFillTx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pc="-200" dirty="0">
                <a:uFillTx/>
              </a:rPr>
              <a:t>THANK YOU FOR WATCHING</a:t>
            </a:r>
            <a:endParaRPr lang="en-US" altLang="zh-CN" spc="-200" dirty="0">
              <a:uFillTx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单击此处添加标题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“思维发展与提升”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是语文学科核心素养的重要维度。“发展思维能力”是义务教育语文课程标准（2011年版）中明确提出的课程目标。统编小学语文教材在编排上采取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“人文主题”和“语文要素”双线并举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的模式，也体现了小学语文课堂教学重视学生思维发展的教育理念。可见，“发展思维”是小学语文课堂中必须落实的重要目标。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布鲁姆把思维分为六个层次：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识记、理解、应用、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分析、综合、评价【高阶思维】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Arial" panose="020B0604020202020204" pitchFamily="34" charset="0"/>
              </a:rPr>
              <a:t>单击此处添加标题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统编教材五年级下册第六单元课文《跳水》为例，探讨指向学生高阶思维发展的课堂教学模式。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图片占位符 2"/>
          <p:cNvSpPr/>
          <p:nvPr>
            <p:ph type="pic" idx="1"/>
          </p:nvPr>
        </p:nvSpPr>
        <p:spPr/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598170" y="500380"/>
            <a:ext cx="5426710" cy="54559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latin typeface="Arial" panose="020B0604020202020204" pitchFamily="34" charset="0"/>
                <a:sym typeface="+mn-ea"/>
              </a:rPr>
              <a:t>人文主题——</a:t>
            </a:r>
            <a:r>
              <a:rPr lang="en-US" altLang="zh-CN">
                <a:latin typeface="Arial" panose="020B0604020202020204" pitchFamily="34" charset="0"/>
              </a:rPr>
              <a:t>“思维的火花”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25" y="952500"/>
            <a:ext cx="10960735" cy="538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阅读要素</a:t>
            </a: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“了解人物的思维过程，加深对课文内容的理解”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32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《跳水》这篇课文蕴含着诸多能够引发学生思维碰撞的难点，是很好的训练学生高阶思维的文本。</a:t>
            </a: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其中，对船长这一主要人物进行全面的认识，是训练学生高阶思维很好的契机。</a:t>
            </a:r>
            <a:endParaRPr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62024" y="304312"/>
            <a:ext cx="10040273" cy="1014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3600" b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案例描述</a:t>
            </a:r>
            <a:endParaRPr lang="en-US" altLang="zh-CN" sz="3600" b="1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4537710" cy="490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7394575" y="1196975"/>
            <a:ext cx="4797425" cy="490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4537710" y="2498725"/>
            <a:ext cx="2919095" cy="1676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1297" y="196854"/>
            <a:ext cx="10852237" cy="441964"/>
          </a:xfrm>
        </p:spPr>
        <p:txBody>
          <a:bodyPr/>
          <a:lstStyle/>
          <a:p>
            <a:r>
              <a:rPr sz="3600">
                <a:latin typeface="Arial" panose="020B0604020202020204" pitchFamily="34" charset="0"/>
                <a:sym typeface="+mn-ea"/>
              </a:rPr>
              <a:t>课堂评价语</a:t>
            </a:r>
            <a:endParaRPr sz="360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61340" y="887095"/>
            <a:ext cx="10960735" cy="5388610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：觉得船长厉害的同学请举手。（几乎所有学生都认为船长厉害）船长厉害在哪里呢？（大部分学生举手）不着急回答，我们再次回归文本，看看你能找出几点理由。现在请小组合作学习，重新研读文本，找出能够体现船长非常厉害的语句，并把你们的看法写下来。</a:t>
            </a:r>
            <a:endParaRPr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师：是呀，就像你分析的，船长遇到危机反应迅速，而且很有办法，能控制事态的发展。（板书：反应迅速 控制事态）你们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分析能力很强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阐述也很有条理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。其他小组继续补充。</a:t>
            </a:r>
            <a:endParaRPr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师：（板书：沉着冷静）你们的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思维很缜密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，能从孩子的角度分析船长的表现，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考虑比较全面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。其他小组的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想法一定也很独到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，我们继续来听。</a:t>
            </a:r>
            <a:endParaRPr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师：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你这个问题提的太好了，会质疑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。同学们，你们有相同的疑问吗？</a:t>
            </a:r>
            <a:endParaRPr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师：同学们，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会质疑是非常重要的精神品质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质疑会引发更多的思考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。你会寻找更多的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证据分析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这一问题，在这个过程中你的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思维就被调动起来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。现在请大家看着板书，跟同桌讨论一下，完整地说一说船长的办法好在哪里（同桌讨论）</a:t>
            </a:r>
            <a:endParaRPr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师：你的回答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逻辑清楚，理由充分</a:t>
            </a:r>
            <a:r>
              <a:rPr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，真不错！</a:t>
            </a:r>
            <a:endParaRPr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sz="3600">
                <a:latin typeface="Arial" panose="020B0604020202020204" pitchFamily="34" charset="0"/>
                <a:sym typeface="+mn-ea"/>
              </a:rPr>
              <a:t>案例分析</a:t>
            </a:r>
            <a:endParaRPr sz="360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61340" y="1092200"/>
            <a:ext cx="10960735" cy="538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从课堂实录中可以看出，学生们参与度很高，学习氛围浓厚。 他们能够主动思考，积极发言，当观点出现冲突时，敢于提出质疑，并寻找合理的信息加以证明，可以说，学生的高阶思维在一次次审辩中得到了训练。 我也从这节课中总结出一些促进学生高阶思维发展的要点。</a:t>
            </a:r>
            <a:endParaRPr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>
                <a:latin typeface="Arial" panose="020B0604020202020204" pitchFamily="34" charset="0"/>
              </a:rPr>
              <a:t>一、创设思维情境</a:t>
            </a:r>
            <a:br>
              <a:rPr lang="en-US" altLang="zh-CN">
                <a:latin typeface="Arial" panose="020B0604020202020204" pitchFamily="34" charset="0"/>
              </a:rPr>
            </a:b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25" y="952500"/>
            <a:ext cx="10960735" cy="538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促使学生在语文学习过程中获得高阶思维的训练和发展，需要教师在仔细研读文本的基础上，识别文字背后蕴含的思维信息，创设引发学生思维碰撞的情境。</a:t>
            </a:r>
            <a:endParaRPr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3042285" y="2846070"/>
            <a:ext cx="6107430" cy="40119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18_1"/>
  <p:tag name="KSO_WM_TEMPLATE_CATEGORY" val="custom"/>
  <p:tag name="KSO_WM_TEMPLATE_INDEX" val="20177147"/>
  <p:tag name="KSO_WM_TEMPLATE_SUBCATEGORY" val="0"/>
  <p:tag name="KSO_WM_TEMPLATE_THUMBS_INDEX" val="1、4、6、11、12、17、18、25、30、31"/>
  <p:tag name="KSO_WM_TEMPLATE_MASTER_TYPE" val="1"/>
  <p:tag name="KSO_WM_TEMPLATE_COLOR_TYPE" val="1"/>
  <p:tag name="KSO_WM_TEMPLATE_MASTER_THUMB_INDEX" val="12"/>
</p:tagLst>
</file>

<file path=ppt/tags/tag139.xml><?xml version="1.0" encoding="utf-8"?>
<p:tagLst xmlns:p="http://schemas.openxmlformats.org/presentationml/2006/main">
  <p:tag name="KSO_WM_UNIT_ISCONTENTSTITLE" val="0"/>
  <p:tag name="KSO_WM_UNIT_PRESET_TEXT" val="活动策划方案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147_1*a*1"/>
  <p:tag name="KSO_WM_TEMPLATE_CATEGORY" val="custom"/>
  <p:tag name="KSO_WM_TEMPLATE_INDEX" val="20177147"/>
  <p:tag name="KSO_WM_UNIT_LAYERLEVEL" val="1"/>
  <p:tag name="KSO_WM_TAG_VERSION" val="1.0"/>
  <p:tag name="KSO_WM_BEAUTIFY_FLAG" val="#wm#"/>
  <p:tag name="KSO_WM_UNIT_ISNUMDGMTITLE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PRESET_TEXT" val="点击此处可添加副标题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7147_1*b*1"/>
  <p:tag name="KSO_WM_TEMPLATE_CATEGORY" val="custom"/>
  <p:tag name="KSO_WM_TEMPLATE_INDEX" val="20177147"/>
  <p:tag name="KSO_WM_UNIT_LAYERLEVEL" val="1"/>
  <p:tag name="KSO_WM_TAG_VERSION" val="1.0"/>
  <p:tag name="KSO_WM_BEAUTIFY_FLAG" val="#wm#"/>
  <p:tag name="KSO_WM_UNIT_ISNUMDGMTITLE" val="0"/>
</p:tagLst>
</file>

<file path=ppt/tags/tag141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76418_1"/>
  <p:tag name="KSO_WM_TEMPLATE_CATEGORY" val="custom"/>
  <p:tag name="KSO_WM_TEMPLATE_INDEX" val="20177147"/>
  <p:tag name="KSO_WM_SLIDE_ID" val="custom20177147_1"/>
  <p:tag name="KSO_WM_SLIDE_INDEX" val="1"/>
  <p:tag name="KSO_WM_TEMPLATE_SUBCATEGORY" val="0"/>
  <p:tag name="KSO_WM_TEMPLATE_THUMBS_INDEX" val="1、4、6、11、12、17、18、25、30、31"/>
  <p:tag name="KSO_WM_SLIDE_SUBTYPE" val="pureTxt"/>
  <p:tag name="KSO_WM_TEMPLATE_MASTER_TYPE" val="1"/>
  <p:tag name="KSO_WM_TEMPLATE_COLOR_TYPE" val="1"/>
  <p:tag name="KSO_WM_TEMPLATE_MASTER_THUMB_INDEX" val="12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2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TEMPLATE_CATEGORY" val="custom"/>
  <p:tag name="KSO_WM_TEMPLATE_INDEX" val="20177147"/>
  <p:tag name="KSO_WM_UNIT_ID" val="custom20177147_2*f*1"/>
  <p:tag name="KSO_WM_UNIT_PRESET_TEXT" val="单击此处添加文本具体内容，简明扼要的阐述您的观点。根据需要可酌情增减文字，以便观者准确的理解您传达的思想。&#13;单击此处添加文本具体内容，简明扼要的阐述您的观点。根据需要可酌情增减文字，以便观者准确的理解您传达的思想。&#13;单击此处添加文本具体内容，简明扼要的阐述您的观点。根据需要可酌情增减文字，以便观者准确的理解您传达的思想。&#13;单击此处添加文本具体内容，简明扼要的阐述您的观点。根据需要可酌情增减文字，以便观者准确的理解您传达的思想。"/>
  <p:tag name="KSO_WM_UNIT_NOCLEAR" val="0"/>
  <p:tag name="KSO_WM_UNIT_DIAGRAM_ISNUMVISUAL" val="0"/>
  <p:tag name="KSO_WM_UNIT_DIAGRAM_ISREFERUNIT" val="0"/>
</p:tagLst>
</file>

<file path=ppt/tags/tag144.xml><?xml version="1.0" encoding="utf-8"?>
<p:tagLst xmlns:p="http://schemas.openxmlformats.org/presentationml/2006/main">
  <p:tag name="KSO_WM_SLIDE_SIZE" val="854*465"/>
  <p:tag name="KSO_WM_SLIDE_POSITION" val="52*34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18_2"/>
  <p:tag name="KSO_WM_TEMPLATE_CATEGORY" val="custom"/>
  <p:tag name="KSO_WM_TEMPLATE_INDEX" val="20177147"/>
  <p:tag name="KSO_WM_SLIDE_ID" val="custom20177147_2"/>
  <p:tag name="KSO_WM_SLIDE_INDEX" val="2"/>
  <p:tag name="KSO_WM_TEMPLATE_SUBCATEGORY" val="0"/>
  <p:tag name="KSO_WM_SLIDE_SUBTYPE" val="pureTxt"/>
  <p:tag name="KSO_WM_TEMPLATE_MASTER_TYPE" val="1"/>
  <p:tag name="KSO_WM_TEMPLATE_COLOR_TYPE" val="1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7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27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4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95"/>
  <p:tag name="KSO_WM_UNIT_HIGHLIGHT" val="0"/>
  <p:tag name="KSO_WM_UNIT_COMPATIBLE" val="0"/>
  <p:tag name="KSO_WM_TEMPLATE_CATEGORY" val="custom"/>
  <p:tag name="KSO_WM_TEMPLATE_INDEX" val="20177147"/>
  <p:tag name="KSO_WM_UNIT_ID" val="custom20177147_4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</p:tagLst>
</file>

<file path=ppt/tags/tag148.xml><?xml version="1.0" encoding="utf-8"?>
<p:tagLst xmlns:p="http://schemas.openxmlformats.org/presentationml/2006/main">
  <p:tag name="KSO_WM_SLIDE_SIZE" val="855*465"/>
  <p:tag name="KSO_WM_SLIDE_POSITION" val="52*34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418_4"/>
  <p:tag name="KSO_WM_TEMPLATE_CATEGORY" val="custom"/>
  <p:tag name="KSO_WM_TEMPLATE_INDEX" val="20177147"/>
  <p:tag name="KSO_WM_SLIDE_ID" val="custom20177147_4"/>
  <p:tag name="KSO_WM_SLIDE_INDEX" val="4"/>
  <p:tag name="KSO_WM_TEMPLATE_SUBCATEGORY" val="0"/>
  <p:tag name="KSO_WM_SLIDE_SUBTYPE" val="picTxt"/>
  <p:tag name="KSO_WM_TEMPLATE_MASTER_TYPE" val="1"/>
  <p:tag name="KSO_WM_TEMPLATE_COLOR_TYPE" val="1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3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09"/>
  <p:tag name="KSO_WM_UNIT_LAYERLEVEL" val="1"/>
  <p:tag name="KSO_WM_UNIT_INDEX" val="1"/>
  <p:tag name="KSO_WM_UNIT_TYPE" val="f"/>
  <p:tag name="KSO_WM_TEMPLATE_CATEGORY" val="custom"/>
  <p:tag name="KSO_WM_TEMPLATE_INDEX" val="20177147"/>
  <p:tag name="KSO_WM_UNIT_ID" val="custom20177147_3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</p:tagLst>
</file>

<file path=ppt/tags/tag151.xml><?xml version="1.0" encoding="utf-8"?>
<p:tagLst xmlns:p="http://schemas.openxmlformats.org/presentationml/2006/main">
  <p:tag name="KSO_WM_SLIDE_SIZE" val="855*465"/>
  <p:tag name="KSO_WM_SLIDE_POSITION" val="52*34"/>
  <p:tag name="KSO_WM_SLIDE_LAYOUT_CNT" val="1_2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18_3"/>
  <p:tag name="KSO_WM_TEMPLATE_CATEGORY" val="custom"/>
  <p:tag name="KSO_WM_TEMPLATE_INDEX" val="20177147"/>
  <p:tag name="KSO_WM_SLIDE_ID" val="custom20177147_3"/>
  <p:tag name="KSO_WM_SLIDE_INDEX" val="3"/>
  <p:tag name="KSO_WM_TEMPLATE_SUBCATEGORY" val="0"/>
  <p:tag name="KSO_WM_SLIDE_SUBTYPE" val="pureTxt"/>
  <p:tag name="KSO_WM_TEMPLATE_MASTER_TYPE" val="1"/>
  <p:tag name="KSO_WM_TEMPLATE_COLOR_TYPE" val="1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21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5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53.xml><?xml version="1.0" encoding="utf-8"?>
<p:tagLst xmlns:p="http://schemas.openxmlformats.org/presentationml/2006/main">
  <p:tag name="KSO_WM_SLIDE_SIZE" val="790*484"/>
  <p:tag name="KSO_WM_SLIDE_POSITION" val="75*23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6418_5"/>
  <p:tag name="KSO_WM_TEMPLATE_CATEGORY" val="custom"/>
  <p:tag name="KSO_WM_TEMPLATE_INDEX" val="20177147"/>
  <p:tag name="KSO_WM_SLIDE_ID" val="custom20177147_5"/>
  <p:tag name="KSO_WM_SLIDE_INDEX" val="5"/>
  <p:tag name="KSO_WM_TEMPLATE_SUBCATEGORY" val="0"/>
  <p:tag name="KSO_WM_SLIDE_SUBTYPE" val="picTxt"/>
  <p:tag name="KSO_WM_TEMPLATE_MASTER_TYPE" val="1"/>
  <p:tag name="KSO_WM_TEMPLATE_COLOR_TYPE" val="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3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09"/>
  <p:tag name="KSO_WM_UNIT_LAYERLEVEL" val="1"/>
  <p:tag name="KSO_WM_UNIT_INDEX" val="1"/>
  <p:tag name="KSO_WM_UNIT_TYPE" val="f"/>
  <p:tag name="KSO_WM_TEMPLATE_CATEGORY" val="custom"/>
  <p:tag name="KSO_WM_TEMPLATE_INDEX" val="20177147"/>
  <p:tag name="KSO_WM_UNIT_ID" val="custom20177147_3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</p:tagLst>
</file>

<file path=ppt/tags/tag156.xml><?xml version="1.0" encoding="utf-8"?>
<p:tagLst xmlns:p="http://schemas.openxmlformats.org/presentationml/2006/main">
  <p:tag name="KSO_WM_SLIDE_SIZE" val="855*465"/>
  <p:tag name="KSO_WM_SLIDE_POSITION" val="52*34"/>
  <p:tag name="KSO_WM_SLIDE_LAYOUT_CNT" val="1_2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18_3"/>
  <p:tag name="KSO_WM_TEMPLATE_CATEGORY" val="custom"/>
  <p:tag name="KSO_WM_TEMPLATE_INDEX" val="20177147"/>
  <p:tag name="KSO_WM_SLIDE_ID" val="custom20177147_3"/>
  <p:tag name="KSO_WM_SLIDE_INDEX" val="3"/>
  <p:tag name="KSO_WM_TEMPLATE_SUBCATEGORY" val="0"/>
  <p:tag name="KSO_WM_SLIDE_SUBTYPE" val="pureTxt"/>
  <p:tag name="KSO_WM_TEMPLATE_MASTER_TYPE" val="1"/>
  <p:tag name="KSO_WM_TEMPLATE_COLOR_TYPE" val="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3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09"/>
  <p:tag name="KSO_WM_UNIT_LAYERLEVEL" val="1"/>
  <p:tag name="KSO_WM_UNIT_INDEX" val="1"/>
  <p:tag name="KSO_WM_UNIT_TYPE" val="f"/>
  <p:tag name="KSO_WM_TEMPLATE_CATEGORY" val="custom"/>
  <p:tag name="KSO_WM_TEMPLATE_INDEX" val="20177147"/>
  <p:tag name="KSO_WM_UNIT_ID" val="custom20177147_3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</p:tagLst>
</file>

<file path=ppt/tags/tag159.xml><?xml version="1.0" encoding="utf-8"?>
<p:tagLst xmlns:p="http://schemas.openxmlformats.org/presentationml/2006/main">
  <p:tag name="KSO_WM_SLIDE_SIZE" val="855*465"/>
  <p:tag name="KSO_WM_SLIDE_POSITION" val="52*34"/>
  <p:tag name="KSO_WM_SLIDE_LAYOUT_CNT" val="1_2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18_3"/>
  <p:tag name="KSO_WM_TEMPLATE_CATEGORY" val="custom"/>
  <p:tag name="KSO_WM_TEMPLATE_INDEX" val="20177147"/>
  <p:tag name="KSO_WM_SLIDE_ID" val="custom20177147_3"/>
  <p:tag name="KSO_WM_SLIDE_INDEX" val="3"/>
  <p:tag name="KSO_WM_TEMPLATE_SUBCATEGORY" val="0"/>
  <p:tag name="KSO_WM_SLIDE_SUBTYPE" val="pureTxt"/>
  <p:tag name="KSO_WM_TEMPLATE_MASTER_TYPE" val="1"/>
  <p:tag name="KSO_WM_TEMPLATE_COLOR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3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09"/>
  <p:tag name="KSO_WM_UNIT_LAYERLEVEL" val="1"/>
  <p:tag name="KSO_WM_UNIT_INDEX" val="1"/>
  <p:tag name="KSO_WM_UNIT_TYPE" val="f"/>
  <p:tag name="KSO_WM_TEMPLATE_CATEGORY" val="custom"/>
  <p:tag name="KSO_WM_TEMPLATE_INDEX" val="20177147"/>
  <p:tag name="KSO_WM_UNIT_ID" val="custom20177147_3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</p:tagLst>
</file>

<file path=ppt/tags/tag162.xml><?xml version="1.0" encoding="utf-8"?>
<p:tagLst xmlns:p="http://schemas.openxmlformats.org/presentationml/2006/main">
  <p:tag name="KSO_WM_SLIDE_SIZE" val="855*465"/>
  <p:tag name="KSO_WM_SLIDE_POSITION" val="52*34"/>
  <p:tag name="KSO_WM_SLIDE_LAYOUT_CNT" val="1_2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18_3"/>
  <p:tag name="KSO_WM_TEMPLATE_CATEGORY" val="custom"/>
  <p:tag name="KSO_WM_TEMPLATE_INDEX" val="20177147"/>
  <p:tag name="KSO_WM_SLIDE_ID" val="custom20177147_3"/>
  <p:tag name="KSO_WM_SLIDE_INDEX" val="3"/>
  <p:tag name="KSO_WM_TEMPLATE_SUBCATEGORY" val="0"/>
  <p:tag name="KSO_WM_SLIDE_SUBTYPE" val="pureTxt"/>
  <p:tag name="KSO_WM_TEMPLATE_MASTER_TYPE" val="1"/>
  <p:tag name="KSO_WM_TEMPLATE_COLOR_TYPE" val="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3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09"/>
  <p:tag name="KSO_WM_UNIT_LAYERLEVEL" val="1"/>
  <p:tag name="KSO_WM_UNIT_INDEX" val="1"/>
  <p:tag name="KSO_WM_UNIT_TYPE" val="f"/>
  <p:tag name="KSO_WM_TEMPLATE_CATEGORY" val="custom"/>
  <p:tag name="KSO_WM_TEMPLATE_INDEX" val="20177147"/>
  <p:tag name="KSO_WM_UNIT_ID" val="custom20177147_3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</p:tagLst>
</file>

<file path=ppt/tags/tag165.xml><?xml version="1.0" encoding="utf-8"?>
<p:tagLst xmlns:p="http://schemas.openxmlformats.org/presentationml/2006/main">
  <p:tag name="KSO_WM_SLIDE_SIZE" val="855*465"/>
  <p:tag name="KSO_WM_SLIDE_POSITION" val="52*34"/>
  <p:tag name="KSO_WM_SLIDE_LAYOUT_CNT" val="1_2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18_3"/>
  <p:tag name="KSO_WM_TEMPLATE_CATEGORY" val="custom"/>
  <p:tag name="KSO_WM_TEMPLATE_INDEX" val="20177147"/>
  <p:tag name="KSO_WM_SLIDE_ID" val="custom20177147_3"/>
  <p:tag name="KSO_WM_SLIDE_INDEX" val="3"/>
  <p:tag name="KSO_WM_TEMPLATE_SUBCATEGORY" val="0"/>
  <p:tag name="KSO_WM_SLIDE_SUBTYPE" val="pureTxt"/>
  <p:tag name="KSO_WM_TEMPLATE_MASTER_TYPE" val="1"/>
  <p:tag name="KSO_WM_TEMPLATE_COLOR_TYPE" val="1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3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09"/>
  <p:tag name="KSO_WM_UNIT_LAYERLEVEL" val="1"/>
  <p:tag name="KSO_WM_UNIT_INDEX" val="1"/>
  <p:tag name="KSO_WM_UNIT_TYPE" val="f"/>
  <p:tag name="KSO_WM_TEMPLATE_CATEGORY" val="custom"/>
  <p:tag name="KSO_WM_TEMPLATE_INDEX" val="20177147"/>
  <p:tag name="KSO_WM_UNIT_ID" val="custom20177147_3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</p:tagLst>
</file>

<file path=ppt/tags/tag168.xml><?xml version="1.0" encoding="utf-8"?>
<p:tagLst xmlns:p="http://schemas.openxmlformats.org/presentationml/2006/main">
  <p:tag name="KSO_WM_SLIDE_SIZE" val="855*465"/>
  <p:tag name="KSO_WM_SLIDE_POSITION" val="52*34"/>
  <p:tag name="KSO_WM_SLIDE_LAYOUT_CNT" val="1_2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18_3"/>
  <p:tag name="KSO_WM_TEMPLATE_CATEGORY" val="custom"/>
  <p:tag name="KSO_WM_TEMPLATE_INDEX" val="20177147"/>
  <p:tag name="KSO_WM_SLIDE_ID" val="custom20177147_3"/>
  <p:tag name="KSO_WM_SLIDE_INDEX" val="3"/>
  <p:tag name="KSO_WM_TEMPLATE_SUBCATEGORY" val="0"/>
  <p:tag name="KSO_WM_SLIDE_SUBTYPE" val="pureTxt"/>
  <p:tag name="KSO_WM_TEMPLATE_MASTER_TYPE" val="1"/>
  <p:tag name="KSO_WM_TEMPLATE_COLOR_TYPE" val="1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77147"/>
  <p:tag name="KSO_WM_UNIT_ID" val="custom20177147_3*a*1"/>
  <p:tag name="KSO_WM_UNIT_NOCLEAR" val="0"/>
  <p:tag name="KSO_WM_UNIT_DIAGRAM_ISNUMVISUAL" val="0"/>
  <p:tag name="KSO_WM_UNIT_DIAGRAM_ISREFERUNIT" val="0"/>
  <p:tag name="KSO_WM_UNIT_PRESET_TEXT" val="单击此处添加标题"/>
  <p:tag name="KSO_WM_UNIT_ISNUMDGMTITLE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UNIT_COMPATIBLE" val="0"/>
  <p:tag name="KSO_WM_UNIT_HIGHLIGHT" val="0"/>
  <p:tag name="KSO_WM_UNIT_VALUE" val="209"/>
  <p:tag name="KSO_WM_UNIT_LAYERLEVEL" val="1"/>
  <p:tag name="KSO_WM_UNIT_INDEX" val="1"/>
  <p:tag name="KSO_WM_UNIT_TYPE" val="f"/>
  <p:tag name="KSO_WM_TEMPLATE_CATEGORY" val="custom"/>
  <p:tag name="KSO_WM_TEMPLATE_INDEX" val="20177147"/>
  <p:tag name="KSO_WM_UNIT_ID" val="custom20177147_3*f*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</p:tagLst>
</file>

<file path=ppt/tags/tag171.xml><?xml version="1.0" encoding="utf-8"?>
<p:tagLst xmlns:p="http://schemas.openxmlformats.org/presentationml/2006/main">
  <p:tag name="KSO_WM_SLIDE_SIZE" val="855*465"/>
  <p:tag name="KSO_WM_SLIDE_POSITION" val="52*34"/>
  <p:tag name="KSO_WM_SLIDE_LAYOUT_CNT" val="1_2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6418_3"/>
  <p:tag name="KSO_WM_TEMPLATE_CATEGORY" val="custom"/>
  <p:tag name="KSO_WM_TEMPLATE_INDEX" val="20177147"/>
  <p:tag name="KSO_WM_SLIDE_ID" val="custom20177147_3"/>
  <p:tag name="KSO_WM_SLIDE_INDEX" val="3"/>
  <p:tag name="KSO_WM_TEMPLATE_SUBCATEGORY" val="0"/>
  <p:tag name="KSO_WM_SLIDE_SUBTYPE" val="pureTxt"/>
  <p:tag name="KSO_WM_TEMPLATE_MASTER_TYPE" val="1"/>
  <p:tag name="KSO_WM_TEMPLATE_COLOR_TYPE" val="1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" val="感谢各位专家批评指正"/>
  <p:tag name="KSO_WM_TEMPLATE_CATEGORY" val="custom"/>
  <p:tag name="KSO_WM_TEMPLATE_INDEX" val="20177147"/>
  <p:tag name="KSO_WM_UNIT_ID" val="custom20177147_31*a*1"/>
  <p:tag name="KSO_WM_UNIT_NOCLEAR" val="1"/>
  <p:tag name="KSO_WM_UNIT_DIAGRAM_ISNUMVISUAL" val="0"/>
  <p:tag name="KSO_WM_UNIT_DIAGRAM_ISREFERUNIT" val="0"/>
  <p:tag name="KSO_WM_UNIT_ISNUMDGMTITLE" val="0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UNIT_TYPE" val="b"/>
  <p:tag name="KSO_WM_UNIT_INDEX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" val="THANK YOU FOR WATCHING"/>
  <p:tag name="KSO_WM_TEMPLATE_CATEGORY" val="custom"/>
  <p:tag name="KSO_WM_TEMPLATE_INDEX" val="20177147"/>
  <p:tag name="KSO_WM_UNIT_ID" val="custom20177147_31*b*1"/>
  <p:tag name="KSO_WM_UNIT_NOCLEAR" val="0"/>
  <p:tag name="KSO_WM_UNIT_DIAGRAM_ISNUMVISUAL" val="0"/>
  <p:tag name="KSO_WM_UNIT_DIAGRAM_ISREFERUNIT" val="0"/>
  <p:tag name="KSO_WM_UNIT_ISNUMDGMTITLE" val="0"/>
</p:tagLst>
</file>

<file path=ppt/tags/tag174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COMBINE_RELATE_SLIDE_ID" val="background20176418_12"/>
  <p:tag name="KSO_WM_TEMPLATE_CATEGORY" val="custom"/>
  <p:tag name="KSO_WM_TEMPLATE_INDEX" val="20177147"/>
  <p:tag name="KSO_WM_SLIDE_ID" val="custom20177147_31"/>
  <p:tag name="KSO_WM_SLIDE_INDEX" val="31"/>
  <p:tag name="KSO_WM_TEMPLATE_SUBCATEGORY" val="0"/>
  <p:tag name="KSO_WM_SLIDE_SUBTYPE" val="pureTxt"/>
  <p:tag name="KSO_WM_TEMPLATE_MASTER_TYPE" val="1"/>
  <p:tag name="KSO_WM_TEMPLATE_COLOR_TYPE" val="1"/>
</p:tagLst>
</file>

<file path=ppt/tags/tag175.xml><?xml version="1.0" encoding="utf-8"?>
<p:tagLst xmlns:p="http://schemas.openxmlformats.org/presentationml/2006/main">
  <p:tag name="COMMONDATA" val="eyJoZGlkIjoiNDM4NzFlMjY5MjM5MjY1ZWExOTdmZGUxMjk0NDZiNTcifQ=="/>
  <p:tag name="KSO_WPP_MARK_KEY" val="d4f14a2b-9556-4f3d-ba04-85607d986643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177147">
      <a:dk1>
        <a:srgbClr val="000000"/>
      </a:dk1>
      <a:lt1>
        <a:srgbClr val="FFFFFF"/>
      </a:lt1>
      <a:dk2>
        <a:srgbClr val="FFFCEE"/>
      </a:dk2>
      <a:lt2>
        <a:srgbClr val="FFFFFF"/>
      </a:lt2>
      <a:accent1>
        <a:srgbClr val="F9C834"/>
      </a:accent1>
      <a:accent2>
        <a:srgbClr val="E7D556"/>
      </a:accent2>
      <a:accent3>
        <a:srgbClr val="D1DF76"/>
      </a:accent3>
      <a:accent4>
        <a:srgbClr val="B4EC92"/>
      </a:accent4>
      <a:accent5>
        <a:srgbClr val="90F7B0"/>
      </a:accent5>
      <a:accent6>
        <a:srgbClr val="77F2CF"/>
      </a:accent6>
      <a:hlink>
        <a:srgbClr val="5C90FB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10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11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12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2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3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4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5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6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7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8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ppt/theme/themeOverride9.xml><?xml version="1.0" encoding="utf-8"?>
<a:themeOverride xmlns:a="http://schemas.openxmlformats.org/drawingml/2006/main">
  <a:clrScheme name="20177147">
    <a:dk1>
      <a:srgbClr val="000000"/>
    </a:dk1>
    <a:lt1>
      <a:srgbClr val="FFFFFF"/>
    </a:lt1>
    <a:dk2>
      <a:srgbClr val="FFFCEE"/>
    </a:dk2>
    <a:lt2>
      <a:srgbClr val="FFFFFF"/>
    </a:lt2>
    <a:accent1>
      <a:srgbClr val="F9C834"/>
    </a:accent1>
    <a:accent2>
      <a:srgbClr val="E7D556"/>
    </a:accent2>
    <a:accent3>
      <a:srgbClr val="D1DF76"/>
    </a:accent3>
    <a:accent4>
      <a:srgbClr val="B4EC92"/>
    </a:accent4>
    <a:accent5>
      <a:srgbClr val="90F7B0"/>
    </a:accent5>
    <a:accent6>
      <a:srgbClr val="77F2CF"/>
    </a:accent6>
    <a:hlink>
      <a:srgbClr val="5C90FB"/>
    </a:hlink>
    <a:folHlink>
      <a:srgbClr val="B759B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1427</Words>
  <Application>WPS 演示</Application>
  <PresentationFormat>宽屏</PresentationFormat>
  <Paragraphs>58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汉仪旗黑-85S</vt:lpstr>
      <vt:lpstr>黑体</vt:lpstr>
      <vt:lpstr>楷体</vt:lpstr>
      <vt:lpstr>Calibri</vt:lpstr>
      <vt:lpstr>Arial Unicode MS</vt:lpstr>
      <vt:lpstr>Office 主题</vt:lpstr>
      <vt:lpstr>1_Office 主题​​</vt:lpstr>
      <vt:lpstr>促高阶思维  启教学新智</vt:lpstr>
      <vt:lpstr>单击此处添加标题</vt:lpstr>
      <vt:lpstr>PowerPoint 演示文稿</vt:lpstr>
      <vt:lpstr>单击此处添加标题</vt:lpstr>
      <vt:lpstr>人文主题——“思维的火花”</vt:lpstr>
      <vt:lpstr>PowerPoint 演示文稿</vt:lpstr>
      <vt:lpstr>案例分析</vt:lpstr>
      <vt:lpstr>案例分析</vt:lpstr>
      <vt:lpstr>一、创设思维情境 </vt:lpstr>
      <vt:lpstr> 二、展开思维过程 </vt:lpstr>
      <vt:lpstr>三、引发审辩思维 </vt:lpstr>
      <vt:lpstr> </vt:lpstr>
      <vt:lpstr>感谢各位专家批评指正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欧亚</dc:creator>
  <cp:lastModifiedBy>豆豆草</cp:lastModifiedBy>
  <cp:revision>3</cp:revision>
  <dcterms:created xsi:type="dcterms:W3CDTF">2023-02-15T00:27:00Z</dcterms:created>
  <dcterms:modified xsi:type="dcterms:W3CDTF">2023-02-15T01:17:44Z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AC3A8C17FA734A5D978F68D358AE9ECF</vt:lpwstr>
  </property>
  <property fmtid="{D5CDD505-2E9C-101B-9397-08002B2CF9AE}" pid="3" name="KSOProductBuildVer">
    <vt:lpwstr>2052-11.1.0.13703</vt:lpwstr>
  </property>
</Properties>
</file>