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39" r:id="rId2"/>
    <p:sldId id="464" r:id="rId3"/>
    <p:sldId id="440" r:id="rId4"/>
    <p:sldId id="430" r:id="rId5"/>
    <p:sldId id="458" r:id="rId6"/>
    <p:sldId id="441" r:id="rId7"/>
    <p:sldId id="442" r:id="rId8"/>
    <p:sldId id="443" r:id="rId9"/>
    <p:sldId id="444" r:id="rId10"/>
    <p:sldId id="461" r:id="rId11"/>
    <p:sldId id="456" r:id="rId12"/>
    <p:sldId id="457" r:id="rId13"/>
    <p:sldId id="462" r:id="rId14"/>
    <p:sldId id="463" r:id="rId15"/>
    <p:sldId id="421" r:id="rId16"/>
    <p:sldId id="42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73" y="29"/>
      </p:cViewPr>
      <p:guideLst>
        <p:guide orient="horz" pos="2169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2023/2/17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0"/>
            <a:ext cx="3364230" cy="39693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08438" y="3139399"/>
            <a:ext cx="88472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《表里的生物》教学设计及评析</a:t>
            </a:r>
          </a:p>
        </p:txBody>
      </p:sp>
      <p:sp>
        <p:nvSpPr>
          <p:cNvPr id="2" name="矩形 1"/>
          <p:cNvSpPr/>
          <p:nvPr/>
        </p:nvSpPr>
        <p:spPr>
          <a:xfrm>
            <a:off x="129681" y="1628140"/>
            <a:ext cx="9228808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54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寻求最大关联，追求最佳关联</a:t>
            </a:r>
            <a:endParaRPr lang="zh-CN" altLang="zh-CN" sz="5400" b="1" dirty="0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48CBF2F-6B0B-296F-75F3-B97C61B47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7" y="4643758"/>
            <a:ext cx="6548062" cy="177510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445911" y="1389678"/>
            <a:ext cx="12130443" cy="2256634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、除了对话描写，还有什么特别之处？（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</a:rPr>
              <a:t>心理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描写）</a:t>
            </a:r>
            <a:endParaRPr lang="en-US" altLang="zh-CN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buNone/>
            </a:pP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出示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第三个学习任务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en-US" altLang="zh-CN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buNone/>
            </a:pPr>
            <a:r>
              <a:rPr lang="zh-CN" altLang="en-US" sz="20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课文对“我”的心理活动描写极其生动细腻，请找出有关语句读读并体会，选择一句读给大家听。</a:t>
            </a:r>
            <a:endParaRPr lang="en-US" altLang="zh-CN" sz="2000" dirty="0">
              <a:solidFill>
                <a:schemeClr val="tx1"/>
              </a:solidFill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buNone/>
            </a:pP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边读边体会：我很有想象力、心情愉悦、善于思考。</a:t>
            </a:r>
            <a:endParaRPr lang="en-US" altLang="zh-CN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D153E61-668D-B05F-1C24-674E4123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256" y="232564"/>
            <a:ext cx="6730567" cy="107298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F4892A4-004D-77CA-8432-DCF68ACB1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311" y="292424"/>
            <a:ext cx="5244221" cy="175784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1E75FA6-0C32-BE90-27F2-9233B1BBE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518" y="3646312"/>
            <a:ext cx="5749749" cy="276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10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9872" y="74789"/>
            <a:ext cx="6359433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（四）抒写感悟，共鸣共情</a:t>
            </a:r>
            <a:endParaRPr lang="zh-CN" altLang="en-US" sz="40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4395C825-FE6C-660A-B410-D13A0E4AA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11" y="596962"/>
            <a:ext cx="10969200" cy="47592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、再读单元语文要素：</a:t>
            </a:r>
            <a:r>
              <a:rPr lang="zh-CN" altLang="en-US" b="1" dirty="0">
                <a:solidFill>
                  <a:schemeClr val="tx1"/>
                </a:solidFill>
                <a:latin typeface="+mn-ea"/>
                <a:ea typeface="+mn-ea"/>
              </a:rPr>
              <a:t>体会文章是怎样用具体事例说明观点的。</a:t>
            </a:r>
            <a:endParaRPr lang="en-US" altLang="zh-CN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补充单元导语中人文主题：</a:t>
            </a:r>
            <a:r>
              <a:rPr lang="zh-CN" altLang="en-US" b="1" dirty="0">
                <a:solidFill>
                  <a:schemeClr val="tx1"/>
                </a:solidFill>
                <a:latin typeface="+mn-ea"/>
                <a:ea typeface="+mn-ea"/>
              </a:rPr>
              <a:t>科学发现的机遇，总是等着好奇而又爱思考的人。</a:t>
            </a:r>
            <a:endParaRPr lang="en-US" altLang="zh-CN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第四个学习任务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dirty="0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读了这句话，联系课文内容想一想，这篇通俗易懂的课文，为什么作为小学阶段最后一篇精读课文来让我们学习？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请用一句话把你的感悟写下来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，用它来勉励自己或赠给即将毕业的伙伴。</a:t>
            </a:r>
            <a:endParaRPr lang="en-US" altLang="zh-CN" dirty="0">
              <a:solidFill>
                <a:schemeClr val="tx1"/>
              </a:solidFill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13FA164-3F1F-1A46-934E-87D4133E01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834"/>
          <a:stretch/>
        </p:blipFill>
        <p:spPr>
          <a:xfrm>
            <a:off x="855895" y="3055606"/>
            <a:ext cx="4086586" cy="36556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EBD6174-20F2-904C-825B-934A05ABC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111" y="2875777"/>
            <a:ext cx="4149122" cy="74231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38F5C44-2F38-F257-1E6B-266B3FEDC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647" y="3487323"/>
            <a:ext cx="4086586" cy="32239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D4CDAB-B564-495C-2B79-5919BEB6F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72" y="942889"/>
            <a:ext cx="11474256" cy="475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运用整合思维执教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表里的生物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紧贴文本的“篇性”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以“问”作为基本手段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让儿童有意识地思考自己的学习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学习内容、策略和认知结构深度融合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促进了学生的深度学习。</a:t>
            </a: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tx1"/>
                </a:solidFill>
                <a:latin typeface="+mn-ea"/>
                <a:ea typeface="+mn-ea"/>
              </a:rPr>
              <a:t>一、寻求最大关联</a:t>
            </a:r>
            <a:endParaRPr lang="en-US" altLang="zh-CN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整合思维的实质是联结。</a:t>
            </a: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、以好奇心与童真童趣为线索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将“假设一求证”这一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科学探索线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和课文叙事中“惜物一怜子”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情感主线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有机结合。</a:t>
            </a: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、将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“这一篇”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“这一类”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课文有机融合在一起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在大单元整体教学中培育语文核心素养。</a:t>
            </a: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①初读课文后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以“我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是一个怎样的孩子”引导全文理解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学生自主建构丰富而立体的人物形象。</a:t>
            </a: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②接着引导儿童发现问题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:“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这么简单的课文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为什么要作为小学阶段最后一篇精读课文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?”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引导儿童与编者对话，触及本文更深层的思维逻辑结构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触及语文学习的整体素养结构。</a:t>
            </a:r>
            <a:endParaRPr lang="en-US" altLang="zh-CN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D4CDAB-B564-495C-2B79-5919BEB6F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72" y="316356"/>
            <a:ext cx="11474256" cy="475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chemeClr val="tx1"/>
                </a:solidFill>
                <a:latin typeface="+mn-ea"/>
                <a:ea typeface="+mn-ea"/>
              </a:rPr>
              <a:t>二、追求最佳关联</a:t>
            </a:r>
            <a:endParaRPr lang="en-US" altLang="zh-CN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运用整合思维来教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追求的是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1+1&gt;2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的效果。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“最大关联”旨在扩大认知背景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,“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最佳关联”旨在优化儿童思维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促进综合生成。</a:t>
            </a:r>
            <a:endParaRPr lang="en-US" altLang="zh-CN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本课教学中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潘老师始终引导儿童将“问”与“学”联系在一起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将文本的宏观探究与微观分析结合在一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起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:“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父亲的怀表能发出声音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一定有一个活的生物在里面。那“我’是怎么一步一步来证明这个观点的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你们有没有发现文章有一些特别的地方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?”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将儿童的感觉调细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聚焦在文本特别之处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发现父亲反复说的“不许动”并不是简单重复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而是激发我的好奇心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推动故事情节发展的手段。</a:t>
            </a: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将文本特别处和教学重点有机结合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:“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越是不让动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,‘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’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越是产生一种强烈的好奇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把故事向前推进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使故事一波三折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引人入胜。如果从说明观点的角度来看这几处‘不许动’，你们又有什么新的发现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?”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这样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儿童就将父亲的话和探究过程有机结合在一起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水到渠成地领悟了</a:t>
            </a:r>
            <a:r>
              <a:rPr lang="zh-CN" altLang="en-US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求证、表达的内在逻辑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非常重视儿童言语成果的输出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听说读写一体化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:“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请用一句话把你的感悟和发现写下来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把它作为勉励自已或赠给即将毕业的伙伴的话。”这是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一个真实性的学习任务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带来了精彩的综合生成。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最后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再聚焦单元导语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:“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科学发现的机遇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总是等着好奇而又爱思考的人。”在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最佳关联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中实现了问学一体、知行统一。</a:t>
            </a: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149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D4CDAB-B564-495C-2B79-5919BEB6F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94" y="649378"/>
            <a:ext cx="11474256" cy="40637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chemeClr val="tx1"/>
                </a:solidFill>
                <a:latin typeface="+mn-ea"/>
                <a:ea typeface="+mn-ea"/>
              </a:rPr>
              <a:t>三、探求最深关联</a:t>
            </a:r>
            <a:endParaRPr lang="en-US" altLang="zh-CN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儿童问学课堂的“问”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当然还含有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质疑、批判性思维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本课教学中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潘老师注意</a:t>
            </a:r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激发儿童提问的意识</a:t>
            </a:r>
            <a:r>
              <a:rPr lang="en-US" altLang="zh-CN" sz="2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锻炼提问的能力</a:t>
            </a:r>
            <a:r>
              <a:rPr lang="en-US" altLang="zh-CN" sz="2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引导儿童辩证地思考</a:t>
            </a:r>
            <a:r>
              <a:rPr lang="en-US" altLang="zh-CN" sz="2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敢于提出看法</a:t>
            </a:r>
            <a:r>
              <a:rPr lang="en-US" altLang="zh-CN" sz="2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作出自己的判断，有理有据、负责任地表达自己的观点</a:t>
            </a:r>
            <a:r>
              <a:rPr lang="en-US" altLang="zh-CN" sz="2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高质的“问”和高质的“学”有机统一</a:t>
            </a:r>
            <a:r>
              <a:rPr lang="en-US" altLang="zh-CN" sz="2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有效促进了儿童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高阶思维</a:t>
            </a:r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的发展。</a:t>
            </a:r>
            <a:endParaRPr lang="en-US" altLang="zh-CN" sz="2400" b="1" dirty="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正如潘老师所说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,“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儿童问学课堂之所以具有思维的活力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是因为它追求教学目标、教学内容、教学策略三者之间的有效整合、协同运作”。这种整合以儿童的“问”为载体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让儿童自主联结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任务、情境、策略和资源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这就解放了儿童的语文学习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让语文课充盈着生命的活力。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8128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43620" y="3115269"/>
            <a:ext cx="53383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感谢聆听！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4495" y="186055"/>
            <a:ext cx="3191510" cy="705485"/>
          </a:xfrm>
        </p:spPr>
        <p:txBody>
          <a:bodyPr/>
          <a:lstStyle/>
          <a:p>
            <a:r>
              <a:rPr lang="zh-CN" altLang="en-US"/>
              <a:t>【目标预设】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0695" y="1212215"/>
            <a:ext cx="11711305" cy="4759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1、正确、流利、有感情地朗读课文。</a:t>
            </a: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2、联系上下文理解“钵子”等词语的意思，会写“蟋”、“蟀”等8个生字</a:t>
            </a: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3、通过默读课文，围绕探究过程概括文章的主要内容。</a:t>
            </a:r>
          </a:p>
          <a:p>
            <a:pPr marL="0" indent="0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4、理解文中借助具体事例来证明中心观点与猜测的探究过程。</a:t>
            </a:r>
          </a:p>
          <a:p>
            <a:pPr marL="0" indent="0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5、抓住人物的细节描写，体会人物形象，感受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的探究精神。</a:t>
            </a:r>
          </a:p>
          <a:p>
            <a:pPr marL="0" indent="0">
              <a:buNone/>
            </a:pP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BB48B0F-CC16-1991-CBE1-5BB3EB4F5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81545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A59351E-3956-9F60-2C41-6EB5C46D74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14" r="6869"/>
          <a:stretch/>
        </p:blipFill>
        <p:spPr>
          <a:xfrm>
            <a:off x="4331445" y="0"/>
            <a:ext cx="3930277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49133E-2116-369E-0AE7-9339802A2B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83" r="6847"/>
          <a:stretch/>
        </p:blipFill>
        <p:spPr>
          <a:xfrm>
            <a:off x="8261722" y="0"/>
            <a:ext cx="3930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05" y="200660"/>
            <a:ext cx="3191510" cy="705485"/>
          </a:xfrm>
        </p:spPr>
        <p:txBody>
          <a:bodyPr/>
          <a:lstStyle/>
          <a:p>
            <a:r>
              <a:rPr lang="zh-CN" altLang="en-US" dirty="0"/>
              <a:t>【教材简解】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9135" y="906145"/>
            <a:ext cx="11186795" cy="1730375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《表里的生物》是冯至写的一篇回忆儿童生活的散文。讲述了小时候的“我”认为凡能发出声音的都是活的生物，所以对父亲的表里的生物极为好奇，并相信了父亲说的“表里有个小蝎子”的说法。</a:t>
            </a:r>
          </a:p>
          <a:p>
            <a:pPr marL="0" indent="45720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9135" y="2435860"/>
            <a:ext cx="10968355" cy="1682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457200" fontAlgn="auto">
              <a:lnSpc>
                <a:spcPct val="15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本文线索清晰，层层推进。全文以第一人称的写法，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以儿童的眼睛观察世界，以儿童的思维认识世界。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随着时间的推移，“我”的心理和情感也在变化，展示了孩子探究和思考的过程。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793750" y="4086860"/>
            <a:ext cx="106038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本文为我们呈现了一个好奇心强、爱观察、善于思考的孩子的形象。作者抓住典型的心理、行为和感受，如实写来，自然真切有味。故事本身也能引发读者回忆类似的童年经历，令人读来觉得亲切、有趣。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CF37BB3-B521-30A1-8C32-194321522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33" y="0"/>
            <a:ext cx="97465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8681" y="1783248"/>
            <a:ext cx="10969200" cy="3291503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（一）理解故事，感受形象</a:t>
            </a: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（二）发现特别，质疑问难</a:t>
            </a: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（三）潜心会文，循问而学</a:t>
            </a: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（四）抒写感悟，共鸣共情</a:t>
            </a:r>
            <a:endParaRPr lang="en-US" altLang="zh-CN" sz="36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8B828C4-DD42-5F34-957F-2988A6875037}"/>
              </a:ext>
            </a:extLst>
          </p:cNvPr>
          <p:cNvSpPr txBox="1"/>
          <p:nvPr/>
        </p:nvSpPr>
        <p:spPr>
          <a:xfrm>
            <a:off x="1128889" y="570089"/>
            <a:ext cx="229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+mn-ea"/>
              </a:rPr>
              <a:t>教学过程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9288" y="174625"/>
            <a:ext cx="6359433" cy="132343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（一）理解故事，感受形象</a:t>
            </a:r>
          </a:p>
          <a:p>
            <a:pPr marL="0" indent="0" algn="ctr">
              <a:buNone/>
            </a:pPr>
            <a:endParaRPr lang="zh-CN" altLang="en-US" sz="40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6911517-1D73-CBF4-0226-A2B25711D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0" y="1490400"/>
            <a:ext cx="11294312" cy="475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、回顾：还记得课文讲了一个什么故事吗？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、布置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第一个学习任务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rgbClr val="7030A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“我”是一个怎样的孩子？</a:t>
            </a:r>
            <a:r>
              <a:rPr lang="zh-CN" alt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如果让你用一些词语来概括，你会选择些什么词语呢？阅读课文，把你脑海中闪现出来的词语写在课文相应的语句或段落旁边。</a:t>
            </a:r>
            <a:endParaRPr lang="en-US" altLang="zh-CN" sz="2400" b="1" dirty="0">
              <a:solidFill>
                <a:schemeClr val="tx1"/>
              </a:solidFill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教师从生的回答中，提炼板书：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好奇心强、淳朴天真、爱动脑思考、善于观察、听话懂事、富有想象力、求知欲强。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668" y="317500"/>
            <a:ext cx="6359434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ctr">
              <a:buNone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（二）发现特别，质疑问难</a:t>
            </a:r>
            <a:endParaRPr lang="zh-CN" altLang="en-US" sz="4000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37F5FD7-7542-AD47-F520-32794D4A2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00" y="1242045"/>
            <a:ext cx="11247578" cy="475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、这篇课文的位置比较特殊，请同学们翻看前面的目录，或许能发现它的特别之处。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生：这篇课文是这册书最后一篇精读课文。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追问：对此，你的脑海中有什么问题或者疑问呢？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问题总是等待着那些充满好奇和热爱思考的人。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生：为什么要作为小学阶段最后一篇精读课文来学习呢？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师：再读单元导语中这一句话</a:t>
            </a:r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体会文章是怎样用具体事例说明观点的。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师：就这篇课文而言，你从这句话中又想到了什么问题？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生：这篇文章是怎样用具体事例说明观点的？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师：具体事例是什么呢？把这些问题弄明白了，文章是怎样用具体事例来说明观点的，就会迎刃而解。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3965" y="88618"/>
            <a:ext cx="6359434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ctr">
              <a:buNone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（三）潜心会文，循问而学</a:t>
            </a:r>
            <a:endParaRPr lang="zh-CN" altLang="en-US" sz="4000" dirty="0"/>
          </a:p>
        </p:txBody>
      </p:sp>
      <p:sp>
        <p:nvSpPr>
          <p:cNvPr id="14" name="内容占位符 13">
            <a:extLst>
              <a:ext uri="{FF2B5EF4-FFF2-40B4-BE49-F238E27FC236}">
                <a16:creationId xmlns:a16="http://schemas.microsoft.com/office/drawing/2014/main" id="{D1818305-77C0-9428-5880-AA4DE51D0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00" y="796504"/>
            <a:ext cx="10969200" cy="4487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7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7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、浏览课文，把文章要表达的观点用横线画出来。</a:t>
            </a:r>
            <a:endParaRPr lang="en-US" altLang="zh-CN" sz="7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7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7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、生</a:t>
            </a:r>
            <a:r>
              <a:rPr lang="en-US" altLang="zh-CN" sz="7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7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：观点：</a:t>
            </a:r>
            <a:r>
              <a:rPr lang="zh-CN" altLang="en-US" sz="7200" b="1" dirty="0">
                <a:solidFill>
                  <a:schemeClr val="tx1"/>
                </a:solidFill>
                <a:latin typeface="+mn-ea"/>
                <a:ea typeface="+mn-ea"/>
              </a:rPr>
              <a:t>我那时以为凡能发出声音的，都是活的生物。</a:t>
            </a:r>
            <a:endParaRPr lang="en-US" altLang="zh-CN" sz="72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7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师相机布置</a:t>
            </a:r>
            <a:r>
              <a:rPr lang="zh-CN" altLang="en-US" sz="7200" b="1" dirty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第二个学习任务</a:t>
            </a:r>
            <a:r>
              <a:rPr lang="zh-CN" altLang="en-US" sz="7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7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7200" b="1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课文是怎样用事例来说明这个观点的呢？</a:t>
            </a:r>
            <a:endParaRPr lang="en-US" altLang="zh-CN" sz="7200" b="1" dirty="0">
              <a:solidFill>
                <a:schemeClr val="tx1"/>
              </a:solidFill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7200" b="1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默读课文，边读边思考，画出相关语句，并作简要批注，再和同学交流自己的看法。</a:t>
            </a:r>
            <a:endParaRPr lang="en-US" altLang="zh-CN" sz="7200" b="1" dirty="0">
              <a:solidFill>
                <a:schemeClr val="tx1"/>
              </a:solidFill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7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7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、生：“早晨有鸟叫得很好听</a:t>
            </a:r>
            <a:r>
              <a:rPr lang="en-US" altLang="zh-CN" sz="7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7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那是一个盲人在弹。”</a:t>
            </a:r>
            <a:endParaRPr lang="en-US" altLang="zh-CN" sz="7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7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师：父亲的怀表能发出声音，一定有一个活的生物在里面。那“我”是怎么一步一步来证明这个观点的呢？文章有哪些特别的地方？</a:t>
            </a:r>
            <a:endParaRPr lang="en-US" altLang="zh-CN" sz="7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7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生找到父亲总说“只许听，不许动”“只许看，不许动”之类的话。</a:t>
            </a:r>
            <a:endParaRPr lang="en-US" altLang="zh-CN" sz="7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7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师：文中有几处写到我和父亲的</a:t>
            </a:r>
            <a:r>
              <a:rPr lang="zh-CN" altLang="en-US" sz="7200" b="1" dirty="0">
                <a:solidFill>
                  <a:schemeClr val="tx1"/>
                </a:solidFill>
                <a:latin typeface="+mn-ea"/>
                <a:ea typeface="+mn-ea"/>
              </a:rPr>
              <a:t>对话</a:t>
            </a:r>
            <a:r>
              <a:rPr lang="zh-CN" altLang="en-US" sz="7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的？</a:t>
            </a:r>
            <a:endParaRPr lang="en-US" altLang="zh-CN" sz="7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7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师结合学生的回答，相机追问，引导学生关注父亲的</a:t>
            </a:r>
            <a:endParaRPr lang="en-US" altLang="zh-CN" sz="7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7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动作、神态，说话的时机。</a:t>
            </a:r>
            <a:endParaRPr lang="en-US" altLang="zh-CN" sz="7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3C3E372-9E69-AC73-4A72-88639F3EE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288" y="3949360"/>
            <a:ext cx="4868201" cy="2502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、几处不许动，蕴含特别的意味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</a:t>
            </a:r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：几处“不许动”引起我的好奇心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</a:t>
            </a:r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：推动故事情节发展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</a:t>
            </a:r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：一步步佐证我的观点。（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</a:rPr>
              <a:t>凡能发出声音的，都是活的生物。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）因为表里有一个活的蝎子，一动就蜇人，所以父亲才不让我动的。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师总结：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D153E61-668D-B05F-1C24-674E4123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05" y="346860"/>
            <a:ext cx="6730567" cy="107298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F4892A4-004D-77CA-8432-DCF68ACB1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491" y="4053397"/>
            <a:ext cx="6090887" cy="204163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05692CE-CA1F-E889-5919-E5AC3704F45C}"/>
              </a:ext>
            </a:extLst>
          </p:cNvPr>
          <p:cNvSpPr txBox="1"/>
          <p:nvPr/>
        </p:nvSpPr>
        <p:spPr>
          <a:xfrm>
            <a:off x="8675512" y="4894706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了解我、尊重我</a:t>
            </a:r>
            <a:endParaRPr lang="en-US" altLang="zh-CN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保护我的好奇心</a:t>
            </a:r>
            <a:endParaRPr lang="en-US" altLang="zh-CN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激发我的探索欲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1756</Words>
  <Application>Microsoft Office PowerPoint</Application>
  <PresentationFormat>宽屏</PresentationFormat>
  <Paragraphs>95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楷体</vt:lpstr>
      <vt:lpstr>宋体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【教材简解】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【目标预设】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qiancheng1120@outlook.com</cp:lastModifiedBy>
  <cp:revision>188</cp:revision>
  <dcterms:created xsi:type="dcterms:W3CDTF">2019-06-19T02:08:00Z</dcterms:created>
  <dcterms:modified xsi:type="dcterms:W3CDTF">2023-02-17T02:27:53Z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