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8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3" r:id="rId8"/>
    <p:sldId id="262" r:id="rId9"/>
    <p:sldId id="271" r:id="rId10"/>
    <p:sldId id="272" r:id="rId11"/>
    <p:sldId id="266" r:id="rId12"/>
    <p:sldId id="267" r:id="rId13"/>
    <p:sldId id="268" r:id="rId14"/>
    <p:sldId id="269" r:id="rId15"/>
    <p:sldId id="265" r:id="rId16"/>
    <p:sldId id="27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FA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2.xml"/><Relationship Id="rId22" Type="http://schemas.openxmlformats.org/officeDocument/2006/relationships/customXml" Target="../customXml/item1.xml"/><Relationship Id="rId21" Type="http://schemas.openxmlformats.org/officeDocument/2006/relationships/customXmlProps" Target="../customXml/itemProps8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16915" y="956945"/>
            <a:ext cx="9799320" cy="1391920"/>
          </a:xfrm>
        </p:spPr>
        <p:txBody>
          <a:bodyPr/>
          <a:p>
            <a:pPr algn="l"/>
            <a:r>
              <a:rPr lang="zh-CN" altLang="zh-CN" sz="4800"/>
              <a:t>童年故事馆</a:t>
            </a:r>
            <a:endParaRPr lang="zh-CN" altLang="zh-CN" sz="4800" b="0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330325" y="2108200"/>
            <a:ext cx="10352405" cy="132080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zh-CN" sz="4000"/>
              <a:t>——</a:t>
            </a:r>
            <a:r>
              <a:rPr lang="zh-CN" altLang="zh-CN" sz="4000" b="0"/>
              <a:t>用文字回忆和记录自己的童年故事</a:t>
            </a:r>
            <a:endParaRPr lang="zh-CN" altLang="zh-CN" sz="4000" b="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6940" y="634365"/>
            <a:ext cx="475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作业设计目标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6725" y="1503680"/>
            <a:ext cx="10906760" cy="38500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1.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认识“蚱、啃”等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10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个生字，读准多音字“晃”，会写“蝴、蚂”等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14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个字，会写“蝴蝶、蜻蜓”等</a:t>
            </a:r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10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个词语。</a:t>
            </a:r>
            <a:endParaRPr lang="zh-CN" sz="32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2.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朗读课文，说说“我”在园子里的心情，通过对文中句子赏析，说出作者表达的情感。</a:t>
            </a:r>
            <a:endParaRPr lang="zh-CN" sz="3200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latin typeface="Calibri" panose="020F0502020204030204" charset="0"/>
                <a:ea typeface="宋体" panose="02010600030101010101" pitchFamily="2" charset="-122"/>
              </a:rPr>
              <a:t>3.</a:t>
            </a:r>
            <a:r>
              <a:rPr lang="zh-CN" sz="3200" b="0">
                <a:latin typeface="Calibri" panose="020F0502020204030204" charset="0"/>
                <a:ea typeface="宋体" panose="02010600030101010101" pitchFamily="2" charset="-122"/>
              </a:rPr>
              <a:t>学习作者留心观察生活，用心感受生活，真实地表达自己的感受的写作技巧，进行练笔。</a:t>
            </a:r>
            <a:endParaRPr lang="zh-CN" altLang="en-US" sz="32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84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基础作业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3" name="图片 2" descr="mmexport1675951025457"/>
          <p:cNvPicPr>
            <a:picLocks noChangeAspect="1"/>
          </p:cNvPicPr>
          <p:nvPr/>
        </p:nvPicPr>
        <p:blipFill>
          <a:blip r:embed="rId1"/>
          <a:srcRect t="16250"/>
          <a:stretch>
            <a:fillRect/>
          </a:stretch>
        </p:blipFill>
        <p:spPr>
          <a:xfrm>
            <a:off x="-635" y="743585"/>
            <a:ext cx="12085320" cy="6114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84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能力提升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3" name="图片 2" descr="2C76F2C1838513805E336944078D5A1F"/>
          <p:cNvPicPr>
            <a:picLocks noChangeAspect="1"/>
          </p:cNvPicPr>
          <p:nvPr/>
        </p:nvPicPr>
        <p:blipFill>
          <a:blip r:embed="rId1"/>
          <a:srcRect t="5139" b="52880"/>
          <a:stretch>
            <a:fillRect/>
          </a:stretch>
        </p:blipFill>
        <p:spPr>
          <a:xfrm>
            <a:off x="401320" y="836295"/>
            <a:ext cx="11389360" cy="55695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7230" y="155575"/>
            <a:ext cx="10908665" cy="6702425"/>
            <a:chOff x="1564" y="1644"/>
            <a:chExt cx="9426" cy="7889"/>
          </a:xfrm>
        </p:grpSpPr>
        <p:pic>
          <p:nvPicPr>
            <p:cNvPr id="2" name="图片 1" descr="2C76F2C1838513805E336944078D5A1F"/>
            <p:cNvPicPr>
              <a:picLocks noChangeAspect="1"/>
            </p:cNvPicPr>
            <p:nvPr/>
          </p:nvPicPr>
          <p:blipFill>
            <a:blip r:embed="rId1"/>
            <a:srcRect t="46491"/>
            <a:stretch>
              <a:fillRect/>
            </a:stretch>
          </p:blipFill>
          <p:spPr>
            <a:xfrm>
              <a:off x="1719" y="1644"/>
              <a:ext cx="9271" cy="5779"/>
            </a:xfrm>
            <a:prstGeom prst="rect">
              <a:avLst/>
            </a:prstGeom>
          </p:spPr>
        </p:pic>
        <p:pic>
          <p:nvPicPr>
            <p:cNvPr id="3" name="图片 2" descr="0FD431BB045ACB25E720228DCD5DF8CD"/>
            <p:cNvPicPr>
              <a:picLocks noChangeAspect="1"/>
            </p:cNvPicPr>
            <p:nvPr/>
          </p:nvPicPr>
          <p:blipFill>
            <a:blip r:embed="rId2"/>
            <a:srcRect b="80454"/>
            <a:stretch>
              <a:fillRect/>
            </a:stretch>
          </p:blipFill>
          <p:spPr>
            <a:xfrm>
              <a:off x="1564" y="7423"/>
              <a:ext cx="9427" cy="2111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mexport1675951700525"/>
          <p:cNvPicPr>
            <a:picLocks noChangeAspect="1"/>
          </p:cNvPicPr>
          <p:nvPr/>
        </p:nvPicPr>
        <p:blipFill>
          <a:blip r:embed="rId1"/>
          <a:srcRect t="4528"/>
          <a:stretch>
            <a:fillRect/>
          </a:stretch>
        </p:blipFill>
        <p:spPr>
          <a:xfrm>
            <a:off x="97155" y="310515"/>
            <a:ext cx="12009755" cy="6547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87970" y="3105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综合拓展</a:t>
            </a:r>
            <a:r>
              <a:rPr lang="zh-CN" altLang="en-US" sz="3600">
                <a:solidFill>
                  <a:srgbClr val="FF0000"/>
                </a:solidFill>
              </a:rPr>
              <a:t>题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940" y="3105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综合拓展题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3090" y="1552575"/>
            <a:ext cx="11006455" cy="2338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ea typeface="宋体" panose="02010600030101010101" pitchFamily="2" charset="-122"/>
              </a:rPr>
              <a:t>2. 绘画达人</a:t>
            </a:r>
            <a:r>
              <a:rPr lang="en-US" sz="3200" b="0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r>
              <a:rPr lang="zh-CN" sz="3200" b="0">
                <a:ea typeface="宋体" panose="02010600030101010101" pitchFamily="2" charset="-122"/>
              </a:rPr>
              <a:t>读了《祖父的园子》之后，是不是被课文中的精彩描述所吸引住了呢?同学们可以选择文中最喜爱的一个片段用图画的形式表达出来，可以发挥自己的想象力。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 </a:t>
            </a:r>
            <a:endParaRPr lang="en-US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扫描全能王 2023-02-09 16.31_1"/>
          <p:cNvPicPr>
            <a:picLocks noChangeAspect="1"/>
          </p:cNvPicPr>
          <p:nvPr/>
        </p:nvPicPr>
        <p:blipFill>
          <a:blip r:embed="rId1"/>
          <a:srcRect r="42688" b="37694"/>
          <a:stretch>
            <a:fillRect/>
          </a:stretch>
        </p:blipFill>
        <p:spPr>
          <a:xfrm>
            <a:off x="1118235" y="-78740"/>
            <a:ext cx="4848225" cy="6936740"/>
          </a:xfrm>
          <a:prstGeom prst="rect">
            <a:avLst/>
          </a:prstGeom>
        </p:spPr>
      </p:pic>
      <p:pic>
        <p:nvPicPr>
          <p:cNvPr id="5" name="图片 4" descr="扫描全能王 2023-02-09 16.31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30" y="0"/>
            <a:ext cx="465328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未命名文件_202302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-158750"/>
            <a:ext cx="11762105" cy="7175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0"/>
            <a:ext cx="11279505" cy="6899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1575" y="747395"/>
            <a:ext cx="9580880" cy="400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活动一  鸟瞰祖父的园子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1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、创设情境导入课题，一起用无人机视角俯瞰祖父的园子，了解园子的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样貌。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、思考：祖父的园子是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个怎样的园子呢？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）用较快的速度浏览课文，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找出文中直接描写园子的段落，在书上做好批注。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）用自己的话说一说这是一个怎样的园子。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活动二  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眼中之园，样样都有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1、用自己喜欢的方式朗读第一自然段，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圈画出园子里的事物。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accent1"/>
                </a:solidFill>
                <a:sym typeface="+mn-ea"/>
              </a:rPr>
              <a:t>“我家有一个大花园”，可是读完整个第一段，不见作者对一朵花的具体描写，这怎么能说是个花园呢？</a:t>
            </a:r>
            <a:endParaRPr lang="zh-CN" altLang="en-US" sz="1600">
              <a:solidFill>
                <a:schemeClr val="accent1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、说说你是从哪里读懂了这是个“大花园”？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6875" y="4438650"/>
            <a:ext cx="6833235" cy="33718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bg1"/>
                </a:solidFill>
                <a:sym typeface="+mn-ea"/>
              </a:rPr>
              <a:t>“满身带着金粉”、“满身绒毛”、“胖乎乎”、“圆滚滚”、“小毛球”</a:t>
            </a:r>
            <a:endParaRPr lang="zh-CN" altLang="en-US" sz="16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9655" y="315595"/>
            <a:ext cx="1009269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活动三</a:t>
            </a:r>
            <a:r>
              <a:rPr lang="en-US" altLang="zh-CN" b="1">
                <a:solidFill>
                  <a:srgbClr val="C00000"/>
                </a:solidFill>
                <a:sym typeface="+mn-ea"/>
              </a:rPr>
              <a:t>  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心中之园，一切自由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、读第1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自然段，用简短的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话概括这是个怎样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的园子。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、小组合作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思考：作者为什么要花较多的笔墨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来写园子里一切都是自由的？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找一找：作者写了哪些自由之物？用笔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圈画出来。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）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结合写作背景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想一想：作者为什么要写这些自由生长的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事物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）看到这幅场景，作者的心中作何感想？试着用自己的喜欢的方式有感情地朗读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这些句子。</a:t>
            </a:r>
            <a:endParaRPr lang="zh-CN" altLang="en-US">
              <a:solidFill>
                <a:schemeClr val="accent1"/>
              </a:solidFill>
            </a:endParaRPr>
          </a:p>
          <a:p>
            <a:pPr indent="0" fontAlgn="auto">
              <a:lnSpc>
                <a:spcPct val="130000"/>
              </a:lnSpc>
            </a:pPr>
            <a:endParaRPr lang="zh-CN" altLang="en-US">
              <a:solidFill>
                <a:schemeClr val="accent3"/>
              </a:solidFill>
            </a:endParaRPr>
          </a:p>
          <a:p>
            <a:pPr indent="0" fontAlgn="auto">
              <a:lnSpc>
                <a:spcPct val="13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3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3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、同桌讨论，想一想萧红在这个园子里可以自由自在地做哪些事情？</a:t>
            </a:r>
            <a:r>
              <a:rPr lang="zh-CN" altLang="en-US">
                <a:solidFill>
                  <a:schemeClr val="tx1"/>
                </a:solidFill>
              </a:rPr>
              <a:t>在文中找到相应的段落，并和同桌说说</a:t>
            </a:r>
            <a:r>
              <a:rPr lang="zh-CN" altLang="en-US">
                <a:sym typeface="+mn-ea"/>
              </a:rPr>
              <a:t>你认为</a:t>
            </a:r>
            <a:r>
              <a:rPr lang="zh-CN" altLang="en-US">
                <a:solidFill>
                  <a:schemeClr val="tx1"/>
                </a:solidFill>
              </a:rPr>
              <a:t>最能表现她的自由的是哪一件事情？</a:t>
            </a:r>
            <a:r>
              <a:rPr lang="zh-CN" altLang="en-US">
                <a:solidFill>
                  <a:schemeClr val="tx1"/>
                </a:solidFill>
              </a:rPr>
              <a:t>为什么？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0" y="2600960"/>
            <a:ext cx="3049905" cy="33718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“鸟飞了，就像在天上逛似的。”</a:t>
            </a:r>
            <a:endParaRPr lang="zh-CN" altLang="en-US" sz="1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0" y="3088005"/>
            <a:ext cx="3289300" cy="3371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我飞了，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就像我在天上逛似的。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”</a:t>
            </a:r>
            <a:endParaRPr lang="en-US" altLang="zh-CN" sz="1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46110" y="2600960"/>
            <a:ext cx="3591560" cy="33718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“虫子叫了，就像虫子在说话似的。”</a:t>
            </a:r>
            <a:endParaRPr lang="zh-CN" altLang="en-US" sz="1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5215" y="2600960"/>
            <a:ext cx="3017520" cy="33718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“花开了，就像睡醒了似的。”</a:t>
            </a:r>
            <a:endParaRPr lang="zh-CN" altLang="en-US" sz="1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370" y="3575050"/>
            <a:ext cx="4347845" cy="33718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鸟飞——了，就像鸟在天上——逛——似的。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”</a:t>
            </a:r>
            <a:endParaRPr lang="en-US" altLang="zh-CN" sz="16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7" descr="微信图片_20230209211739"/>
          <p:cNvPicPr>
            <a:picLocks noChangeAspect="1"/>
          </p:cNvPicPr>
          <p:nvPr/>
        </p:nvPicPr>
        <p:blipFill>
          <a:blip r:embed="rId1"/>
          <a:srcRect l="48131" t="24118" r="5216" b="26800"/>
          <a:stretch>
            <a:fillRect/>
          </a:stretch>
        </p:blipFill>
        <p:spPr>
          <a:xfrm>
            <a:off x="5495290" y="4638675"/>
            <a:ext cx="3489960" cy="2089785"/>
          </a:xfrm>
          <a:prstGeom prst="rect">
            <a:avLst/>
          </a:prstGeom>
        </p:spPr>
      </p:pic>
      <p:pic>
        <p:nvPicPr>
          <p:cNvPr id="11" name="图片 10" descr="微信图片_20230209211739"/>
          <p:cNvPicPr>
            <a:picLocks noChangeAspect="1"/>
          </p:cNvPicPr>
          <p:nvPr/>
        </p:nvPicPr>
        <p:blipFill>
          <a:blip r:embed="rId1"/>
          <a:srcRect l="5766" t="31063" r="52509" b="32403"/>
          <a:stretch>
            <a:fillRect/>
          </a:stretch>
        </p:blipFill>
        <p:spPr>
          <a:xfrm>
            <a:off x="1394460" y="4723130"/>
            <a:ext cx="3855085" cy="1920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7" grpId="0" bldLvl="0" animBg="1"/>
      <p:bldP spid="6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5205" y="524510"/>
            <a:ext cx="1009269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30000"/>
              </a:lnSpc>
            </a:pPr>
            <a:endParaRPr lang="zh-CN" altLang="en-US" b="1">
              <a:solidFill>
                <a:srgbClr val="C00000"/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活动四  梦中之园，光芒四射</a:t>
            </a:r>
            <a:endParaRPr lang="zh-CN" altLang="en-US" b="1">
              <a:solidFill>
                <a:srgbClr val="C00000"/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    1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、当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个园子筑造师：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  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闭上眼睛，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听老师范读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16-19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自然段，一起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回顾童年的自由时光</a:t>
            </a:r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，分享你在园子中梦见了</a:t>
            </a:r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什么？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2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、出示阅读链接，再次结合写作背景资料，说说为什么课文中萧红笔下的园子是如此明亮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indent="0" fontAlgn="auto">
              <a:lnSpc>
                <a:spcPct val="130000"/>
              </a:lnSpc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4260" y="2878455"/>
            <a:ext cx="4511040" cy="2584450"/>
          </a:xfrm>
          <a:prstGeom prst="rect">
            <a:avLst/>
          </a:prstGeom>
          <a:solidFill>
            <a:srgbClr val="DEF0FA"/>
          </a:solidFill>
        </p:spPr>
        <p:txBody>
          <a:bodyPr wrap="square" rtlCol="0">
            <a:spAutoFit/>
          </a:bodyPr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补充资料：</a:t>
            </a:r>
            <a:endParaRPr lang="en-US" altLang="zh-CN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萧红离家以后，这园子里的一切，就真的只能在梦中出现了。萧红18岁的时候，祖父永远地离开人世；19岁，萧红被迫离家出走；直到1942年，萧红因为医生的误诊，死于香港……整整12年啊，萧红都没能再看一眼她魂牵梦绕的园子。她只能，在梦里，一次次又一次地与这园子里的一切重逢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 8" descr="微信图片_20230209214413"/>
          <p:cNvPicPr>
            <a:picLocks noChangeAspect="1"/>
          </p:cNvPicPr>
          <p:nvPr/>
        </p:nvPicPr>
        <p:blipFill>
          <a:blip r:embed="rId1"/>
          <a:srcRect l="14331" t="15231" r="11319" b="28380"/>
          <a:stretch>
            <a:fillRect/>
          </a:stretch>
        </p:blipFill>
        <p:spPr>
          <a:xfrm>
            <a:off x="7116445" y="2544445"/>
            <a:ext cx="3432810" cy="3867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3970" y="492760"/>
            <a:ext cx="475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作业设计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2365" y="1877060"/>
            <a:ext cx="881951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1.</a:t>
            </a:r>
            <a:r>
              <a:rPr lang="zh-CN" altLang="en-US" sz="4400"/>
              <a:t>前置作业（预习作业）</a:t>
            </a:r>
            <a:endParaRPr lang="en-US" altLang="zh-CN" sz="4400"/>
          </a:p>
          <a:p>
            <a:r>
              <a:rPr lang="en-US" altLang="zh-CN" sz="4400"/>
              <a:t>2.</a:t>
            </a:r>
            <a:r>
              <a:rPr lang="zh-CN" altLang="en-US" sz="4400"/>
              <a:t>基础作业</a:t>
            </a:r>
            <a:endParaRPr lang="en-US" altLang="zh-CN" sz="4400"/>
          </a:p>
          <a:p>
            <a:r>
              <a:rPr lang="en-US" altLang="zh-CN" sz="4400"/>
              <a:t>3.</a:t>
            </a:r>
            <a:r>
              <a:rPr lang="zh-CN" altLang="en-US" sz="4400"/>
              <a:t>能力提升</a:t>
            </a:r>
            <a:endParaRPr lang="en-US" altLang="zh-CN" sz="4400"/>
          </a:p>
          <a:p>
            <a:r>
              <a:rPr lang="en-US" altLang="zh-CN" sz="4400"/>
              <a:t>4.</a:t>
            </a:r>
            <a:r>
              <a:rPr lang="zh-CN" altLang="en-US" sz="4400"/>
              <a:t>综合拓展</a:t>
            </a:r>
            <a:endParaRPr lang="zh-CN" altLang="en-US" sz="4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4515" y="492760"/>
            <a:ext cx="4755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前置作业（预习作业）</a:t>
            </a:r>
            <a:endParaRPr lang="zh-C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49680" y="1604010"/>
          <a:ext cx="9112250" cy="379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125"/>
                <a:gridCol w="4556125"/>
              </a:tblGrid>
              <a:tr h="63182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走进萧红</a:t>
                      </a:r>
                      <a:endParaRPr lang="zh-CN" altLang="en-US" sz="2800"/>
                    </a:p>
                  </a:txBody>
                  <a:tcPr/>
                </a:tc>
                <a:tc hMerge="1">
                  <a:tcPr/>
                </a:tc>
              </a:tr>
              <a:tr h="6318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生平介绍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影响她的主要人物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人生经历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我了解的《呼兰河传》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/>
                        <a:t>我的感受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TABLE_BEAUTIFY" val="smartTable{ee5dc957-84b6-43d5-b61d-19244f4943bc}"/>
  <p:tag name="TABLE_ENDDRAG_ORIGIN_RECT" val="717*298"/>
  <p:tag name="TABLE_ENDDRAG_RECT" val="98*126*717*298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COMMONDATA" val="eyJoZGlkIjoiYjc2NzFkZWE1YmIyMDU3YzllM2ZjY2RiOTRiZmFhNmUifQ=="/>
  <p:tag name="KSO_WPP_MARK_KEY" val="9776fdfe-06b3-4d54-b766-0367a352c6cf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jE2NDc4MzM5MTgxIiwKCSJHcm91cElkIiA6ICI3MTg3OTI4NTMiLAoJIkltYWdlIiA6ICJpVkJPUncwS0dnb0FBQUFOU1VoRVVnQUFBemdBQUFINENBWUFBQUNHKzBnZkFBQUFDWEJJV1hNQUFBc1RBQUFMRXdFQW1wd1lBQUFnQUVsRVFWUjRuT3pkZDNoY1o1MysvL3RNVWUrOVdNVkZsdTNZanRNTFNZQTBJQ1FRQWdtaGgxNldGdHJ5ZzRXRjVVdGc2Y3V5bEJBZ1FNSUNXUkpJQ0VsSUx3NGh4VTdjaTJ5cldyMXJOTkswOC90anBQRTBqVWJTU0xLUDM2L3IybXVqTTJmT1BCNk56Ym5uZVQ2Zng3am9mZDh5QlFBQUFBQW5tQ2R1K1p3UmZjeTJIQU1CQUFBQWdNVkF3QUVBQUFCZ0dRUWNBQUFBQUpaQndBRUFBQUJnR1FRY0FBQUFBSlpCd0FFQUFBQmdHUVFjQUFBQUFKWkJ3QUVBQUFCZ0dRUWNBQUFBQUpaQndBRUFBQUJnR1FRY0FBQUFBSlpCd0FFQUFBQmdHUVFjQUFBQUFKWkJ3QUVBQUFCZ0dRUWNBQUFBQUpaQndBRUFBQUJnR1FRY0FBQUFBSlpCd0FFQUFBQmdHUVFjQUFBQUFKWkJ3QUVBQUFCZ0dRUWNBQUFBQUpaQndBRUFBQUJnR1FRY0FBQUFBSlpCd0FFQUFBQmdHUVFjQUFBQUFKWkJ3QUVBQUFCZ0dRUWNBQUFBQUpaQndBRUFBQUJnR1FRY0FBQUFBSlpCd0FFQUFBQmdHUVFjQUFBQUFKWkJ3QUVBQUFCZ0dRUWNBQUFBQUpaQndBRUFBQUJnR1FRY0FBQUFBSlpCd0FFQUFBQmdHUVFjQUFBQUFKWkJ3QUVBQUFCZ0dRUWNBQUFBQUpaQndBRUFBQUJnR1FRY0FBQUFBSlpCd0FFQUFBQmdHUVFjQUFBQUFKWkJ3QUVBQUFCZ0dRUWNBQUFBQUpiaFdPNEJBQUJPWG1VM1hMTGNRd0NBbE9tNTllSGxIZ0xFREE0QUFBQUFDeUhnQUFBQUFMQU1BZzRBQUFBQXl5RGdBQUFBQUxBTUFnNEFBQUFBeXlEZ0FBQUFBTEFNQWc0QUFBQUF5eURnQUFBQUFMQU1BZzRBQUFBQXl5RGdBQUFBQUxBTUFnNEFBQUFBeXlEZ0FBQUFBTEFNQWc0QUFBQUF5eURnQUFBQUFMQU1BZzRBQUFBQXl5RGdBQUFBQUxBTUFnNEFBQUFBeXlEZ0FBQUFBTEFNQWc0QUFBQUF5eURnQUFBQUFMQU1BZzRBQUFBQXl5RGdBQUFBQUxBTUFnNEFBRmhTWlJscFNyY3YzeTJJc1VqbkFqZytPSlo3QUFBQUxMWXN1MTBYbFJYcGdjNWVtVW1jNzdRWnlyTGJsZVd3SzhmaFVJN0RyanluUS9sT3AzSWNkdjJ1NWVpOHgzTHpXWnVVN3d6K3orL25YOXF2STY3eGVWL3JSUFdWald0VmtwNm1MdmVranJqRzlhT0RMZklHQWltNWRyck5KaU5PS2dtWWttZnFOYzRyS2RSN1Z0V29hZFNsYis0OUZQYzZPUTZIM2w1ZnBmS01kUDIvM1UzeW04bDhjdWF2S00ycG9yUTBOWTI1Wmp3bjNXNVRZMjYyZGd5TkpuM2RkNjFjb2Rxc0RCMTFUK3FvZTBMM3ovQjM0TU5yNnBSbXMrbWxvUkZ0SHh6V3NOYzNqejhGY0h3ZzRBQUFMTTFwTS9TdjYxZHJRMzZPdGhUazZiOE9OTXZ0OSt1MVZXVjZXVW1obkRhYjBteUcwbXcyWmRydHlyRGJaSTkzaHh6bS9zNWVEWGk4OHhxUHcyYklOblY5TTZtNFpTMXJjckpVbXA0bVNhck1UTmNSMS9pY3c4M1ZLeXJpSHY5emU1ZStlOXA2bFdla3h6eTJaM2hNLzc3cmdDUnBRMTZPOHAwT0ZVK05JMXBaUnBxK3VYbWRjcWVDNkFkVzErb25UUzJoeHpjWDVPcExwelRNYWN6WGJ0MDI0Mk5wTnBzK3QzNjFWbVpuNnE3MmJ0M1IxaGtUcUlyVG5QcjhoaldxeTg3VTdjMGQra3RIZDFLdmUxWlJ2c296MHJXNVFHb2FjK20renQ2WWN6THRkbDFZR3Z5N2NFRnBvYjYzLzRqKzBUYzQ0elh2ZU5ucFNiMzJYSHg2KzE2MWpydERQMy81bEFadEtzaE4yZlVUdmYrd0hnSU9BTURTTGkwdjBZYjhIRW5TR1VYNStzYXBqZnJHbmtNeUpUWGtacy9ybWl1eU1rSUJKNW1idmZDYksxdllvcWVBeGZQTktmbTUrc3JHeEVIZy9KSkNuVjlTbVBDY3QvM2p4ZERzaXlTOXJhNHE3bmwvYnU5S2FsenJwejRQaDhmaXo1NzFUSGowM01Dd0xpNHZsaVJkWEY2czFuRzM3ajNhazlUMTU4Sm1HUHI0Mm5xdHpzbVNKTDJ4cGtKMTJabjZ6N0NacFd5SFhkODRkWjBLMDV5U3BMZlhWNnNzSTAyL09OeXVRSUtacGVMMHRJaXd0N1UzZm1nNXV6aGZUbHR3eWVDa1A2QnRBOE1ML25NQnk0bUFBd0N3dFBzN2UxV2ZuUlc2V2EzT3pOQk5teHQxVzNOSHhIayswNVFuRUpCcEJtOG9wMjN0RzlTbzE2Y3huMDhqWHArR3ZUNjFqVS9NZXp5MnNNbWh4VjcyWkJXK09ieFBQMjFxRGRYM2JNelAxWlZWWlpLa2xxblpnZUkwcDJxek1pVkpCMFpuWGc1MnkrRldyY3pKMU1yc1lQRFlVcENudngzdFNmbWMyL3RYMStpYzRvTFF6MjYvWDc5dmpWd0M2Zkw1ZFZ0TGgvNWxUVjFvOXUveWlsS1ZwS2ZwZS91UGFOSWZPUU9XTWZYblA2TXdQK0o0NjdoYjFaa1pvWjg3M01IUDhTdktpa1BIdGcrTnlEQ09YV09hTjJERy9iejJUSGprTStlM3ZMQXFiQ3hBS2hGd0FBQ1daa3I2YVZPTGZLYXB5eXRLSkVsUDlBN295ZDRCdlRBNExFOGdJRS9BREgwVHZxVXdUMS9jc0NiMC9CL3NQN0xnTWJ5NnNsVHZYVlVUYy93SHAyK0llLzVYZHgzVXJ1SGs2eXhPRkVmZHlRWERkTHRkeFZPekZYN1RuSEdXNHBQYjlrZzY5ajZXcHFlcGUySXk5UGpycXNzbEJUOEQvK3dma3Mwd2RGclJzWnYrRDYycDFZZlcxSVorL3ZhK3czcTJmMGhTOEliKysvdVA2Q3NiMStxT3RrNDkxTlUzNDNqZitvOFhZNDV0ek0vUkY4SStSL0c4ZDFXTkxpMHZDZjNzTjAxOWIvOFJ0YmpjTWVjKzBUTWdqeitnVHphdURDMmhQTDB3WDEvWjJLQ2I5aHpTYUZqTnpHL1AzUkwzOWFLWDFWMjdkWnZLTTlKMVN2NnhwV0RuRmhmbzNPTFk1Ly84VUt2K0h1Yzl1R2xQVXlnb3pWV2kyYy8vT3RDc05OdmNXanhzek0vVlcrcXFRak5kMG5SZzdKelgrSERpSXVBQUFDelBsSFRMb1ZaSnBzclMwL1hiNWc0RlRGTWpLU2lrVG1adC82c3JTK2QwemJuTVdKeElQakVWU0tUZzByVHRneU55Ky8weDU1MVRYS0RQckZzbFNacWNRMzNPajgvY0dQZTRJZWtyR3h2MG9lZDI2cHlpZ3JqblRJdFgrL0hCMWJYNjRPcGdFSXIzKzQ1WFE1Um9kczVRTU55OEt1eHpZVXI2bjRNdGVuRndaTWJuUGRNL3BPL3VPNnhQclZzbHgxVElXWk9UcmE5dmF0VFhkaDlVNzZRbjBSOHRybGRYbGliVktTN1JaL0lEcTJ0MVdVWEpqSS9ITTl2Zm0yRnY4alZ1VlprWmVrZDl0YzRzaXB5eGVxWi9TTDg4M0tiQmVkYkw0Y1JGd0FFQVdGNWxacm82M1pPNjVWQ2IwdXkyaEhVTHh3T2Z4WXR6eml6SzE0Mk5LOVh2OGVwblRTM2FIblZUUDEzY0x3V1haODJrTENOK2s0Q1o1RG1kb2ZEaTh2azE3UFdxTWpORGhxUXhuMC91QksrVktuYkQwRWNiNm5SQmFWSEU4VjhlYnRPVHZRT3pQdis1Z1dGOVo5OWhmU1lzNUZSbXB1dnJteHYxMVYwSFkyWlRYRDUvYUFtWnc3QkZMTC9Nc3R0MVNYbXhrbkU4THFmTWRUaDBYVzJsTHFzb2lXZ00walBoMFMySFcyTStWemg1RUhBQUFKWjJkbkdCUHQyNFVuZTJkK21QcloyaGVvVmtPMEhOZE40ZGJaMzZZNUpMWHg3dDd0Y3ovVU95Uy9ycFdadEN4eisxZlk5R3AyNnF2MzNxT2hXRUxjdXlLa1BTMitxcUpRWHJZYjZ3WVkwZTZ1N1RiNDkweU8zM0s4MW0wNWFDdk5ENWlXWWxvcGVBZlh2ZllYMTJhdWJua2U1K3ZUQTRyRmRWbEdwelFhNzZKajNhVXBnWHVoRitvS3RYZjJqdDFCL09QMDJTZEY5bnIzWU9qK29OTTNSb2syYit2ZHdXWjBuWVRLdXJTdExUdENuc3p5ZEp2MjN1MFAyZHZUSWsxV1pueGwyaUpra1hsQmJweGNFUnZUQXdyTzlPaFp6cFAwK3p5NjIrT08vVjkvWWZEcldWam03NmNHVjFtVEx0d2NBejd2ZnI0eS9zMFdUZ1dNajc0ZW1uaEpaN0pRcmR6dzBNcWQ4ejk5bWpoZnJ2TTA2SkNHeCswOVRkSGQzNnY3YXVpS1lVT1BrUWNIRENlUGZyWHJiY1F3Q1FZdmN1OHZWcnNqTDBzWVo2MlF4RGI2cXAxS3FjTFAxZ2YzUGNaVkh6OGIzVE5xZ21LN2xDNld1M2JndDFxcHJXUCtuVitOUllqTEJ2b0swY2NFeEovNzdyZ0Q2OHBpNjBwT2lNd3Z5SVdwUndlNGZIa3I3MmRQMk1GQ3lvZjdaL0tGUm9QK0VQNkpWaHhmUjVEb2V5N2NkdWpzZTh3ZC9EMTNZZkRCWHkydzFEMzlxeUxsU1kvOFFNTXl4ejJiUzBlMkpTLzc3emdMNnlzVUVGYVU3ZDN0S2hlenE2ZFY1Sm9kNVVVNkdLakhSOTVQbmRNVXUweWpQUzlmRzE5WnIwQi9SZ1Y2L3VPZHFqSCt3L29oc2JWMnByMzZEKzUyRExuRDgzbDRjdEszdWdzemZoc3JCRTE5NCtPTElzc3lYaDRhYkY1ZGIzOXgrWmR6MFFySVdBZ3hQR0RWZWR2OXhEQUpCaTl5N3kzaFFqWHIvMmo0N3AxS2x2ekU4dnpOZE5teHYxamIxTk14YThoeGU0U3pNWHhzK25mc2NSdGIrT042ejdWUGczL3VIMUR2WFptWE4rbldTTStmeHh2L0ZmQ2lOZW4vNXo3eUc5dHFwTVYxZVg2OHM3RCtnN3A2MVhlbFFBSFBINjR1N2JNaTI2eVVDNEcxYXUwQTByVjRSK3RodEdSQkRKY3pvaWJwQkhmTUhmcDZsak4vTnZXRkVSQ2plVGdZRHVTRkd4ZW9kN1FsL2RmVkFiODNPbnV2eGw2bE9OSzBPUHY3R21Rcjg4M0JieG5HdFdWTWhRc0x2WlZkWGxPakRxMGpQOVEvcTNuUWZVTk9xYVYzZTNUMjNmcXplc3FOQXJ5b3AwNzlIWTl6bDgyVmVpR3B4NERUUm1NOU1zMVh6dEhoNGwzQ0NFZ0FNQXNLeGhyMWRmMzkyazE2OG8xMXRxcTJRekRGVm1wcXNoSnp1aTREMWNkQmUxbWM2VGdxMTY1eUw4QnR0VXNGUFhOUHNNTXpqZjNySitUcStSckNkN0IvVERBODJMY3UxazNYdTBSdzkxOVdreUVORFcza0d0eXNtU0p4RFFpTmVuMW5HM0h1bnVuMU94ZVNJKzA5VGZPN3IxOXZwcTJRMURCV2xPNVlmVitvUjNYNU9DeTdtdXJUbTJYTzNwdnNFWmw4dkZLNWlmYlRQUTl2RUp0VSsxRzI5MnVmWEN3TERPbUpyUnVyeWlSQTkxOVlVMnZxekp5dEFyeW83VjdMUzQzUHJuMUd6VndRU3RyaVVwM1hhczdpYTY5Zk9JMTZkZkgyblhvTWVyLzdkNXJiNjA4NENHd2dyeWt3MDRjMjJpSVFWcmlXWXluNDFFcjZncTB4VlRMY0ZuRWpCTnZmbnA3WE8rTms0OEJCd0FnS1daa3Y3YzNxMERveTU5WUhXdGJqblVscklXekovYUhndy82L0p5OUxWTmEwUEhQN0Z0VDl5Wm4vQWxVUk5SeStUc1N1NW04a1QyWHpPMHhRNlhack1yeDJGWFZXYTZ6aTJPN0hoMjA1NURFVUVrVVpPQnU5cTc5SGpQZ0s2dnF3cGQ1OUdlZmhXbnArbktxakxWWkdXb05teDJMUHozdFNJclE1OWR0eXEwVkUyU1hsbFdMTGZmcjk4Y2lkdy9LVlYrMTNKVXB4WG15V1lZc2h1Ry9xV2hUbC9Zc1YrbXBBK0Y3WDhqU2I5cGJrOTZ4dVp6NjFmUCtKZ2g2Wk9OSzBNYnJYNjhvVjVmMjMwd2RHMUgyTFNpMytLTkwyQXRCQndBd0VtaGQ4S2pUMi9mRzVvZHlYYllkZFBteHBqejBzTkNpQlQvcHZ4YmV3OUhMSWNKTDRvLzRocVgyKy9YcXlwTHRhVWdUei9ZZnlUVTZqZ3ZRWGN3dTgzNk5UZ0wzZGd4dXZ0ZG9uMW1ocjArZGJnbk5CNzJQcnQ4ZnQzVzNLRlhWWlFxMDI0UDFRRDFlN3loMzBkVlpvYStmRXBEeFBLMWFWZFVscWsrSzBzUGRNMjhiRzYrV3NmZCtudFhYMmcyWkZWT2xtNVl1VUlUL29EVzVtYUh6bnVtZnlqVU5HQ2hUQ2xpbWVLbWdseGRWVjJ1dXp1NkpVVXVxVXowbVp5ZXdmclNLUTNhUE5XbDd0UGI5NnAxM0IyYWpSbjMrL1d1WjE1U21zMFdhZ0F3bjVrYUlCa0VISnl3YnIzbmFmM3E3cTNMUFF3QUMxQjJ3eVZMOWxvZldsT24ycXdNUGRNL3BFZTYrOVhuOFNSMXd4M3ZIR2RVaTZ3end2YmZlS3AzVU5mVlZPclNxUUx1aTh1TFEzVWt4ZW5IWmh5aWEzZ2lscWlGZlZ2KzlUMU5zNDV4UGs3RXZVSGMvdVE3WTBYWDRFenptNmFPdWlkVWw1MFpxczNhRXphajkvbjFxeU0yaXB4bUtqampzUzR2VzRkZDR4R1B6YVdMV2lLL2F6bXFzNHJ5UTUrVDZLVmZvMTdmMUg1T3FmUDcxcU02clRBLzFDemordG9xdlRnNG9yWnhkOUpMMUtSZ0dHckl6WklVZkkrN29wYjhUVHUzcEVEWDFsVEczVFIwMm1kZjNKdlUyTU9YYno3Vk82Qy9UQVV6Z0lBREFMQTh1MkdvTVM5YjZUYWJYbDFacXFQdUNUM1ZsNW9DKzdLTXRGQWpBRlBTMXI1QjVUc2RvWUJ6WlZXNUh1anFVOEEwVloyWkhucGVmMVN0US9qOWNQak5aS0tOSDQ5M3U0ZEhrOW9JZFNZYjgzUDE3MkZ0amFPNzN5VnFNcERJM3BFeDFXVm5obTdndzVjc3RvMjdWUm4yZTVyMnM2WldmWEJOclg3YzFLSkJqMWRYaHRWN3pLV0xXaUp1djE4L1BOaXNmeitsSVdKSm1oVDhiUDNvWUl1RzU5amM0bXU3RDg3WUpsb0sxb0g5cEtsRlg5L2NLRVBCOFA3ZVZUWDYydTZERWVmTkZuQXVMQzBLdFp3K09PcWFzVTF6Z2RPcGlveDBuUjIxS1dlNDVuazBJQmp4K3ViMVBGZ1RBUWNBWUhtcmM3SWlPblR0R1lsdFBmeWg1M1pHaEk1b015Mm51YURrV1BIM3pxRVI5VTk2MUQvcDBSSFh1RlptWjZrc0kwM25GaGZvNmI1Z0VmMjA5dkZqTjJQUk0wSldYYUkyVitIQndSc0l6T2w5aVZlRE0rMkZnZUhRN0lqZk5QVmMvN0dDOTVlR1JuVjJjWUgrMHRHdDExZVhoNDQvM04yblEyTXVOYnZjb1dWWWkrSEFpRXNIUmwxYWw1Y1RjYnhwMUtVZFE0c1RkZytPdXZSZ1Y2OHVyeWpWd1ZHWGZucW9KV0xKcEpUNE0xbWFucVozMUZlSGZuNnNKN2FkZHJyTnBqeW5ReHVtL2x3ZDdvbVlQeU9RS2dRY0FJRGxiUTZya1JuMStkVHFjaXZIdWZEL0NUUWtYUksyZjh1allUZDJqL1VNYU9YS1lLQjVmWFc1bnUwZjB2cXdHN29EWWQydm92ZkhPWkVEVG0xV3ByNTcyc0k3djEyN2RWdG9Sa0NLclZtU0ZGR2JFaTI2QmlmTlp1aU1vbnk5TURDczNTT2o4Z1pNT1cyR1hob2EwYWp2Mkt6SW5wRlJQZGpWcC85cjY0d0lPTkxNTXd2ejZhSVdUMzEycGo3YVVLKzZPSzNCRzNLejlZMVQxK25tUTYyemRrNmJqOSsxSEZYdnBFZjNkUFRJYjVyS2NVVCsvWmhwbzgrRzNHeGRYMXVwM0ttL1R4M3VDVDNlMHg5NjNPMzNLOU51bDkwdzlJdXpONGVPTTl1Q3hVVEFBUUJZM3FiOFk5KzQ3eG9hbmRlZUlmRzhvcXc0b3BQWHB2eGNiY3JQVmJyZEZsSEhzU29uUys5ZVZSTzZZZmNHVE8wTzI4QXl6UmJaUHZwRURqaXBsQmQya3owV0orQjhwS0V1NHVmd09ZZE4rYmxha1ptaFV3dUQ0Ylk4STEwZmE2alhEZjk4U1JlWGw0Um16ZGJuNWFnOEl6M1VuYTE5ZkVJL1A5U2FzbVZueVNoTlQ5T2JhNnQwVVZtUkVwWHUxR2RuNnV1YkcvVnMvNUR1N3VpT0NNa0w1Zkw1OWVmMll6VXMwYk9LTXkxUm0vRDdRd0Y5M08vWDkvWWRpVGozcGFIUm1CbTB5VUJBei9VUHpXdi9uR254bHZBQjB3ZzRBQUJMeTdUYjFaaDM3SnYrVkhXZ2tvSU5CQkw5SEM1ODEvanRnOE1SOVNUaCs3RjQ1bEJJZnp6eW1vRVpOMGVkcS9YNXgyYThrdGtQNS9iempoWDdueEdueHNObm1scVZrNlYzaFMybnlyVGI5WmwxcS9TVlhRZENzMFJMY2JOc053eWRXcENueXlwS2RQcFVlK2h3cHFUYm1qdVViclBwMnRyS1VQQXhKSjFUWEtCemlndlVQajZoZi9ZUGFjZlFpSnJHeHVQV3ZjeDFGbWxhZVVaa0hkSk1OVFZ0NHhQNnhwNUQrbkJEcmY3N1FITm83NTVwTnplMWF0em4xNXJjTE5sa3FIdGlVbmUyZHlWY0RwcU11cXpJV1M3dkRPUER5WW1BQXdDd3RGTUxjaU82UVcyZm9ZN2hxNXZXem5ubTVJR3V2bm5WRVR6Vk42aHJWbFJvSWhDUVRjRUM3V25SaGZRbm1rNzNaTUxOVWVPNXFycGNrMzYvSnZ5QjBJMzArMWJWUkh6ejMrbU83Y3IxL2YxSFFtMk9HL055OU02dzRCSnQxT3ZUQ3dQRCt2SXBEYUVaaDhsQVFPazJtK3F6TS9XMVRZMzY2cTREQ1l2NHA1OW5qd29qMFVzTVp6ckhGd2lvSVRkYlYxV1hhM05CcnJMc3NhMm9KYWwvMHFQL1B0aWkzVlBORDVyR1hQckltam9WUkhWM1c1R1ZvUlZaRlhwalRZVk1TVGNmYXRWRENicVR6ZVMwd2p5dHlzbVMyeCtRTDJBcTIySFhaV0dCM0ZSczE3OXBYOWl3Umo0eitEdTdzWEhscks5Vm1abXVmNG1hZVVza3kyN1hHMnNxTk9UMWFkem5semNRVUliZHB0ZEdiZXE1ME1BRWF5SGdBQUFzTGZ5Yi9OWnh0L3BuMkkwKytodnJaUHlqYjFEWDFsUm93T05WeC9pRWhydytEWHU5R3ZINk5PejFhY1RyMDZxY1RIMTg3Y3JRTi9DSHg4YjFUTitnZm43MjVvaVptMmtESitHTjJubkZCV3BJVUU4alNTOE1IbXNFY0hnczJLYjU0S2hMdlZPL3p3R1BWOWZWVktyWk5hNURZK002N0JwWDg1aGJWMVdYNlJWbHhScjIrblJLZms1b2Y1dkRZK1A2MmFGV2ZYMXpveHlHb1lxTWRDV2FBM0RhYlByZGViSHRvQ1hOZUR6Nm5HL3ZPNndqWStNNm96QS9aZ21ZRkp4aHVyK3pWMzlzN1l3SXV0c0hSL1RKN1h0MGZXMlZMcXNvaVFsUDAzLytKK0lVOXlmRGJoaTZ2clpxeHNlYlhlTXpodjlFbTYybXdyamZyL05MQ2xXU252aDFVclY1TDZ5QmdBTUFzQ3k3WVlRMmM1UVUwUzByRmZ5bXFVOXUyelBqa2lhN1llZ1RhK3NqNmlwKzI5d2hVOEc5Vjg2YjJrRSszS05oQmRvbmkzMGpZd2tEenU3aFViMHdjT3gzOTY4djdZczVwMi9TbzNjKzgyTE03Mks2TnQ1VXNKRCt4c2FWbWd3RTlEOEhXOVE2N3RidHpSMTYxOG9WZW01Z1NLTnpiTUU4SDcyVEh2MnRzeWVpZ1lFbkVOQVRQUU82cTZOTFBSUHhBN2pMNTljdkRyZnA3bzV1WFZsVnBwZVhGVWRzUnZwL2JaMXhsNUY5YSsraFVOZkFkWGs1K3Z6NjFUSG43QjBaQyszekU4MlU5TWZXempuOUdWTnQxL0NvWGxFMjgvTFBwM29IMUQ2ZW1tV1JzQVlDRGdEQXNnS21xWC9iY1VDcmM3UFVtSnVqcC9zR1E0K1pabVJkeDJkZjNKZHc4OHNmbjdreDlOL2hSZFNKRnJYNVRWTmYzTEZmYjZ5cDBCdFdWT2poN3I3UU44MEhSbDA2dDZSUTNrQkFicjlmZlpOZVBkTGRsM0FEUktzNk5EVWpNOTFnSWZpZUJEVGs4V3I3NElqdWF1OUtxaTVtdG5PZTdodlVGVlZsK25ON1Y2aFc1SzlIZTFTU25xYVhGcWtGY3p4M3RYZnA0ckppdGJzbjlIVGZvSjdxSGRTWUw3bHcxVHZwMGErT3RPdTJsZzV0THNqVGFRVjVxczdLMEdQZDhZUHhaQ0FRcWkwYTlmcENNMTdoWEQ2L2VpYzhLczFJazk4MDVabDZUcXZMcmZ1N2VoUHV4ZlRKYlh2VU1jK2FxNWxhcjBmYlArclN5OHVLSXdLWTN6VFZNK0hSRTcwRHVxdTlhMTZ2RCtzeUxucmZ0Mmc4Z1JQQzR6Ly9iTVRQdDk3enRINTE5OVpsR2cyQVZDaTc0WkxsSHNLU1daV1RwYlp4dDd3enROdkY0aWpQU0ZlKzA2SEpRRUF0THJjeTdEWk5SRFZ5bUw1eE5xT09GWVhWdktTNnhzTnVHQ2RzdDd6VllmczV0WTVQekx2QXZ6NnNIWGFIZXpLcDZ4aVNETU5RNERoOTczcHVmWGk1aDNEU2VlS1d6OFZNUGpLREF3REFFcGl1RzhIUzZwNllETFdBbGhRVGJxVDRNeittRnJkdy9VUU5OOUt4R2JlRm1zOWVPS1lrOHdSKzc3QTBscTdKT3dBQUFBQXNNZ0lPQUFBQUFNc2c0QUFBQUFDd0RBSU9BQUFBQU1zZzRBQUFBQUN3REFJT0FBQUFBTXNnNEFBQUFBQ3dEQUlPQUFBQUFNc2c0QUFBQUFDd0RBSU9BQUFBQU1zZzRBQUFBQUN3REFJT0FBQUFBTXNnNEFBQUFBQ3dEQUlPQUFBQUFNc2c0QUFBQUFDd0RBSU9BQUFBQU1zZzRBQUFBQUN3REFJT0FBQUFBTXNnNEFBQUFBQ3dEQUlPQUFBQUFNdHdMUGNBQUFBbnI1NWJIMTd1SVFBQUxJWVpIQUFBQUFDV1FjQUJBQUFBWUJrRUhBQUFBQUNXUWNBQkFBQUFZQmtFSEFBQUFBQ1dRY0FCQUFBQVlCa0VIQUFBQUFDV1FjQUJBQUFBWUJrRUhBQUFBQUNXUWNBQkFBQUFZQmtFSEFBQUFBQ1dRY0FCQUFBQVlCa0VIQUFBQUFDV1FjQUJBQUFBWUJrRUhBQUFBQUNXUWNBQkFBQUFZQmtFSEFBQUFBQ1dRY0FCQUFBQVlCa0VIQUFBQUFDV1FjQUJBQUFBWUJrRUhBQUFBQUNXUWNBQkFBQUFZQmtFSEFBQUFBQ1dRY0FCQUFBQVlCa0VIQUFBQUFDV1FjQUJBQUFBWUJrRUhBQUFBQUNXUWNBQkFBQUFZQmtFSEFBQUFBQ1dRY0FCQUFBQVlCa0VIQUFBQUFDV1FjQUJBQUFBWUJrRUhBQUFBQUNXUWNBQkFBQUFZQmtFSEFBQUFBQ1dRY0FCQUFBQVlCa0VIQUFBQUFDV1FjQUJBQUFBWUJrRUhBQUFBQUNXUWNBQkFBQUFZQmtFSEFBQUFBQ1dRY0FCQUFBQVlCa0VIQUFBQUFDV1FjQUJBQUFBWUJtTzVSNEFBT0RrVlhiREpjczlCQURBbEo1YkgxN3VJYVFFTXpnQUFBQUFMSU9BQXdBQUFNQXlDRGdBQUFBQUxJT0FBd0FBQU1BeUNEZ0FBQUFBTElPQUF3QUFBTUF5Q0RnQUFBQUFMSU9BQXdBQUFNQXlDRGdBQUFBQUxJT0FBd0FBQU1BeUNEZ0FBQUFBTElPQUF3QUFBTUF5Q0RnQUFBQUFMSU9BQXdBQUFNQXlDRGdBQUFBQUxJT0FBd0FBQU1BeUNEZ0FBQUFBTElPQUF3QUFBTUF5Q0RnQUFBQUFMSU9BQXdBQUFNQXlDRGdBQUFBQUxJT0FBd0FBQU1BeUNEZ0FBTUJ5N0lZaHA4MFcrci9Ga0dXM3F5UTliVkd1YlJXWmRudmM0dzdEa04wd2p2dnJwMXB4bWxPWFZwUm9RMTZPOHAyTzVSNk9aZkhPQWdBc0w4dHUxMFZsUlhxZ3MxZG1FdWM3YllheTdIWmxPZXpLY1RpVTQ3QXJ6K2xRdnRPcEhJZGR2MnM1T3UreDNIeldwdENOemVkZjJxOGpydkY1WHdzemUyZDl0YTZvS2d2OWZPM1diU203ZHI3VG9TdXJ5dlNxeWxKMVRVenEvM3Rwdi94bU1wOHNhL25EK2FmSk5oVWlvdDlmdTJIbzJwcEt2YXF5UkYvY2NVQkgzUk1SajE5VlhhN1hWSmJxdnM1ZVBkalZwekdmYjhtdlArM1g1NTRhK3U4UFBMZFRrLzVBRW4vNitibXdyRWh2cTZzTy9meTEzVTNhTVRTeWFLOTNzaUxnQUFBc3pXa3o5Sy9yVjJ0RGZvNjJGT1Rwdnc0MHkrMzM2N1ZWWlhwWlNhR2NOcHZTYkliU2JEWmwydTNLc050bS9lYjMvczVlRFhpODh4cVB3MmFFYnRyTXBPTFdpZWNMRzlhb1BDUCt6RWIzaEVjMzdXblNMV2R2VXI3VG1mUTFVeGxRRnVvdGRWVzZwTHhFa3JReU8wdlhyS2pRSFcyZFNULy9qcGVkbnZJeGZYcjdYcldPdTFOKzNmbTZaa1dGM2xoVElVbjYzUHBWK3RlWDlvV0NRNjdEb2F0WGxDdkxidGRiNjZvMDRmZnJ2czdlWmJ0K1Z0Z3MwRXgvODNPZER2Mi9UV3RuSGRjbnR1MUorUGhGcGNXaC8rNmI5R2duNFdaUkVIQUFBSloyYVhtSk51VG5TSkxPS01yWE4wNXQxRGYySEpJcHFTRTNlMTdYWEpHVkVRbzR5ZHlzaHQrYzI4SnVvUUpKNXB0c2gxMnZxeTZmMnlBVCtOOEZ6RUFsb3p3alRWV1pHWXY2R3N2cHQ4MGRPcjB3WDRWcHdZRDJoaFVWZXJKM1FGMFRrOHM4c3VQSFg0LzI2SlhseFNwTlQxTjFab2JldjZwV1B6cllMRW02dnE0cUZDb09qNDNyZ2E2K0piMStZWnBUVjFTV1JWOVNrdlRtMmlyNXB2NWkvbS9yVVgxOGJiM3U3K3hWMThSazBwL3BYNTZ6ZWNiSGNoM0hicjBMMHB6NlJZSnpvdzE3ZkxweGUrSUFoU0FDRGdEQTB1N3Y3RlY5ZHBZdUxnOStjMXFkbWFHYk5qZnF0dWFPaVBOOHBpbFBJQ0RUREFhS2FWdjdCalhxOVduTTU5T0kxNmRocjA5dDQ1SExZZWJDRnZZVmNiTExtckxzZGwyem9tTGVyeGx0c1FQT1hBMTc0OCtHNVRtZE0zNmp2cHhjUHI5dWErN1F4OWJXUzVMMmo0NHB3ejYvT3ArZUNZOTg1dnlXUkIzUElkTHQ5K3ZtcGxaOThaUTFDcGltK2owZUdaSlc1bVRwc29yZzdKZmZOUFdUcGhZRjVyRzhieUhYejNjR1ozaml1VEpzV1dQMzVLUmVWbEtvbDVVVWF0dmdjRkpqa2lKRFRDSU93MGo2WEVuemVwOU9WZ1FjQUlDbG1aSisydFFpbjJucThxa2JueWQ2Qi9Sazc0QmVHQnlXSnhDUUoyQ0diaDYyRk9icGl4dldoSjcvZy8xSEZqeUdWMWVXNnIycmFtS08vK0QwRFhIUC8rcXVnOW8xUExyZzF6MGVUTTllSlpycGV0K3pPK01lbjJrWjI5VXJLdlMydXFvNWpXTzJtYlptbDF1ZmZYRnYwdWVIMjVpZnEyOXZXY0RUVUlNQUFDQUFTVVJCVkQvajQ2TStuOTd6engxeEg3dHBUNU02M1BNTHpJdXgxRzAybjE2M1N1Y1dGOHc0bGkvdTJLOS9hYWdMSFErWXBqd0JVK2NXRitqYzRnTGxPUjJoMEJvd1RkM1l1RktTOUVCWG4vNTJ0R2ZScno4WGI2azk5aG5iTytMUzZZWDVvWituUDlmWDFWYnEycHBLU2RJLytvYm1kSDBzSGdJT0FNRHlURW0zSEdxVlpLb3NQVjIvYmU1UXdEUTE0cDI1OERoWnlkU0d2THF5ZEU3WDlQRk43VW5sQTZ0clE3TU95VHFlYXBLaVJjOHNaZGlOdUxOTlRwc3RkSHd1SGNVV2V2MW1senZpL1FzUGl1OTQ1a1VWcGFYcGE1dldLbS9xT1UvMUR1cmVvejF4US9VRkpVV2gvMzYwcDE5Uy9JWUkzOW15WGl1eWdtUHhCQUw2NEhPN0VqWSt3TUlRY0FBQWxsZVptYTVPOTZSdU9kU21OTHZ0dUYvcTRZc3F6dW1kOUJ6WE43UUx0Und6RVVBOEZSbnArdno2MWFGd2MyRFVwUjgzdGNROWQxVk9saW96MHlWSm5lNUo3UnNaaTN2ZTY2dkxRK0ZHa2g3cjZTZmNMRElDRGdEQTBzNHVMdENuRzFmcXp2WXUvYkcxTTlScEtkbWI2cG5PdTZPdFUzOXNUYTV6MXFQZC9YcW1mMGgyU1Q4OWExUG8rS2UyNzlHb0w3aHUvOXVucmxQQlZORzZsVm9PTDBWNCtkTE9BekhIcnFnczFYa2xoUW5QdWE2bVVwc0tjdU5lODlQYjk4WTlQcHZUaS9MMDFycnFpTnFoQjJjcG9uOXVZRWo5SHMrOFhtK3AvZmhnaTI0KzFLb0xTZ3IxbnJCbGwrOTVOcmdFYjl6bmp3bmp4V25PaU05OW9vNXZpMzM5YklkZFYxZlBYTS8ycFZNYVF1RkdranJjRTdxdXBsSi9qTk1sNytXbHgyWnZIdXFPL3p0ZWxaT2xhMnNySTQ2ZFdWU2dqZm54UDNmeDNONXlWTS8ycy94dExnZzRPR0Z0YWF6UnUxLzNzdVVlQm9BRnVIZVJyMStUbGFHUE5kVExaaGg2VTAybFZ1Vms2UWY3bTBQRndBdjF2ZE0ycUNZcnVVTHZhN2R1aTlsd3NuL1NxL0dwc1JoaHJhbXRGSENTOGRqVTBwNW8wMjI4WnhQdm0vUHpvdW80NHAwem11QmI5UG0wWEw2d3RFalgxMVpGaEp1L2RIVFAydFJoKytDSXRnK2VHTzJDM1g2LzVGZk1EZnBvQ3BaN0xzWDFzK3oyR1JzTVNJb0lONUwweXJKZ2M1TG9nT013REYxWUZndzQzb0FaV3A0Vy9WbzNOcTZVSTZydGZGR2FVMUx5TGRLelp0ak1GRE1qNE9DRXRXVnRqYmFzalMzYUJYRGl1SGVSbDEyTmVQM2FQenFtVXd2eUpFbW5GK2JycHMyTitzYmVwcGlOQWFlbDIrMHFUanQyOHpIVGVmT3AzNG0rMGZHR2RjOEs3NjVtcFJxYzZmY3ZVY2V2L3prWWZ3blFhWVY1eWs4aTRCd1BycXdxMHp0WHJvZ0lOMzg5MmhQVHJTK2VlQTBvWnRQaVdyNDliN0lkZHAxV21CZHg3Sm9WRmJxcnZTc2xPenN0OXZWVDRhemlnbEFIdEJjR2gyTUNtTjB3OU5uMXExU1JrYjRjd3p2cEVYQUFBSlkxN1BYcTY3dWI5UG9WNVhwTGJaVnNocUhLekhRMTVHVFB1Q0ZmZEJlMVJCdjNYVjR4dCtZQjZXR3RoRTBGdi9tZFpyZm9ETTcwKzVkb3FkcVB6amdsN3ZHNXROQmRMazZib1Erc3J0VXJ5b29qanQvWjNwVjBPKzY1TnFHUXBPY0dabTlidkZndUxDMkttVmw3UzEyVk5oWGs2dnY3aitpOXEycDBmdGp5d0dqZlBTMjI0MXo0c3JQRnZINTBQZHZycXN2MXRycXEwT2E3QjBaZCt1YmVRekdCSlhvOHcxNnYvS1lwdTJGb2MwR3V5alBTMVQyMUQ1TE5NUFRSaHZxNHk5Qyt1ZmVRWGtqaWQwZGQyc0ljLy85eUFBQ3dBS2FrUDdkMzY4Q29TeDlZWGF0YkRyV2xyQVh6cDZZMjNWdVhsNk92aGUxeS9vbHRlK0xPL0dTSExUV1ppRm9tWncvNzd0OUtNempKS0Q5QnYrVXVTblBxMCt0V2FXM1lockVCMDlRdkRyZnA3L1BZdlBKRVlFZ3picEs1TVQ5WE4yMXVYTkRzMG1KZmYxcTJ3NjRQcmFtTGFFbmRQK25SZzExOTJod1ZUTGIyRGNZOGY4L3dtUDdZMnFtM1RHMHErcEdHT3YzN3pnT3lHNFkrdnJaK3hnQjJRVW1SVnVka0xYajhTSXlBQXdBNEtmUk9lUFRwN1h0RHN5UFpEcnR1MnR3WWMxNTYxSHIzLzRxelY4MjM5aDZPMkx0a1M4R3g1VFJIWE9OeSsvMTZWV1dwdGhUazZRZjdqMmd5RUZ5S0ZyNiszK1dMQ2pnMmE4N2d4SHYvVW0xZFhrN01zY0kwNTZ6bkxHU0c2TXlpZkgya29TN2lHcDVBUUQvWWYyVE9zeXZUTXdwZk9xVkJtNmVhSGt3WHlrOS9rei91OSt0ZHo3eWtOSnRObnNEY0dtV2swbmtsaGFIT1llRzhnWUNjTnBzZTZlNVhydE1SRWZEdGhoRVJZaE50YnJyWTE1ZWtjNG9MOU41Vk5UR2ZrZUwwdElnOWRxYkZDemlTZE0vUmJsMWFVYUxTOURSdHlNdlJwdnhjdGJzbklzS04yKzlYWnRpL0tSZVV6anp6aE5RaDRPQ0U5ZUtCTm4zaTI3OWY3bUVBV0lDeUd5NVpzdGY2MEpvNjFXWmw2Sm4rSVQzUzNhOCtqeWVwbmVEajc2OFJXVXR6UnRHeERRQ2Y2aDNVZFRXVnVuUnFYNU9MeTR0MVgyZXZwT0FOMUxUb0dwNklKV29CNndTY1pON2phN2R1MDAyYkc5V1FtNjJBYWVwRHorL1NvTWNyUTlMMWRWVmFuNWNqcDgySVdOSVhMbnoyYkNiSm5KTU1wODJtZDlaWHh5d3I2NTMwNkR2N0R1dncyUGk4cnVzd0REWGtCci9aOTV1bXVxYVdPMFU3dDZSQTE5WlVMc3NNa2QwdzlOYXB2V0I4VTh1enBqKzFYOTU1UUZkVmw0ZnFaSDRkdGo5dWRKZXovOXg3S0c0VGg4Vyt2aVN0emMzV1o5YXRtdXNmUFM1dndOVGpQZjE2MDlSR255OHJMZFJQbTFyVjcvR3FPTTBwbDgrdjcrNDdyQzl2YkVqSjZ5RjVCQndBZ09YWkRVT05lZGxLdDluMDZzcFNIWFZQNkttKzFMVGxMY3RJVTMxMnBxVGdjcml0ZllQS2R6cENBZWZLcW5JOTBOV25nR21xT3V5YjZYNlBOMko4NFpIcFpGdWlKZ1VMdFJ0eXMyVXpERjFaVmFZL2QzVHJvdzExb2QzalA3S21Yajg4Y0dSWmk4elg1ZVhvdzJ0cVkwTGI5c0VSL2ZCQTg0TDJOcm13dENqMFRmL0JVVmRvbGlaYWdkT3Bpb3gwblIwV3FwZUt6WkNLMG9JaC9jbmVBYjI4dENqVS9hOXBiRnpmMzM4azBkT1gvZnFTUW5VeTRiNjA4MEJNbDczYnp0MFNVVE0zazUxRG82R0FzeUV2T1B0MmFOU2w5UHdjZlgxM2s3b25JLytkb1FabmFSQndBQUNXdHpvblMrbGhSY0o3NHJRTS90QnpPeU5DUjdTWmJqakNkekxmT1RTaS9rbVAraWM5T3VJYTE4cnNMSlZscE9uYzRnSTkzVGVvVldGcjc5dkR2bUdPbmhHeTBoSzE2ZVZYczkyd1BkNHpvRGRQdFZoK1RXV1pYbDVXcEh4bmNBbVJLV25JNjVYTk1KYjh2YkVaaHJMc2RsMWJXNkhYVkpaRkJOR0FhZXFPdGk3OXFhMXpRY0dyTkQxTjc2aXZEdjM4V005QXpEbnBOcHZ5bkE1dG1GcHExK0dlaUx2c2JqRjVBNmFPdU1iVmtKdXR2N1IzUit3REkwbVpkcnUrZVdyc3NrOTdWUGZBZjEyL091NFNzbHNPdFMzNjlYY09qOHJ0OTZ2WjVkYjZxZmV2SkQxTjFkRXpqVWJNMCtNYUNQczNveWc5K0huZE5qaWkzN2NlVmR2NGhIS2QzR292Qjk1MUFJRGxiUTZya1JuMStkVHFjaXNuQlRjZWhxUkx5a3RDUHo4YWRtUDZXTStBVnE0TUJwclhWNWZyMmY2aDBBMlZGT3pXTkMyNlE1T1ZBazZ5K2lZOWVxcDNZS3FEbHFGOFcvQm1zWGZTbzU4Y2JOSE9CSTBob2pkK2xLUjNyMXloSzZyS0VwNXpZK1BLaE4yNHppMHUwUHRYMThic2pTSUYyMS8vNkdDTERvYjlIdWVqSVRkYjE5ZFdobTZFTzl3VGVqeHNUNVhwR2c2N1llZ1haMjhPSFc5ZVlLRjlyc09oYkVkd3hzZ1RDRVRjcUNkeVlOU2w3b25KaUJxMGFUWWp1U1dKWlJscGNZOW5PdXlMZm4xSit0VDJ2VnFWa3hYNisvaUp0Zld6WGpQbVduYTdQSUZBeEw4dDB4NmVZZE5QU2ZyOCt0VnpmaTNNSFFFSEFHQjVtOEs2SXUwYUdrM1pNcWRYbEJWSDNFeHR5cy9WcHZ4Y3BkdHRFUVhNcTNLeTlPNVZOYUVsU042QXFkM0R4MmFSMG15UjdhUERBODVpTFZXNXA2TmJ2MGxpajVhbDlMOHRSM1ZXVVlFeXBwWUd1WHgrL2R1Ty9URTMzNjB1OTR5Ymc4N0Y4d1BENnA5YVFoVDlHdGVzcU5EMWRWVXhYK1Nia3Y1MnRFZS9hems2NHpLeXVaancrME1CZDl6djEvZjJIWWxZb3ZqUzBHaEVweTlKbWd3RTlGei8wTHoyejVuMmdUVzFvZXYrdmF0UFB6L1VtdFR6ZGcrUDZzZzg2NHlPaCt0THdUQzlhb0dkek41YVZ4VlRoOVhsamw4M2hhVjNRZ2FjSDJVbU9XOElTOW41OGU5RS9Hd1huNFdUd1VmZEo5ODMyVWl0VEx0ZGpYbkgydmp1R0VwTmkyZ3AyRUFnMGMvaExxODROdE96ZlhBNHVHUDdsUHl3R1FLUGYrRTN6Y2VUbVFOYTVML2ZtWGE3VnVkazZkNmpQWHBqVFlXa1lLZTcvOWkwVmo5cmFvMll3ZGsyT0t4dGd3dmZCK2JKM2dFOTJSdDcvRjByVitqS3F2aXRpdnNuUGVxY21GUmhtbE1ESHMrTWpRK2lHWkljTnB1OFVhR29iWHhDMzloelNCOXVxTlYvSDJpT0tZNi91YWxWNHo2LzF1Um15U1pEM1JPVHVyTzlLK0Z5eW1Tc0NidkJUNlltWk5yekNjNTErZnh4WjhxaW13Qk1kNGlicThXNi9ueHFjSTY0WWtQWWd3bG1icVk5MVR1b3pvbjRtd2VIdTNhcXJnZnpjMElHSEFBQWtuVnFRVzdFR3YzdFF5Tnh6L3ZxcHJWelhocjJRRmZmdk9vZ251b2IxRFVyS2pRUkNNaW1ZSUg1TkhmVS9qaFdaRGVNMFBJb1NmcVBUV3UxTmpkYmRzUFExM1kzeVd6ckRCVnVsMmVrNjhzYkc3UnJlRlMzSG1sUHlSNG9pZFJtWlVhRUc3ZmZyNlB1eWREZUpTWHBhWHBmMk15SjIrK1BtQkUwSkJreVpCaVNUY0VhSHR0VUU0bnVpVWw5OUlYZEVhLzNoUTFyUXZVaU56YXVuSFY4bFpucGNWc1p6MFcrMDZtU3FZNStrNEZBd3VWL0o0TVZXUmtLUlAzZE4yYjUvclI3NGxqemdFbC9RQTkxOSttaEpEcmJQZFUzRUJNbzg1MU9lUUlCZVFJQkJVeFRtK0lzZThQY0VIQUFBSllXM3NLNWRkd2RXcElVYlQ2YlRmNmpiMURYMWxSb3dPTlZ4L2lFaHJ3K0RYdTlHdkg2Tk96MWFjVHIwNnFjVEgxODdjclFmTVhoc1hFOTB6ZW9uNSs5T1dMbVpscjBVcW0vSGUyWjg3aVNFYS9Sd21LWTNxOGt2SGJpMUlJOE9jTHVJTU5ya3d4SmYyanQxTGcvb0hmVVY0ZmV0OVU1V1JyeXpMOUxXYkpheDkzcWNFK29Pak5EM29DcC85d2JiUDM4dWZXcjR1NU1ueG0xYjFJaVQ4ZlpUMldtZXBIRk5OMk9XZ3AyQVl1ZVZUclpmSEIxN1p5ZjB6VHEwaGQyN0pmTDUxZjN4T1NDNnVadWJLelhLWEUrVzlPR3ZBdWJyVHNaRVhBQUFKWmxOd3lkR1Jad251dGYrTEttY0g3VDFDZTM3Wm14cHNkdUdQckUydnFJeFZpL2JlNlFLV25QOEtqT2kxUGcvbWhVYmNtdmpyU25iTHpMNFJQYjlraUtYS28yNVBYS1ZPUWlOYjlwNm9qTHJlR3BtN2w3T3JwMWNOU2xqNnlwVTJWbXV1NXM3d285dHRnZTZlN1gyK3VyOWFPRHpkbzlOYnZ4MVYwSGRYNUpvUzZyS0ZGamJrNU01N3RrYkIrTVAzdTQxTmJrSEZ1eStVSUtsdnFkakNZRGdRVTNtSmoyM01Ed2pBRm4xT2ZUZ1pIVXZNN0poSUFEQUxDc2dHbnEzM1ljME9yY0xEWG01a1I4ZzI2YWlyaGgvdXlMK3pTWW9LN2h4MmR1RFAxM2VCRjRvdTl0L2FhcEwrN1lyemZXVk9nTkt5cjBjSGVmZGszZE1COFlkZW5ja2tKNUF3RzUvWDcxVFhyMVNIZmZzbXpnbUdyM2RmYkdkQjU3LzNNN0pRWGZrMUd2VDQvMzlPdU1vbnc5MHplazV3ZUd0V2RrVkJOUjlVZjdSc1owNC9ZOWVubFprWjdzalcyZHZGaWU2QjJRb2RnWmw2ZjdCdlYwMzZEU2JEYVZaYVNGT3BFNURFTU9tMDFPdzVEZE1HUzNHVk5MMVlLbUcwY2NpSE5EL01sdGUrSjJERXZHZkJ0UWhNL2diSnREL1kxVmZYZmZZUjJLYW16dy9kTTNSTFNXWDB4N2htTm5Vd09tcVVOajQ3cjFTTHZHVDRKbHE2bG1YUFMrYjUxd0Zid1VsZ01uRDVvTVdGdlpEWmNzOXhDV3pLcWNMTFdOdTVNdVNyZTZiSWRkM29DWmtrNWs4UlNucDZrZ0xHUkYzOEF1cDlWaEJmNnQ0eFB6WGlJMnZjR3NKSFc0SjVPK1RuMTJwdEpzTnZsTVU0Y1g4TDRFWjdHQzkyU3p2WFo0SzNSZklKQlVKOFBGdkw3Tk1KUTJOUXMzNlovOWZFTlNYZGo3UFpjMjNSbGh6UW84QVRPMjNrZFNmcHBUcGhrTU5sNHprTlNZRmtQUHJROHZ3NnN1ekJPM2ZDNG1HRENEQXdEQUVsaklqYVFWdVh5TCs2MzA5SWFyeDZOVWhhMzU3b1d6MEQxMHBnWERlbkszNGZNSmNZdDUvWUJwYXNLZmZJUXdOZi8zTFhwbU10NjFoeGJZRlErUmxtYnVEUUFBQUFDV0FBRUhBQUFBZ0dVUWNBQUFBQUJZQmdFSEFBQUFnR1VRY0FBQUFBQllCZ0VIQUFBQWdHVVFjQUFBQUFCWUJnRUhBQUFBZ0dVUWNBQUFBQUJZQmdFSEFBQUFnR1VRY0FBQUFBQllCZ0VIQUFBQWdHVVFjQUFBQUFCWUJnRUhBQUFBZ0dVUWNBQUFBQUJZQmdFSEFBQUFnR1VRY0FBQUFBQllCZ0VIQUFBQWdHVVFjQUFBQUFCWUJnRUhBQUFBZ0dVNGxuc0FBSUNUVjgrdER5LzNFQUFBRnNNTURnQUFBQURMSU9BQUFBQUFzQXdDRGdBQUFBRExJT0FBQUFBQXNBd0NEZ0FBQUFETElPQUFBQUFBc0F3Q3ppSXk3SGJKV081UkFBQUFBQ2NQQXM0aXlXNm9WY1BuMzZYSzE3OTh1WWN5STBkZTl2eWVsNU9Wc2pHVXZlWjhGWjY3U1ZtcnF1WEl6a3oraVlhaGl0ZS9YSG1iMXNpZW1aNnk4UUFBQU9ERXhrYWZLZWJJelZMbDFhOVF3VmtiSkVucDVVV2E3Qm5Vd05NNzRwNWY4YnFMVXZLNlhYYy9NYWZ6TTZwTHRmckd0MnA0KzM0ZC9kTWpDa3g0a25wZTJlWG5xdlJWNTZyOTl2czF2RzNmZklZYTRzelBVZmxyem84NDVoK2ZVUHZ0OTJsazU2R0V6ODFlczBLbGw1d2xYWEtXeklBcGQwdW5ocmZ2Vjk5akx5VDkrb1p0ZWZPOUdRZ3M2K3NEQUFCWUVRRW54VmE4N1RYSzNiQXk0bGpWZFpkcXNuZElyb090TWVlWFhucDJTbDUzTGdISGtaT2wrdmUvUWJZMHB3clAyYWljdGJWcXYvMStqUjJJSGQ4MHcySFhpcmUrV2dWbnJwY2sxYjdyU25VVjVhbjNvV2ZuUGViczFTdGlqdGt5MGpSKytPaXN6eTA0WS8yeHNka01aYTJza3J1OWUwNnZ2L0VIbjVyVCthbTI4K1BmaVRtMjZZZWZXZkp4REd4OVNSMS9lSERKWHhjQUFHQXhzRVF0eGRwL2Q3OThJNjZJWTRiTnBycjNYS1cwb3Z4bEd0VXh0alNuNnQ1L3RaeEZlYUZqenNJOHJmeVg2MVI1OVN2aVBzZVJrNlZWSDN0ektOeElrb3pnN0ZQMWRaZkpzTTJ2MENoN2JXM01NZGVCVnZsYzdvVFBNK3cyNVovYUVITjhlTnYrZVkwREFBQUExa0hBU1RIZmlFdXR2N3c3WnZtUlBUdFRkZSsvV2pibjhrMmFHVGFiYXQ5emxiSldWc1Y5M04zYUZmZDR3T3VUNlkrL25Lcm9nbE5WTnpVYk5GYzU2K3BpamcwbEVWSnlUMWtsZTFTOWpuZHdSSzdEN1hNZUF3QUFBS3lGZ0xNSVhJYzcxUDNYcHlJUG1xWkdkaHhVd09kZm5rRVpobGE4N2RYSzNiQXE3c1BkOXo2bG9SbHFhZ0tUSGpYLzVQODB1cmM1N3VPNXA2elNxazljUDZlbUJlbmxSVEV6V3FZL29KRWRCMmQ5YnRINW0yT09EVDIvVnpLVGZua0FBQUJZRkRVNGk2VDM0V2VWM1ZDcjNQWDE4cm5jYXZ2MXZScmIxenpyODd3REk5cjNsWnNUbnJQdWF4K1NNejhuK2NFWWhsYTg5VldoeGdmUkJwL1pxWjYvUDVQd0VnR3ZUeTAzMzZYYWQxK2x2TTFyWWg3UHJDblg2aHZmcWlNL3ZrT2UzcUc0MTVpdHZzU3cyN1RobXgrTk9lNGRIdE8rTC8xVWt1UXN6Rlh1K3BVeDV4U2N1VjY1RzFjbnZIN2JiKzdWUkVmdmpJKzdtdHAwK0lkL1NIaU4rVnIxOFRjcmUwM05yT2NOdjNnZ3BhOXIyRzNLWFZjdkk4SE1ZZlNTU2dBQWdCTVpBU2RGNG5WRDh3MlB5VHM0cW83Zi8xMis0VEZsVkpaSUNuWUs4dzZQTGMzQXBzSk40VGtiNHo0OHN1dVFPbjcvOTZRdVpmcjlhdjNsM2FxNTRVcmxiMWtiODNoYWNiNVczL2hXTmYvMHpobVh1eTFVMFhtYkpTTzI1c2RabUtmWkZza1pkdnVpakNtVlduOTVkOHF1bFg5YW84cXZ2R0RHY09QcEgxYm5YWTlxWkVkVHlsNFRBQUJndVJGd1VpUlJON1Q2RDc4eDR1ZWw2bHBsMkd4YThmYlhSRFlIQ09NNjNLRzJYOTBqTTVEODJpNHpFRkRicmZmSWZNZHJWWERHdXBqSHB4c1N0UHppTDBuTldNMkZMYzJwNGd1M3pQdjVwai81NVlHcDZtYVd6SXhjcW1VMzFLcnk5UmNwczdZaTd1TUJqMWU5RHoycjNvZWZrK24xTGVuWUFBQUFGaHNCeDZKc1RvZHEzL002NVo0U3YrYkczZDZqbHAvZHFjQThibkROZ0tuMjM5NHJtV2JjOEdSTGQ2citnOWVvL2ZiN2dyVXhLVko0enNhWTVnSnpNVk9qQkt2SXFDcFZ4ZXN1aW1sVEhtNTQrMzUxL3ZreGVRZEhsM0JrQUFBQVM0ZUFjN3l4MjVSV1dwRHdGQ1BPRXEySXgyMkc2ai84Sm1XdmlkMW5ScEltT3Z2VS9EOTN5TytlblBjd3pZQ3A5dHYrSnRrTUZad2VPNU5qMkcwcXZmUWNEYjkwY01aWmdzQ2tWMFBQNzRrNVh2U3lVK05jejY2U1M4Nk1PZTdwSDQ2N1NXbGFTYjVzNldtUkJ5MGFjSnhGZWFwNDdRWEJzRG5EWjJQaWFKK08vdWxodVE2MkxmSG9BQUFBbGhZQlp4bVlDVHFwT2ZOejFQaWw5eTNzK2dGVFE4L3ZVZmJxNnBnYjNzbWVRUjM1bnp0Q2U4MFlOa1A1cDYvVHlNNG1CU2E5Q2ErYlhsNmswa3ZQVnUrRHoycXlaeUFZY241enJ3ekRVUDVwalJIbmpoODVxdWFmM1psd0NaVGY1WTY3VkM5ZXdDbSs4TlNZcm12KzhRa2QvT2F2RlppTURUZ3JQL0ltNWF5cmp6Z1dtTU1TdFVTYm5zN0ZZaGZ3T3d0eTFmaHY3NVhoaUY5ZjVCK2ZVUGZmdG1yZ3FSZm50QlFSQUFEZ1JFWEFTWkY0dTlJNzgzTzA5a3Z2amRralp2RFozWXMrbm9HbmR5amc5YW5tN2E4Smhaekpua0VkK2U4L3lEZmlrbUV6VkhEbUJwVys2bHlsbHhhcTZ5K1BxL2ZoNXhKZXMvaWkwMVI0emtZVm5uMktobDg2cU40SC95bDNXN2ZhZm4ydkRLZERlVk5kekViM0hsSHJMKzVXd0pNNE1DWEw1blNvOVBKelk0NzNQZkpjM0hBaktmNU14aHhtY0k3ODZJOUpuN3VjREtjOWZyZ3hUUTM4WTZlNjczbHkxbzFUQVFBQXJJU0FzNGdxWG5kUlRMZ1oyOWNpZDF2M2tyeiswSE43WkV6dGZ6UFpPNmpEUHd5R20reUdXcTI0L3ZLSXBYQWxGNStsL2lkZm5ER1UyTE15VkhqMlZDYzJ3MUQrbHJYSzM3SlcvVSsrcUtOM1BLVFdYOTZ0K2crOVViNFJsOXB2dnkvbDlTNmp1dzZyNEt6MW9VNW92dEZ4OVQyK2JlWW54QWs0VnEvQkNkZnlpNy9RSFEwQUFKeVVDRGlMSkdkZHZRck9qTnAzeGpUVmRjOFRTenFPd1dkM0srRDF5WFdvUGJSY3lqOCtFVlBuNDhqTlV1a2xaNm43dnFmalhxZnM4bk5rUzQ5dHhEeCtwRU5TY05sZDg4L3VsT256cFh6RHpZRFhwL2JmM2EvdWU1OVMyYXZQVStGNW05VnovOU15dlRNdk9UTnM4UUxPN0V2VVNpNCtTOFVYeEM2Ulc0ajkvM0ZMU3ErWERPL1FFclVoQndBQU9NNFFjQmFCUFR0emFtbFk1UEdCZit5Y2RmYkdOenF1OXR2dVMzak9pbmRlSWNjY3Vva05iOThmOGZORVI0OUdkallwYjFQa2hwMGxsNTZ0Z1dkMnlUczRFbkhjV1ppcjRndFBpN251Wk0rQWhsN1lGL3A1c1ZzT2U0ZkgxUEdIQnpYNHpDNFZuYjlaOVI5NWs1cC9mRWZjMnBKNGU5NGtNNFBqeU1sVVdrbmlKZytwbGw1YXFCWHZ2R0plejdYTlVIdXo0bTJ2bnRjU3djNjdIdFA0NFk1NWpRVUFBT0I0UU1CSk1jTm1xT2FkVjhpUmx4M3pXR0RDRXd3OUNXWTRUSzlQbzN1UEpIeU5SRTBLa3RYOXQ2M0JtcG13cFZ3MnAwUFYxMSttNXAvOEtlTGM2bXN2amJ0WlpQZGZuNUxNK1UvWDJMTXp0ZUl0cjVyVGM3SldWcW5tN1ZlRVpxQXFYdmR5ZGY3NXNaanpETHN0NXRoYzlzRlpTa2FhVTFsMWxTbTk1dlNtc25ObHo4cEk2VGdBQUFDV0dnRW54U3JmOEVybHJvKy9EMG5KeFdjcXJheFFiYis1TjI1cjQ2VTAwZEdyd1dkMnFmQzhUUkhIYzlldlZOSDVtelh3OUE1SlVzR1o2NVU3MVR3Z25LdXBUY012SGxqUUdHenB6cGpYVDZUdzNFMnF2djd5aU9WbkpSZWZLVmRUbTBaMkhZbzROMTdoL2NsVWd3TUFBSEN5SXVDa1VQSExUMWZ4eTA5UGVFN2V4dFZhZmVOYjFmelRQeTM3Wm90ZGYzMVMrYWMxeXBZUnVWOU01UnN2bHJ1MVN3R3ZYOVZ2dml6bWVXYkExTkUvUGJKVXd3eHhIV2hWWU5JamUyWjZ4UEVWYjMrTkRuN2pWbm1IajlXZFJDOVJNd1BKaFp1dXU1OVExOTNINnFRS3p0cWdtbmNjV3o3bWJ1dFcwN2QvSzBrcU9tK1RxcU5tb09KMTB3TUFBTURTaVYzSGcza3BQSGVqcXE2NU9LbHpNeXBMdFBwVGIxTkdkZWtpanlveDMraTRPdTkrUE9hNHplbFEzZnV1VnQzN1h4KzdXYWFrM29mK3FZbU8zcVVZWWdUUHdMQ094dGszeDU2Vm9SWHZ1Q0tpNWlsNkJtZStzemRaOVpGTHg2THJrMmFTVVYycWtvdlBuRk90RkFBQUFCYU9HWndVeUZwWkZhd2xpYitKZkZ6Ty9KeVl6VEdsNEs3MG0zNzRtUlNPTHJHQnJTK3A0TFJHWlRmVXhvd2pub21qZmVxNTd4OUxNYlM0aHJidFU5NnBEVEh2WGM3YVdwVzgvQXoxUGZhQ3BEZ0JaejUxUzRZUnMxbW9POGxnbDE1YXFNcXJYNkdLcXk1VS81TXZKangzb3FObjNqTS9hYVVGY1RlR2Jmck9iWEszZHMzcm1nQUFBQ2N5QWs0S2VBZEg0MjhzR2NaMXNFMlp0ZVdoR1pHaDUvY0cyeDdIMmNCeVNabFMyKzMzcStGejc1eTF3RHpnOGFydDEzOU5XYkcrZDJCRSs3NXljOHp4MlFKZXh4OGZVblpEalJ3NVdSSEh5Nis2VUtON0RtdXlaekNteVVDeVM5VENGWnpXcVBUU3dvaGowMjJ4WitQSURZN05zTnZsTE1pZDgyc0RBQUJnZmxpaWxnTGVvVkc1MjN1T0hZalRXTXpkMGF2bW0rK1M2Zk5yYkgrTDJtKy9MK1g3eGN5WGQyQWsySnA2bHZGMC9PNEJUWFQyTGMyZ0V2QzczT3E4ODlHWTQ5N0JFUm5PNEY0OU1XMmk1N2hFelo2Vm9mSXJMNGk4aEh0U3JvTnRpWjg0RlhUVGlvKzFtdmIwRHM3cHRRRUFBREIvQkp3VUdkMXpPUFRmUis5NEtPNDVyb050YXZuNVhXcTU1Uy9IWFVldmdNK253T1RNbmQwQ0hxOEN4MUdiNWFIbjkycHNYMHZ3QjFQcWYzeWJtdjd6TjVyb0NBYk4yQnFjNU1kdU9PeXFlLy9WTWZ2aEREMjdPK0wzRmk4UFpxK3BrU012VzNtbk5vU09IUStoRUFBQTRHVEJFclVVY1Ixb2xTNC9WMTEzUDZIK3AxNVUxWFdYeGoxdmRHOXp3dXY0eHlmVS9iZXRDYzhwZiswRk1aM0U1c3VXNWxURjZ5NEtidVNaWUpXZExjMnB1dmUrWGtNdjdOUFJPeDZTZjN3aUphKy9FRWYvN3lIVmZmQWFkZnorUWJrT3RrWThGcjBCcHVsTExsQ21seGVyNWwydlZlYUtzb2pqQWE5UHZZOCtIM2tzVHF2dlZSKzdMdWFZdTYwbjVoZ0FBQUFXQndFblJjYVBIRlhYWHg1WDc4UFBMZWc2Z1FtUCtwL1ludkNjMHN2T1dYakFNYVQ4TFkycXVQTEMwS2FaeVNnNFk1MXkxdGFxOThGL2F1RHBIUXA0dkFzYnh3Sk05Z3pxNE5kL0tUTVFPWmRpMk8weE5WRm1JSWtaSE1OUTlmV1h4WVFiU2VxNS94L3lEa1IyVUp0b256MjRlSHFITk5uVFAvdHJBd0FBSUNWWW9wWWlBYTl2d2VGbXFlU3VYNmsxbjNtSGF0OTkxWnpDelRSSGJwWXFyM21sR3IveS9tRFltcVU1d1dLS0RqZVNZdmIxa1pMc29tYWFhdjdwblhJZGptd2tNTHJya0hvZmVqYm05TW5lUVkxR2JUQWFlYjNnWGtPTFdXc1YzV2poMkdzZkp3VmVBQUFBUzR3Wm5KT0VQU3REaFdlZm9xTHpOeXU5b2pqaHVXWWdvSzY3bjVROU16M1k1VzJHcFd1T25DeFZYSFdoeWwvN01vM3RiOVhJaS9zMXNxTkpQcGM3cVRFdFZrdnNqS3FTbUdQK3llUm1tZ0tUSGpYLzVFOWE5YkhybEZsYm9kSGRoOVh5cTN0bURBeXR2NzVYbGRlOFVnV25ONFk2NUpuK2dOenQzZXI5K3pNYTJaa2dBS1ZBVGtOTjNPTUJqMjlSWHhjQUFPQjRSY0N4TUVkT3dmeXFRZ0FBSUFCSlJFRlVsbkxXMXl0djQycmxiVm9UVTNnZmoyL0VwZFpmM1NQWG9YWkowbmp6VWRXODg3VUpsOFFaTnB0eTE5Y3JkMzI5cXErL1hKTzlnM0szZHN2ZDNxMlJIVTN5OUEybDdNOGtTWTdzVE5reTBoU1k4Q2pnOWNuMCsyVUdBckk1bmNwYVdhWHE2eStQZVk1L2JEenA2MCtIbklLek42anZzVzBKWjBNQ2t4NTEvTzhENnZqOUE3Sm5wRXVHSWI5N0lpV3pOdmFzREdXdHJKSnZkRnkrc1hFRkpqd3lmWDZaUHAvczJabkszYmhhcFpmRmJ6UHVIMDh1WkFJQUFGZ05BV2VKVlY3OWlvU1AyN015Wmo4bkl6WnNURDluZEYrelBMMkRxbjMzVmNxc3FaalQ1cU9qZTQ2by9mYjc1QnM5RmdaR2R4OVcwN2QrbzVwM1hhbXMrc3JaTDJJWVNpOHJVbnBaa2ZKUGJkRHdpd2VTSDBDU01tc3JWUC9oTjg3cE9aNys0Vm5QeVY1VEV6T2pWUG1HVjg3cGRWTEo5UGxWOTc3WHg3YThub1Z2eEJYeE93UUFBRGlaRUhDV1dNbkZaeVo4M0phUk51czVpYTRibVBSb2JGOXpzSjF4a3VIR096Q2lvM2MrcXBFZEIrTSs3dWtmMXFIdjM2N0NzMDVSeGVzdWtpTXZPNm5yOWozMlFreGhmaXFNTmJVcDRQSEtsdVpNK2ptdXBsbjJyemtPQlR4ZXVRNTFLR2R0N1p5ZU41S29MZ2dBQU1EaUNEZ1cxWG5YbzFyOXFiY2xQTWZ2bmxULzQ5dlUrK0EvRmZET1VyTmhTb1BQN3Rid1N3ZFVldGs1S3I3d3RJVEwxbnd1dDNvZS9HZkNTd1ltdlJwNmZrL004YUtYblpwNEtGNmZYSWM2bEx1K1B2R1lwMHgyOVd0azErSFpUendPamUxdm1WUEFDWGg5Nm52aytkbFBCQUFBc0NnQ2prV05OM2RxZVB0KzVaL1dHUE9ZZDNCRWZZOXYwOERXSFFrMzk0d25NT2xWOTErZlV1L2YvNm1DTTllcjZJSXRjZHNxOXozeWZOeDlZc0w1WFc1MS9PSEJtT096QlJ4SmNyZDFKUlZ3dkVPamFybmx6eWRzVjdIeDVxTkpuMnY2L0dxLzdUNU45Z3dzNG9nQUFBQ09id1FjQyt1Kzl5bmxuZG9ndzJaVHdPUFY2SjRqR3Q2K1h5TXZIWlFaU0c3ank1a0VQRjROUEwxREEwL3ZVR1p0aFhJM3JGUk9ZNTJ5NnFzVW1KeDlMNTlFL0ZGZDJQeXUyRTFGM2ExZGNaOXJCa3o1WFc1TmRQWnBkTTloRFd4OVNZRWtPNmk1bXRwMCtJZC9tUHVBazdEcTQyOVc5cHI0SGM4U2NiZDB5ZlQ3WjZ6RE1RTUJlZnRITkxhL1JYMlBQcS9KM3NHRkRoVUFBT0NFWmx6MHZtK2RjRjl0L3loekRwWHp5eVM2V0wzdnNXM3F2UE9SSlI5SDhRVmI1QnNiMStpZUkwdXlLYWN0elNsbllaNG11Mk0zdDZ5NjlwS0luLzJ1Q1hYL2JldThYc2V3MitUSXpaWk1VMllnSU5NZmtPbjF6YjdVTGt4T1kxM2tlTVluNUc3cm50ZDRacE5SVlJMVEhDSjZ2NTFaR1lZTW16SDEvNE5iV0MzblJxdEw1YVB1RSs2ZktBQUFzRVNldU9Wek1jR0FnQVBndUViQUFRQUFNNGtYY0d6TE1SQUFBQUFBV0F6VTRBQUFsazNaRFpmTWZoSUFZRW4wM1Byd2NnOGhKWmpCQVFBQUFHQVpCQndBQUFBQWxrSEFBUUFBQUdBWkJCd0FBQUFBbGtIQUFRQUFBR0FaQkJ3QUFBQUFsa0hBQVFBQUFHQVpCQndBQUFBQWxrSEFBUUFBQUdBWkJCd0FBQUFBbGtIQUFRQUFBR0FaQkJ3QUFBQUFsa0hBQVFBQUFHQVpCQndBQUFBQWxrSEFBUUFBQUdBWkJCd0FBQUFBbGtIQUFRQUFBR0FaQkJ3QUFBQUFsa0hBQVFBQUFHQVpCQndBQUFBQWxrSEFBUUFBQUdBWkJCd0FBQUFBbHVGWTdnRUFBQUNrbXQwd1pET00wTS9lUUNEbHI1Rmx0eXZMWVZmZnBDZmwxejdaR1pLcU1qTkNQM2ROVE1wdm1zczNJSnhRQ0RnQUFNdkxzdHQxVVZtUkh1anNWVEszU0U2YkVicDV6WEU0bE9Pd0s4L3BVTDdUcVJ5SFhiOXJPVHJ2c2R4ODFpYmxPNFAvOC92L3QzZm44WkdWZGI3SHY2ZVdWUFo5M3pycExkME52UWpJSXNwNFFWRVJSMFZoY054dzQ3b2hLT091cnhuSE8rRENWUlNINFFJNnpNVnhabUQwT3M2Z3FBTWlOTkNLM1UxRHIrbE9KNTEwOW4ydHZjNzlvNUpLYlVrcWUzTDY4LzZycTNMcTFFblMxZjE4eis5NWZzOFhEcDFROC9qRWdzKzFuamx0aHE0dUw5Ri9kL2ZKRzF6NjhQRyt1aXBkVTFrYWVYejlzd2VXN054NVRvZXVyU3pWR3lwSzFPWHg2b3VIVGpENFhtSXV1MDEzWDdBajh2aVcvVWZVNWZHdXlIdGZVVktvNjJySzFlbjJxdFB0MGRPOUEyb1pkeS9wZTN3djZudjdkVmVmZnRuUnM2VG5QOWNSY0FBQWx1YTBHZnI4OWszYWtaZXRQZm01K2w1amk5ekJvTjVjV2FyTGl3dmt0Tm1VWmpPVVpyTXB3MjVYdXQwbWU5U2QvMlFlNyt6VmdNKy9vT3R4MktZckMyWktjU3Q4TjlzMnh6WE54Mm9QeHMvUHk5SE5tMnBWa2VIU2xwd3MzWDJpZVZXdlo3N2V0YUZTVjVVVlM1THFzekoxWFhXNUhtM3JUUG4xajE1K3daSmYwKzBIajZsMVlta0g0V3ZWZDEreFF5V3V0SG05NWlldEhTbUhpTzI1MmFyS1NGZFZScnFrUFAyMnUyOEJWem03Nk9yVTFBMFBMQjErb2dBQVMzdGRXYkYyNUdWTGtpNHN6Tk9kdXh0MDU5RW1tWksyNUdRdDZKelZtZW1SZ0pQS1lEVzZlbURUZEZBSnBaZ3pidGxhcDllVUZNN3ZJbE84bnRWd1NWRytLakpja3FUTGl3dDBaSGhVdisxYStrSGtjbm00cFYwWEZPU3BJTTBwU1hwN2RibWU2UjFZc1FyRHVjNWx0OGxsbjk4eTh2amJBdzdEbVBFYzUrWGxSUDU4YW14Y0kvNkFzaHoyR2MvdERZWVVvSUszcGhCd0FBQ1c5bmhucitxeU1uVmxXWkVrcVNvalhYZnNhdENQVzlwampndVlwbnloa0V4VE1ZT1paL3NHTmVvUGFDd1EwSWcvb0dGL1FHMFRuZ1ZmankxcXBMWGFsWlRWOHVPV2R1MHB5RlY1ZWpqazNGUmZyV01qWXpxN2lKL3JTaG9QQlBYamxuYmRzclZPa25SaWRFenA4eHh3VCtueCtCUXdGelpGTDdvS2dObkZmOVplWFZLb1QyelpNT2ZyTm1kbjZhRkxkczk2ek4rZlBLT25ldm9qaisyR01hOEtVNWJkSHZrc0pETVJER3JFSDBqNWZGaW5BZWVUN25QelA0UnozZThmK0d6TTR4Y2IyM1RydC85MWxhNEd3SHBoU3JydjFCa0ZURk5YbDRlbkZUM2RPNkJuZWdlMGYzQll2bEJJdnBDcDBPUUFhRTlCcnI2OFkzUGs5VXN4ZmVxTkZTWDYwTWFhaE9lajF4aEUrOXJoa3pvOFBMcm85MTJydktHUS9zK3BWdjMxK1Zza1NXazJtMjdkV3E4dkhqcWUwcDN3dDFXWDY5MGJLdWYxbm5OVjJsckczZnJzaThkU1BqN2ErWGs1K3ZhZTdUTitmVFFRMEFmLzhGTFNyOTF4OUpUYTNRc0xkc3N4MVcwOStQaWZEa3NLVjJVZWlmb1pmT05Zay9ZUERFY2UvL0RpWGNxZG5QNjFraFdXd2pTbjdybnd2SlNQZjBORmlkNVFVVExqMTMvYjFhZjdtMXFYNHRMT0dlc3k0QUFBTUIrbXBBZWJXaVdaS25XNTlIQkx1MEttdVNSM1JWT1o3dlhHV1FZdnljUVB4dmIyRGk3NUl1ZVZ0akU3VTY4b3lJMDgva1Y3dDM3Zk02QS9LdzFQdmF2THl0QU50UldMYXVDd1h0MjhxVmF2bnd6ZnFWcnRhWVlyTGQxdVUxbTZTM2xPaDBKbWVPcVl3eFpiTll2dmxCZTlsaTZZNm54UVdBSUJCd0JnZVJVWkxuVzZ2WHF3cVUxcGRsdWtXck5XQmVJR1l3Y0doM1ZnY0hpR285ZUh6ZG1adXJGMnV1cnllR2V2SG00NXExY1c1U25USHA0U3VEcy9WNCswZHJLZTRSeDJTVkcrZHVmblJ0WTNUWW11a0IwWkh0WGZIRDZwTkZ2c3locGYzT2RtUHROQjV4c1l6OVhxMlhwQndBRUFXTnJGUmZtNnZhRmVQenZicFVkYU95TXRpVk1kb014MDNLTnRuWHFrTmJYT1diL3I3dGUrL2lIWkpkMzN5cDJSNXo5ejhLaEdBMEZKMHJkM2IxUCs1S0RPQ210emFqTXo5UDc2YWpXT2p1bjR5SGpTTG5ERC9vQisydGFsZDlhVTY1SFdUdjJ5c3pjbWZKYTQwbFRrU3RQeGtiRlozK3VyTHpjbVBIZE5SWWt1S3k2WTlaZ2JhaXEwTXo4bjRYa3AzSlZzSVM0b3pOVmZicWlLV2RRK1Z3T0ZGd2FHMU85akx4MUoycEdYUFdjMUszTnlqWnpEaUszZytHYXA0S3htYUw3N1JMT2U3UnVNZVM3NjM1V2ZuZTNTdjhSVkx1Kzk2UHg1ZDRyRE5BSU8xcTA5VzJ2MGdUKy9mTFV2QThBaVBMYk01Ni9KVE5jdFcrcGtNd3k5czZaQ0c3TXpkZmVKY0p2b3BmQ2RWK3hRVFdacUM3MnZmL2FBbkhGVGF2cTlmazFNWG9zUlBaM0dBZ0ZuZTE2MmR1WG5hRmQranJ6QmtCNCswNTcwdUY5MjlHaHY3MEJNMisxdHVkbTZycnBjZXdweTFlZjE2WmI5UjJiOW1TUUxRSmNWNWM5NXpHaGc1aW1LQzJtNS9KcVNRdDFZV3hrVGJ2Nmp2VHRoOEJydjRPQ0lEZzZPelB2OXJHZ2lNUE5uMHhzS2Fjam5WNGM3M0swdXZvSVR2NS9TZkFMT2p5N1pOZDlMeFJwR3dNRzZkdE5iWHJYYWx3QmdFUjViNW5VRUkvNmdUb3lPYVhkK2VPM0hCUVY1dW1OWGcrNDhka29kTXl6c2R0bnRLb3FhSGpQVGNRdFp2K09JcTJMNG83cG5SWS9Wa2czRzB1MDJwZHRuYmxXYnFxRUY3dDh6WDF1alduQTNqMC9JbkdHQUdURE5oRDJGQ3RPY2tmVTZKYTQwWFZhY3I3MjlnOGxldm1aY1cxbXE5OVZYeDRTYi8rcm9TZWpXbDB5eUJoUnpPYk9LYTdMcXNqS1c1YnhqZ2FDT2o0enJGKzNkR2c4RTlhNm9SaEtmZmZGWXdqcTArQnNHbnJnS2ptMGVOdzF5SEF5SnJZVGZKZ0RBc29iOWZ2M2RrVk42YTNXWjNsVmJLWnRoaERlWHpNN1NyUWVPSm4xTmZCZTFtWTZUcEt2TDU5YzhJSHJmRFZPU1Ayck5nSDJPd2RnN3FpdjB0dXF5ZWIxZk1pdTFPSDE3Ym5ia3o2ZkhKK2IxMm4zOVErcjEraUpUZE41U1diWm1BNDdUWnVqbVRiVjZiV2xSelBQSnBoM05aTDVOS0NUcGhZSFZXNU0xVzhlNHhYaW1kMERmYjJ6Um9hRVJwZHR0TVFISEUweHNwZTJjcFlKak00eVlzTG1hVFFhY050dXNiY1R0aHBIdzlhWGIxdmZjUk1BQkFGaWFLZW5uWjd2Vk9EcXVtemZWNnNHbXRpVnJ3ZnlaZytId3N5MDNXMS9mdVRYeS9LMEhqaWF0L0dSRlZXQThjZFBrN0ZvYjZ3V1dRcEVyTFdiOXdJbVJjV1hQc2xGaXZKQnA2amRkdlhyM2hpcEo0UTVzTy9LeWRYUjQ5clU0SzYwd3phbmJ0MjJNcVZhRlRGTS9QTjJtMzZ5ampVdlhLMWRjQlNkNjZxazlMaUhNOVpsYXppWURuOWl5WWRZOWQ5NWFWYWEzVmkzKzVnV21FWEFBQU9lRVhvOVB0eDg4RnFtT1pEbnN1bU5YUThKeHJyaHBZTjlMc2xmTnQ0NmRqdG03WkUvK2RQdmo1dkVKdVlOQnZhR2lSSHZ5YzNYM2lXWjVKNmZPVE8zSklZVTNpNHhtdDFsbkRjNTVlZGt4ajQrUGpPbWl3cng1bmVPSnJuN2RVRk1SbVliMCtyTGlHUVBPdHR6c2hPZml1M0FsTzJZeDA1SXVLc3pUeDdkc2lEbUhMeFRTM1NlYTUxMWRtUnBjZi9XOExkbzEyZlRnOW9QSDFEcmhqZ3lrSjRKQnZYL2ZJYVhaYkpIRjlPZDZKNi9zcUorOUp4aUsrZHpZNDZhRHJ2ZlBGT2FIZ0lOMTY2SC9mRTcvK0l0blYvc3lBQ3hDNlUxWHJkaDdmWFR6QnRWbXBtdGYvNUNlN081WG44K1gwazd3eVk2Sm54cHpZZFRnZlcvdm9HNm9xZERySmp0QlhWbFdwRjkxOWtvS1Z6YW14Sy9obVd2UGppZDcrblJrWkgxcy9ya3JienJ3ZFh1OENXdHNVakVhQ09nUC9VTjZkVWw0bjV4TGlncVU3VGlyc1NTTkFhS3Jaek5KNVpoVU9HMDJ2YSt1S21GYVdhL1hwN3VPbjlicHNmbE54NXZpTUF4dHljbVVGQjZNZDNtOFNZKzd0RGhmMTlkVXJHcUY2TytPbmxxVzh3Nm04UGZrZGVYRkd2TDU5YWVCWVpXbFQzK2U0aHRHekRmZzBHVEFXZ2c0QUFETHN4dUdHbkt6NUxMWjlNYUtFblc0UGRyYnR6UnRlVXZUMHlLTHJrMUp6L1lOS3MvcGlBU2NheXZMOU91dVBvVk1VMVVacnNqcitxTUdjL2E0OVFMSnB0TjB1cjNxZENjZjlLNDF1NkphTHg4YVduaDNzQ2U2K3lNQngya3pkRVZwb1g3WjBiUG82MXVvYmJuWit0am0yb1RRZTNCd1JOOXZiRWthdmxMMW1wSkNaVXhXRDArT2ppZTBQSjZTNzNTcVBOMmxpK2RaRVZ0S0w2NUN4N2NzaDEyZmJxalhxNG9MZE8vSk01SmlHMW5FaDZQNEZ0SnpUVkZiemlZRHRJbGVlUVFjQUlEbGJjck9qSm12ZnpSSnkrQ1B2dkJ5VE9pSU45TjBvRmNYRjBiKy9QTFFpUHE5UHZWN2ZXb2VuMUI5VnFaSzA5TjBhVkcrbnVzYjFNYnN6TWl4WjZQYUVNZFhoTmJ6ZEpxNnJJeVk2V0h6SFF4L2RIT3Q5dlVQNmREZ2lJNE1qNnJmNTFkaG1sT0hoa2JVdWdxZHcyeUdvVXk3WGRmWGx1dE5GYVV4UVRSa21ucTByVXMvYmV2VVluNWpKYTQwdmJldUt2TDRxWjZCaEdOY05wdHluUTd0bUp4cTErNzJKSjEyWjFWZlBXK0xzaWJYY2VVNEhiSWJoblpGVFEyTnI1dzU0dGJnekJRWVlVMEVIQUNBNVVVUGhFWURBYldPdTVYdFhQeC9nWWFrcThxbU55WDhYZFRBOUttZUFkWFhod1BOVzZ2SzlNZitvWmpPWW8yajQ1RS94N2U3WGM4QjU0S0M2Y3FDTHhUU1MwT3BUNnR6R0lhdUxDdldWV1hGR3ZUNTlhK3RIYnJ2MUJsMXVyM3FubUhLbHBSOGdmZ0g2cXQxVFdYcHJNZE1WUVJtY21sUnZqNnlxVFptN2RTVURyZEhQemg1UmllamZvOExzU1VuU3pmV1ZpaG44ajNhM1I3OXZxYy84blYzTUtnTXUxMTJ3OUFQTDU2ZVJoWGZNbm0rY2h5T1NHRHdoVUlMbWthNG5PSXJLbGxSVFNwRy9BRzlzakF2NXZkeUpLNXhpTU0yK3lhZzhaYXp5UUJXSGdFSEFHQjVPL09tcDB3ZEhocGQxTjMyYUs4dExWSnAxRHFBblhrNTJwbVhJNWZkRmxQRjJKaWRxUTlzcklsTVFmS0hUQjJKV2pDZlpvdHRINzJlQTg1VFBmMEtTZnF6a2tKMXVEMlJCZ3VwS0hhbFJTb2tCV2xPRmFhbDZjbnUvb1RqV3NmZGVxb244Zm41K3RQQXNQcTk0YW1LOFFQODY2ckxkZU9HeW9SMnZhYkNtNVArNUV6SGtsUUZQTUZnSk9CT0JJUDZ6dkhtbU9sVWg0WkdkV25jcHFYZVVFZ3Y5QTh0YVArY0tUZHZybzJjOXpkZGZYcWdxWFhCNTFvT1c2S21uMDF4QjRQNndja3oyajh3ckcvdDJSWjUzaHNNNmVXNGdKTVQxN1hQdDRwdG9ySHlDRGdBQUV2THNOdlZrRHM5V0pwUFJXRXVWNVlWemZvNDJ0WGwwNVdlZzRQRE1TMXQ4Nkx1UlB2aTl2dFlyanZGVTN1T0xMVUJuMTgvUDl1bG41L3RpZ1M2WkxJZGpvUk9jaldac1d0YlRvMGxyNDRjR0J6V2djSEY3d1B6VE8rQW51bE5mUDc5OWRXNk5xcjZFNjNmNjFPbng2dUNOS2NHZkw2WXZZeG1ZeWhjVmZESGhhSzJDWS91UE5xa2oyMnAxVDJOTFdxZGlLM00zSCtxVlJPQm9EYm5aTW9tUTkwZXIzNTJ0bXZXNlpTcDJCdzFYWEwvS3U2cE01UDh1QzU0SFc2UHZubnN0RHJjSHQxUVc2SGF6T25OUm4vZjJ4K3pCNDdUWnRPYksyUGJMcnZqMnJMSHkxbUNpdTVNYm11bzEyME45VE4rL2JycWNsMVhYYjVzNzM4dUl1QUFBQ3h0ZDM1T1RFZWxnek1zZXYvYXpxM3pycHo4dXF0dlFlc2c5dllONnJycWNubENJZGtVWG1BK1phNkIySG9TL2IzRTMwRi9UMTJWL20veldZMEdBckliaG1veU0vU1hHNmJYb1pqU29xZC9MVVJ0WmtaTXVIRUhnK3B3ZTdWcE1oQVV1OUwwNGFqS2lUc1lqS2tJR3BJTUdUSU15YWJ3R3A2cFRTZTdQVjU5Y3YrUm1QZjcwbzdOQ3BqaHdmbW5aeGtFVDZuSWNNMjZwMG9xOHB4T0ZVOHVZUGVHRXFzZmE4RXZPM3EwSVRORFY1WVY2ZVdoVWQxMS9MUW1na0ZkVVZLb2Q5WlVSSTd6aDBMNlpVZXZIcnAwdDJ3Sy96M0xzTnRraS9yTUQvcjhNUUVvbVI5ZFRCYzFLeUhnQUFBc0xicUZjK3VFT3pJbEtWNVp1aXZwODdONXZtOVExOWVVYThEblYvdUVSMFArZ0liOWZvMzRBeHIyQnpUaUQyaGpkb1krdGJVK010WHA5TmlFOXZVTjZvR0xkOFZVYnFhc3RiVVFTNlU5YnVQVFM0dnlFNlplUlRzeE1wWlE0VmtKclJOdXRiczlxc3BJbHo5azZwdkh3cTJmUDdkOW84NlBtdW80WmJZcVZiem40anBwU1lxWjRyaFNwdHBSUzlMTFE2TUpWYVcxNHY2bVZ2VjZmZnAvWjdzVU5FMWRVcFN2VDI2dGk1azIrTTluT3RUdTl1akV5TGgyNWVmSWFVczhUN0tmTzZ5TmdBTUFzQ3k3WWNSc01QbEMvOUpPeFFtYXBtNDdjSFRHTlQxMnc5Q3RjUU95aDF2YVpVbzZPanlxeTVJc2NQOWQzTnFTZjQ1ckg3dFUyaVpXdGlQWnlkRnhOWTZPeDdUMm5jMHYycnVYK1lwbTltUjN2OTVUVjZVZm5HeUpMRjcvMnVHVGVsVnhnVjVmWHF5R25PeUV6bmVwT0xnSzdaV1QyWnc5L1R2WXZ3UlQvWlpMMERUMTcyMmRrY2NIQm9lMXQzY2dVdkg4WS85UXBHMTQ0K2hZVEh2eUtZZUdSdlNUWmZvTXBlcmhsdlo1ZHhQOHlubWJFemFyUmVvSU9BQUF5d3FacHI3eVVxTTI1V1NxSVNjNzVrNnVhVXJEL3VscXlXZGZQRDdyUm9QM1huUis1TS9SaThCbm05UVdORTE5K2FVVGVrZE51ZDVlWGE0bnV2dDBlSExBM0RnNnJrdUxDK1FQaGVRT0J0WG45ZXZKN3I2RURSeC9mcllyMVc5M3pidnphSlBlWFZlcGl3cnlsSmZtakFsK3BxUXhmMEJOWXhQNnI0NmVSZTJmczFoUDl3N0lVT0tkLytmNkJ2VmMzNkRTYkRhVnBxZEZPcEU1REVNT20wMU93NURkTUdTM0daTlQxY0ttR2tjMEpwbHlkOXVCb3duVnJWUXRkSDFXZEFYbndCcGNmek1UZjhqVVBZMHRHZzBFbEcxMzZONVRaeUtmdjcyOWc1b0lodVFMaGVRSkJqVVdDS3JUN1ZWSGlqL2JwZXlpNWpkTkhZOXFSZDg4TnBHd3Rtb3VoNGRIbGU4TUI1eXpDL3o3Y1M0enJ2and0MmdyZ1hYaDl3OThOdWJ4US8vNW5QN3hGOCt1MHRVQVdBcWxOMTIxMnBld1lqWm1aNnB0d3AzeW9uUXNUcEVyVGZsUlV3Q2I0dlpKV1UyYm9oYjR0MDU0Rmp4RmJHcURXVWxxZDN0VFBrOWRWb2JTYkRZRlRETmgvNWoxd3REc054Zm1VcFdScnAxUkZaL0hPNU4wbTVoRmROT1F3OE5qS1FlcHRhN25vU2RXK3hMbTdla0hQNWRRVHFXQ0F3REFDbGl2QThuMWFtckQxYlZvcWNMV1F2ZkNXZXdlT212QlltOFR0THM5QzY2Y1NVcW90R0p0U2JJVUN3QUFBQURXSndJT0FBQUFBTXNnNEFBQUFBQ3dEQUlPQUFBQUFNc2c0QUFBQUFDd0RBSU9BQUFBQU1zZzRBQUFBQUN3REFJT0FBQUFBTXNnNEFBQUFBQ3dEQUlPQUFBQUFNc2c0QUFBQUFDd0RBSU9BQUFBQU1zZzRBQUFBQUN3REFJT0FBQUFBTXNnNEFBQUFBQ3dEQUlPQUFBQUFNc2c0QUFBQUFDd0RBSU9BQUFBQU1zZzRBQUFBQUN3REFJT0FBQUFBTXR3clBZRkFBRE9YVDBQUGJIYWx3QUFzQmdx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WNxMzBCQUlCelYrbE5WNjMySlFBQUp2VTg5TVJxWDhLU29JS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3N0hhRndBQUFMRFU3SVlobTJGRUh2dERvU1YvajB5N1haa091L3E4dmlVL042eWpNTTBwdTJGbzJCK1FieG4rSGlJUkFRY0FZSG1aZHJ1dUtDM1VyenQ3WmFad3ZOTm1SQWF2MlE2SHNoMTI1VG9keW5NNmxlMnc2eWRuT2haOExmZS9jcWZ5bk9IL2ZyOXc2SVNheHljV2ZLNzE0c2VYN3BITGJsTzN4NnRQN2o4eTQzRTNiNnJWNjh1TEpVbGZmdW1FR2tmSEYveWU3NnVyMGpXVnBaSEgxejk3WU1IbmlwZm5kT2pheWxLOW9hSkVYUjZ2dm5qb2hJSm1Lbit6emgwZnFLOWVzcC8vMWVYRitzaW0ybG5QbGNveHErWFdobnJ0eU0yV0pIMzNSTE9lNnh1Yzh6V1ZHZW42N2l1MlJ4Ny94WE1IbCszNnJJaUFBd0N3TktmTjBPZTNiOUtPdkd6dHljL1Y5eHBiNUE0RzllYktVbDFlWENDbnphWTBtNkUwbTAwWmRydlM3VGJabys3OEovTjRaNjhHZlA0RlhZL0RObDFaTUZPSVcxa091NHJTMGhiMFhqUHA5L2swSGdndTZUblBKZS9hVUttcnlzSkJyRDRyVTlkVmwrdlJ0czZVWC8vbzVSY3MrVFhkZnZDWVdpZmNTMzdlMmRnTlEyK3RLdFB2ZXZvMXVJRFB3NTlYbFdsdjc4Q0NQMHNMdFpLZnFiSjBsN1pQaHB1V2NiZWVUeUhjU0pJaHhWUWdNVDhFSEFDQXBiMnVyRmc3OHNJRGpBc0w4M1RuN2diZGViUkpwcVF0T1ZrTE9tZDFabnBrVUpiS1lEWDZickpOMDRPV1VBbzMvUzh2TG9pNU03MFU3anZWcWllNis1YjBuRk5jZHB2K1IybFJ6SE4yVy9oN3pyVGI5Y2FLa3NqenovVU42bFhGQlpISE5abnBrVDlmV3BTdmpkbVprY2R0RXg0ZEdSNWRsbXVlcjRkYjJuVkJRWjRLMHB5U3BMZFhsK3VaM2dGMWVieXJmR1VycDhTVnB0c2E2clUxSjB1dkxTM1NYeDl1bkZmSXVicThSTyt0cTlKMTFlVzZ2NmsxVXRYNDRNWWFiWTc2dlV0U250TVo4L2lPWFEwSjUwdmxtQys5ZEVMU3lueW1QclcxVHBKVW51NktmT0pObWJwbDh2a3AzMjlzV2RMclFCZ0JCd0JnYVk5Mzlxb3VLMU5YbG9VSDNWVVo2YnBqVjROKzNOSWVjMXpBTk9VTGhXU2E0VHU4VTU3dEc5U29QNkN4UUVBai9vQ0cvUUcxVFhnV2ZEMjJxSnV5VnB6V2xHMjM2ME1iYTVKK0xjZnBpUG5heWRIeEdZOTlTMVZaek9QZmR2V3RtWUF6SGdqcXh5M3RrY0hxaWRFeHBkc1gxcmVweCtOVHdGell1b3pLalBTNUQxb21OOVpXYXV2a0RZS0tESmYrK3Z3dCt1dVhHelhzRDh6NTJ1MjUyZnJneG1wSjRjL2FweHZxRlRKTjdlc2ZVblZHK3B3M0hsSzVNYkhRbXhkTDVUVWxoUW5QMVdkbHFqNHJOcndSY0pZSEFRY0FZR21tcFB0T25WSEFOSFgxNVBxT3Azc0g5RXp2Z1BZUERzc1hDc2tYTWhXYURCdDdDbkwxNVIyYkk2Ky8rMFR6b3EvaGpSVWxTUWZ5ZDErd0krbnhYenQ4VW9mWHlHQitMWHBiZGJuZXZhRnlYcStacTlMV011N1daMTg4bHZMeDBjN1B5OUczOTJ5ZjhldWpnWUErK0llWGtuN3RqcU9uMU81ZVdHQmVqcWx1cWJxdjZZd0tYVTZkbjVjaktYemo0Q3ZuaFVQT1JIRG02WS9sNlM3OTFiYU5NZE5Bbis0ZDBCLzZoNWI5bW5IdUlPQUFBQ3pQbFBSZ1U2c2tVNlV1bHg1dWFWZklORFdTd3QzbXVhU3ltRGw2V2xZcUFyTlVkcWJlTHovTnFRZGV1VFBoK2VoQjcwZGVlRmxEODVoS3R4VDZmWDdkT0xrZ2VuZCtyajYzZlhvdzZ3K0Y5TE96M2ZwVlo0ODh3WkNDcHFrYm56dW9mS2REZCt6ZXBzSzAyR2xHQndhSGRkZngwd3FaaWdSUUs0cHVycENxMVY1RTd3K1ordGF4MC9yNnpxM2FrSlVoU2FyTHl0RG50Mi9TL3pwNk11bHJDdEtjK3NwNW01WHJuQjUrSGhnYzFyMG56MFJXby8zRHFUUEtzTnRqWG5kWmNiN2VXVk1SZVh6N3dla2dtbWF6eVpTcGl3cnpaanhtTHN2NW1Vb1dibjkweVM3bE9NSS9nL0owbCs2NThMdzV6elAxWHF2OWUxOHZDRGdBQU11cnlIQ3AwKzMyVGIxakFBQVRla2xFUVZUVmcwMXRTclBiMXZ4Z09aREs0cHcxTEdpYXVxQWdUN2R2cTQrNVUrKzAyZlFYdFJXNnBySkVQMjNyMG1NZFBjcTAyL1dGSFpzVHdvMHA2WUtDUEgybVlhUHVibXlXTjdpK2Z5Wlc1QTRHZGVmUlU3cHo5N2JJZWlTN3pWQ21QZm53OHZYbHhTcExkMFVlSHhrZTFmOCszaHd6VmJNM1NjdnRiYjdZNldaT202SHJxc3RWbTVXaHNuU1hmblM2TFdIOXowbzNYSmhKanNPeHFwVzJjeFVCQndCZ2FSY1g1ZXYyaG5yOTdHeVhIbW50bERjWVh1K1E2cUJqcHVNZWJldlVJNjJwZGM3NlhYZS85dlVQeVM3cHZxZzd4Sjg1ZUZTams1Mlh2cjE3bS9JbkI0bnJmVzNPdFpXbGVtOWRsV3lUZTM5a08reXlHNFo4b1pBTWhRZDlJZE5VUllaTG45KytTVlVaNmZJR1F6bzFOcTd6SnFjOFBkYlJvMnNyUzNWUllaNit1WHViZnREWW9sTmp5VnRxZi9YbHhvVG5ycWtvMFdWUkRReVNIWE5EVFlWMjV1Y2tQZWQ4S2dEUkxpak0xVjl1cUZKMC82dmZkczNlME9HRmdTSDErOWJuWGpyOVByKytjYXhKZjd0enEzN2QyYXVmbk9tWThlL3ZJNjJkTWlTOXM2WkNSMGZHZE9leHBwVDJoWG0rYnlpbVpmaXdQNkNMQ3ZNaVhjWXVLeXJRWGNkUEw2cXRPS3lGZ0lOMTY2YTN2R3ExTHdIQUlqMjJ6T2V2eVV6WExWdnFaRE1NdmJPbVFodXpNM1gzaVhDYjZLWHduVmZzaU9uOE5adnJuejBncHkxMklYcS8xeDlacjJCRVZUcldjOEQ1NE1ZYXZXbHlTbDdJTlBYZEU4MzY0dlpOc3RzTkRmcjh1dXY0YVYxZFhxS0pZRkRmM0wxTkdYYTdURWwvZitxTWR1YmxSQUxPODMyRE1pUzl1YkkwM0JoaTl6Yjl6ZUZHSFIwZVMzalA0eU9KejExV2xEL25NYU9CbWFjb0xxUUM4SnFTUXQxWVd4a1RidjZqdlZ2L01zZStTUWNIUjNSd2NHVGU3N2RXbkI2YjBDZjNINGxNM1pyTnY3VjJxbWxzUWk4UGpjcWI0cWFYbzRGQXd1L3E4UENZZGsyRzAyMjVXUXJKVk12NDJxamFSQnNQQlBXRlE4ZGpudnZHN20yUlJpWmRIcSt1Zi9hQURJVzdQTzRmR0phcDhKcW02RFY2VEUyYkh3SU8xalZDRHJDK1BiYk0vMm1QK0lNNk1UcW0zZm01a3NKVG51N1kxYUE3ajUxU3h3d0x1MTEydTRxaXBrdk5kTnhDMXU4NDR2YTE4RWQxejRydXJqYmJHcHdwMGFzVTFsSWNlcXlqUjFlVUZDckxZZGNQVDdjbGRENDdNKzdXL1UydDJwT2ZxN1RKd1BmUTZiTjZ2bTlRTy9OaXF5bi8xSHhXR1hhN3Jpd3IwcW5SY1IxTEVtN1dpbXNyUy9XKyt1cVljUE5mSFQwSjNmcVNtYW1UM0d6T3JPSmdmaUZUcmxKNXpXKzcrblIvVTJ0SzUzdStmekFTY0d5R29WY1U1R2x2NzhDOHJ5dmFjbjJtNXJwaDhlcVNRdDFZVzZHeWRKZis5dkJKdlV5RGtVVWo0QUFBTEd2WTc5ZmZIVG1sdDFhWDZWMjFsYklaaGlveVhOcVNuYVZiRHh4TitwcjRMbW96SFNlRjkvS1lEMWRVSzJGVDRZWGFVK3p6ck9BVXU2WTNLcHhZUTV0MmRudTh1dmZVR1JXbU9mV2J1S2xacGVrdVBYanhMcjA0T0tJL0RBenB4eTN0OG9WQ0NjZE5tZXFBMStueDZ2akkySm9LY2xPY05rTTNiNnJWYStQMi92bloyYTQ1S3pkVDV0dUVRcEplR0JpZTkydldnNFd1VjdsMWE1MXVqZHRqSnQ0M2pqVnAveXcvdCtYNFRHVTU3THIzb3ZOblBhWW1NejJ5TnVtSzBrSUN6aElnNEFBQUxNMlU5UE96M1dvY0hkZk5tMnIxWUZQYmtyVmcvc3pCY1BqWmxwdXRyKy9jR25uKzFnTkhrMVorc3FLNlEzbmlwc25abys3OXAxTEJ1YWh3ZWdyV1RHMkc2N015ZEhDRmQ0bVhwRC9HdGZ5OStZV1hkVUZocm03WlVxZGNwME5YbEJhcUxqdERweWZYMUV6dFdaSm1zMFVHN20rb0tOSHJ5NHYxV0VlUGZuNjJhMlcvZ1JRVnBqbDErN2FOa2YxZ3BQQzB2QitlYnBzeHRHSHRXcTNQMUw2K0lWMVhYUzVKdXFRb1h3ODB0UzNwK2M5RkJCd0F3RG1oMStQVDdRZVBSYW9qV1E1NzB0M09YWEV0YXIrWFpLK2FieDA3SFRNQTJqTTVCVTZTbXNjbjVBNEc5WWFLRXUzSno5WGRKNW9qYXcyaTIrT094OTBodHR0U3IrQlVaYVJIMXJsSWlya3JiVXFScVBTbHlVcFVzczVVSyttQ3dqeDlZc3VHeUtKd1Nhck56RkJ0WnNhY3I5M1hQelRuMm9wdHVka0p6eFhFZFdWTGRzeFVxOTZGdUtnd1R4L2ZzaUhtSEw1UVNIZWZhSjUzZFdWcWZjVlh6OXNTbVhaMSs4RmphcDF3UnlvYUU4R2czci92a05Kc3RzakMvTlhxenZYMUk0bHRvTE1jRG4ybW9UN3krTURnc0g3VjJTdEpNUlhSSjd2NzlXeGY4cWxrL1Y2L3JvamFJRE82NGhrd1RRVVgyVjF3dHMvVmNuMm01bW9UTFlYL3plajMrbFRrU2xPRzNhNDlCYmxxWDhSbXdpRGdZQjM1czQ5OGU3VXZBY0FTSzczcHFoVjdyNDl1M3FEYXpIVHQ2eC9TazkzOTZ2UDVVdG9KUHRreFRsdnNXcG9MQy9NaWY5N2JPNmdiYWlyMHVzbDlUYTRzSzRvTTlJcWlwc0RFcitHSm1hSTJ5MER1L0x3Y2ZXcHJYV1R3Tng0STZyZmQwOVdDdGdsM1FuQTRPVHF1a3FqM1hpbE9tNkgzYktqU05aV2xDejVIS29QYTZPclpZbzVKaGRObTAvdnFxaEttbGZWNmZicnIrT2xJVldxK0hJYWhMVG5oWGU2RHBxa3VqemZwY1pjVzUrdjZtb3BWclJDOU5KUllBUzJQYXY4c1NXMFRIcjJZcEhGQ3A4ZWI5UFZUM3JQdnhjaWZvd1BjdjdWMkxsc2xieWsvVTVjWEYraTJxS0NYYXB2b2c0TWprWDh6TGkzSzEwOG4xbWJWY3IwZzRBQUFMTTl1R0dySXpaTExadE1iSzByVTRmWm9iOS9TVkRWSzA5TlVON25Sb1NucDJiNUI1VGtka2NIS3RaVmwrblZYbjBLbXFhcU02VUZnZjlRMEY3dGh4Q3hPbjIySzJvV0ZlWkYyMGxOclZFYWp3dEtEVFcyNnRhRStwbEhDMlZXNEc3dzlOMXYvYzNPdHFxSUM0dU9kdmZyWDFvNkU2dFdVclRsWitzcDVteU1iUGI0OE5LcERRMnVudTlpMjNHeDliSE50UXVnOU9EaWk3emUyYUd5V3JteHplVTFKWWVUN1BqazZQbVA3NUh5blUrWHBMbDBjRmFyWGd0cXMyQUNRU2tjMVNYcExWWms4d2FEKzJEK3NZZi9LVDZlVTFzWm42dURRZE1DNXNEQlAvOUhldmFUblA5Y1FjQUFBbHJjcE8xT3VxQmJOUjVPMERQN29DeS9IaEk1NE05MkZmWFh4OUpTYWw0ZEcxTy8xcWQvclUvUDRoT3F6TWxXYW5xWkxpL0wxWE4rZ05tWm5SbzQ5RzlXR09MNGlOTnRVbW45cVBxdjlBOFA2OEtZYVBkTGFxWDF4NjEyT2pZenBveSs4ckJ5bkkxSVZtZ2dFZFVOdFJiTFRMYmxzaDBNZjJWU2pWMFh0UVNPRkY5MGZHUjdUUDF4MHZoN3Y3TlcvdFhiR2ZKK3ZMaW5VeHpiWFJqcXI5WHA5K2w1ajg2bzNGckFaaGpMdGRsMWZXNjQzVlpUR0JOR1FhZXJSdGk3OXRLMXpVZGRaNGtyVGUrdXFJbytmNmttY3d1V3kyWlRyZEdqSDVGUzdkcmNuNmJTNzFYSmhRV3pnU3JYTjlvVUZ1VG92TDBjZjJTVDlhV0JZM3pyV3RCeVhONnVsL0V5NWc2R2s2KzlLWEdrSmJlS2pIUmtlVmRBMDFUUTJvZjBEdzNMR2RWekUvQkJ3QUFDV3R5dHFqY3hvSUtEV2NiZXluWXYvTDlDUWRGVlpjZVR4NzZJR3BrLzFES2krUGh4bzNscFZwai8yRDJsNzFJQTBlbFBDK0lIUFhHdHdEZytQNnJaWnVydEppcmtEdlpMR0E0R1lFT0FQaFhSL1U1dk9UcmoxOVYwTmNoaUczbDVkcm9iY2JOMTlvbG1TZEZOOWRVd2c2dmY1OWJYREp6V2M0dmVRYkkrUUQ5Ulh4MHlOUzNiTXB4dnFFNEpZdEV1TDh2V1JUYlV4YTZlbWRMZzkrc0hKTXpxNXlNMGx0K1JrNmNiYUN1Vk12a2U3MjZQZjkvUkh2dTRPQnBWaEQyK1Urc09MZDBXZVgreWVMemtPUjJRdkZsOG9wSUZGTEp3dmNhWHA4cExwbjZNL0ZOTEowZFNtNmsxTjJ6UWtaVHZzc3grOGpKYnFNM1ZnY0ZnSEJxZlg3eGlTYnFpdDBEdHF3bUhJSFF6S1lSZ0puL254UUZBZit1TkxrZXBtVlFyVFp6RXpBZzRBd1BLaTkxYzVQRFM2WkZXQjE1WVdxVFI5ZWg3K3pyd2M3Y3pMa2N0dWkxbmt2akU3VXgvWVdCT1pndVFQbVRvU3RhZExtaTIyZmZSNjN1alRsSFRQeVRNcVNVOVR1czJ1N3pVMlJ3YmpEemUzNjMzMVZiSWJobmJrWnV1dVBkdmxzdHRpcW11dEUyNTk4MWlUZWp3elR5RnNIWGZycWFnUXNGQi9HaGhXLytSaThmZ0IvblhWNWJweFEreW1uVlBmM3k4N2V2U1RNeDB6VGlPYkQwOHdHQm5zVGdTRCtzN3g1cGdwaW9lR1JuVnAzS2FsM2xCSUwvUVBMV2ovbkNrM2I2Nk5uUGMzWFgxNklNWDlaK0k1REVNZjM3SWg1bmU0ZjNBa3BjMTBiWVlSMDVwNXBuVkg2MVY1dWt1ZjJMSWhVbWtMbXFidU90NnMyeHJxa2xaelpwcTZpZmtqNEFBQUxDM0RibGREN25RYjM5a1dPTS9YbFdWRnN6Nk9kblg1ZEtYbjRPQnd6QUF3TDZwQzRBdk9QbWhlcmM1WjgrRVBoWFRIa1NaNVFpSDVvMExBM3I0QjFXYWxSNnBlOFpXUnZiMER1cStwVmQ0NWZnYnhkOGtYNnBuZUFUM1RtL2o4Kyt1cmRlME1qUkg2dlQ1MWVyd3FTSE5xd09lTDJjdG9Ob1lraDgwVzgvT1F3b3Z4N3p6YXBJOXRxZFU5alMwSlU3dnVQOVdxaVVCUW0zTXlaWk9oYm85WFB6dmJOZXQweWxSc2pwb3VPZHZlTUxOSnQ5dDA2OVo2blI5MUF5SGNsbjNtQmZMUm05MVdaYmhpSHJldFV1ZXdwZjVNWmRydGVsdDFtYTZ0TEl0TVB3MmFwdTVwYk5GTEthNHB5MW1DQ3ZPNWpKOGVBTURTZHVmbnhIUW9PempEQU9Ock83Zk91M0x5NjY2K0JhMkQyTnMzcU91cXkrVUpoV1JUZUlINWxGVHVmSzhIdmxCSU5abnBxc3ZLME1hc1RHM0x6Vlp0VmtaQ1JVUUtidzc2dzlOdE9waWs2OVpLcTgzTWlBazM3bUJRSFc2dk5rMEdnbUpYbWo0Y1ZUbHhCNE14RlVGRGtpRkRoaUhaRks1UzJDYWJTSFI3dlByay9pTXg3L2VsSFpzVk1NT2g1OU5SM2JkbVVwRVJyZ29zUnA3VEdhbWNlRU9oQlcwc3VTcy9SeC9hV0pQUWNPR0pyajQxeFhXUzg0Zk15RUQvbFlWNWVxWjNRUDVRU05kVng2NWhhUnBiM0hTL3RlRDh2Qno5MWJhTmtlbC9Vdml6OEowVHplRzFOVGFiMHVPcU54VVpMbTNJekpBdlpDcG9ta3EzMi9TMnlYMXhKT3Y4bTdDU0NEZ0FBRXVMYnVIY091R09URW1LVnhiWDVqWVZ6L2NONnZxYWNnMzQvR3FmOEdqSUg5Q3czNjhSZjBERC9vQkcvQUZ0ek03UXA3YldSd2IycDhjbXRLOXZVQTljdkN1bWNqTmxNV3NoMWdKRDB0L3UzS3FHM095a1lTWmEyNFJIajNYMDZLbWUvalV6TGE5MXdxMTJ0MGRWR2VueWgweDk4MWk0OWZQbnRtK01xVlJNeWJDbnZtN2t1YjdCaE9laXB6aXVsS2wyMUZLNFUxMThWV2syaFdsT2ZicWhQbW13UHo0eXBoODFKMjVTMmVueFJOb3NiOHpPMUE4dVBDL2hHRTh3Tk90NnBuZHZxTlM3TjFTbWZKM1J2bkRvZUVMb1dpNG54OFkxRVF4R0FrNjN4NnR2SHordFQyelpvQS9VVjh0bHMwV21wNDFPZHQzTGQ0WTNqSjJKMWFidXJRUUNEZ0RBc3V5R29ZdWlBczRML1l1ZjFoUXRhSnE2N2NEUkdkZjAyQTFEdDI2dGl4bm9QOXpTTGxQUzBlRlJYWlprZ2Z2djVsaGJNdGRDNkpuY25XVEQwdVZnS3J5WjQweVZyVTYzVi9zSGgvVnM3NkJPcmRFNzlrOTI5K3M5ZFZYNndja1dIWm1zYm56dDhFbTlxcmhBcnk4dlZrTk9ka0xudTFTc2hRcVZKRzNPbnA2eXVYK2VVLzBHZkg0ZEdocE4rUDN1NngvU1BZMHRTYWZzL2FxelYvOXpVKzJzNTMycXB6L2w2WDVMYlNrL1U5NWdTRDg2M2FiUGJkK2tKN3I3OUhCenV5YUNRYlZQZVBUcXFFcXRGQTZYa25ScWJGd0IwNHlacmhmdDhjNGs4eWd4S3dJT0FNQ3lRcWFwcjd6VXFFMDVtV3JJeVk2NWcyNmFpdGwzNDdNdkh0ZmdMTldUZXk4NlAvTG42RVhnc3czSmdxYXBMNzkwUXUrb0tkZmJxOHYxUkhlZkRrOE9tQnRIeDNWcGNZSDhvWkRjd2FENnZINDkyZDJYc0lGamw4Y2JjOTN0U1ZyUXB1S1ozdWtPYjh0OVIvanAzZ0g5UlcyRlhIYWIyaVk4YWhsMzY5VG91STZOaktXOEEveHFlcnAzUUlZU0t5N1A5UTNxdWI1QnBkbHNLazFQaTNRaWN4aUdIRGFibklZaHUySEliak1tcDZxRlRUV09hRXhTb2JqdHdORUYvMDRYdW5Za3VvSnpZQUhyYi82OXJWTTVUcnV1cVNoVmw4ZXJuNXpwMFBOSnFsTlQvcnVyVHpaSmI2b29WVVdHS3pKbE5HaWE2dlg2dExkM1FQL2Vscmh1WjY2MVdLbUt6MDNML1puNjA4Q3cvdXJnc1pqMVZLZkgzYnE4SlB4M1lqd1ExRXRESS9yUjZiT1N3bFA0V3NmZDJwaWRxWkJwS21DYThvWkM2dlg0OU4vZGZYcXllL0VOTmM0MXhoVWYvdGJhcUFrREFNNDVwVGRkdGRxWHNHSTJabWVxYmNLOWFuZXBWNXJUWnF6cTkxcmtTbE4rMUJUQWxacWlsSXBOVVF2OFd5Yzg4NW9pRnEwdWFuUE5kcmMzNWZQVVpXVW96V1pUd0RSMWVvRS9GMFBoOVNhSGg1ZXVLK0c1d05Ec04wVldXODlEVDZ6MkpjemIwdzkrTHFIMFJRVUhBSUFWc05DQjVIcTEya0Z1YXNQVnRXaXB3dFpDOThKWjdCNDZVbmlRdnBEbUJPZTZ0Unh1ckdUbUxWVUJBQUFBWUowaDRBQUFBQUN3REFJT0FBQUFBTXNnNEFBQUFBQ3dEQUlPQUFBQUFNc2c0QUFBQUFDd0RBSU9BQUFBQU1zZzRBQUFBQUN3REFJT0FBQUFBTXNnNEFBQUFBQ3dEQUlPQUFBQUFNc2c0QUFBQUFDd0RBSU9BQUFBQU1zZzRBQUFBQUN3REFJT0FBQUFBTXNnNEFBQUFBQ3dEQUlPQUFBQUFNc2c0QUFBQUFDd0RBSU9BQUFBQU1zZzRBQUFBQUN3RE1kcVh3QUE0TnpWODlBVHEzMEpBQUNMb1lJ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3RElJT0FBQUFBQXNnNEFEQUFBQXdESUlPQUFBQUFBc2c0QURBQUFBd0RJSU9BQUFBQUFzZzRBREFBQUFBQUFBQUFBQUFBQUFBQUFBQUFBQXpPNy9BLy9uOXZ4WDUwUktBQUFBQUVsRlRrU3VRbUNDIiwKCSJUaGVtZSIgOiAiIiwKCSJUeXBlIiA6ICJtaW5kIiwKCSJWZXJzaW9uIiA6ICIxMyIKfQo="/>
    </extobj>
  </extobjs>
</s:customData>
</file>

<file path=customXml/itemProps8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WPS 演示</Application>
  <PresentationFormat>宽屏</PresentationFormat>
  <Paragraphs>92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华文楷体</vt:lpstr>
      <vt:lpstr>微软雅黑</vt:lpstr>
      <vt:lpstr>Arial Unicode MS</vt:lpstr>
      <vt:lpstr>Calibri</vt:lpstr>
      <vt:lpstr>Office 主题​​</vt:lpstr>
      <vt:lpstr>童年故事馆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chengcheng</cp:lastModifiedBy>
  <cp:revision>185</cp:revision>
  <dcterms:created xsi:type="dcterms:W3CDTF">2019-06-19T02:08:00Z</dcterms:created>
  <dcterms:modified xsi:type="dcterms:W3CDTF">2023-02-09T14:46:50Z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B8C9C499AB14459FADC6CDE6CE8872AA</vt:lpwstr>
  </property>
</Properties>
</file>