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256" r:id="rId3"/>
    <p:sldId id="303" r:id="rId4"/>
    <p:sldId id="307" r:id="rId5"/>
    <p:sldId id="324" r:id="rId6"/>
    <p:sldId id="347" r:id="rId7"/>
    <p:sldId id="350" r:id="rId8"/>
    <p:sldId id="351" r:id="rId9"/>
    <p:sldId id="309" r:id="rId10"/>
    <p:sldId id="348" r:id="rId11"/>
    <p:sldId id="304" r:id="rId12"/>
    <p:sldId id="337" r:id="rId13"/>
    <p:sldId id="340" r:id="rId14"/>
    <p:sldId id="341" r:id="rId15"/>
    <p:sldId id="368" r:id="rId16"/>
    <p:sldId id="342" r:id="rId17"/>
    <p:sldId id="360" r:id="rId18"/>
    <p:sldId id="343" r:id="rId19"/>
    <p:sldId id="344" r:id="rId20"/>
    <p:sldId id="355" r:id="rId21"/>
    <p:sldId id="345" r:id="rId22"/>
    <p:sldId id="352" r:id="rId23"/>
    <p:sldId id="356" r:id="rId24"/>
    <p:sldId id="346" r:id="rId25"/>
    <p:sldId id="357" r:id="rId26"/>
    <p:sldId id="358" r:id="rId27"/>
    <p:sldId id="325" r:id="rId28"/>
    <p:sldId id="331" r:id="rId29"/>
    <p:sldId id="326" r:id="rId30"/>
    <p:sldId id="328" r:id="rId31"/>
    <p:sldId id="329" r:id="rId32"/>
    <p:sldId id="330" r:id="rId33"/>
    <p:sldId id="339" r:id="rId34"/>
    <p:sldId id="306" r:id="rId35"/>
    <p:sldId id="310" r:id="rId36"/>
    <p:sldId id="414" r:id="rId37"/>
    <p:sldId id="415" r:id="rId38"/>
    <p:sldId id="353" r:id="rId39"/>
    <p:sldId id="334" r:id="rId40"/>
    <p:sldId id="335" r:id="rId42"/>
    <p:sldId id="336" r:id="rId43"/>
    <p:sldId id="361" r:id="rId44"/>
    <p:sldId id="363" r:id="rId45"/>
    <p:sldId id="364" r:id="rId46"/>
    <p:sldId id="365" r:id="rId47"/>
    <p:sldId id="366" r:id="rId48"/>
    <p:sldId id="367" r:id="rId49"/>
    <p:sldId id="263" r:id="rId50"/>
  </p:sldIdLst>
  <p:sldSz cx="12192000" cy="6858000"/>
  <p:notesSz cx="6858000" cy="9144000"/>
  <p:custDataLst>
    <p:tags r:id="rId5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作" lastIdx="0" clrIdx="24"/>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5" Type="http://schemas.openxmlformats.org/officeDocument/2006/relationships/tags" Target="tags/tag32.xml"/><Relationship Id="rId54" Type="http://schemas.openxmlformats.org/officeDocument/2006/relationships/commentAuthors" Target="commentAuthors.xml"/><Relationship Id="rId53" Type="http://schemas.openxmlformats.org/officeDocument/2006/relationships/tableStyles" Target="tableStyles.xml"/><Relationship Id="rId52" Type="http://schemas.openxmlformats.org/officeDocument/2006/relationships/viewProps" Target="viewProps.xml"/><Relationship Id="rId51" Type="http://schemas.openxmlformats.org/officeDocument/2006/relationships/presProps" Target="presProps.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notesMaster" Target="notesMasters/notesMaster1.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a:ln>
            <a:solidFill>
              <a:srgbClr val="000000">
                <a:alpha val="100000"/>
              </a:srgbClr>
            </a:solidFill>
            <a:miter lim="800000"/>
          </a:ln>
        </p:spPr>
      </p:sp>
      <p:sp>
        <p:nvSpPr>
          <p:cNvPr id="21507" name="备注占位符 2"/>
          <p:cNvSpPr>
            <a:spLocks noGrp="1"/>
          </p:cNvSpPr>
          <p:nvPr>
            <p:ph type="body" idx="1"/>
          </p:nvPr>
        </p:nvSpPr>
        <p:spPr>
          <a:noFill/>
          <a:ln>
            <a:noFill/>
          </a:ln>
        </p:spPr>
        <p:txBody>
          <a:bodyPr wrap="square" lIns="91440" tIns="45720" rIns="91440" bIns="45720" anchor="t" anchorCtr="0"/>
          <a:lstStyle/>
          <a:p>
            <a:pPr lvl="0"/>
            <a:endParaRPr lang="zh-CN" altLang="en-US" dirty="0"/>
          </a:p>
        </p:txBody>
      </p:sp>
      <p:sp>
        <p:nvSpPr>
          <p:cNvPr id="21508"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幻灯片图像占位符 1"/>
          <p:cNvSpPr>
            <a:spLocks noGrp="1" noRot="1" noChangeAspect="1" noTextEdit="1"/>
          </p:cNvSpPr>
          <p:nvPr>
            <p:ph type="sldImg"/>
          </p:nvPr>
        </p:nvSpPr>
        <p:spPr>
          <a:ln>
            <a:solidFill>
              <a:srgbClr val="000000">
                <a:alpha val="100000"/>
              </a:srgbClr>
            </a:solidFill>
            <a:miter lim="800000"/>
          </a:ln>
        </p:spPr>
      </p:sp>
      <p:sp>
        <p:nvSpPr>
          <p:cNvPr id="23555" name="备注占位符 2"/>
          <p:cNvSpPr>
            <a:spLocks noGrp="1"/>
          </p:cNvSpPr>
          <p:nvPr>
            <p:ph type="body" idx="1"/>
          </p:nvPr>
        </p:nvSpPr>
        <p:spPr>
          <a:noFill/>
          <a:ln>
            <a:noFill/>
          </a:ln>
        </p:spPr>
        <p:txBody>
          <a:bodyPr wrap="square" lIns="91440" tIns="45720" rIns="91440" bIns="45720" anchor="t" anchorCtr="0"/>
          <a:lstStyle/>
          <a:p>
            <a:pPr lvl="0"/>
            <a:endParaRPr lang="zh-CN" altLang="en-US" dirty="0"/>
          </a:p>
        </p:txBody>
      </p:sp>
      <p:sp>
        <p:nvSpPr>
          <p:cNvPr id="23556"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幻灯片图像占位符 1"/>
          <p:cNvSpPr>
            <a:spLocks noGrp="1" noRot="1" noChangeAspect="1" noTextEdit="1"/>
          </p:cNvSpPr>
          <p:nvPr>
            <p:ph type="sldImg"/>
          </p:nvPr>
        </p:nvSpPr>
        <p:spPr>
          <a:ln>
            <a:solidFill>
              <a:srgbClr val="000000">
                <a:alpha val="100000"/>
              </a:srgbClr>
            </a:solidFill>
            <a:miter lim="800000"/>
          </a:ln>
        </p:spPr>
      </p:sp>
      <p:sp>
        <p:nvSpPr>
          <p:cNvPr id="23555" name="备注占位符 2"/>
          <p:cNvSpPr>
            <a:spLocks noGrp="1"/>
          </p:cNvSpPr>
          <p:nvPr>
            <p:ph type="body" idx="1"/>
          </p:nvPr>
        </p:nvSpPr>
        <p:spPr>
          <a:noFill/>
          <a:ln>
            <a:noFill/>
          </a:ln>
        </p:spPr>
        <p:txBody>
          <a:bodyPr wrap="square" lIns="91440" tIns="45720" rIns="91440" bIns="45720" anchor="t" anchorCtr="0"/>
          <a:lstStyle/>
          <a:p>
            <a:pPr lvl="0"/>
            <a:endParaRPr lang="zh-CN" altLang="en-US" dirty="0"/>
          </a:p>
        </p:txBody>
      </p:sp>
      <p:sp>
        <p:nvSpPr>
          <p:cNvPr id="23556" name="灯片编号占位符 3"/>
          <p:cNvSpPr txBox="1">
            <a:spLocks noGrp="1"/>
          </p:cNvSpPr>
          <p:nvPr>
            <p:ph type="sldNum" sz="quarter"/>
          </p:nvPr>
        </p:nvSpPr>
        <p:spPr>
          <a:xfrm>
            <a:off x="3884613" y="8685213"/>
            <a:ext cx="2971800" cy="458787"/>
          </a:xfrm>
          <a:prstGeom prst="rect">
            <a:avLst/>
          </a:prstGeom>
          <a:noFill/>
          <a:ln w="9525">
            <a:noFill/>
          </a:ln>
        </p:spPr>
        <p:txBody>
          <a:bodyPr anchor="b" anchorCtr="0"/>
          <a:lstStyle/>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hemeOverride" Target="../theme/themeOverride1.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_rels/slide4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s>
</file>

<file path=ppt/slides/_rels/slide4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s>
</file>

<file path=ppt/slides/_rels/slide4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s>
</file>

<file path=ppt/slides/_rels/slide46.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31.xml"/><Relationship Id="rId5" Type="http://schemas.openxmlformats.org/officeDocument/2006/relationships/image" Target="../media/image1.png"/><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r>
              <a:rPr lang="zh-CN" altLang="en-US"/>
              <a:t>学校</a:t>
            </a:r>
            <a:r>
              <a:rPr lang="zh-CN" altLang="en-US"/>
              <a:t>传染病防控</a:t>
            </a:r>
            <a:endParaRPr lang="zh-CN" altLang="en-US"/>
          </a:p>
        </p:txBody>
      </p:sp>
      <p:sp>
        <p:nvSpPr>
          <p:cNvPr id="3" name="副标题 2"/>
          <p:cNvSpPr>
            <a:spLocks noGrp="1"/>
          </p:cNvSpPr>
          <p:nvPr>
            <p:ph type="subTitle" idx="1"/>
          </p:nvPr>
        </p:nvSpPr>
        <p:spPr/>
        <p:txBody>
          <a:bodyPr/>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983615" y="2393315"/>
            <a:ext cx="10515600" cy="1325563"/>
          </a:xfrm>
        </p:spPr>
        <p:txBody>
          <a:bodyPr/>
          <a:p>
            <a:pPr algn="ctr"/>
            <a:r>
              <a:rPr lang="zh-CN" altLang="en-US" dirty="0">
                <a:latin typeface="Times New Roman" panose="02020603050405020304" charset="0"/>
                <a:ea typeface="宋体" panose="02010600030101010101" pitchFamily="2" charset="-122"/>
                <a:sym typeface="宋体" panose="02010600030101010101" pitchFamily="2" charset="-122"/>
              </a:rPr>
              <a:t>学校常见传染病防控</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0"/>
            <a:ext cx="10515600" cy="949960"/>
          </a:xfrm>
        </p:spPr>
        <p:txBody>
          <a:bodyPr/>
          <a:p>
            <a:r>
              <a:rPr lang="zh-CN" altLang="en-US" dirty="0">
                <a:sym typeface="+mn-ea"/>
              </a:rPr>
              <a:t>组织管理</a:t>
            </a:r>
            <a:endParaRPr lang="zh-CN" altLang="en-US"/>
          </a:p>
        </p:txBody>
      </p:sp>
      <p:sp>
        <p:nvSpPr>
          <p:cNvPr id="3" name="内容占位符 2"/>
          <p:cNvSpPr>
            <a:spLocks noGrp="1"/>
          </p:cNvSpPr>
          <p:nvPr>
            <p:ph idx="1"/>
          </p:nvPr>
        </p:nvSpPr>
        <p:spPr>
          <a:xfrm>
            <a:off x="631190" y="949960"/>
            <a:ext cx="11122660" cy="5908040"/>
          </a:xfrm>
        </p:spPr>
        <p:txBody>
          <a:bodyPr>
            <a:normAutofit/>
          </a:bodyPr>
          <a:p>
            <a:pPr>
              <a:buFont typeface="Wingdings" panose="05000000000000000000" charset="0"/>
              <a:buChar char="Ø"/>
            </a:pPr>
            <a:r>
              <a:rPr lang="zh-CN" altLang="en-US"/>
              <a:t>将传染病防控工作纳入学校</a:t>
            </a:r>
            <a:r>
              <a:rPr lang="zh-CN" altLang="en-US">
                <a:solidFill>
                  <a:srgbClr val="FF0000"/>
                </a:solidFill>
              </a:rPr>
              <a:t>工作计划</a:t>
            </a:r>
            <a:r>
              <a:rPr lang="zh-CN" altLang="en-US"/>
              <a:t>。</a:t>
            </a:r>
            <a:endParaRPr lang="zh-CN" altLang="en-US"/>
          </a:p>
          <a:p>
            <a:pPr>
              <a:buFont typeface="Wingdings" panose="05000000000000000000" charset="0"/>
              <a:buChar char="Ø"/>
            </a:pPr>
            <a:r>
              <a:rPr lang="zh-CN" altLang="en-US"/>
              <a:t>建立、健全本单位传染病疫情、突发公共卫生事件监测、报告和管理</a:t>
            </a:r>
            <a:r>
              <a:rPr lang="zh-CN" altLang="en-US">
                <a:solidFill>
                  <a:srgbClr val="FF0000"/>
                </a:solidFill>
              </a:rPr>
              <a:t>工作制度</a:t>
            </a:r>
            <a:r>
              <a:rPr lang="zh-CN" altLang="en-US"/>
              <a:t>，成立由校长作为第一责任人的</a:t>
            </a:r>
            <a:r>
              <a:rPr lang="zh-CN" altLang="en-US">
                <a:solidFill>
                  <a:srgbClr val="FF0000"/>
                </a:solidFill>
              </a:rPr>
              <a:t>传染病预防控制工作小组</a:t>
            </a:r>
            <a:r>
              <a:rPr lang="zh-CN" altLang="en-US"/>
              <a:t>（或传染病预防控制相关职责管理领导小组），全面负责学校的各项传染病预防控制管理工作。</a:t>
            </a:r>
            <a:endParaRPr lang="zh-CN" altLang="en-US"/>
          </a:p>
          <a:p>
            <a:pPr>
              <a:buFont typeface="Wingdings" panose="05000000000000000000" charset="0"/>
              <a:buChar char="Ø"/>
            </a:pPr>
            <a:r>
              <a:rPr lang="zh-CN" altLang="en-US"/>
              <a:t>学校和托幼机构的校长是传染病疫情发现报告和防控工作开展落实的</a:t>
            </a:r>
            <a:r>
              <a:rPr lang="zh-CN" altLang="en-US">
                <a:solidFill>
                  <a:srgbClr val="FF0000"/>
                </a:solidFill>
              </a:rPr>
              <a:t>第一责任人</a:t>
            </a:r>
            <a:r>
              <a:rPr lang="zh-CN" altLang="en-US"/>
              <a:t>。指定专职（兼职）保健教师或校医作为</a:t>
            </a:r>
            <a:r>
              <a:rPr lang="zh-CN" altLang="en-US">
                <a:solidFill>
                  <a:srgbClr val="FF0000"/>
                </a:solidFill>
              </a:rPr>
              <a:t>疫情报告人</a:t>
            </a:r>
            <a:r>
              <a:rPr lang="zh-CN" altLang="en-US"/>
              <a:t>，负责本单位内传染病疫情、 突发公共卫生事件、因病缺课等信息的收集、汇总和报告工作。</a:t>
            </a:r>
            <a:endParaRPr lang="zh-CN" altLang="en-US"/>
          </a:p>
          <a:p>
            <a:pPr>
              <a:buFont typeface="Wingdings" panose="05000000000000000000" charset="0"/>
              <a:buChar char="Ø"/>
            </a:pPr>
            <a:r>
              <a:rPr lang="zh-CN" altLang="en-US"/>
              <a:t>在本</a:t>
            </a:r>
            <a:r>
              <a:rPr lang="zh-CN" altLang="en-US">
                <a:solidFill>
                  <a:srgbClr val="FF0000"/>
                </a:solidFill>
              </a:rPr>
              <a:t>单位内部</a:t>
            </a:r>
            <a:r>
              <a:rPr lang="zh-CN" altLang="en-US"/>
              <a:t>贯彻</a:t>
            </a:r>
            <a:r>
              <a:rPr lang="zh-CN" altLang="en-US">
                <a:solidFill>
                  <a:srgbClr val="FF0000"/>
                </a:solidFill>
              </a:rPr>
              <a:t>学习</a:t>
            </a:r>
            <a:r>
              <a:rPr lang="zh-CN" altLang="en-US"/>
              <a:t>传染病防控及传染病疫情报告等相关工作的专项内容，培训面应覆盖班主任、学校管理人员和</a:t>
            </a:r>
            <a:r>
              <a:rPr lang="zh-CN" altLang="en-US"/>
              <a:t>食品管理人员等。做到传染病疫情早发现、早报告。</a:t>
            </a: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923290" y="0"/>
            <a:ext cx="10515600" cy="988695"/>
          </a:xfrm>
        </p:spPr>
        <p:txBody>
          <a:bodyPr/>
          <a:p>
            <a:r>
              <a:rPr lang="zh-CN" altLang="en-US"/>
              <a:t>传染病</a:t>
            </a:r>
            <a:r>
              <a:rPr lang="zh-CN" altLang="en-US"/>
              <a:t>预防</a:t>
            </a:r>
            <a:endParaRPr lang="zh-CN" altLang="en-US"/>
          </a:p>
        </p:txBody>
      </p:sp>
      <p:sp>
        <p:nvSpPr>
          <p:cNvPr id="3" name="内容占位符 2"/>
          <p:cNvSpPr>
            <a:spLocks noGrp="1"/>
          </p:cNvSpPr>
          <p:nvPr>
            <p:ph idx="1"/>
          </p:nvPr>
        </p:nvSpPr>
        <p:spPr>
          <a:xfrm>
            <a:off x="340360" y="988695"/>
            <a:ext cx="11390630" cy="5723255"/>
          </a:xfrm>
        </p:spPr>
        <p:txBody>
          <a:bodyPr>
            <a:noAutofit/>
          </a:bodyPr>
          <a:p>
            <a:pPr marL="0" indent="0">
              <a:buNone/>
            </a:pPr>
            <a:r>
              <a:rPr lang="zh-CN" altLang="en-US" sz="2400">
                <a:latin typeface="Times New Roman" panose="02020603050405020304" charset="0"/>
                <a:cs typeface="Times New Roman" panose="02020603050405020304" charset="0"/>
              </a:rPr>
              <a:t>（一）提供传染病防控条件</a:t>
            </a:r>
            <a:endParaRPr lang="zh-CN" altLang="en-US" sz="2400">
              <a:latin typeface="Times New Roman" panose="02020603050405020304" charset="0"/>
              <a:cs typeface="Times New Roman" panose="02020603050405020304" charset="0"/>
            </a:endParaRPr>
          </a:p>
          <a:p>
            <a:pPr marL="0" indent="0">
              <a:buNone/>
            </a:pPr>
            <a:r>
              <a:rPr lang="zh-CN" altLang="en-US" sz="2400">
                <a:latin typeface="Times New Roman" panose="02020603050405020304" charset="0"/>
                <a:cs typeface="Times New Roman" panose="02020603050405020304" charset="0"/>
              </a:rPr>
              <a:t>1.学校和托幼机构每年应安排用于传染病预防控制的工作</a:t>
            </a:r>
            <a:r>
              <a:rPr lang="zh-CN" altLang="en-US" sz="2400">
                <a:solidFill>
                  <a:srgbClr val="FF0000"/>
                </a:solidFill>
                <a:latin typeface="Times New Roman" panose="02020603050405020304" charset="0"/>
                <a:cs typeface="Times New Roman" panose="02020603050405020304" charset="0"/>
              </a:rPr>
              <a:t>经费</a:t>
            </a:r>
            <a:r>
              <a:rPr lang="zh-CN" altLang="en-US" sz="2400">
                <a:latin typeface="Times New Roman" panose="02020603050405020304" charset="0"/>
                <a:cs typeface="Times New Roman" panose="02020603050405020304" charset="0"/>
              </a:rPr>
              <a:t>，保证各项传染病防控、物资储备、健康教育等工作的落 实。</a:t>
            </a:r>
            <a:endParaRPr lang="zh-CN" altLang="en-US" sz="2400">
              <a:latin typeface="Times New Roman" panose="02020603050405020304" charset="0"/>
              <a:cs typeface="Times New Roman" panose="02020603050405020304" charset="0"/>
            </a:endParaRPr>
          </a:p>
          <a:p>
            <a:pPr marL="0" indent="0">
              <a:buNone/>
            </a:pPr>
            <a:r>
              <a:rPr lang="zh-CN" altLang="en-US" sz="2400">
                <a:latin typeface="Times New Roman" panose="02020603050405020304" charset="0"/>
                <a:cs typeface="Times New Roman" panose="02020603050405020304" charset="0"/>
              </a:rPr>
              <a:t>2.寄宿制学校和学生人数600人以上的学校应设立医务室或者卫生室，并按不低于学生人数600</a:t>
            </a:r>
            <a:r>
              <a:rPr lang="en-US" altLang="zh-CN" sz="2400">
                <a:latin typeface="Times New Roman" panose="02020603050405020304" charset="0"/>
                <a:cs typeface="Times New Roman" panose="02020603050405020304" charset="0"/>
              </a:rPr>
              <a:t>:</a:t>
            </a:r>
            <a:r>
              <a:rPr lang="zh-CN" altLang="en-US" sz="2400">
                <a:latin typeface="Times New Roman" panose="02020603050405020304" charset="0"/>
                <a:cs typeface="Times New Roman" panose="02020603050405020304" charset="0"/>
              </a:rPr>
              <a:t>1的比例配备专职学校卫生</a:t>
            </a:r>
            <a:r>
              <a:rPr lang="zh-CN" altLang="en-US" sz="2400">
                <a:solidFill>
                  <a:srgbClr val="FF0000"/>
                </a:solidFill>
                <a:latin typeface="Times New Roman" panose="02020603050405020304" charset="0"/>
                <a:cs typeface="Times New Roman" panose="02020603050405020304" charset="0"/>
              </a:rPr>
              <a:t>专业技术人员</a:t>
            </a:r>
            <a:r>
              <a:rPr lang="zh-CN" altLang="en-US" sz="2400">
                <a:latin typeface="Times New Roman" panose="02020603050405020304" charset="0"/>
                <a:cs typeface="Times New Roman" panose="02020603050405020304" charset="0"/>
              </a:rPr>
              <a:t>；学生人数不足600人的非寄宿制学校，需配备 专职或者兼职卫生专业技术人员或保健老师，开展传染病防控工 作。</a:t>
            </a:r>
            <a:endParaRPr lang="zh-CN" altLang="en-US" sz="2400">
              <a:latin typeface="Times New Roman" panose="02020603050405020304" charset="0"/>
              <a:cs typeface="Times New Roman" panose="02020603050405020304" charset="0"/>
            </a:endParaRPr>
          </a:p>
          <a:p>
            <a:pPr marL="0" indent="0">
              <a:buNone/>
            </a:pPr>
            <a:r>
              <a:rPr lang="zh-CN" altLang="en-US" sz="2400">
                <a:latin typeface="Times New Roman" panose="02020603050405020304" charset="0"/>
                <a:cs typeface="Times New Roman" panose="02020603050405020304" charset="0"/>
              </a:rPr>
              <a:t>3.托幼机构应根据规模、接收儿童数量等设立相应的卫生室或保健室，具体负责卫生保健工作；应按照收托150名儿童至少设1名专职卫生保健人员的比例配备</a:t>
            </a:r>
            <a:r>
              <a:rPr lang="zh-CN" altLang="en-US" sz="2400">
                <a:solidFill>
                  <a:srgbClr val="FF0000"/>
                </a:solidFill>
                <a:latin typeface="Times New Roman" panose="02020603050405020304" charset="0"/>
                <a:cs typeface="Times New Roman" panose="02020603050405020304" charset="0"/>
              </a:rPr>
              <a:t>卫生保健人员</a:t>
            </a:r>
            <a:r>
              <a:rPr lang="zh-CN" altLang="en-US" sz="2400">
                <a:latin typeface="Times New Roman" panose="02020603050405020304" charset="0"/>
                <a:cs typeface="Times New Roman" panose="02020603050405020304" charset="0"/>
              </a:rPr>
              <a:t>，收托150 名以下儿童的，应当配备专职或兼职卫生保健人员。</a:t>
            </a:r>
            <a:endParaRPr lang="zh-CN" altLang="en-US" sz="2400">
              <a:latin typeface="Times New Roman" panose="02020603050405020304" charset="0"/>
              <a:cs typeface="Times New Roman" panose="02020603050405020304" charset="0"/>
            </a:endParaRPr>
          </a:p>
          <a:p>
            <a:pPr marL="0" indent="0">
              <a:buNone/>
            </a:pPr>
            <a:r>
              <a:rPr lang="zh-CN" altLang="en-US" sz="2400">
                <a:latin typeface="Times New Roman" panose="02020603050405020304" charset="0"/>
                <a:cs typeface="Times New Roman" panose="02020603050405020304" charset="0"/>
              </a:rPr>
              <a:t>4.学校和托幼机构应按照有关规定设置</a:t>
            </a:r>
            <a:r>
              <a:rPr lang="zh-CN" altLang="en-US" sz="2400">
                <a:solidFill>
                  <a:srgbClr val="FF0000"/>
                </a:solidFill>
                <a:latin typeface="Times New Roman" panose="02020603050405020304" charset="0"/>
                <a:cs typeface="Times New Roman" panose="02020603050405020304" charset="0"/>
              </a:rPr>
              <a:t>厕所</a:t>
            </a:r>
            <a:r>
              <a:rPr lang="zh-CN" altLang="en-US" sz="2400">
                <a:latin typeface="Times New Roman" panose="02020603050405020304" charset="0"/>
                <a:cs typeface="Times New Roman" panose="02020603050405020304" charset="0"/>
              </a:rPr>
              <a:t>和</a:t>
            </a:r>
            <a:r>
              <a:rPr lang="zh-CN" altLang="en-US" sz="2400">
                <a:solidFill>
                  <a:srgbClr val="FF0000"/>
                </a:solidFill>
                <a:latin typeface="Times New Roman" panose="02020603050405020304" charset="0"/>
                <a:cs typeface="Times New Roman" panose="02020603050405020304" charset="0"/>
              </a:rPr>
              <a:t>洗手设施</a:t>
            </a:r>
            <a:r>
              <a:rPr lang="zh-CN" altLang="en-US" sz="2400">
                <a:latin typeface="Times New Roman" panose="02020603050405020304" charset="0"/>
                <a:cs typeface="Times New Roman" panose="02020603050405020304" charset="0"/>
              </a:rPr>
              <a:t>。 提供充足的符合卫生标准的</a:t>
            </a:r>
            <a:r>
              <a:rPr lang="zh-CN" altLang="en-US" sz="2400">
                <a:solidFill>
                  <a:srgbClr val="FF0000"/>
                </a:solidFill>
                <a:latin typeface="Times New Roman" panose="02020603050405020304" charset="0"/>
                <a:cs typeface="Times New Roman" panose="02020603050405020304" charset="0"/>
              </a:rPr>
              <a:t>饮用水</a:t>
            </a:r>
            <a:r>
              <a:rPr lang="zh-CN" altLang="en-US" sz="2400">
                <a:latin typeface="Times New Roman" panose="02020603050405020304" charset="0"/>
                <a:cs typeface="Times New Roman" panose="02020603050405020304" charset="0"/>
              </a:rPr>
              <a:t>。根据学校和机构规模、学生数量以及传染病防控要求储备一定数量的</a:t>
            </a:r>
            <a:r>
              <a:rPr lang="zh-CN" altLang="en-US" sz="2400">
                <a:solidFill>
                  <a:srgbClr val="FF0000"/>
                </a:solidFill>
                <a:latin typeface="Times New Roman" panose="02020603050405020304" charset="0"/>
                <a:cs typeface="Times New Roman" panose="02020603050405020304" charset="0"/>
              </a:rPr>
              <a:t>消毒物资</a:t>
            </a:r>
            <a:r>
              <a:rPr lang="zh-CN" altLang="en-US" sz="2400">
                <a:latin typeface="Times New Roman" panose="02020603050405020304" charset="0"/>
                <a:cs typeface="Times New Roman" panose="02020603050405020304" charset="0"/>
              </a:rPr>
              <a:t>。</a:t>
            </a:r>
            <a:endParaRPr lang="zh-CN" altLang="en-US" sz="2400">
              <a:latin typeface="Times New Roman" panose="02020603050405020304" charset="0"/>
              <a:cs typeface="Times New Roman" panose="02020603050405020304" charset="0"/>
            </a:endParaRPr>
          </a:p>
          <a:p>
            <a:pPr marL="0" indent="0">
              <a:buNone/>
            </a:pPr>
            <a:r>
              <a:rPr lang="en-US" altLang="zh-CN" sz="2400">
                <a:sym typeface="+mn-ea"/>
              </a:rPr>
              <a:t>5.</a:t>
            </a:r>
            <a:r>
              <a:rPr lang="zh-CN" altLang="en-US" sz="2400">
                <a:sym typeface="+mn-ea"/>
              </a:rPr>
              <a:t>改善学校卫生环境和教学卫生条件</a:t>
            </a:r>
            <a:endParaRPr lang="zh-CN" altLang="en-US" sz="2400">
              <a:latin typeface="Times New Roman" panose="02020603050405020304" charset="0"/>
              <a:cs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83565" y="672465"/>
            <a:ext cx="10515600" cy="5711190"/>
          </a:xfrm>
        </p:spPr>
        <p:txBody>
          <a:bodyPr>
            <a:normAutofit fontScale="90000" lnSpcReduction="10000"/>
          </a:bodyPr>
          <a:p>
            <a:pPr marL="0" indent="0" fontAlgn="auto">
              <a:lnSpc>
                <a:spcPct val="120000"/>
              </a:lnSpc>
              <a:buNone/>
            </a:pPr>
            <a:r>
              <a:rPr lang="zh-CN" altLang="en-US"/>
              <a:t>（二）人员健康管理</a:t>
            </a:r>
            <a:endParaRPr lang="zh-CN" altLang="en-US"/>
          </a:p>
          <a:p>
            <a:pPr fontAlgn="auto">
              <a:lnSpc>
                <a:spcPct val="120000"/>
              </a:lnSpc>
              <a:buFont typeface="Wingdings" panose="05000000000000000000" charset="0"/>
              <a:buChar char="Ø"/>
            </a:pPr>
            <a:r>
              <a:rPr lang="zh-CN" altLang="en-US"/>
              <a:t>在校（园）教职员工、食品工作人员、保洁员、校车驾驶员等人员中的传染病患者、疑似传染病患者和病原携带者，在其传染期内或者在排除传染病前，学校和托幼机构</a:t>
            </a:r>
            <a:r>
              <a:rPr lang="zh-CN" altLang="en-US">
                <a:solidFill>
                  <a:srgbClr val="FF0000"/>
                </a:solidFill>
              </a:rPr>
              <a:t>不得安排其</a:t>
            </a:r>
            <a:r>
              <a:rPr lang="zh-CN" altLang="en-US"/>
              <a:t>从事法律、法规和国务院卫生行政部门规定禁止从事的易使该传染病扩散的工作。</a:t>
            </a:r>
            <a:endParaRPr lang="zh-CN" altLang="en-US"/>
          </a:p>
          <a:p>
            <a:pPr fontAlgn="auto">
              <a:lnSpc>
                <a:spcPct val="120000"/>
              </a:lnSpc>
              <a:buFont typeface="Wingdings" panose="05000000000000000000" charset="0"/>
              <a:buChar char="Ø"/>
            </a:pPr>
            <a:r>
              <a:rPr lang="zh-CN" altLang="en-US"/>
              <a:t>托幼机构从业人员必须持有《托幼机构工作人员健康合格证》上岗，食品从业人员必须持有《食品从业人员健康合格证》（有效期内）上岗。</a:t>
            </a:r>
            <a:endParaRPr lang="zh-CN" altLang="en-US"/>
          </a:p>
          <a:p>
            <a:pPr fontAlgn="auto">
              <a:lnSpc>
                <a:spcPct val="120000"/>
              </a:lnSpc>
              <a:buFont typeface="Wingdings" panose="05000000000000000000" charset="0"/>
              <a:buChar char="Ø"/>
            </a:pPr>
            <a:r>
              <a:rPr lang="zh-CN" altLang="en-US"/>
              <a:t>学校和托幼机构要按照有关规定开展</a:t>
            </a:r>
            <a:r>
              <a:rPr lang="zh-CN" altLang="en-US">
                <a:solidFill>
                  <a:srgbClr val="FF0000"/>
                </a:solidFill>
              </a:rPr>
              <a:t>入学（入托）查验预防接种证</a:t>
            </a:r>
            <a:r>
              <a:rPr lang="zh-CN" altLang="en-US"/>
              <a:t>工作，发现未依照国家和省免疫规划受种的学生，应当向所在地县（市、区）级疾病预防控制机构或学生居住地承担预防接种工作的接种单位报告，并配合疾病预防控制机构或接种单位 督促监护人在学生入学后及时预防接种。</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705485" y="449580"/>
            <a:ext cx="10515600" cy="6407785"/>
          </a:xfrm>
        </p:spPr>
        <p:txBody>
          <a:bodyPr>
            <a:normAutofit fontScale="90000"/>
          </a:bodyPr>
          <a:p>
            <a:pPr marL="0" indent="0">
              <a:lnSpc>
                <a:spcPct val="120000"/>
              </a:lnSpc>
              <a:buNone/>
            </a:pPr>
            <a:r>
              <a:rPr lang="zh-CN" altLang="en-US">
                <a:sym typeface="+mn-ea"/>
              </a:rPr>
              <a:t>（二）健康教育</a:t>
            </a:r>
            <a:endParaRPr lang="zh-CN" altLang="en-US"/>
          </a:p>
          <a:p>
            <a:pPr marL="0" indent="0">
              <a:lnSpc>
                <a:spcPct val="120000"/>
              </a:lnSpc>
              <a:buNone/>
            </a:pPr>
            <a:r>
              <a:rPr lang="en-US" altLang="zh-CN">
                <a:sym typeface="+mn-ea"/>
              </a:rPr>
              <a:t>         </a:t>
            </a:r>
            <a:r>
              <a:rPr lang="zh-CN" altLang="en-US">
                <a:sym typeface="+mn-ea"/>
              </a:rPr>
              <a:t>采取多种形式对本单位全体人员以及学生家长进行传染病防治知识的科普宣传教育。</a:t>
            </a:r>
            <a:endParaRPr lang="zh-CN" altLang="en-US">
              <a:latin typeface="Times New Roman" panose="02020603050405020304" charset="0"/>
              <a:cs typeface="Times New Roman" panose="02020603050405020304" charset="0"/>
            </a:endParaRPr>
          </a:p>
          <a:p>
            <a:pPr marL="342900" marR="0" lvl="0" indent="-342900" algn="l" defTabSz="914400" rtl="0" fontAlgn="base" latinLnBrk="1">
              <a:lnSpc>
                <a:spcPct val="120000"/>
              </a:lnSpc>
              <a:spcBef>
                <a:spcPct val="20000"/>
              </a:spcBef>
              <a:spcAft>
                <a:spcPct val="0"/>
              </a:spcAft>
              <a:buClr>
                <a:schemeClr val="hlink"/>
              </a:buClr>
              <a:buSzPct val="70000"/>
              <a:buFont typeface="Wingdings" panose="05000000000000000000" pitchFamily="2" charset="2"/>
              <a:buChar char="Ø"/>
              <a:defRPr/>
            </a:pPr>
            <a:r>
              <a:rPr lang="zh-CN" altLang="en-US">
                <a:sym typeface="+mn-ea"/>
              </a:rPr>
              <a:t>对</a:t>
            </a:r>
            <a:r>
              <a:rPr lang="zh-CN" altLang="en-US">
                <a:solidFill>
                  <a:srgbClr val="FF0000"/>
                </a:solidFill>
                <a:sym typeface="+mn-ea"/>
              </a:rPr>
              <a:t>学生</a:t>
            </a:r>
            <a:r>
              <a:rPr lang="zh-CN" altLang="en-US">
                <a:sym typeface="+mn-ea"/>
              </a:rPr>
              <a:t>：常见传染病的基本知识、良好卫生习惯培养，提高对传染病的防控意识。</a:t>
            </a:r>
            <a:endParaRPr kumimoji="0" lang="zh-CN" altLang="en-US" b="0" i="0" u="none" strike="noStrike" cap="none" spc="0" normalizeH="0" baseline="0" noProof="1">
              <a:solidFill>
                <a:schemeClr val="tx1"/>
              </a:solidFill>
              <a:sym typeface="+mn-ea"/>
            </a:endParaRPr>
          </a:p>
          <a:p>
            <a:pPr marL="342900" marR="0" lvl="0" indent="-342900" algn="l" defTabSz="914400" rtl="0" fontAlgn="base" latinLnBrk="1">
              <a:lnSpc>
                <a:spcPct val="120000"/>
              </a:lnSpc>
              <a:spcBef>
                <a:spcPct val="20000"/>
              </a:spcBef>
              <a:spcAft>
                <a:spcPct val="0"/>
              </a:spcAft>
              <a:buClr>
                <a:schemeClr val="hlink"/>
              </a:buClr>
              <a:buSzPct val="70000"/>
              <a:buFont typeface="Wingdings" panose="05000000000000000000" pitchFamily="2" charset="2"/>
              <a:buChar char="Ø"/>
              <a:defRPr/>
            </a:pPr>
            <a:r>
              <a:rPr lang="zh-CN" altLang="en-US">
                <a:sym typeface="+mn-ea"/>
              </a:rPr>
              <a:t>对</a:t>
            </a:r>
            <a:r>
              <a:rPr lang="zh-CN" altLang="en-US">
                <a:solidFill>
                  <a:srgbClr val="FF0000"/>
                </a:solidFill>
                <a:sym typeface="+mn-ea"/>
              </a:rPr>
              <a:t>教职员工</a:t>
            </a:r>
            <a:r>
              <a:rPr lang="zh-CN" altLang="en-US">
                <a:sym typeface="+mn-ea"/>
              </a:rPr>
              <a:t>：常见传染病的基本知识、传播途径和预防措施，提高其对传染病的敏感性和应对能力。</a:t>
            </a:r>
            <a:endParaRPr kumimoji="0" lang="zh-CN" altLang="en-US" b="0" i="0" u="none" strike="noStrike" cap="none" spc="0" normalizeH="0" baseline="0" noProof="1">
              <a:solidFill>
                <a:schemeClr val="tx1"/>
              </a:solidFill>
            </a:endParaRPr>
          </a:p>
          <a:p>
            <a:pPr marL="342900" marR="0" lvl="0" indent="-342900" algn="l" defTabSz="914400" rtl="0" fontAlgn="base" latinLnBrk="1">
              <a:lnSpc>
                <a:spcPct val="120000"/>
              </a:lnSpc>
              <a:spcBef>
                <a:spcPct val="20000"/>
              </a:spcBef>
              <a:spcAft>
                <a:spcPct val="0"/>
              </a:spcAft>
              <a:buClr>
                <a:schemeClr val="hlink"/>
              </a:buClr>
              <a:buSzPct val="70000"/>
              <a:buFont typeface="Wingdings" panose="05000000000000000000" pitchFamily="2" charset="2"/>
              <a:buChar char="Ø"/>
              <a:defRPr/>
            </a:pPr>
            <a:r>
              <a:rPr lang="zh-CN" altLang="en-US">
                <a:sym typeface="+mn-ea"/>
              </a:rPr>
              <a:t>对</a:t>
            </a:r>
            <a:r>
              <a:rPr lang="zh-CN" altLang="en-US">
                <a:solidFill>
                  <a:srgbClr val="FF0000"/>
                </a:solidFill>
                <a:sym typeface="+mn-ea"/>
              </a:rPr>
              <a:t>学生家长</a:t>
            </a:r>
            <a:r>
              <a:rPr lang="zh-CN" altLang="en-US">
                <a:sym typeface="+mn-ea"/>
              </a:rPr>
              <a:t>：开展传染病预防控制健康教育，家长能够配合学校传染病预防控制工作。</a:t>
            </a:r>
            <a:endParaRPr lang="zh-CN" altLang="en-US">
              <a:sym typeface="+mn-ea"/>
            </a:endParaRPr>
          </a:p>
          <a:p>
            <a:pPr marL="342900" marR="0" lvl="0" indent="-342900" algn="l" defTabSz="914400" rtl="0" fontAlgn="base" latinLnBrk="1">
              <a:lnSpc>
                <a:spcPct val="120000"/>
              </a:lnSpc>
              <a:spcBef>
                <a:spcPct val="20000"/>
              </a:spcBef>
              <a:spcAft>
                <a:spcPct val="0"/>
              </a:spcAft>
              <a:buClr>
                <a:schemeClr val="hlink"/>
              </a:buClr>
              <a:buSzPct val="70000"/>
              <a:buFont typeface="Wingdings" panose="05000000000000000000" pitchFamily="2" charset="2"/>
              <a:buChar char="Ø"/>
              <a:defRPr/>
            </a:pPr>
            <a:r>
              <a:rPr lang="zh-CN" altLang="en-US">
                <a:sym typeface="+mn-ea"/>
              </a:rPr>
              <a:t>疫苗接种是预防传染病的重要手段，对于有</a:t>
            </a:r>
            <a:r>
              <a:rPr lang="zh-CN" altLang="en-US">
                <a:solidFill>
                  <a:srgbClr val="FF0000"/>
                </a:solidFill>
                <a:sym typeface="+mn-ea"/>
              </a:rPr>
              <a:t>流感、水痘、新冠</a:t>
            </a:r>
            <a:r>
              <a:rPr lang="zh-CN" altLang="en-US">
                <a:sym typeface="+mn-ea"/>
              </a:rPr>
              <a:t>有疫苗预防的传染病，可在高发季节前和流行期间，开展防制知识宣传、推广接种疫苗来</a:t>
            </a:r>
            <a:r>
              <a:rPr lang="zh-CN" altLang="en-US">
                <a:sym typeface="+mn-ea"/>
              </a:rPr>
              <a:t>进行预防。</a:t>
            </a:r>
            <a:endParaRPr lang="zh-CN" altLang="en-US">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19125" y="782320"/>
            <a:ext cx="11232515" cy="6781165"/>
          </a:xfrm>
        </p:spPr>
        <p:txBody>
          <a:bodyPr>
            <a:normAutofit fontScale="90000"/>
          </a:bodyPr>
          <a:p>
            <a:pPr marL="0" indent="0" fontAlgn="auto">
              <a:lnSpc>
                <a:spcPct val="120000"/>
              </a:lnSpc>
              <a:buNone/>
            </a:pPr>
            <a:r>
              <a:rPr lang="en-US" altLang="zh-CN"/>
              <a:t>         </a:t>
            </a:r>
            <a:r>
              <a:rPr lang="zh-CN" altLang="en-US" sz="3000"/>
              <a:t>开展</a:t>
            </a:r>
            <a:r>
              <a:rPr lang="zh-CN" altLang="en-US" sz="3000">
                <a:sym typeface="+mn-ea"/>
              </a:rPr>
              <a:t>学生</a:t>
            </a:r>
            <a:r>
              <a:rPr lang="zh-CN" altLang="en-US" sz="3000">
                <a:solidFill>
                  <a:srgbClr val="FF0000"/>
                </a:solidFill>
                <a:sym typeface="+mn-ea"/>
              </a:rPr>
              <a:t>健康状况监测</a:t>
            </a:r>
            <a:r>
              <a:rPr lang="zh-CN" altLang="en-US" sz="3000">
                <a:sym typeface="+mn-ea"/>
              </a:rPr>
              <a:t>，</a:t>
            </a:r>
            <a:r>
              <a:rPr lang="zh-CN" altLang="en-US" sz="3000"/>
              <a:t>建立从</a:t>
            </a:r>
            <a:r>
              <a:rPr lang="zh-CN" altLang="en-US" sz="3000">
                <a:solidFill>
                  <a:srgbClr val="FF0000"/>
                </a:solidFill>
              </a:rPr>
              <a:t>学生</a:t>
            </a:r>
            <a:r>
              <a:rPr lang="zh-CN" altLang="en-US" sz="3000"/>
              <a:t>到</a:t>
            </a:r>
            <a:r>
              <a:rPr lang="zh-CN" altLang="en-US" sz="3000">
                <a:solidFill>
                  <a:srgbClr val="FF0000"/>
                </a:solidFill>
              </a:rPr>
              <a:t>教师</a:t>
            </a:r>
            <a:r>
              <a:rPr lang="zh-CN" altLang="en-US" sz="3000"/>
              <a:t>、到学校（托幼机构） </a:t>
            </a:r>
            <a:r>
              <a:rPr lang="zh-CN" altLang="en-US" sz="3000">
                <a:solidFill>
                  <a:srgbClr val="FF0000"/>
                </a:solidFill>
              </a:rPr>
              <a:t>疫情报告人</a:t>
            </a:r>
            <a:r>
              <a:rPr lang="zh-CN" altLang="en-US" sz="3000"/>
              <a:t>、到学校（托幼机构）</a:t>
            </a:r>
            <a:r>
              <a:rPr lang="zh-CN" altLang="en-US" sz="3000">
                <a:solidFill>
                  <a:srgbClr val="FF0000"/>
                </a:solidFill>
              </a:rPr>
              <a:t>领导</a:t>
            </a:r>
            <a:r>
              <a:rPr lang="zh-CN" altLang="en-US" sz="3000"/>
              <a:t>的传染病疫情和突发公共卫生事件的发现、登记和报告路径及制度。</a:t>
            </a:r>
            <a:endParaRPr lang="zh-CN" altLang="en-US" sz="3000"/>
          </a:p>
          <a:p>
            <a:pPr marL="0" indent="0" fontAlgn="auto">
              <a:lnSpc>
                <a:spcPct val="120000"/>
              </a:lnSpc>
              <a:buNone/>
            </a:pPr>
            <a:r>
              <a:rPr lang="zh-CN" altLang="en-US" sz="3000"/>
              <a:t>（一）传染病疫情监测</a:t>
            </a:r>
            <a:endParaRPr lang="zh-CN" altLang="en-US" sz="3000"/>
          </a:p>
          <a:p>
            <a:pPr marL="0" indent="0" fontAlgn="auto">
              <a:lnSpc>
                <a:spcPct val="120000"/>
              </a:lnSpc>
              <a:buNone/>
            </a:pPr>
            <a:r>
              <a:rPr lang="en-US" altLang="zh-CN" sz="3000"/>
              <a:t>         </a:t>
            </a:r>
            <a:r>
              <a:rPr lang="zh-CN" altLang="en-US" sz="3000"/>
              <a:t>中小学校和托幼机构应建立和实施学生</a:t>
            </a:r>
            <a:r>
              <a:rPr lang="zh-CN" altLang="en-US" sz="3000">
                <a:solidFill>
                  <a:srgbClr val="FF0000"/>
                </a:solidFill>
              </a:rPr>
              <a:t>晨检</a:t>
            </a:r>
            <a:r>
              <a:rPr lang="zh-CN" altLang="en-US" sz="3000"/>
              <a:t>（上午第一节课前）、</a:t>
            </a:r>
            <a:r>
              <a:rPr lang="zh-CN" altLang="en-US" sz="3000">
                <a:solidFill>
                  <a:srgbClr val="FF0000"/>
                </a:solidFill>
              </a:rPr>
              <a:t>因病缺课登记</a:t>
            </a:r>
            <a:r>
              <a:rPr lang="zh-CN" altLang="en-US" sz="3000"/>
              <a:t>和预警信息报告以及</a:t>
            </a:r>
            <a:r>
              <a:rPr lang="zh-CN" altLang="en-US" sz="3000">
                <a:solidFill>
                  <a:srgbClr val="FF0000"/>
                </a:solidFill>
              </a:rPr>
              <a:t>病因追查</a:t>
            </a:r>
            <a:r>
              <a:rPr lang="zh-CN" altLang="en-US" sz="3000"/>
              <a:t>制度。学校和托幼机构的班级负责老师发现学生有传染病早期症状（如发热、 咳嗽、皮疹、腹泻、呕吐、黄疸、结膜出血等）、疑似患传染病以及因传染病缺课等情况时，应及时报告给学校疫情报告人，并第一时间通知家长尽快接患儿就医，同时做好患儿诊断的追踪和登记工作。传染病流行时期应在下午第一节课前增加</a:t>
            </a:r>
            <a:r>
              <a:rPr lang="zh-CN" altLang="en-US" sz="3000">
                <a:solidFill>
                  <a:srgbClr val="FF0000"/>
                </a:solidFill>
              </a:rPr>
              <a:t>午检</a:t>
            </a:r>
            <a:r>
              <a:rPr lang="zh-CN" altLang="en-US" sz="3000"/>
              <a:t>，住宿制学校应对住校学生进行</a:t>
            </a:r>
            <a:r>
              <a:rPr lang="zh-CN" altLang="en-US" sz="3000">
                <a:solidFill>
                  <a:srgbClr val="FF0000"/>
                </a:solidFill>
              </a:rPr>
              <a:t>晚检</a:t>
            </a:r>
            <a:r>
              <a:rPr lang="zh-CN" altLang="en-US" sz="3000"/>
              <a:t>。</a:t>
            </a:r>
            <a:endParaRPr lang="zh-CN" altLang="en-US" sz="3000"/>
          </a:p>
          <a:p>
            <a:pPr marL="0" indent="0">
              <a:buNone/>
            </a:pPr>
            <a:r>
              <a:rPr lang="en-US" altLang="zh-CN"/>
              <a:t>       </a:t>
            </a:r>
            <a:endParaRPr lang="zh-CN" altLang="en-US"/>
          </a:p>
        </p:txBody>
      </p:sp>
      <p:sp>
        <p:nvSpPr>
          <p:cNvPr id="4" name="标题 3"/>
          <p:cNvSpPr>
            <a:spLocks noGrp="1"/>
          </p:cNvSpPr>
          <p:nvPr>
            <p:ph type="title"/>
          </p:nvPr>
        </p:nvSpPr>
        <p:spPr>
          <a:xfrm>
            <a:off x="923290" y="0"/>
            <a:ext cx="10515600" cy="988695"/>
          </a:xfrm>
        </p:spPr>
        <p:txBody>
          <a:bodyPr/>
          <a:p>
            <a:r>
              <a:rPr lang="zh-CN" altLang="en-US">
                <a:sym typeface="+mn-ea"/>
              </a:rPr>
              <a:t>传染病疫情的监测和报告</a:t>
            </a: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07060" y="640080"/>
            <a:ext cx="10770870" cy="5577840"/>
          </a:xfrm>
        </p:spPr>
        <p:txBody>
          <a:bodyPr>
            <a:normAutofit lnSpcReduction="20000"/>
          </a:bodyPr>
          <a:p>
            <a:pPr marL="0" marR="0" indent="0" algn="l" defTabSz="914400" rtl="0" fontAlgn="base" latinLnBrk="1">
              <a:lnSpc>
                <a:spcPct val="120000"/>
              </a:lnSpc>
              <a:spcBef>
                <a:spcPts val="0"/>
              </a:spcBef>
              <a:spcAft>
                <a:spcPct val="0"/>
              </a:spcAft>
              <a:buClr>
                <a:schemeClr val="hlink"/>
              </a:buClr>
              <a:buSzPct val="70000"/>
              <a:buFont typeface="Wingdings" panose="05000000000000000000" charset="0"/>
              <a:buNone/>
            </a:pPr>
            <a:r>
              <a:rPr lang="zh-CN" altLang="en-US" b="1" kern="0" dirty="0">
                <a:sym typeface="+mn-ea"/>
              </a:rPr>
              <a:t>晨检及因病缺课的登记、追踪</a:t>
            </a:r>
            <a:endParaRPr kumimoji="0" lang="zh-CN" altLang="en-US" b="0" i="0" u="none" strike="noStrike" kern="0" cap="none" spc="0" normalizeH="0" baseline="0" noProof="1" dirty="0">
              <a:solidFill>
                <a:srgbClr val="FF0000"/>
              </a:solidFill>
              <a:latin typeface="+mn-lt"/>
              <a:ea typeface="+mn-ea"/>
              <a:cs typeface="+mn-cs"/>
            </a:endParaRPr>
          </a:p>
          <a:p>
            <a:pPr marL="342900" marR="0" indent="-342900" algn="l" defTabSz="914400" rtl="0" fontAlgn="base" latinLnBrk="1">
              <a:lnSpc>
                <a:spcPct val="120000"/>
              </a:lnSpc>
              <a:spcBef>
                <a:spcPts val="0"/>
              </a:spcBef>
              <a:spcAft>
                <a:spcPct val="0"/>
              </a:spcAft>
              <a:buClr>
                <a:schemeClr val="hlink"/>
              </a:buClr>
              <a:buSzPct val="70000"/>
              <a:buFont typeface="Wingdings" panose="05000000000000000000" charset="0"/>
              <a:buChar char="Ø"/>
            </a:pPr>
            <a:r>
              <a:rPr lang="zh-CN" altLang="en-US" kern="0" dirty="0">
                <a:solidFill>
                  <a:srgbClr val="FF0000"/>
                </a:solidFill>
                <a:sym typeface="+mn-ea"/>
              </a:rPr>
              <a:t>班主任</a:t>
            </a:r>
            <a:r>
              <a:rPr lang="zh-CN" altLang="en-US" kern="0" dirty="0">
                <a:sym typeface="+mn-ea"/>
              </a:rPr>
              <a:t>每日早自习或早晨第一节课前对全部到校学生进行晨检，了解学生的出勤和健康状况，</a:t>
            </a:r>
            <a:r>
              <a:rPr lang="zh-CN" altLang="en-US" kern="0" dirty="0">
                <a:sym typeface="+mn-ea"/>
              </a:rPr>
              <a:t>并做好记录。</a:t>
            </a:r>
            <a:endParaRPr kumimoji="0" lang="zh-CN" altLang="en-US" b="0" i="0" u="none" strike="noStrike" kern="0" cap="none" spc="0" normalizeH="0" baseline="0" noProof="1" dirty="0">
              <a:solidFill>
                <a:schemeClr val="tx1"/>
              </a:solidFill>
              <a:latin typeface="+mn-lt"/>
              <a:ea typeface="+mn-ea"/>
              <a:cs typeface="+mn-cs"/>
            </a:endParaRPr>
          </a:p>
          <a:p>
            <a:pPr marL="342900" marR="0" indent="-342900" algn="l" defTabSz="914400" rtl="0" fontAlgn="base" latinLnBrk="1">
              <a:lnSpc>
                <a:spcPct val="120000"/>
              </a:lnSpc>
              <a:spcBef>
                <a:spcPts val="0"/>
              </a:spcBef>
              <a:spcAft>
                <a:spcPct val="0"/>
              </a:spcAft>
              <a:buClr>
                <a:schemeClr val="hlink"/>
              </a:buClr>
              <a:buSzPct val="70000"/>
              <a:buFont typeface="Wingdings" panose="05000000000000000000" charset="0"/>
              <a:buChar char="Ø"/>
            </a:pPr>
            <a:r>
              <a:rPr lang="zh-CN" altLang="en-US" kern="0" dirty="0">
                <a:sym typeface="+mn-ea"/>
              </a:rPr>
              <a:t>晨检内容：</a:t>
            </a:r>
            <a:r>
              <a:rPr lang="zh-CN" altLang="en-US" kern="0" dirty="0">
                <a:solidFill>
                  <a:srgbClr val="FF0000"/>
                </a:solidFill>
                <a:sym typeface="+mn-ea"/>
              </a:rPr>
              <a:t>观察学生的精神状态、询问学生健康状况、登记因病缺勤情况</a:t>
            </a:r>
            <a:r>
              <a:rPr lang="zh-CN" altLang="en-US" kern="0" dirty="0">
                <a:sym typeface="+mn-ea"/>
              </a:rPr>
              <a:t>。</a:t>
            </a:r>
            <a:endParaRPr kumimoji="0" lang="zh-CN" altLang="en-US" b="0" i="0" u="none" strike="noStrike" kern="0" cap="none" spc="0" normalizeH="0" baseline="0" noProof="1" dirty="0">
              <a:solidFill>
                <a:schemeClr val="tx1"/>
              </a:solidFill>
              <a:latin typeface="+mn-lt"/>
              <a:ea typeface="+mn-ea"/>
              <a:cs typeface="+mn-cs"/>
            </a:endParaRPr>
          </a:p>
          <a:p>
            <a:pPr marL="342900" marR="0" indent="-342900" algn="l" defTabSz="914400" rtl="0" fontAlgn="base" latinLnBrk="1">
              <a:lnSpc>
                <a:spcPct val="120000"/>
              </a:lnSpc>
              <a:spcBef>
                <a:spcPts val="0"/>
              </a:spcBef>
              <a:spcAft>
                <a:spcPct val="0"/>
              </a:spcAft>
              <a:buClr>
                <a:schemeClr val="hlink"/>
              </a:buClr>
              <a:buSzPct val="70000"/>
              <a:buFont typeface="Wingdings" panose="05000000000000000000" charset="0"/>
              <a:buChar char="Ø"/>
            </a:pPr>
            <a:r>
              <a:rPr lang="zh-CN" altLang="en-US" kern="0" dirty="0">
                <a:sym typeface="+mn-ea"/>
              </a:rPr>
              <a:t>晨检中发现学生有传染病症状（如发热、皮疹、腹泻、呕吐、黄疸、结膜充血等）后，</a:t>
            </a:r>
            <a:r>
              <a:rPr lang="zh-CN" altLang="en-US" kern="0" dirty="0">
                <a:solidFill>
                  <a:srgbClr val="FF0000"/>
                </a:solidFill>
                <a:sym typeface="+mn-ea"/>
              </a:rPr>
              <a:t>及时告知学校疫情报告人</a:t>
            </a:r>
            <a:r>
              <a:rPr lang="zh-CN" altLang="en-US" kern="0" dirty="0">
                <a:sym typeface="+mn-ea"/>
              </a:rPr>
              <a:t>。</a:t>
            </a:r>
            <a:endParaRPr kumimoji="0" lang="zh-CN" altLang="en-US" b="0" i="0" u="none" strike="noStrike" kern="0" cap="none" spc="0" normalizeH="0" baseline="0" noProof="1" dirty="0">
              <a:solidFill>
                <a:schemeClr val="tx1"/>
              </a:solidFill>
              <a:latin typeface="+mn-lt"/>
              <a:ea typeface="+mn-ea"/>
              <a:cs typeface="+mn-cs"/>
            </a:endParaRPr>
          </a:p>
          <a:p>
            <a:pPr marL="342900" marR="0" indent="-342900" algn="l" defTabSz="914400" rtl="0" fontAlgn="base" latinLnBrk="1">
              <a:lnSpc>
                <a:spcPct val="120000"/>
              </a:lnSpc>
              <a:spcBef>
                <a:spcPts val="0"/>
              </a:spcBef>
              <a:spcAft>
                <a:spcPct val="0"/>
              </a:spcAft>
              <a:buClr>
                <a:schemeClr val="hlink"/>
              </a:buClr>
              <a:buSzPct val="70000"/>
              <a:buFont typeface="Wingdings" panose="05000000000000000000" charset="0"/>
              <a:buChar char="Ø"/>
            </a:pPr>
            <a:r>
              <a:rPr lang="zh-CN" altLang="en-US" kern="0" dirty="0">
                <a:sym typeface="+mn-ea"/>
              </a:rPr>
              <a:t>传染病流行时期宜在下午第一节课前增加</a:t>
            </a:r>
            <a:r>
              <a:rPr lang="zh-CN" altLang="en-US" kern="0" dirty="0">
                <a:solidFill>
                  <a:srgbClr val="FF0000"/>
                </a:solidFill>
                <a:sym typeface="+mn-ea"/>
              </a:rPr>
              <a:t>午检</a:t>
            </a:r>
            <a:r>
              <a:rPr lang="zh-CN" altLang="en-US" kern="0" dirty="0">
                <a:sym typeface="+mn-ea"/>
              </a:rPr>
              <a:t>，住宿制学校宜对住校学生进行</a:t>
            </a:r>
            <a:r>
              <a:rPr lang="zh-CN" altLang="en-US" kern="0" dirty="0">
                <a:solidFill>
                  <a:srgbClr val="FF0000"/>
                </a:solidFill>
                <a:sym typeface="+mn-ea"/>
              </a:rPr>
              <a:t>晚检</a:t>
            </a:r>
            <a:r>
              <a:rPr lang="zh-CN" altLang="en-US" kern="0" dirty="0">
                <a:sym typeface="+mn-ea"/>
              </a:rPr>
              <a:t>。</a:t>
            </a:r>
            <a:endParaRPr kumimoji="0" lang="zh-CN" altLang="en-US" b="0" i="0" u="none" strike="noStrike" kern="0" cap="none" spc="0" normalizeH="0" baseline="0" noProof="1" dirty="0">
              <a:solidFill>
                <a:schemeClr val="tx1"/>
              </a:solidFill>
              <a:latin typeface="+mn-lt"/>
              <a:ea typeface="+mn-ea"/>
              <a:cs typeface="+mn-cs"/>
            </a:endParaRPr>
          </a:p>
          <a:p>
            <a:pPr marL="342900" marR="0" indent="-342900" algn="l" defTabSz="914400" rtl="0" fontAlgn="base" latinLnBrk="1">
              <a:lnSpc>
                <a:spcPct val="120000"/>
              </a:lnSpc>
              <a:spcBef>
                <a:spcPts val="0"/>
              </a:spcBef>
              <a:spcAft>
                <a:spcPct val="0"/>
              </a:spcAft>
              <a:buClr>
                <a:schemeClr val="hlink"/>
              </a:buClr>
              <a:buSzPct val="70000"/>
              <a:buFont typeface="Wingdings" panose="05000000000000000000" charset="0"/>
              <a:buChar char="Ø"/>
            </a:pPr>
            <a:r>
              <a:rPr lang="zh-CN" altLang="en-US" kern="0" dirty="0">
                <a:solidFill>
                  <a:srgbClr val="FF0000"/>
                </a:solidFill>
                <a:sym typeface="+mn-ea"/>
              </a:rPr>
              <a:t>班主任</a:t>
            </a:r>
            <a:r>
              <a:rPr lang="zh-CN" altLang="en-US" kern="0" dirty="0">
                <a:sym typeface="+mn-ea"/>
              </a:rPr>
              <a:t>每日登记因病缺课学生的患病情况，包括</a:t>
            </a:r>
            <a:r>
              <a:rPr lang="zh-CN" altLang="en-US" kern="0" dirty="0">
                <a:solidFill>
                  <a:srgbClr val="FF0000"/>
                </a:solidFill>
                <a:sym typeface="+mn-ea"/>
              </a:rPr>
              <a:t>发病时间、疾病或症状、就诊情况</a:t>
            </a:r>
            <a:r>
              <a:rPr lang="zh-CN" altLang="en-US" kern="0" dirty="0">
                <a:sym typeface="+mn-ea"/>
              </a:rPr>
              <a:t>等信息，及时报告学校疫情报告人进行汇总、网报。</a:t>
            </a:r>
            <a:endParaRPr kumimoji="0" lang="zh-CN" altLang="en-US" b="0" i="0" u="none" strike="noStrike" kern="0" cap="none" spc="0" normalizeH="0" baseline="0" noProof="1" dirty="0">
              <a:solidFill>
                <a:schemeClr val="tx1"/>
              </a:solidFill>
              <a:latin typeface="+mn-lt"/>
              <a:ea typeface="+mn-ea"/>
              <a:cs typeface="+mn-cs"/>
            </a:endParaRPr>
          </a:p>
          <a:p>
            <a:pPr marL="0" indent="0">
              <a:buNone/>
            </a:pP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67360" y="316865"/>
            <a:ext cx="11257280" cy="6224270"/>
          </a:xfrm>
        </p:spPr>
        <p:txBody>
          <a:bodyPr>
            <a:normAutofit fontScale="80000"/>
          </a:bodyPr>
          <a:p>
            <a:pPr marL="0" indent="0" fontAlgn="auto">
              <a:lnSpc>
                <a:spcPct val="120000"/>
              </a:lnSpc>
              <a:buNone/>
            </a:pPr>
            <a:r>
              <a:rPr lang="zh-CN" altLang="en-US" sz="3500">
                <a:latin typeface="Times New Roman" panose="02020603050405020304" charset="0"/>
                <a:cs typeface="Times New Roman" panose="02020603050405020304" charset="0"/>
              </a:rPr>
              <a:t>（二）传染病疫情报告</a:t>
            </a:r>
            <a:endParaRPr lang="zh-CN" altLang="en-US" sz="3500">
              <a:latin typeface="Times New Roman" panose="02020603050405020304" charset="0"/>
              <a:cs typeface="Times New Roman" panose="02020603050405020304" charset="0"/>
            </a:endParaRPr>
          </a:p>
          <a:p>
            <a:pPr marL="0" indent="0" fontAlgn="auto">
              <a:lnSpc>
                <a:spcPct val="120000"/>
              </a:lnSpc>
              <a:buNone/>
            </a:pPr>
            <a:r>
              <a:rPr lang="zh-CN" altLang="en-US" sz="3000">
                <a:latin typeface="Times New Roman" panose="02020603050405020304" charset="0"/>
                <a:cs typeface="Times New Roman" panose="02020603050405020304" charset="0"/>
              </a:rPr>
              <a:t>1.学校和托幼机构的校医或保健老师应及时对疑似传染病病例进行排查和登记，中小学校每日16:00前通过“江苏省学生健康监测系统”对因病缺课学生信息进行网络报告。</a:t>
            </a:r>
            <a:endParaRPr lang="zh-CN" altLang="en-US" sz="3000">
              <a:latin typeface="Times New Roman" panose="02020603050405020304" charset="0"/>
              <a:cs typeface="Times New Roman" panose="02020603050405020304" charset="0"/>
            </a:endParaRPr>
          </a:p>
          <a:p>
            <a:pPr marL="0" indent="0" fontAlgn="auto">
              <a:lnSpc>
                <a:spcPct val="120000"/>
              </a:lnSpc>
              <a:buNone/>
            </a:pPr>
            <a:r>
              <a:rPr lang="zh-CN" altLang="en-US" sz="3000">
                <a:latin typeface="Times New Roman" panose="02020603050405020304" charset="0"/>
                <a:cs typeface="Times New Roman" panose="02020603050405020304" charset="0"/>
              </a:rPr>
              <a:t>2.发生法定传染病疫情或</a:t>
            </a:r>
            <a:r>
              <a:rPr lang="zh-CN" altLang="en-US" sz="3000">
                <a:solidFill>
                  <a:srgbClr val="FF0000"/>
                </a:solidFill>
                <a:latin typeface="Times New Roman" panose="02020603050405020304" charset="0"/>
                <a:cs typeface="Times New Roman" panose="02020603050405020304" charset="0"/>
              </a:rPr>
              <a:t>突发公共卫生事件</a:t>
            </a:r>
            <a:r>
              <a:rPr lang="zh-CN" altLang="en-US" sz="3000">
                <a:latin typeface="Times New Roman" panose="02020603050405020304" charset="0"/>
                <a:cs typeface="Times New Roman" panose="02020603050405020304" charset="0"/>
              </a:rPr>
              <a:t>时，学校和托幼机构疫情报告人应在</a:t>
            </a:r>
            <a:r>
              <a:rPr lang="zh-CN" altLang="en-US" sz="3000">
                <a:solidFill>
                  <a:srgbClr val="FF0000"/>
                </a:solidFill>
                <a:latin typeface="Times New Roman" panose="02020603050405020304" charset="0"/>
                <a:cs typeface="Times New Roman" panose="02020603050405020304" charset="0"/>
              </a:rPr>
              <a:t>2小时</a:t>
            </a:r>
            <a:r>
              <a:rPr lang="zh-CN" altLang="en-US" sz="3000">
                <a:latin typeface="Times New Roman" panose="02020603050405020304" charset="0"/>
                <a:cs typeface="Times New Roman" panose="02020603050405020304" charset="0"/>
              </a:rPr>
              <a:t>内向属地疾病预防控制机构和教育行政部门报告。</a:t>
            </a:r>
            <a:endParaRPr lang="zh-CN" altLang="en-US" sz="3000">
              <a:latin typeface="Times New Roman" panose="02020603050405020304" charset="0"/>
              <a:cs typeface="Times New Roman" panose="02020603050405020304" charset="0"/>
            </a:endParaRPr>
          </a:p>
          <a:p>
            <a:pPr marL="0" indent="0" fontAlgn="auto">
              <a:lnSpc>
                <a:spcPct val="120000"/>
              </a:lnSpc>
              <a:buNone/>
            </a:pPr>
            <a:r>
              <a:rPr lang="zh-CN" altLang="en-US" sz="3000">
                <a:latin typeface="Times New Roman" panose="02020603050405020304" charset="0"/>
                <a:cs typeface="Times New Roman" panose="02020603050405020304" charset="0"/>
              </a:rPr>
              <a:t>3.出现以下任一情况时，学校传染病疫情报告人应在</a:t>
            </a:r>
            <a:r>
              <a:rPr lang="zh-CN" altLang="en-US" sz="3000">
                <a:solidFill>
                  <a:srgbClr val="FF0000"/>
                </a:solidFill>
                <a:latin typeface="Times New Roman" panose="02020603050405020304" charset="0"/>
                <a:cs typeface="Times New Roman" panose="02020603050405020304" charset="0"/>
              </a:rPr>
              <a:t>24小时</a:t>
            </a:r>
            <a:r>
              <a:rPr lang="zh-CN" altLang="en-US" sz="3000">
                <a:latin typeface="Times New Roman" panose="02020603050405020304" charset="0"/>
                <a:cs typeface="Times New Roman" panose="02020603050405020304" charset="0"/>
              </a:rPr>
              <a:t>内向属地疾病预防控制机构或指定的基层医疗机构和辖区教育行政部门报告：</a:t>
            </a:r>
            <a:endParaRPr lang="zh-CN" altLang="en-US" sz="3000">
              <a:latin typeface="Times New Roman" panose="02020603050405020304" charset="0"/>
              <a:cs typeface="Times New Roman" panose="02020603050405020304" charset="0"/>
            </a:endParaRPr>
          </a:p>
          <a:p>
            <a:pPr fontAlgn="auto">
              <a:lnSpc>
                <a:spcPct val="120000"/>
              </a:lnSpc>
              <a:buFont typeface="Wingdings" panose="05000000000000000000" charset="0"/>
              <a:buChar char="Ø"/>
            </a:pPr>
            <a:r>
              <a:rPr lang="zh-CN" altLang="en-US" sz="3000">
                <a:solidFill>
                  <a:srgbClr val="FF0000"/>
                </a:solidFill>
                <a:latin typeface="Times New Roman" panose="02020603050405020304" charset="0"/>
                <a:cs typeface="Times New Roman" panose="02020603050405020304" charset="0"/>
              </a:rPr>
              <a:t>同一宿舍</a:t>
            </a:r>
            <a:r>
              <a:rPr lang="zh-CN" altLang="en-US" sz="3000">
                <a:latin typeface="Times New Roman" panose="02020603050405020304" charset="0"/>
                <a:cs typeface="Times New Roman" panose="02020603050405020304" charset="0"/>
              </a:rPr>
              <a:t>或者</a:t>
            </a:r>
            <a:r>
              <a:rPr lang="zh-CN" altLang="en-US" sz="3000">
                <a:solidFill>
                  <a:srgbClr val="FF0000"/>
                </a:solidFill>
                <a:latin typeface="Times New Roman" panose="02020603050405020304" charset="0"/>
                <a:cs typeface="Times New Roman" panose="02020603050405020304" charset="0"/>
              </a:rPr>
              <a:t>同一班级</a:t>
            </a:r>
            <a:r>
              <a:rPr lang="zh-CN" altLang="en-US" sz="3000">
                <a:latin typeface="Times New Roman" panose="02020603050405020304" charset="0"/>
                <a:cs typeface="Times New Roman" panose="02020603050405020304" charset="0"/>
              </a:rPr>
              <a:t>，</a:t>
            </a:r>
            <a:r>
              <a:rPr lang="zh-CN" altLang="en-US" sz="3000">
                <a:solidFill>
                  <a:srgbClr val="FF0000"/>
                </a:solidFill>
                <a:latin typeface="Times New Roman" panose="02020603050405020304" charset="0"/>
                <a:cs typeface="Times New Roman" panose="02020603050405020304" charset="0"/>
              </a:rPr>
              <a:t>1天</a:t>
            </a:r>
            <a:r>
              <a:rPr lang="zh-CN" altLang="en-US" sz="3000">
                <a:latin typeface="Times New Roman" panose="02020603050405020304" charset="0"/>
                <a:cs typeface="Times New Roman" panose="02020603050405020304" charset="0"/>
              </a:rPr>
              <a:t>内有</a:t>
            </a:r>
            <a:r>
              <a:rPr lang="zh-CN" altLang="en-US" sz="3000">
                <a:solidFill>
                  <a:srgbClr val="FF0000"/>
                </a:solidFill>
                <a:latin typeface="Times New Roman" panose="02020603050405020304" charset="0"/>
                <a:cs typeface="Times New Roman" panose="02020603050405020304" charset="0"/>
              </a:rPr>
              <a:t>3例</a:t>
            </a:r>
            <a:r>
              <a:rPr lang="zh-CN" altLang="en-US" sz="3000">
                <a:latin typeface="Times New Roman" panose="02020603050405020304" charset="0"/>
                <a:cs typeface="Times New Roman" panose="02020603050405020304" charset="0"/>
              </a:rPr>
              <a:t>或连续</a:t>
            </a:r>
            <a:r>
              <a:rPr lang="zh-CN" altLang="en-US" sz="3000">
                <a:solidFill>
                  <a:srgbClr val="FF0000"/>
                </a:solidFill>
                <a:latin typeface="Times New Roman" panose="02020603050405020304" charset="0"/>
                <a:cs typeface="Times New Roman" panose="02020603050405020304" charset="0"/>
              </a:rPr>
              <a:t>3天</a:t>
            </a:r>
            <a:r>
              <a:rPr lang="zh-CN" altLang="en-US" sz="3000">
                <a:latin typeface="Times New Roman" panose="02020603050405020304" charset="0"/>
                <a:cs typeface="Times New Roman" panose="02020603050405020304" charset="0"/>
              </a:rPr>
              <a:t>内有</a:t>
            </a:r>
            <a:r>
              <a:rPr lang="zh-CN" altLang="en-US" sz="3000">
                <a:solidFill>
                  <a:srgbClr val="FF0000"/>
                </a:solidFill>
                <a:latin typeface="Times New Roman" panose="02020603050405020304" charset="0"/>
                <a:cs typeface="Times New Roman" panose="02020603050405020304" charset="0"/>
              </a:rPr>
              <a:t>5 例</a:t>
            </a:r>
            <a:r>
              <a:rPr lang="zh-CN" altLang="en-US" sz="3000">
                <a:latin typeface="Times New Roman" panose="02020603050405020304" charset="0"/>
                <a:cs typeface="Times New Roman" panose="02020603050405020304" charset="0"/>
              </a:rPr>
              <a:t>或以上具有相似症状（如发热、皮疹、腹泻、呕吐、黄疸、结 膜出血等）或者有共同用餐、饮水史。</a:t>
            </a:r>
            <a:endParaRPr lang="zh-CN" altLang="en-US" sz="3000">
              <a:latin typeface="Times New Roman" panose="02020603050405020304" charset="0"/>
              <a:cs typeface="Times New Roman" panose="02020603050405020304" charset="0"/>
            </a:endParaRPr>
          </a:p>
          <a:p>
            <a:pPr fontAlgn="auto">
              <a:lnSpc>
                <a:spcPct val="120000"/>
              </a:lnSpc>
              <a:buFont typeface="Wingdings" panose="05000000000000000000" charset="0"/>
              <a:buChar char="Ø"/>
            </a:pPr>
            <a:r>
              <a:rPr lang="zh-CN" altLang="en-US" sz="3000">
                <a:latin typeface="Times New Roman" panose="02020603050405020304" charset="0"/>
                <a:cs typeface="Times New Roman" panose="02020603050405020304" charset="0"/>
              </a:rPr>
              <a:t>个别学生出现不明原因的高热、呼吸急促或剧烈呕吐、 腹泻等症状。</a:t>
            </a:r>
            <a:endParaRPr lang="zh-CN" altLang="en-US" sz="3000">
              <a:latin typeface="Times New Roman" panose="02020603050405020304" charset="0"/>
              <a:cs typeface="Times New Roman" panose="02020603050405020304" charset="0"/>
            </a:endParaRPr>
          </a:p>
          <a:p>
            <a:pPr fontAlgn="auto">
              <a:lnSpc>
                <a:spcPct val="120000"/>
              </a:lnSpc>
              <a:buFont typeface="Wingdings" panose="05000000000000000000" charset="0"/>
              <a:buChar char="Ø"/>
            </a:pPr>
            <a:r>
              <a:rPr lang="zh-CN" altLang="en-US" sz="3000">
                <a:latin typeface="Times New Roman" panose="02020603050405020304" charset="0"/>
                <a:cs typeface="Times New Roman" panose="02020603050405020304" charset="0"/>
              </a:rPr>
              <a:t>学校发生群体性不明原因疾病或其他突发公共卫生事件。</a:t>
            </a:r>
            <a:endParaRPr lang="zh-CN" altLang="en-US" sz="3000">
              <a:latin typeface="Times New Roman" panose="02020603050405020304" charset="0"/>
              <a:cs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0"/>
            <a:ext cx="10515600" cy="1325563"/>
          </a:xfrm>
        </p:spPr>
        <p:txBody>
          <a:bodyPr/>
          <a:p>
            <a:r>
              <a:rPr lang="zh-CN" altLang="en-US">
                <a:sym typeface="+mn-ea"/>
              </a:rPr>
              <a:t>传染病疫情控制</a:t>
            </a:r>
            <a:endParaRPr lang="zh-CN" altLang="en-US"/>
          </a:p>
        </p:txBody>
      </p:sp>
      <p:sp>
        <p:nvSpPr>
          <p:cNvPr id="3" name="内容占位符 2"/>
          <p:cNvSpPr>
            <a:spLocks noGrp="1"/>
          </p:cNvSpPr>
          <p:nvPr>
            <p:ph idx="1"/>
          </p:nvPr>
        </p:nvSpPr>
        <p:spPr>
          <a:xfrm>
            <a:off x="741045" y="1460500"/>
            <a:ext cx="10515600" cy="4571365"/>
          </a:xfrm>
        </p:spPr>
        <p:txBody>
          <a:bodyPr>
            <a:noAutofit/>
          </a:bodyPr>
          <a:p>
            <a:pPr marL="0" indent="0" fontAlgn="auto">
              <a:lnSpc>
                <a:spcPct val="120000"/>
              </a:lnSpc>
              <a:spcBef>
                <a:spcPts val="0"/>
              </a:spcBef>
              <a:spcAft>
                <a:spcPts val="0"/>
              </a:spcAft>
              <a:buNone/>
            </a:pPr>
            <a:r>
              <a:rPr lang="zh-CN" altLang="en-US"/>
              <a:t>（一）疫情调查</a:t>
            </a:r>
            <a:endParaRPr lang="zh-CN" altLang="en-US"/>
          </a:p>
          <a:p>
            <a:pPr marL="0" indent="0" fontAlgn="auto">
              <a:lnSpc>
                <a:spcPct val="120000"/>
              </a:lnSpc>
              <a:spcBef>
                <a:spcPts val="0"/>
              </a:spcBef>
              <a:spcAft>
                <a:spcPts val="0"/>
              </a:spcAft>
              <a:buNone/>
            </a:pPr>
            <a:r>
              <a:rPr lang="zh-CN" altLang="en-US"/>
              <a:t> </a:t>
            </a:r>
            <a:r>
              <a:rPr lang="en-US" altLang="zh-CN"/>
              <a:t>        </a:t>
            </a:r>
            <a:r>
              <a:rPr lang="zh-CN" altLang="en-US">
                <a:sym typeface="+mn-ea"/>
              </a:rPr>
              <a:t>配合疾病预防控制机构对本单位发生的传染病疫情、突发公共卫生事件进行流行病学调查工作，配合对相关人员、相关食品、 水样和其它环境标本等进行采集工作，落实疾控机构提出的疫情相关防控措施。</a:t>
            </a:r>
            <a:endParaRPr kumimoji="0" lang="zh-CN" altLang="en-US" sz="2400" kern="0" cap="none" spc="0" normalizeH="0" baseline="0" noProof="1">
              <a:latin typeface="+mn-lt"/>
              <a:ea typeface="+mn-ea"/>
              <a:cs typeface="+mn-cs"/>
              <a:sym typeface="+mn-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838200" y="1182370"/>
            <a:ext cx="10515600" cy="4994910"/>
          </a:xfrm>
        </p:spPr>
        <p:txBody>
          <a:bodyPr/>
          <a:p>
            <a:pPr marL="0" indent="0" fontAlgn="auto">
              <a:lnSpc>
                <a:spcPct val="120000"/>
              </a:lnSpc>
              <a:spcBef>
                <a:spcPts val="0"/>
              </a:spcBef>
              <a:spcAft>
                <a:spcPts val="0"/>
              </a:spcAft>
              <a:buNone/>
            </a:pPr>
            <a:r>
              <a:rPr lang="zh-CN" altLang="en-US" sz="3200" b="1" kern="0">
                <a:sym typeface="+mn-ea"/>
              </a:rPr>
              <a:t>发生疫情时，配合</a:t>
            </a:r>
            <a:r>
              <a:rPr lang="zh-CN" altLang="en-US" sz="3200" b="1" kern="0">
                <a:sym typeface="+mn-ea"/>
              </a:rPr>
              <a:t>收集如下信息资料：</a:t>
            </a:r>
            <a:endParaRPr kumimoji="0" lang="zh-CN" altLang="en-US" sz="3200" b="1" kern="0" cap="none" spc="0" normalizeH="0" baseline="0" noProof="1">
              <a:latin typeface="+mn-lt"/>
              <a:ea typeface="+mn-ea"/>
              <a:cs typeface="+mn-cs"/>
              <a:sym typeface="+mn-ea"/>
            </a:endParaRPr>
          </a:p>
          <a:p>
            <a:pPr marL="342900" marR="0" indent="-342900" defTabSz="914400" fontAlgn="auto">
              <a:lnSpc>
                <a:spcPct val="120000"/>
              </a:lnSpc>
              <a:spcBef>
                <a:spcPts val="0"/>
              </a:spcBef>
              <a:spcAft>
                <a:spcPts val="0"/>
              </a:spcAft>
              <a:buClr>
                <a:srgbClr val="FF33CC"/>
              </a:buClr>
              <a:buSzTx/>
              <a:buFont typeface="Wingdings" panose="05000000000000000000" charset="0"/>
              <a:buChar char="Ø"/>
              <a:defRPr/>
            </a:pPr>
            <a:r>
              <a:rPr lang="zh-CN" altLang="en-US" b="1" kern="0">
                <a:sym typeface="+mn-ea"/>
              </a:rPr>
              <a:t>病例信息：</a:t>
            </a:r>
            <a:r>
              <a:rPr lang="zh-CN" altLang="en-US">
                <a:sym typeface="+mn-ea"/>
              </a:rPr>
              <a:t>报告后，及时收集患病学生信息，填写《病例信息一览表》，以便于在属地医疗机构或疾控机构现场处置时，初步判断疫情类型、规模、分布等。</a:t>
            </a:r>
            <a:endParaRPr kumimoji="0" lang="zh-CN" altLang="en-US" kern="1200" cap="none" spc="0" normalizeH="0" baseline="0" noProof="1">
              <a:cs typeface="+mn-cs"/>
              <a:sym typeface="+mn-ea"/>
            </a:endParaRPr>
          </a:p>
          <a:p>
            <a:pPr marL="342900" marR="0" indent="-342900" defTabSz="914400" fontAlgn="auto">
              <a:lnSpc>
                <a:spcPct val="120000"/>
              </a:lnSpc>
              <a:spcBef>
                <a:spcPts val="0"/>
              </a:spcBef>
              <a:spcAft>
                <a:spcPts val="0"/>
              </a:spcAft>
              <a:buClr>
                <a:srgbClr val="FF33CC"/>
              </a:buClr>
              <a:buSzTx/>
              <a:buFont typeface="Wingdings" panose="05000000000000000000" charset="0"/>
              <a:buChar char="Ø"/>
              <a:defRPr/>
            </a:pPr>
            <a:r>
              <a:rPr lang="zh-CN" altLang="en-US" b="1" kern="0">
                <a:sym typeface="+mn-ea"/>
              </a:rPr>
              <a:t>学校基本信息 ：</a:t>
            </a:r>
            <a:r>
              <a:rPr lang="zh-CN" altLang="en-US">
                <a:sym typeface="+mn-ea"/>
              </a:rPr>
              <a:t>学校简介、平面图、人员构成；供水、食宿情况；班级分布、发病班级情况等。</a:t>
            </a:r>
            <a:endParaRPr kumimoji="0" lang="zh-CN" altLang="en-US" kern="1200" cap="none" spc="0" normalizeH="0" baseline="0" noProof="1">
              <a:cs typeface="+mn-cs"/>
              <a:sym typeface="+mn-ea"/>
            </a:endParaRPr>
          </a:p>
          <a:p>
            <a:pPr marL="342900" marR="0" indent="-342900" defTabSz="914400" fontAlgn="auto">
              <a:lnSpc>
                <a:spcPct val="120000"/>
              </a:lnSpc>
              <a:spcBef>
                <a:spcPts val="0"/>
              </a:spcBef>
              <a:spcAft>
                <a:spcPts val="0"/>
              </a:spcAft>
              <a:buClr>
                <a:srgbClr val="FF33CC"/>
              </a:buClr>
              <a:buSzTx/>
              <a:buFont typeface="Wingdings" panose="05000000000000000000" charset="0"/>
              <a:buChar char="Ø"/>
              <a:defRPr/>
            </a:pPr>
            <a:r>
              <a:rPr lang="zh-CN" altLang="en-US" b="1" kern="0">
                <a:sym typeface="+mn-ea"/>
              </a:rPr>
              <a:t>日常防控台账资料：</a:t>
            </a:r>
            <a:r>
              <a:rPr lang="zh-CN" altLang="en-US">
                <a:sym typeface="+mn-ea"/>
              </a:rPr>
              <a:t>晨检记录、因病缺课记录、日常消毒记录等。</a:t>
            </a:r>
            <a:endParaRPr kumimoji="0" lang="zh-CN" altLang="en-US" kern="1200" cap="none" spc="0" normalizeH="0" baseline="0" noProof="1">
              <a:cs typeface="+mn-cs"/>
              <a:sym typeface="+mn-ea"/>
            </a:endParaRPr>
          </a:p>
          <a:p>
            <a:pPr marL="342900" marR="0" indent="-342900" defTabSz="914400" fontAlgn="auto">
              <a:lnSpc>
                <a:spcPct val="120000"/>
              </a:lnSpc>
              <a:spcBef>
                <a:spcPts val="0"/>
              </a:spcBef>
              <a:spcAft>
                <a:spcPts val="0"/>
              </a:spcAft>
              <a:buClr>
                <a:srgbClr val="FF33CC"/>
              </a:buClr>
              <a:buSzTx/>
              <a:buFont typeface="Wingdings" panose="05000000000000000000" charset="0"/>
              <a:buChar char="Ø"/>
              <a:defRPr/>
            </a:pPr>
            <a:r>
              <a:rPr lang="zh-CN" altLang="en-US" b="1" kern="0">
                <a:sym typeface="+mn-ea"/>
              </a:rPr>
              <a:t>疫情进展信息：</a:t>
            </a:r>
            <a:r>
              <a:rPr lang="zh-CN" altLang="en-US" kern="0">
                <a:sym typeface="+mn-ea"/>
              </a:rPr>
              <a:t>每日新发病例数、个案信息、病情转归等</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73660"/>
            <a:ext cx="10515600" cy="1325563"/>
          </a:xfrm>
        </p:spPr>
        <p:txBody>
          <a:bodyPr/>
          <a:p>
            <a:r>
              <a:rPr lang="zh-CN" altLang="en-US"/>
              <a:t>主要</a:t>
            </a:r>
            <a:r>
              <a:rPr lang="zh-CN" altLang="en-US"/>
              <a:t>内容</a:t>
            </a:r>
            <a:endParaRPr lang="zh-CN" altLang="en-US"/>
          </a:p>
        </p:txBody>
      </p:sp>
      <p:sp>
        <p:nvSpPr>
          <p:cNvPr id="3" name="内容占位符 2"/>
          <p:cNvSpPr>
            <a:spLocks noGrp="1"/>
          </p:cNvSpPr>
          <p:nvPr>
            <p:ph idx="1"/>
          </p:nvPr>
        </p:nvSpPr>
        <p:spPr>
          <a:xfrm>
            <a:off x="838200" y="1399540"/>
            <a:ext cx="10515600" cy="4351338"/>
          </a:xfrm>
        </p:spPr>
        <p:txBody>
          <a:bodyPr/>
          <a:p>
            <a:pPr fontAlgn="auto">
              <a:lnSpc>
                <a:spcPct val="120000"/>
              </a:lnSpc>
              <a:spcBef>
                <a:spcPts val="0"/>
              </a:spcBef>
              <a:buFont typeface="Wingdings" panose="05000000000000000000" charset="0"/>
              <a:buChar char="Ø"/>
            </a:pPr>
            <a:r>
              <a:rPr lang="zh-CN" altLang="en-US" sz="3600" dirty="0">
                <a:latin typeface="Times New Roman" panose="02020603050405020304" charset="0"/>
                <a:ea typeface="宋体" panose="02010600030101010101" pitchFamily="2" charset="-122"/>
                <a:sym typeface="+mn-ea"/>
              </a:rPr>
              <a:t>学校传染病疫情概况</a:t>
            </a:r>
            <a:endParaRPr lang="zh-CN" altLang="en-US" sz="3600" dirty="0">
              <a:latin typeface="Times New Roman" panose="02020603050405020304" charset="0"/>
              <a:ea typeface="宋体" panose="02010600030101010101" pitchFamily="2" charset="-122"/>
              <a:sym typeface="+mn-ea"/>
            </a:endParaRPr>
          </a:p>
          <a:p>
            <a:pPr fontAlgn="auto">
              <a:lnSpc>
                <a:spcPct val="120000"/>
              </a:lnSpc>
              <a:spcBef>
                <a:spcPts val="0"/>
              </a:spcBef>
              <a:buFont typeface="Wingdings" panose="05000000000000000000" charset="0"/>
              <a:buChar char="Ø"/>
            </a:pPr>
            <a:r>
              <a:rPr lang="zh-CN" altLang="en-US" sz="3600" dirty="0">
                <a:latin typeface="Times New Roman" panose="02020603050405020304" charset="0"/>
                <a:ea typeface="宋体" panose="02010600030101010101" pitchFamily="2" charset="-122"/>
                <a:sym typeface="宋体" panose="02010600030101010101" pitchFamily="2" charset="-122"/>
              </a:rPr>
              <a:t>学校常见传染病防控</a:t>
            </a:r>
            <a:endParaRPr lang="zh-CN" altLang="en-US" sz="3600" dirty="0">
              <a:latin typeface="Times New Roman" panose="02020603050405020304" charset="0"/>
              <a:ea typeface="宋体" panose="02010600030101010101" pitchFamily="2" charset="-122"/>
              <a:sym typeface="宋体" panose="02010600030101010101" pitchFamily="2" charset="-122"/>
            </a:endParaRPr>
          </a:p>
          <a:p>
            <a:pPr fontAlgn="auto">
              <a:lnSpc>
                <a:spcPct val="120000"/>
              </a:lnSpc>
              <a:spcBef>
                <a:spcPts val="0"/>
              </a:spcBef>
              <a:buFont typeface="Wingdings" panose="05000000000000000000" charset="0"/>
              <a:buChar char="Ø"/>
            </a:pPr>
            <a:r>
              <a:rPr lang="zh-CN" altLang="en-US" sz="3600">
                <a:ln>
                  <a:noFill/>
                </a:ln>
                <a:effectLst/>
                <a:uLnTx/>
                <a:uFillTx/>
                <a:latin typeface="Times New Roman" panose="02020603050405020304" charset="0"/>
                <a:ea typeface="宋体" panose="02010600030101010101" pitchFamily="2" charset="-122"/>
                <a:sym typeface="+mn-ea"/>
              </a:rPr>
              <a:t>学校新冠</a:t>
            </a:r>
            <a:r>
              <a:rPr lang="zh-CN" altLang="en-US" sz="3600">
                <a:ln>
                  <a:noFill/>
                </a:ln>
                <a:effectLst/>
                <a:uLnTx/>
                <a:uFillTx/>
                <a:latin typeface="Times New Roman" panose="02020603050405020304" charset="0"/>
                <a:ea typeface="宋体" panose="02010600030101010101" pitchFamily="2" charset="-122"/>
                <a:sym typeface="+mn-ea"/>
              </a:rPr>
              <a:t>病毒感染防控</a:t>
            </a:r>
            <a:endParaRPr lang="zh-CN" altLang="en-US" sz="3600">
              <a:ln>
                <a:noFill/>
              </a:ln>
              <a:effectLst/>
              <a:uLnTx/>
              <a:uFillTx/>
              <a:latin typeface="Times New Roman" panose="02020603050405020304" charset="0"/>
              <a:ea typeface="宋体" panose="02010600030101010101" pitchFamily="2" charset="-122"/>
              <a:sym typeface="+mn-ea"/>
            </a:endParaRPr>
          </a:p>
          <a:p>
            <a:pPr fontAlgn="auto">
              <a:lnSpc>
                <a:spcPct val="120000"/>
              </a:lnSpc>
              <a:spcBef>
                <a:spcPts val="0"/>
              </a:spcBef>
              <a:buFont typeface="Wingdings" panose="05000000000000000000" charset="0"/>
              <a:buChar char="Ø"/>
            </a:pPr>
            <a:r>
              <a:rPr lang="zh-CN" altLang="en-US" sz="3600">
                <a:ln>
                  <a:noFill/>
                </a:ln>
                <a:effectLst/>
                <a:uLnTx/>
                <a:uFillTx/>
                <a:latin typeface="Times New Roman" panose="02020603050405020304" charset="0"/>
                <a:ea typeface="宋体" panose="02010600030101010101" pitchFamily="2" charset="-122"/>
                <a:sym typeface="+mn-ea"/>
              </a:rPr>
              <a:t>学校结核病防控工作</a:t>
            </a:r>
            <a:endParaRPr lang="zh-CN" altLang="en-US" sz="3600">
              <a:ln>
                <a:noFill/>
              </a:ln>
              <a:effectLst/>
              <a:uLnTx/>
              <a:uFillTx/>
              <a:latin typeface="Times New Roman" panose="02020603050405020304" charset="0"/>
              <a:ea typeface="宋体" panose="02010600030101010101" pitchFamily="2" charset="-122"/>
              <a:sym typeface="+mn-ea"/>
            </a:endParaRPr>
          </a:p>
          <a:p>
            <a:pPr fontAlgn="auto">
              <a:lnSpc>
                <a:spcPct val="120000"/>
              </a:lnSpc>
              <a:spcBef>
                <a:spcPts val="0"/>
              </a:spcBef>
              <a:buFont typeface="Wingdings" panose="05000000000000000000" charset="0"/>
              <a:buChar char="Ø"/>
            </a:pPr>
            <a:r>
              <a:rPr lang="zh-CN" altLang="en-US" sz="3600">
                <a:ln>
                  <a:noFill/>
                </a:ln>
                <a:effectLst/>
                <a:uLnTx/>
                <a:uFillTx/>
                <a:latin typeface="Times New Roman" panose="02020603050405020304" charset="0"/>
                <a:ea typeface="宋体" panose="02010600030101010101" pitchFamily="2" charset="-122"/>
                <a:cs typeface="+mj-cs"/>
                <a:sym typeface="+mn-ea"/>
              </a:rPr>
              <a:t>学校健康教育工作要求</a:t>
            </a:r>
            <a:endParaRPr lang="zh-CN" altLang="en-US" sz="3600">
              <a:ln>
                <a:noFill/>
              </a:ln>
              <a:effectLst/>
              <a:uLnTx/>
              <a:uFillTx/>
              <a:latin typeface="Times New Roman" panose="02020603050405020304" charset="0"/>
              <a:ea typeface="宋体" panose="02010600030101010101" pitchFamily="2" charset="-122"/>
              <a:sym typeface="+mn-ea"/>
            </a:endParaRPr>
          </a:p>
          <a:p>
            <a:endParaRPr kumimoji="0" lang="zh-CN" altLang="en-US" b="0" i="0" u="none" strike="noStrike" kern="1200" cap="none" spc="0" normalizeH="0" baseline="0" noProof="1">
              <a:ln>
                <a:noFill/>
              </a:ln>
              <a:solidFill>
                <a:schemeClr val="tx1"/>
              </a:solidFill>
              <a:effectLst/>
              <a:uLnTx/>
              <a:uFillTx/>
              <a:latin typeface="Times New Roman" panose="02020603050405020304" charset="0"/>
              <a:ea typeface="宋体" panose="02010600030101010101" pitchFamily="2" charset="-122"/>
              <a:cs typeface="+mn-cs"/>
            </a:endParaRPr>
          </a:p>
          <a:p>
            <a:endParaRPr lang="zh-CN"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80720" y="591820"/>
            <a:ext cx="10842625" cy="5674360"/>
          </a:xfrm>
        </p:spPr>
        <p:txBody>
          <a:bodyPr>
            <a:noAutofit/>
          </a:bodyPr>
          <a:p>
            <a:pPr marL="0" algn="l" fontAlgn="auto">
              <a:lnSpc>
                <a:spcPct val="120000"/>
              </a:lnSpc>
              <a:spcBef>
                <a:spcPts val="0"/>
              </a:spcBef>
              <a:spcAft>
                <a:spcPts val="0"/>
              </a:spcAft>
              <a:buClrTx/>
              <a:buSzTx/>
              <a:buNone/>
            </a:pPr>
            <a:r>
              <a:rPr lang="zh-CN" altLang="en-US" sz="3200"/>
              <a:t>（二）疫情控制</a:t>
            </a:r>
            <a:endParaRPr lang="zh-CN" altLang="en-US" sz="3200"/>
          </a:p>
          <a:p>
            <a:pPr marL="0" indent="0" fontAlgn="auto">
              <a:lnSpc>
                <a:spcPct val="120000"/>
              </a:lnSpc>
              <a:buNone/>
            </a:pPr>
            <a:r>
              <a:rPr lang="zh-CN" altLang="en-US" b="1"/>
              <a:t>1.控制传染源（病例和密切接触者管理）</a:t>
            </a:r>
            <a:endParaRPr lang="zh-CN" altLang="en-US" b="1"/>
          </a:p>
          <a:p>
            <a:pPr marL="0" indent="0" fontAlgn="auto">
              <a:lnSpc>
                <a:spcPct val="120000"/>
              </a:lnSpc>
              <a:buNone/>
            </a:pPr>
            <a:r>
              <a:rPr lang="zh-CN" altLang="en-US"/>
              <a:t>（1）学校和托幼机构在学生、教职员工、食品从业人员和其它人员中发现确诊或疑似传染病患者时应立即要求其进行隔离 （居家隔离或住院隔离）至传染期过后方可复课或复工。</a:t>
            </a:r>
            <a:endParaRPr lang="zh-CN" altLang="en-US"/>
          </a:p>
          <a:p>
            <a:pPr marL="0" indent="0" fontAlgn="auto">
              <a:lnSpc>
                <a:spcPct val="120000"/>
              </a:lnSpc>
              <a:buNone/>
            </a:pPr>
            <a:r>
              <a:rPr lang="en-US" altLang="zh-CN"/>
              <a:t>         </a:t>
            </a:r>
            <a:r>
              <a:rPr lang="zh-CN" altLang="en-US"/>
              <a:t>学生疑似患传染病时应及时通知其家长或监护人送患者就医，并做好疾病诊断的</a:t>
            </a:r>
            <a:r>
              <a:rPr lang="zh-CN" altLang="en-US">
                <a:solidFill>
                  <a:srgbClr val="FF0000"/>
                </a:solidFill>
              </a:rPr>
              <a:t>随访</a:t>
            </a:r>
            <a:r>
              <a:rPr lang="zh-CN" altLang="en-US"/>
              <a:t>记录。</a:t>
            </a:r>
            <a:endParaRPr lang="zh-CN" altLang="en-US"/>
          </a:p>
          <a:p>
            <a:pPr marL="0" indent="0" fontAlgn="auto">
              <a:lnSpc>
                <a:spcPct val="120000"/>
              </a:lnSpc>
              <a:buNone/>
            </a:pPr>
            <a:r>
              <a:rPr lang="zh-CN" altLang="en-US"/>
              <a:t> </a:t>
            </a:r>
            <a:r>
              <a:rPr lang="en-US" altLang="zh-CN"/>
              <a:t>        </a:t>
            </a:r>
            <a:r>
              <a:rPr lang="zh-CN" altLang="en-US"/>
              <a:t>对于需要开具复课复工证明方可返校的患者, 班主任或校医（保健老师）应</a:t>
            </a:r>
            <a:r>
              <a:rPr lang="zh-CN" altLang="en-US">
                <a:solidFill>
                  <a:srgbClr val="FF0000"/>
                </a:solidFill>
              </a:rPr>
              <a:t>提前告知</a:t>
            </a:r>
            <a:r>
              <a:rPr lang="zh-CN" altLang="en-US"/>
              <a:t>其开具程序和查验程序。</a:t>
            </a:r>
            <a:endParaRPr lang="zh-CN" altLang="en-US"/>
          </a:p>
          <a:p>
            <a:pPr marL="0" indent="0" fontAlgn="auto">
              <a:lnSpc>
                <a:spcPct val="120000"/>
              </a:lnSpc>
              <a:buNone/>
            </a:pPr>
            <a:r>
              <a:rPr lang="en-US" altLang="zh-CN" sz="2400"/>
              <a:t>    </a:t>
            </a:r>
            <a:endParaRPr lang="zh-CN" altLang="en-US"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19760" y="433705"/>
            <a:ext cx="11146155" cy="5990590"/>
          </a:xfrm>
        </p:spPr>
        <p:txBody>
          <a:bodyPr>
            <a:noAutofit/>
          </a:bodyPr>
          <a:p>
            <a:pPr marL="0" indent="0" fontAlgn="auto">
              <a:lnSpc>
                <a:spcPct val="120000"/>
              </a:lnSpc>
              <a:buNone/>
            </a:pPr>
            <a:r>
              <a:rPr lang="zh-CN" altLang="en-US" sz="2700">
                <a:sym typeface="+mn-ea"/>
              </a:rPr>
              <a:t>（2）建立健全学校和托幼机构传染病患者复课复工证明开具和查验制度，患者须</a:t>
            </a:r>
            <a:r>
              <a:rPr lang="zh-CN" altLang="en-US" sz="2700">
                <a:solidFill>
                  <a:srgbClr val="FF0000"/>
                </a:solidFill>
                <a:sym typeface="+mn-ea"/>
              </a:rPr>
              <a:t>病愈且隔离期满</a:t>
            </a:r>
            <a:r>
              <a:rPr lang="zh-CN" altLang="en-US" sz="2700">
                <a:sym typeface="+mn-ea"/>
              </a:rPr>
              <a:t>后方可复课复工。复课复工证明应</a:t>
            </a:r>
            <a:r>
              <a:rPr lang="zh-CN" altLang="en-US" sz="2700">
                <a:solidFill>
                  <a:srgbClr val="FF0000"/>
                </a:solidFill>
                <a:sym typeface="+mn-ea"/>
              </a:rPr>
              <a:t>加盖公章</a:t>
            </a:r>
            <a:r>
              <a:rPr lang="zh-CN" altLang="en-US" sz="2700">
                <a:sym typeface="+mn-ea"/>
              </a:rPr>
              <a:t>，一式两联，一联由患者递交</a:t>
            </a:r>
            <a:r>
              <a:rPr lang="zh-CN" altLang="en-US" sz="2700">
                <a:solidFill>
                  <a:srgbClr val="FF0000"/>
                </a:solidFill>
                <a:sym typeface="+mn-ea"/>
              </a:rPr>
              <a:t>学校指定部门</a:t>
            </a:r>
            <a:r>
              <a:rPr lang="zh-CN" altLang="en-US" sz="2700">
                <a:sym typeface="+mn-ea"/>
              </a:rPr>
              <a:t>留存，一联由开具单位留存。</a:t>
            </a:r>
            <a:endParaRPr lang="zh-CN" altLang="en-US" sz="2700"/>
          </a:p>
          <a:p>
            <a:pPr marL="0" indent="0" fontAlgn="auto">
              <a:lnSpc>
                <a:spcPct val="120000"/>
              </a:lnSpc>
              <a:buNone/>
            </a:pPr>
            <a:r>
              <a:rPr lang="en-US" altLang="zh-CN" sz="2700">
                <a:sym typeface="+mn-ea"/>
              </a:rPr>
              <a:t>         </a:t>
            </a:r>
            <a:r>
              <a:rPr lang="zh-CN" altLang="en-US" sz="2700">
                <a:sym typeface="+mn-ea"/>
              </a:rPr>
              <a:t>持有返校复课复工证明的病愈返校 （园）患者应先到学校指定部门，由校医或保健老师</a:t>
            </a:r>
            <a:r>
              <a:rPr lang="zh-CN" altLang="en-US" sz="2700">
                <a:solidFill>
                  <a:srgbClr val="FF0000"/>
                </a:solidFill>
                <a:sym typeface="+mn-ea"/>
              </a:rPr>
              <a:t>查验</a:t>
            </a:r>
            <a:r>
              <a:rPr lang="zh-CN" altLang="en-US" sz="2700">
                <a:sym typeface="+mn-ea"/>
              </a:rPr>
              <a:t>复课复工证明，并</a:t>
            </a:r>
            <a:r>
              <a:rPr lang="zh-CN" altLang="en-US" sz="2700">
                <a:solidFill>
                  <a:srgbClr val="FF0000"/>
                </a:solidFill>
                <a:sym typeface="+mn-ea"/>
              </a:rPr>
              <a:t>现场观察</a:t>
            </a:r>
            <a:r>
              <a:rPr lang="zh-CN" altLang="en-US" sz="2700">
                <a:sym typeface="+mn-ea"/>
              </a:rPr>
              <a:t>和</a:t>
            </a:r>
            <a:r>
              <a:rPr lang="zh-CN" altLang="en-US" sz="2700">
                <a:solidFill>
                  <a:srgbClr val="FF0000"/>
                </a:solidFill>
                <a:sym typeface="+mn-ea"/>
              </a:rPr>
              <a:t>询问</a:t>
            </a:r>
            <a:r>
              <a:rPr lang="zh-CN" altLang="en-US" sz="2700">
                <a:sym typeface="+mn-ea"/>
              </a:rPr>
              <a:t>相关临床症状</a:t>
            </a:r>
            <a:r>
              <a:rPr lang="zh-CN" altLang="en-US" sz="2700">
                <a:solidFill>
                  <a:srgbClr val="FF0000"/>
                </a:solidFill>
                <a:sym typeface="+mn-ea"/>
              </a:rPr>
              <a:t>是否消失</a:t>
            </a:r>
            <a:r>
              <a:rPr lang="zh-CN" altLang="en-US" sz="2700">
                <a:sym typeface="+mn-ea"/>
              </a:rPr>
              <a:t>，包括发热、皮疹、腹泻、呕吐、黄疸、结膜出血等，同时做好</a:t>
            </a:r>
            <a:r>
              <a:rPr lang="zh-CN" altLang="en-US" sz="2700">
                <a:solidFill>
                  <a:srgbClr val="FF0000"/>
                </a:solidFill>
                <a:sym typeface="+mn-ea"/>
              </a:rPr>
              <a:t>登记</a:t>
            </a:r>
            <a:r>
              <a:rPr lang="zh-CN" altLang="en-US" sz="2700">
                <a:sym typeface="+mn-ea"/>
              </a:rPr>
              <a:t>工作。复核后开具</a:t>
            </a:r>
            <a:r>
              <a:rPr lang="zh-CN" altLang="en-US" sz="2700">
                <a:solidFill>
                  <a:srgbClr val="FF0000"/>
                </a:solidFill>
                <a:sym typeface="+mn-ea"/>
              </a:rPr>
              <a:t>回班</a:t>
            </a:r>
            <a:r>
              <a:rPr lang="zh-CN" altLang="en-US" sz="2700">
                <a:sym typeface="+mn-ea"/>
              </a:rPr>
              <a:t>复课证明，执此证明方可回班复课。</a:t>
            </a:r>
            <a:endParaRPr lang="zh-CN" altLang="en-US" sz="2700">
              <a:sym typeface="+mn-ea"/>
            </a:endParaRPr>
          </a:p>
          <a:p>
            <a:pPr marL="0" indent="0" fontAlgn="auto">
              <a:lnSpc>
                <a:spcPct val="120000"/>
              </a:lnSpc>
              <a:buNone/>
            </a:pPr>
            <a:r>
              <a:rPr lang="zh-CN" altLang="en-US" sz="2700">
                <a:sym typeface="+mn-ea"/>
              </a:rPr>
              <a:t> </a:t>
            </a:r>
            <a:r>
              <a:rPr lang="en-US" altLang="zh-CN" sz="2700">
                <a:sym typeface="+mn-ea"/>
              </a:rPr>
              <a:t>        </a:t>
            </a:r>
            <a:r>
              <a:rPr lang="zh-CN" altLang="en-US" sz="2700">
                <a:sym typeface="+mn-ea"/>
              </a:rPr>
              <a:t>若校医或保健老师复核结论与医疗机构开具的返校复课证明不一致，以校医或保健老师的结论为准。若家长对结论存在争议，由校医或保健老师会同班主任向家长做好沟通解释工作，并立即将情况上报学校领导、教育部门和疾控机构，协商后做出是否复课的最终决定。</a:t>
            </a:r>
            <a:endParaRPr lang="zh-CN" altLang="en-US" sz="2700">
              <a:sym typeface="+mn-ea"/>
            </a:endParaRPr>
          </a:p>
          <a:p>
            <a:pPr marL="0" indent="0">
              <a:buNone/>
            </a:pPr>
            <a:endParaRPr lang="zh-CN" altLang="en-US"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728980" y="963930"/>
            <a:ext cx="10880090" cy="4351655"/>
          </a:xfrm>
        </p:spPr>
        <p:txBody>
          <a:bodyPr/>
          <a:p>
            <a:pPr marL="0" indent="0">
              <a:buNone/>
            </a:pPr>
            <a:endParaRPr lang="zh-CN" altLang="en-US"/>
          </a:p>
          <a:p>
            <a:pPr marL="0" indent="0" fontAlgn="auto">
              <a:lnSpc>
                <a:spcPct val="120000"/>
              </a:lnSpc>
              <a:buNone/>
            </a:pPr>
            <a:r>
              <a:rPr lang="zh-CN" altLang="en-US">
                <a:sym typeface="+mn-ea"/>
              </a:rPr>
              <a:t>（3）根据疫情需要，学校和托幼机构应配合卫生部门对传染病病例的密接接触者进行医学观察，做好随访记录，及时发现新病例。</a:t>
            </a:r>
            <a:endParaRPr lang="zh-CN" altLang="en-US"/>
          </a:p>
          <a:p>
            <a:pPr marL="0" indent="0" fontAlgn="auto">
              <a:lnSpc>
                <a:spcPct val="120000"/>
              </a:lnSpc>
              <a:buNone/>
            </a:pP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838200" y="502285"/>
            <a:ext cx="10515600" cy="5407660"/>
          </a:xfrm>
        </p:spPr>
        <p:txBody>
          <a:bodyPr>
            <a:normAutofit/>
          </a:bodyPr>
          <a:p>
            <a:pPr marL="0" indent="0" fontAlgn="auto">
              <a:lnSpc>
                <a:spcPct val="120000"/>
              </a:lnSpc>
              <a:buNone/>
            </a:pPr>
            <a:r>
              <a:rPr lang="zh-CN" altLang="en-US" b="1"/>
              <a:t>2.切断传播途径</a:t>
            </a:r>
            <a:endParaRPr lang="zh-CN" altLang="en-US" b="1"/>
          </a:p>
          <a:p>
            <a:pPr marL="0" indent="0" fontAlgn="auto">
              <a:lnSpc>
                <a:spcPct val="120000"/>
              </a:lnSpc>
              <a:buNone/>
            </a:pPr>
            <a:r>
              <a:rPr lang="en-US" altLang="zh-CN"/>
              <a:t>         </a:t>
            </a:r>
            <a:r>
              <a:rPr lang="zh-CN" altLang="en-US"/>
              <a:t>规范地进行</a:t>
            </a:r>
            <a:r>
              <a:rPr lang="zh-CN" altLang="en-US">
                <a:solidFill>
                  <a:srgbClr val="FF0000"/>
                </a:solidFill>
              </a:rPr>
              <a:t>环境消毒</a:t>
            </a:r>
            <a:r>
              <a:rPr lang="zh-CN" altLang="en-US"/>
              <a:t>是切断传染病传播的重要途径。学校及托幼机构应对传染病在本校（园）的暴发流行保持警惕，做好消杀物资的储备工作</a:t>
            </a:r>
            <a:r>
              <a:rPr lang="en-US" altLang="zh-CN"/>
              <a:t>,</a:t>
            </a:r>
            <a:r>
              <a:rPr lang="zh-CN" altLang="en-US"/>
              <a:t>做好日常消毒和疫情消毒工作。</a:t>
            </a:r>
            <a:endParaRPr lang="zh-CN" altLang="en-US"/>
          </a:p>
          <a:p>
            <a:pPr marL="0" indent="0" fontAlgn="auto">
              <a:lnSpc>
                <a:spcPct val="120000"/>
              </a:lnSpc>
              <a:buNone/>
            </a:pPr>
            <a:r>
              <a:rPr lang="zh-CN" altLang="en-US"/>
              <a:t>3.保护易感人群</a:t>
            </a:r>
            <a:endParaRPr lang="zh-CN" altLang="en-US"/>
          </a:p>
          <a:p>
            <a:pPr marL="0" indent="0" fontAlgn="auto">
              <a:lnSpc>
                <a:spcPct val="120000"/>
              </a:lnSpc>
              <a:buNone/>
            </a:pPr>
            <a:r>
              <a:rPr lang="zh-CN" altLang="en-US"/>
              <a:t>（1）	在传染病暴发、流行时，应根据卫生部门建议</a:t>
            </a:r>
            <a:r>
              <a:rPr lang="zh-CN" altLang="en-US">
                <a:solidFill>
                  <a:srgbClr val="FF0000"/>
                </a:solidFill>
              </a:rPr>
              <a:t>停止</a:t>
            </a:r>
            <a:r>
              <a:rPr lang="zh-CN" altLang="en-US"/>
              <a:t>举办大型师生集会和会议，采取</a:t>
            </a:r>
            <a:r>
              <a:rPr lang="zh-CN" altLang="en-US">
                <a:solidFill>
                  <a:srgbClr val="FF0000"/>
                </a:solidFill>
              </a:rPr>
              <a:t>临时停课</a:t>
            </a:r>
            <a:r>
              <a:rPr lang="zh-CN" altLang="en-US"/>
              <a:t>或</a:t>
            </a:r>
            <a:r>
              <a:rPr lang="zh-CN" altLang="en-US">
                <a:solidFill>
                  <a:srgbClr val="FF0000"/>
                </a:solidFill>
              </a:rPr>
              <a:t>暂时关闭</a:t>
            </a:r>
            <a:r>
              <a:rPr lang="zh-CN" altLang="en-US"/>
              <a:t>措施。</a:t>
            </a:r>
            <a:endParaRPr lang="zh-CN" altLang="en-US"/>
          </a:p>
          <a:p>
            <a:pPr marL="0" indent="0" fontAlgn="auto">
              <a:lnSpc>
                <a:spcPct val="120000"/>
              </a:lnSpc>
              <a:buNone/>
            </a:pPr>
            <a:r>
              <a:rPr lang="zh-CN" altLang="en-US"/>
              <a:t>（2）	必要时，配合疾病预防控制机构对学校相关人群进行</a:t>
            </a:r>
            <a:r>
              <a:rPr lang="zh-CN" altLang="en-US">
                <a:solidFill>
                  <a:srgbClr val="FF0000"/>
                </a:solidFill>
              </a:rPr>
              <a:t>应急预防</a:t>
            </a:r>
            <a:r>
              <a:rPr lang="zh-CN" altLang="en-US"/>
              <a:t>工作。</a:t>
            </a:r>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838200" y="913130"/>
            <a:ext cx="10515600" cy="5031105"/>
          </a:xfrm>
        </p:spPr>
        <p:txBody>
          <a:bodyPr/>
          <a:p>
            <a:pPr marL="0" indent="0" fontAlgn="auto">
              <a:lnSpc>
                <a:spcPct val="120000"/>
              </a:lnSpc>
              <a:buNone/>
            </a:pPr>
            <a:r>
              <a:rPr lang="zh-CN" altLang="en-US" b="1"/>
              <a:t>水痘应急接种</a:t>
            </a:r>
            <a:r>
              <a:rPr lang="zh-CN" altLang="en-US"/>
              <a:t>范围：</a:t>
            </a:r>
            <a:endParaRPr lang="zh-CN" altLang="en-US"/>
          </a:p>
          <a:p>
            <a:pPr marL="0" indent="0" fontAlgn="auto">
              <a:lnSpc>
                <a:spcPct val="120000"/>
              </a:lnSpc>
              <a:buFont typeface="Wingdings" panose="05000000000000000000" charset="0"/>
              <a:buNone/>
            </a:pPr>
            <a:r>
              <a:rPr lang="zh-CN" altLang="en-US"/>
              <a:t>应根据现场情况判定，原则上应遵循:</a:t>
            </a:r>
            <a:endParaRPr lang="zh-CN" altLang="en-US"/>
          </a:p>
          <a:p>
            <a:pPr fontAlgn="auto">
              <a:lnSpc>
                <a:spcPct val="120000"/>
              </a:lnSpc>
              <a:buFont typeface="Wingdings" panose="05000000000000000000" charset="0"/>
              <a:buChar char="Ø"/>
            </a:pPr>
            <a:r>
              <a:rPr lang="zh-CN" altLang="en-US"/>
              <a:t>1.当托幼机构、学校等集体机构在</a:t>
            </a:r>
            <a:r>
              <a:rPr lang="zh-CN" altLang="en-US">
                <a:solidFill>
                  <a:srgbClr val="FF0000"/>
                </a:solidFill>
              </a:rPr>
              <a:t>1周</a:t>
            </a:r>
            <a:r>
              <a:rPr lang="zh-CN" altLang="en-US"/>
              <a:t>内发生</a:t>
            </a:r>
            <a:r>
              <a:rPr lang="zh-CN" altLang="en-US">
                <a:solidFill>
                  <a:srgbClr val="FF0000"/>
                </a:solidFill>
              </a:rPr>
              <a:t>3例</a:t>
            </a:r>
            <a:r>
              <a:rPr lang="zh-CN" altLang="en-US"/>
              <a:t>及以上水痘临床诊断或确诊病例时，应对与病例在</a:t>
            </a:r>
            <a:r>
              <a:rPr lang="zh-CN" altLang="en-US">
                <a:solidFill>
                  <a:srgbClr val="FF0000"/>
                </a:solidFill>
              </a:rPr>
              <a:t>同一班级</a:t>
            </a:r>
            <a:r>
              <a:rPr lang="zh-CN" altLang="en-US"/>
              <a:t>、</a:t>
            </a:r>
            <a:r>
              <a:rPr lang="zh-CN" altLang="en-US">
                <a:solidFill>
                  <a:srgbClr val="FF0000"/>
                </a:solidFill>
              </a:rPr>
              <a:t>宿舍</a:t>
            </a:r>
            <a:r>
              <a:rPr lang="zh-CN" altLang="en-US"/>
              <a:t>或</a:t>
            </a:r>
            <a:r>
              <a:rPr lang="zh-CN" altLang="en-US">
                <a:solidFill>
                  <a:srgbClr val="FF0000"/>
                </a:solidFill>
              </a:rPr>
              <a:t>同乘坐一班校车等</a:t>
            </a:r>
            <a:r>
              <a:rPr lang="zh-CN" altLang="en-US"/>
              <a:t>有密切接触史的人员开展应急接种。</a:t>
            </a:r>
            <a:endParaRPr lang="zh-CN" altLang="en-US"/>
          </a:p>
          <a:p>
            <a:pPr fontAlgn="auto">
              <a:lnSpc>
                <a:spcPct val="120000"/>
              </a:lnSpc>
              <a:buFont typeface="Wingdings" panose="05000000000000000000" charset="0"/>
              <a:buChar char="Ø"/>
            </a:pPr>
            <a:r>
              <a:rPr lang="zh-CN" altLang="en-US"/>
              <a:t>2.在同一集体机构的同一起疫情中，如开展应急接种后，后续仍有病例发生，且规模达到突发公共卫生事件级别时，则应对病例</a:t>
            </a:r>
            <a:r>
              <a:rPr lang="zh-CN" altLang="en-US">
                <a:solidFill>
                  <a:srgbClr val="FF0000"/>
                </a:solidFill>
              </a:rPr>
              <a:t>所在教学楼</a:t>
            </a:r>
            <a:r>
              <a:rPr lang="zh-CN" altLang="en-US"/>
              <a:t>或</a:t>
            </a:r>
            <a:r>
              <a:rPr lang="zh-CN" altLang="en-US">
                <a:solidFill>
                  <a:srgbClr val="FF0000"/>
                </a:solidFill>
              </a:rPr>
              <a:t>全校师生</a:t>
            </a:r>
            <a:r>
              <a:rPr lang="zh-CN" altLang="en-US"/>
              <a:t>开展应急接种。</a:t>
            </a:r>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838200" y="744855"/>
            <a:ext cx="10515600" cy="5432425"/>
          </a:xfrm>
        </p:spPr>
        <p:txBody>
          <a:bodyPr/>
          <a:p>
            <a:pPr marL="0" indent="0">
              <a:buNone/>
            </a:pPr>
            <a:r>
              <a:rPr lang="zh-CN" altLang="en-US"/>
              <a:t>应急接种对象应同时符合以下 3 项条件:</a:t>
            </a:r>
            <a:endParaRPr lang="zh-CN" altLang="en-US"/>
          </a:p>
          <a:p>
            <a:pPr>
              <a:buFont typeface="Wingdings" panose="05000000000000000000" charset="0"/>
              <a:buChar char="Ø"/>
            </a:pPr>
            <a:r>
              <a:rPr lang="zh-CN" altLang="en-US"/>
              <a:t>1.年龄</a:t>
            </a:r>
            <a:r>
              <a:rPr lang="zh-CN" altLang="en-US">
                <a:solidFill>
                  <a:srgbClr val="FF0000"/>
                </a:solidFill>
              </a:rPr>
              <a:t>1-40周岁</a:t>
            </a:r>
            <a:r>
              <a:rPr lang="zh-CN" altLang="en-US"/>
              <a:t>，既往</a:t>
            </a:r>
            <a:r>
              <a:rPr lang="zh-CN" altLang="en-US">
                <a:solidFill>
                  <a:srgbClr val="FF0000"/>
                </a:solidFill>
              </a:rPr>
              <a:t>无</a:t>
            </a:r>
            <a:r>
              <a:rPr lang="zh-CN" altLang="en-US"/>
              <a:t>水痘患病史;</a:t>
            </a:r>
            <a:endParaRPr lang="zh-CN" altLang="en-US"/>
          </a:p>
          <a:p>
            <a:pPr>
              <a:buFont typeface="Wingdings" panose="05000000000000000000" charset="0"/>
              <a:buChar char="Ø"/>
            </a:pPr>
            <a:r>
              <a:rPr lang="zh-CN" altLang="en-US"/>
              <a:t>2.</a:t>
            </a:r>
            <a:r>
              <a:rPr lang="zh-CN" altLang="en-US">
                <a:solidFill>
                  <a:srgbClr val="FF0000"/>
                </a:solidFill>
              </a:rPr>
              <a:t>无</a:t>
            </a:r>
            <a:r>
              <a:rPr lang="zh-CN" altLang="en-US"/>
              <a:t>水痘疫苗禁忌症;</a:t>
            </a:r>
            <a:endParaRPr lang="zh-CN" altLang="en-US"/>
          </a:p>
          <a:p>
            <a:pPr>
              <a:buFont typeface="Wingdings" panose="05000000000000000000" charset="0"/>
              <a:buChar char="Ø"/>
            </a:pPr>
            <a:r>
              <a:rPr lang="zh-CN" altLang="en-US"/>
              <a:t>3.水痘疫苗接种</a:t>
            </a:r>
            <a:r>
              <a:rPr lang="zh-CN" altLang="en-US">
                <a:solidFill>
                  <a:srgbClr val="FF0000"/>
                </a:solidFill>
              </a:rPr>
              <a:t>未满2剂次。</a:t>
            </a:r>
            <a:endParaRPr lang="zh-CN" altLang="en-US"/>
          </a:p>
          <a:p>
            <a:pPr marL="0" indent="0">
              <a:buFont typeface="Wingdings" panose="05000000000000000000" charset="0"/>
              <a:buNone/>
            </a:pPr>
            <a:endParaRPr lang="zh-CN" altLang="en-US"/>
          </a:p>
          <a:p>
            <a:pPr marL="0" indent="0">
              <a:buFont typeface="Wingdings" panose="05000000000000000000" charset="0"/>
              <a:buNone/>
            </a:pPr>
            <a:r>
              <a:rPr lang="zh-CN" altLang="en-US"/>
              <a:t>应急接种时限：</a:t>
            </a:r>
            <a:endParaRPr lang="zh-CN" altLang="en-US"/>
          </a:p>
          <a:p>
            <a:pPr marL="0" indent="0">
              <a:buFont typeface="Wingdings" panose="05000000000000000000" charset="0"/>
              <a:buNone/>
            </a:pPr>
            <a:r>
              <a:rPr lang="zh-CN" altLang="en-US"/>
              <a:t>原则上应急接种应在疫情判定后的</a:t>
            </a:r>
            <a:r>
              <a:rPr lang="zh-CN" altLang="en-US">
                <a:solidFill>
                  <a:srgbClr val="FF0000"/>
                </a:solidFill>
              </a:rPr>
              <a:t>7天内</a:t>
            </a:r>
            <a:r>
              <a:rPr lang="zh-CN" altLang="en-US"/>
              <a:t>完成。</a:t>
            </a:r>
            <a:endParaRPr lang="zh-CN" altLang="en-US"/>
          </a:p>
          <a:p>
            <a:pPr marL="0" indent="0">
              <a:buFont typeface="Wingdings" panose="05000000000000000000" charset="0"/>
              <a:buNone/>
            </a:pPr>
            <a:endParaRPr lang="zh-CN" altLang="en-US"/>
          </a:p>
          <a:p>
            <a:pPr>
              <a:buFont typeface="Wingdings" panose="05000000000000000000" charset="0"/>
              <a:buChar char="Ø"/>
            </a:pP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85090"/>
            <a:ext cx="10515600" cy="913130"/>
          </a:xfrm>
        </p:spPr>
        <p:txBody>
          <a:bodyPr/>
          <a:p>
            <a:pPr algn="l">
              <a:buClrTx/>
              <a:buSzTx/>
              <a:buFontTx/>
            </a:pPr>
            <a:r>
              <a:rPr lang="zh-CN" altLang="en-US" b="1"/>
              <a:t>学校常见传染病的传染期和隔离建议</a:t>
            </a:r>
            <a:endParaRPr lang="zh-CN" altLang="en-US" b="1"/>
          </a:p>
        </p:txBody>
      </p:sp>
      <p:graphicFrame>
        <p:nvGraphicFramePr>
          <p:cNvPr id="4" name="内容占位符 3"/>
          <p:cNvGraphicFramePr/>
          <p:nvPr>
            <p:ph idx="1"/>
            <p:custDataLst>
              <p:tags r:id="rId1"/>
            </p:custDataLst>
          </p:nvPr>
        </p:nvGraphicFramePr>
        <p:xfrm>
          <a:off x="716915" y="913765"/>
          <a:ext cx="10515600" cy="5120640"/>
        </p:xfrm>
        <a:graphic>
          <a:graphicData uri="http://schemas.openxmlformats.org/drawingml/2006/table">
            <a:tbl>
              <a:tblPr firstRow="1" bandRow="1">
                <a:tableStyleId>{5C22544A-7EE6-4342-B048-85BDC9FD1C3A}</a:tableStyleId>
              </a:tblPr>
              <a:tblGrid>
                <a:gridCol w="1155700"/>
                <a:gridCol w="2867660"/>
                <a:gridCol w="2200275"/>
                <a:gridCol w="1836420"/>
                <a:gridCol w="2455545"/>
              </a:tblGrid>
              <a:tr h="381000">
                <a:tc>
                  <a:txBody>
                    <a:bodyPr/>
                    <a:p>
                      <a:pPr indent="0" algn="ctr">
                        <a:buNone/>
                      </a:pPr>
                      <a:r>
                        <a:rPr lang="en-US" sz="2400" b="0">
                          <a:solidFill>
                            <a:schemeClr val="bg1"/>
                          </a:solidFill>
                          <a:latin typeface="Times New Roman" panose="02020603050405020304" charset="0"/>
                          <a:ea typeface="宋体" panose="02010600030101010101" pitchFamily="2" charset="-122"/>
                          <a:cs typeface="宋体" panose="02010600030101010101" pitchFamily="2" charset="-122"/>
                        </a:rPr>
                        <a:t>疾病种类</a:t>
                      </a:r>
                      <a:endParaRPr lang="en-US" altLang="en-US" sz="2400" b="0">
                        <a:solidFill>
                          <a:schemeClr val="bg1"/>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Times New Roman" panose="02020603050405020304" charset="0"/>
                          <a:ea typeface="宋体" panose="02010600030101010101" pitchFamily="2" charset="-122"/>
                          <a:cs typeface="宋体" panose="02010600030101010101" pitchFamily="2" charset="-122"/>
                        </a:rPr>
                        <a:t>临床表现</a:t>
                      </a:r>
                      <a:endParaRPr lang="en-US" altLang="en-US" sz="2400" b="0">
                        <a:solidFill>
                          <a:schemeClr val="bg1"/>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Times New Roman" panose="02020603050405020304" charset="0"/>
                          <a:ea typeface="宋体" panose="02010600030101010101" pitchFamily="2" charset="-122"/>
                          <a:cs typeface="宋体" panose="02010600030101010101" pitchFamily="2" charset="-122"/>
                        </a:rPr>
                        <a:t>传播途径</a:t>
                      </a:r>
                      <a:endParaRPr lang="en-US" altLang="en-US" sz="2400" b="0">
                        <a:solidFill>
                          <a:schemeClr val="bg1"/>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Times New Roman" panose="02020603050405020304" charset="0"/>
                          <a:ea typeface="宋体" panose="02010600030101010101" pitchFamily="2" charset="-122"/>
                          <a:cs typeface="宋体" panose="02010600030101010101" pitchFamily="2" charset="-122"/>
                        </a:rPr>
                        <a:t>传染期</a:t>
                      </a:r>
                      <a:endParaRPr lang="en-US" altLang="en-US" sz="2400" b="0">
                        <a:solidFill>
                          <a:schemeClr val="bg1"/>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Times New Roman" panose="02020603050405020304" charset="0"/>
                          <a:ea typeface="宋体" panose="02010600030101010101" pitchFamily="2" charset="-122"/>
                          <a:cs typeface="宋体" panose="02010600030101010101" pitchFamily="2" charset="-122"/>
                        </a:rPr>
                        <a:t>隔离期</a:t>
                      </a:r>
                      <a:endParaRPr lang="en-US" altLang="en-US" sz="2400" b="0">
                        <a:solidFill>
                          <a:schemeClr val="bg1"/>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r>
              <a:tr h="2486025">
                <a:tc>
                  <a:txBody>
                    <a:bodyPr/>
                    <a:p>
                      <a:pPr indent="0">
                        <a:buNone/>
                      </a:pPr>
                      <a:r>
                        <a:rPr lang="zh-CN" altLang="en-US" sz="2400" b="0">
                          <a:solidFill>
                            <a:srgbClr val="000000"/>
                          </a:solidFill>
                          <a:latin typeface="Times New Roman" panose="02020603050405020304" charset="0"/>
                          <a:ea typeface="宋体" panose="02010600030101010101" pitchFamily="2" charset="-122"/>
                          <a:cs typeface="宋体" panose="02010600030101010101" pitchFamily="2" charset="-122"/>
                        </a:rPr>
                        <a:t>新冠病毒感染</a:t>
                      </a:r>
                      <a:endParaRPr lang="zh-CN" alt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altLang="en-US" sz="2400" b="0">
                          <a:solidFill>
                            <a:srgbClr val="000000"/>
                          </a:solidFill>
                          <a:latin typeface="Times New Roman" panose="02020603050405020304" charset="0"/>
                          <a:ea typeface="宋体" panose="02010600030101010101" pitchFamily="2" charset="-122"/>
                          <a:cs typeface="Times New Roman" panose="02020603050405020304" charset="0"/>
                        </a:rPr>
                        <a:t>主要表现为咽干、咽痛、咳嗽、发热等，热程多不超过3天；部分患者可伴有肌肉酸痛、嗅觉味觉减退或丧失、鼻塞、流涕、腹泻、结膜炎等</a:t>
                      </a:r>
                      <a:endParaRPr lang="en-US" altLang="en-US" sz="24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b" anchorCtr="0"/>
                </a:tc>
                <a:tc>
                  <a:txBody>
                    <a:bodyPr/>
                    <a:p>
                      <a:pPr indent="0">
                        <a:buNone/>
                      </a:pPr>
                      <a:r>
                        <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rPr>
                        <a:t>呼吸道飞沫</a:t>
                      </a:r>
                      <a:endPar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p>
                      <a:pPr indent="0">
                        <a:buNone/>
                      </a:pPr>
                      <a:r>
                        <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rPr>
                        <a:t>密切接触</a:t>
                      </a:r>
                      <a:endPar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p>
                      <a:pPr indent="0">
                        <a:buNone/>
                      </a:pPr>
                      <a:r>
                        <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rPr>
                        <a:t>气溶胶传播</a:t>
                      </a:r>
                      <a:endPar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p>
                      <a:pPr indent="0">
                        <a:buNone/>
                      </a:pPr>
                      <a:r>
                        <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rPr>
                        <a:t>接触</a:t>
                      </a:r>
                      <a:r>
                        <a:rPr lang="zh-CN" altLang="en-US" sz="2400" b="0">
                          <a:solidFill>
                            <a:srgbClr val="000000"/>
                          </a:solidFill>
                          <a:latin typeface="Times New Roman" panose="02020603050405020304" charset="0"/>
                          <a:ea typeface="宋体" panose="02010600030101010101" pitchFamily="2" charset="-122"/>
                          <a:cs typeface="宋体" panose="02010600030101010101" pitchFamily="2" charset="-122"/>
                        </a:rPr>
                        <a:t>被</a:t>
                      </a:r>
                      <a:r>
                        <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rPr>
                        <a:t>污染物品</a:t>
                      </a:r>
                      <a:endPar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altLang="en-US" sz="2400">
                          <a:solidFill>
                            <a:srgbClr val="000000"/>
                          </a:solidFill>
                          <a:latin typeface="Times New Roman" panose="02020603050405020304" charset="0"/>
                          <a:ea typeface="宋体" panose="02010600030101010101" pitchFamily="2" charset="-122"/>
                          <a:cs typeface="Times New Roman" panose="02020603050405020304" charset="0"/>
                        </a:rPr>
                        <a:t>在潜伏期即有传染性，发病后3天内传染性最强。</a:t>
                      </a:r>
                      <a:endParaRPr lang="en-US" altLang="en-US" sz="240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c>
                  <a:txBody>
                    <a:bodyPr/>
                    <a:p>
                      <a:pPr indent="0">
                        <a:buNone/>
                      </a:pPr>
                      <a:r>
                        <a:rPr lang="en-US" sz="2400" b="0">
                          <a:solidFill>
                            <a:srgbClr val="000000"/>
                          </a:solidFill>
                          <a:latin typeface="Times New Roman" panose="02020603050405020304" charset="0"/>
                          <a:ea typeface="宋体" panose="02010600030101010101" pitchFamily="2" charset="-122"/>
                          <a:cs typeface="Times New Roman" panose="02020603050405020304" charset="0"/>
                        </a:rPr>
                        <a:t>症状消失或明显好转，体温正常</a:t>
                      </a:r>
                      <a:r>
                        <a:rPr lang="zh-CN" altLang="en-US" sz="2400" b="0">
                          <a:solidFill>
                            <a:srgbClr val="000000"/>
                          </a:solidFill>
                          <a:latin typeface="Times New Roman" panose="02020603050405020304" charset="0"/>
                          <a:ea typeface="宋体" panose="02010600030101010101" pitchFamily="2"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核酸或抗原检测阴性</a:t>
                      </a:r>
                      <a:r>
                        <a:rPr lang="zh-CN" altLang="en-US" sz="2400" b="0">
                          <a:solidFill>
                            <a:srgbClr val="000000"/>
                          </a:solidFill>
                          <a:latin typeface="Times New Roman" panose="02020603050405020304" charset="0"/>
                          <a:ea typeface="宋体" panose="02010600030101010101" pitchFamily="2" charset="-122"/>
                          <a:cs typeface="Times New Roman" panose="02020603050405020304" charset="0"/>
                        </a:rPr>
                        <a:t>（建议有条件的学校复课证明查验时</a:t>
                      </a:r>
                      <a:r>
                        <a:rPr lang="zh-CN" altLang="en-US" sz="2400" b="0">
                          <a:solidFill>
                            <a:srgbClr val="000000"/>
                          </a:solidFill>
                          <a:latin typeface="Times New Roman" panose="02020603050405020304" charset="0"/>
                          <a:ea typeface="宋体" panose="02010600030101010101" pitchFamily="2" charset="-122"/>
                          <a:cs typeface="Times New Roman" panose="02020603050405020304" charset="0"/>
                        </a:rPr>
                        <a:t>做抗原检测）</a:t>
                      </a:r>
                      <a:endParaRPr lang="zh-CN" altLang="en-US" sz="24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r>
              <a:tr h="381000">
                <a:tc>
                  <a:txBody>
                    <a:bodyPr/>
                    <a:p>
                      <a:pPr indent="0">
                        <a:buNone/>
                      </a:pPr>
                      <a:r>
                        <a:rPr lang="en-US" sz="2400" b="0">
                          <a:solidFill>
                            <a:srgbClr val="000000"/>
                          </a:solidFill>
                          <a:latin typeface="Times New Roman" panose="02020603050405020304" charset="0"/>
                          <a:ea typeface="宋体" panose="02010600030101010101" pitchFamily="2" charset="-122"/>
                          <a:cs typeface="宋体" panose="02010600030101010101" pitchFamily="2" charset="-122"/>
                        </a:rPr>
                        <a:t>流感</a:t>
                      </a:r>
                      <a:endPar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endParaRPr 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p>
                      <a:pPr indent="0">
                        <a:buNone/>
                      </a:pPr>
                      <a:r>
                        <a:rPr lang="en-US" sz="2400" b="0">
                          <a:solidFill>
                            <a:srgbClr val="000000"/>
                          </a:solidFill>
                          <a:latin typeface="Times New Roman" panose="02020603050405020304" charset="0"/>
                          <a:ea typeface="宋体" panose="02010600030101010101" pitchFamily="2" charset="-122"/>
                          <a:cs typeface="宋体" panose="02010600030101010101" pitchFamily="2" charset="-122"/>
                        </a:rPr>
                        <a:t>发热、头痛、鼻塞、咳嗽、流涕、咽痛、肌肉酸痛、乏力</a:t>
                      </a:r>
                      <a:endParaRPr 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p>
                      <a:pPr indent="0">
                        <a:buNone/>
                      </a:pPr>
                      <a:endParaRPr lang="en-US" altLang="en-US" sz="2400" b="0">
                        <a:solidFill>
                          <a:srgbClr val="000000"/>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b" anchorCtr="0"/>
                </a:tc>
                <a:tc>
                  <a:txBody>
                    <a:bodyPr/>
                    <a:p>
                      <a:pPr indent="0">
                        <a:buNone/>
                      </a:pPr>
                      <a:r>
                        <a:rPr lang="en-US" sz="2400" b="0">
                          <a:solidFill>
                            <a:srgbClr val="000000"/>
                          </a:solidFill>
                          <a:latin typeface="Times New Roman" panose="02020603050405020304" charset="0"/>
                          <a:ea typeface="宋体" panose="02010600030101010101" pitchFamily="2" charset="-122"/>
                          <a:cs typeface="Times New Roman" panose="02020603050405020304" charset="0"/>
                        </a:rPr>
                        <a:t>飞沫传播 </a:t>
                      </a:r>
                      <a:endParaRPr lang="en-US" sz="2400" b="0">
                        <a:solidFill>
                          <a:srgbClr val="000000"/>
                        </a:solidFill>
                        <a:latin typeface="Times New Roman" panose="02020603050405020304" charset="0"/>
                        <a:ea typeface="宋体" panose="02010600030101010101" pitchFamily="2" charset="-122"/>
                        <a:cs typeface="Times New Roman" panose="02020603050405020304" charset="0"/>
                      </a:endParaRPr>
                    </a:p>
                    <a:p>
                      <a:pPr indent="0">
                        <a:buNone/>
                      </a:pPr>
                      <a:r>
                        <a:rPr lang="en-US" sz="2400" b="0">
                          <a:solidFill>
                            <a:srgbClr val="000000"/>
                          </a:solidFill>
                          <a:latin typeface="Times New Roman" panose="02020603050405020304" charset="0"/>
                          <a:ea typeface="宋体" panose="02010600030101010101" pitchFamily="2" charset="-122"/>
                          <a:cs typeface="Times New Roman" panose="02020603050405020304" charset="0"/>
                        </a:rPr>
                        <a:t>接触传播</a:t>
                      </a:r>
                      <a:endParaRPr lang="en-US" altLang="en-US" sz="24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c>
                  <a:txBody>
                    <a:bodyPr/>
                    <a:p>
                      <a:pPr indent="0">
                        <a:buNone/>
                      </a:pPr>
                      <a:r>
                        <a:rPr lang="en-US" sz="2400" b="0">
                          <a:solidFill>
                            <a:srgbClr val="000000"/>
                          </a:solidFill>
                          <a:latin typeface="Times New Roman" panose="02020603050405020304" charset="0"/>
                          <a:ea typeface="宋体" panose="02010600030101010101" pitchFamily="2" charset="-122"/>
                          <a:cs typeface="Times New Roman" panose="02020603050405020304" charset="0"/>
                        </a:rPr>
                        <a:t>成人发病后</a:t>
                      </a:r>
                      <a:r>
                        <a:rPr lang="en-US" sz="2400" b="1">
                          <a:solidFill>
                            <a:srgbClr val="000000"/>
                          </a:solidFill>
                          <a:latin typeface="Times New Roman" panose="02020603050405020304" charset="0"/>
                          <a:cs typeface="Times New Roman" panose="02020603050405020304" charset="0"/>
                        </a:rPr>
                        <a:t>3-5</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天</a:t>
                      </a:r>
                      <a:r>
                        <a:rPr lang="en-US" sz="2400" b="0" i="1">
                          <a:solidFill>
                            <a:srgbClr val="000000"/>
                          </a:solidFill>
                          <a:latin typeface="Times New Roman" panose="02020603050405020304" charset="0"/>
                          <a:ea typeface="宋体" panose="02010600030101010101" pitchFamily="2"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幼儿可达</a:t>
                      </a:r>
                      <a:r>
                        <a:rPr lang="en-US" sz="2400" b="1">
                          <a:solidFill>
                            <a:srgbClr val="000000"/>
                          </a:solidFill>
                          <a:latin typeface="Times New Roman" panose="02020603050405020304" charset="0"/>
                          <a:cs typeface="Times New Roman" panose="02020603050405020304" charset="0"/>
                        </a:rPr>
                        <a:t>7</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天</a:t>
                      </a:r>
                      <a:endParaRPr lang="en-US" altLang="en-US" sz="24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c>
                  <a:txBody>
                    <a:bodyPr/>
                    <a:p>
                      <a:pPr indent="0">
                        <a:buNone/>
                      </a:pPr>
                      <a:r>
                        <a:rPr lang="en-US" sz="2400" b="0">
                          <a:solidFill>
                            <a:srgbClr val="000000"/>
                          </a:solidFill>
                          <a:latin typeface="Times New Roman" panose="02020603050405020304" charset="0"/>
                          <a:ea typeface="宋体" panose="02010600030101010101" pitchFamily="2" charset="-122"/>
                          <a:cs typeface="Times New Roman" panose="02020603050405020304" charset="0"/>
                        </a:rPr>
                        <a:t>热退后满</a:t>
                      </a:r>
                      <a:r>
                        <a:rPr lang="en-US" sz="2400" b="1">
                          <a:solidFill>
                            <a:srgbClr val="000000"/>
                          </a:solidFill>
                          <a:latin typeface="Times New Roman" panose="02020603050405020304" charset="0"/>
                          <a:cs typeface="Times New Roman" panose="02020603050405020304" charset="0"/>
                        </a:rPr>
                        <a:t>48</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小时</a:t>
                      </a:r>
                      <a:endParaRPr lang="en-US" altLang="en-US" sz="24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85090"/>
            <a:ext cx="10515600" cy="913130"/>
          </a:xfrm>
        </p:spPr>
        <p:txBody>
          <a:bodyPr/>
          <a:p>
            <a:pPr algn="l">
              <a:buClrTx/>
              <a:buSzTx/>
              <a:buFontTx/>
            </a:pPr>
            <a:r>
              <a:rPr lang="zh-CN" altLang="en-US" b="1"/>
              <a:t>学校常见传染病的传染期和隔离建议</a:t>
            </a:r>
            <a:endParaRPr lang="zh-CN" altLang="en-US" b="1"/>
          </a:p>
        </p:txBody>
      </p:sp>
      <p:graphicFrame>
        <p:nvGraphicFramePr>
          <p:cNvPr id="4" name="内容占位符 3"/>
          <p:cNvGraphicFramePr/>
          <p:nvPr>
            <p:ph idx="1"/>
            <p:custDataLst>
              <p:tags r:id="rId1"/>
            </p:custDataLst>
          </p:nvPr>
        </p:nvGraphicFramePr>
        <p:xfrm>
          <a:off x="838200" y="998220"/>
          <a:ext cx="10515600" cy="3779520"/>
        </p:xfrm>
        <a:graphic>
          <a:graphicData uri="http://schemas.openxmlformats.org/drawingml/2006/table">
            <a:tbl>
              <a:tblPr firstRow="1" bandRow="1">
                <a:tableStyleId>{5C22544A-7EE6-4342-B048-85BDC9FD1C3A}</a:tableStyleId>
              </a:tblPr>
              <a:tblGrid>
                <a:gridCol w="1046480"/>
                <a:gridCol w="3390265"/>
                <a:gridCol w="1398270"/>
                <a:gridCol w="2383155"/>
                <a:gridCol w="2297430"/>
              </a:tblGrid>
              <a:tr h="731520">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疾病种类</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临床表现</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传播途径</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传染期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隔离期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1463040">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水痘</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发烧、乏力、头部及躯干出现水疱</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飞沫传播 </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接触传播</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出疹前</a:t>
                      </a:r>
                      <a:r>
                        <a:rPr lang="en-US" sz="2400" b="1">
                          <a:solidFill>
                            <a:srgbClr val="000000"/>
                          </a:solidFill>
                          <a:latin typeface="Times New Roman" panose="02020603050405020304" charset="0"/>
                          <a:cs typeface="Times New Roman" panose="02020603050405020304" charset="0"/>
                        </a:rPr>
                        <a:t>5</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天（一般发病前</a:t>
                      </a:r>
                      <a:r>
                        <a:rPr lang="en-US" sz="2400" b="1">
                          <a:solidFill>
                            <a:srgbClr val="000000"/>
                          </a:solidFill>
                          <a:latin typeface="Times New Roman" panose="02020603050405020304" charset="0"/>
                          <a:cs typeface="Times New Roman" panose="02020603050405020304" charset="0"/>
                        </a:rPr>
                        <a:t>1~2</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天）到所有水泡结痂 期间</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水痘疱疹全部干燥结痂为止，或不少于发病后</a:t>
                      </a:r>
                      <a:r>
                        <a:rPr lang="en-US" sz="2400" b="1">
                          <a:solidFill>
                            <a:srgbClr val="000000"/>
                          </a:solidFill>
                          <a:latin typeface="Times New Roman" panose="02020603050405020304" charset="0"/>
                          <a:cs typeface="Times New Roman" panose="02020603050405020304" charset="0"/>
                        </a:rPr>
                        <a:t>1</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周</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381000">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流行性腮腺炎</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发热、一个或多个唾液腺肿胀及触痛为特征，多见于腮腺，有时也可见于舌下腺或颌下腺</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b"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飞沬传播 </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接触传播</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腮腺肿大前</a:t>
                      </a:r>
                      <a:r>
                        <a:rPr lang="en-US" sz="2400" b="1">
                          <a:solidFill>
                            <a:srgbClr val="000000"/>
                          </a:solidFill>
                          <a:latin typeface="Times New Roman" panose="02020603050405020304" charset="0"/>
                          <a:cs typeface="Times New Roman" panose="02020603050405020304" charset="0"/>
                        </a:rPr>
                        <a:t>7</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天至肿大后</a:t>
                      </a:r>
                      <a:r>
                        <a:rPr lang="en-US" sz="2400" b="1">
                          <a:solidFill>
                            <a:srgbClr val="000000"/>
                          </a:solidFill>
                          <a:latin typeface="Times New Roman" panose="02020603050405020304" charset="0"/>
                          <a:cs typeface="Times New Roman" panose="02020603050405020304" charset="0"/>
                        </a:rPr>
                        <a:t>9</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至腮腺肿大完全消退</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381000">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猩红热</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发热、头痛、全身不适、 咽痛、吞咽痛、咽部局部充血并可覆盖有脓性渗出物、皮疹伴有痒感</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b"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飞沫传播 </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接触传播 </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创伤接触</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发病前</a:t>
                      </a:r>
                      <a:r>
                        <a:rPr lang="en-US" sz="2400" b="1">
                          <a:solidFill>
                            <a:srgbClr val="000000"/>
                          </a:solidFill>
                          <a:latin typeface="Times New Roman" panose="02020603050405020304" charset="0"/>
                          <a:cs typeface="Times New Roman" panose="02020603050405020304" charset="0"/>
                        </a:rPr>
                        <a:t>24h</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至疾病高峰时 期传染性最强</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自有效抗生素治疗之日起不少于</a:t>
                      </a:r>
                      <a:r>
                        <a:rPr lang="en-US" sz="2400" b="1">
                          <a:solidFill>
                            <a:srgbClr val="000000"/>
                          </a:solidFill>
                          <a:latin typeface="Times New Roman" panose="02020603050405020304" charset="0"/>
                          <a:cs typeface="Times New Roman" panose="02020603050405020304" charset="0"/>
                        </a:rPr>
                        <a:t>7</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0"/>
            <a:ext cx="10515600" cy="864235"/>
          </a:xfrm>
        </p:spPr>
        <p:txBody>
          <a:bodyPr>
            <a:normAutofit/>
          </a:bodyPr>
          <a:p>
            <a:pPr algn="l">
              <a:buClrTx/>
              <a:buSzTx/>
              <a:buFontTx/>
            </a:pPr>
            <a:r>
              <a:rPr lang="zh-CN" altLang="en-US" b="1">
                <a:sym typeface="+mn-ea"/>
              </a:rPr>
              <a:t>学校常见传染病的传染期和隔离建议</a:t>
            </a:r>
            <a:endParaRPr lang="zh-CN" altLang="en-US" b="1"/>
          </a:p>
        </p:txBody>
      </p:sp>
      <p:graphicFrame>
        <p:nvGraphicFramePr>
          <p:cNvPr id="5" name="内容占位符 4"/>
          <p:cNvGraphicFramePr/>
          <p:nvPr>
            <p:ph idx="1"/>
            <p:custDataLst>
              <p:tags r:id="rId1"/>
            </p:custDataLst>
          </p:nvPr>
        </p:nvGraphicFramePr>
        <p:xfrm>
          <a:off x="245110" y="730885"/>
          <a:ext cx="11606530" cy="5975350"/>
        </p:xfrm>
        <a:graphic>
          <a:graphicData uri="http://schemas.openxmlformats.org/drawingml/2006/table">
            <a:tbl>
              <a:tblPr firstRow="1" bandRow="1">
                <a:tableStyleId>{5C22544A-7EE6-4342-B048-85BDC9FD1C3A}</a:tableStyleId>
              </a:tblPr>
              <a:tblGrid>
                <a:gridCol w="1483995"/>
                <a:gridCol w="3162935"/>
                <a:gridCol w="1663065"/>
                <a:gridCol w="1925955"/>
                <a:gridCol w="3370580"/>
              </a:tblGrid>
              <a:tr h="365760">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疾病种类</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临床表现</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传播途径</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传染期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隔离期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1951990">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诺如病毒胃肠炎</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腹泻和/或呕吐症状为主， 恶心、腹痛、头痛、发热、畏寒和肌肉酸痛等症状为辅</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粪口传播</a:t>
                      </a:r>
                      <a:endPar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indent="0">
                        <a:buNone/>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接触传播</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zh-CN" alt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气溶胶传播</a:t>
                      </a:r>
                      <a:endParaRPr lang="zh-CN"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潜伏期即可排出诺如病毒，排毒高峰在发病后</a:t>
                      </a:r>
                      <a:r>
                        <a:rPr lang="en-US" sz="2400" b="1">
                          <a:solidFill>
                            <a:srgbClr val="000000"/>
                          </a:solidFill>
                          <a:latin typeface="Times New Roman" panose="02020603050405020304" charset="0"/>
                          <a:cs typeface="Times New Roman" panose="02020603050405020304" charset="0"/>
                        </a:rPr>
                        <a:t>2-5</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症状完全消失后</a:t>
                      </a:r>
                      <a:r>
                        <a:rPr lang="en-US" sz="2400" b="1">
                          <a:solidFill>
                            <a:srgbClr val="000000"/>
                          </a:solidFill>
                          <a:latin typeface="Times New Roman" panose="02020603050405020304" charset="0"/>
                          <a:cs typeface="Times New Roman" panose="02020603050405020304" charset="0"/>
                        </a:rPr>
                        <a:t>72</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小时，从事食品工作等重点人员症状消失后</a:t>
                      </a:r>
                      <a:r>
                        <a:rPr lang="en-US" sz="2400" b="1">
                          <a:solidFill>
                            <a:srgbClr val="000000"/>
                          </a:solidFill>
                          <a:latin typeface="Times New Roman" panose="02020603050405020304" charset="0"/>
                          <a:cs typeface="Times New Roman" panose="02020603050405020304" charset="0"/>
                        </a:rPr>
                        <a:t>72</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小时且实验室检测诺如病毒核酸阴性</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1463040">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手足口病</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发烧、食欲不振、咽痛、 口腔、手掌、脚掌、臀部 等出现斑丘疹、疱疹、溃疡</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b"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粪口传播 </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接触传播</a:t>
                      </a:r>
                      <a:endParaRPr 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飞沫传播</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通常发病后一周内传染性最强</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自患儿被发现起至症状消失后</a:t>
                      </a:r>
                      <a:r>
                        <a:rPr lang="en-US" sz="2400" b="1">
                          <a:solidFill>
                            <a:srgbClr val="000000"/>
                          </a:solidFill>
                          <a:latin typeface="Times New Roman" panose="02020603050405020304" charset="0"/>
                          <a:cs typeface="Times New Roman" panose="02020603050405020304" charset="0"/>
                        </a:rPr>
                        <a:t>1</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周</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1463040">
                <a:tc>
                  <a:txBody>
                    <a:bodyPr/>
                    <a:p>
                      <a:pPr indent="0">
                        <a:buNone/>
                      </a:pPr>
                      <a:r>
                        <a:rPr lang="zh-CN" alt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细菌性</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痢疾</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起病急，畏寒、寒战伴高热、腹痛、腹泻和里急后重，每天排便</a:t>
                      </a:r>
                      <a:r>
                        <a:rPr lang="en-US" sz="2400" b="1">
                          <a:solidFill>
                            <a:srgbClr val="000000"/>
                          </a:solidFill>
                          <a:latin typeface="Times New Roman" panose="02020603050405020304" charset="0"/>
                          <a:cs typeface="Times New Roman" panose="02020603050405020304" charset="0"/>
                        </a:rPr>
                        <a:t>10-20</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次，呈脓血便或粘液便</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b"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粪口传播</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患者和带菌者是主要传染源</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临床症状消失后</a:t>
                      </a:r>
                      <a:r>
                        <a:rPr lang="en-US" sz="2400" b="1">
                          <a:solidFill>
                            <a:srgbClr val="000000"/>
                          </a:solidFill>
                          <a:latin typeface="Times New Roman" panose="02020603050405020304" charset="0"/>
                          <a:cs typeface="Times New Roman" panose="02020603050405020304" charset="0"/>
                        </a:rPr>
                        <a:t>1</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周或</a:t>
                      </a:r>
                      <a:r>
                        <a:rPr lang="en-US" sz="2400" b="1">
                          <a:solidFill>
                            <a:srgbClr val="000000"/>
                          </a:solidFill>
                          <a:latin typeface="Times New Roman" panose="02020603050405020304" charset="0"/>
                          <a:cs typeface="Times New Roman" panose="02020603050405020304" charset="0"/>
                        </a:rPr>
                        <a:t>2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次（隔日）粪培养阴性</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731520">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急性出血性结膜炎</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t"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结膜充血、眼刺激症状、 流泪</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t"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接触传播</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起病后至少</a:t>
                      </a:r>
                      <a:r>
                        <a:rPr lang="en-US" sz="2400" b="1">
                          <a:solidFill>
                            <a:srgbClr val="000000"/>
                          </a:solidFill>
                          <a:latin typeface="Times New Roman" panose="02020603050405020304" charset="0"/>
                          <a:cs typeface="Times New Roman" panose="02020603050405020304" charset="0"/>
                        </a:rPr>
                        <a:t>4</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隔离期限一般为</a:t>
                      </a:r>
                      <a:r>
                        <a:rPr lang="en-US" sz="2400" b="1">
                          <a:solidFill>
                            <a:srgbClr val="000000"/>
                          </a:solidFill>
                          <a:latin typeface="Times New Roman" panose="02020603050405020304" charset="0"/>
                          <a:cs typeface="Times New Roman" panose="02020603050405020304" charset="0"/>
                        </a:rPr>
                        <a:t>7d,</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到 症状消失为止</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t" anchorCtr="0"/>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标题 1"/>
          <p:cNvSpPr>
            <a:spLocks noGrp="1"/>
          </p:cNvSpPr>
          <p:nvPr>
            <p:ph type="title"/>
          </p:nvPr>
        </p:nvSpPr>
        <p:spPr>
          <a:xfrm>
            <a:off x="838200" y="0"/>
            <a:ext cx="10515600" cy="864235"/>
          </a:xfrm>
        </p:spPr>
        <p:txBody>
          <a:bodyPr>
            <a:normAutofit/>
          </a:bodyPr>
          <a:p>
            <a:r>
              <a:rPr lang="zh-CN" altLang="en-US" b="1">
                <a:sym typeface="+mn-ea"/>
              </a:rPr>
              <a:t>学校其他传染病的传染期和隔离建议</a:t>
            </a:r>
            <a:endParaRPr lang="zh-CN" altLang="en-US" b="1"/>
          </a:p>
        </p:txBody>
      </p:sp>
      <p:graphicFrame>
        <p:nvGraphicFramePr>
          <p:cNvPr id="5" name="内容占位符 4"/>
          <p:cNvGraphicFramePr/>
          <p:nvPr>
            <p:ph idx="1"/>
            <p:custDataLst>
              <p:tags r:id="rId1"/>
            </p:custDataLst>
          </p:nvPr>
        </p:nvGraphicFramePr>
        <p:xfrm>
          <a:off x="778510" y="864235"/>
          <a:ext cx="10575290" cy="3505200"/>
        </p:xfrm>
        <a:graphic>
          <a:graphicData uri="http://schemas.openxmlformats.org/drawingml/2006/table">
            <a:tbl>
              <a:tblPr firstRow="1" bandRow="1">
                <a:tableStyleId>{5C22544A-7EE6-4342-B048-85BDC9FD1C3A}</a:tableStyleId>
              </a:tblPr>
              <a:tblGrid>
                <a:gridCol w="1725930"/>
                <a:gridCol w="2843530"/>
                <a:gridCol w="1532255"/>
                <a:gridCol w="1981835"/>
                <a:gridCol w="2491740"/>
              </a:tblGrid>
              <a:tr h="381000">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疾病种类</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临床表现</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传播途径</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传染期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隔离期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381000">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麻疹</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发热、结膜炎、流涕、咳 嗽和频粘膜柯氏斑、皮疹</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飞沫传播 </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接触传播</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发病前</a:t>
                      </a:r>
                      <a:r>
                        <a:rPr lang="en-US" sz="2000" b="1">
                          <a:solidFill>
                            <a:srgbClr val="000000"/>
                          </a:solidFill>
                          <a:latin typeface="Times New Roman" panose="02020603050405020304" charset="0"/>
                          <a:cs typeface="Times New Roman" panose="02020603050405020304" charset="0"/>
                        </a:rPr>
                        <a:t>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天至出疹后</a:t>
                      </a:r>
                      <a:r>
                        <a:rPr lang="en-US" sz="2000" b="1">
                          <a:solidFill>
                            <a:srgbClr val="000000"/>
                          </a:solidFill>
                          <a:latin typeface="Times New Roman" panose="02020603050405020304" charset="0"/>
                          <a:cs typeface="Times New Roman" panose="02020603050405020304" charset="0"/>
                        </a:rPr>
                        <a:t>5</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天内</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出疹后</a:t>
                      </a:r>
                      <a:r>
                        <a:rPr lang="en-US" sz="2000" b="1">
                          <a:solidFill>
                            <a:srgbClr val="000000"/>
                          </a:solidFill>
                          <a:latin typeface="Times New Roman" panose="02020603050405020304" charset="0"/>
                          <a:cs typeface="Times New Roman" panose="02020603050405020304" charset="0"/>
                        </a:rPr>
                        <a:t>5</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天，伴呼吸道并 发症者延长到出疹后</a:t>
                      </a:r>
                      <a:r>
                        <a:rPr lang="en-US" sz="2000" b="1">
                          <a:solidFill>
                            <a:srgbClr val="000000"/>
                          </a:solidFill>
                          <a:latin typeface="Times New Roman" panose="02020603050405020304" charset="0"/>
                          <a:cs typeface="Times New Roman" panose="02020603050405020304" charset="0"/>
                        </a:rPr>
                        <a:t>10 </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t" anchorCtr="0"/>
                </a:tc>
              </a:tr>
              <a:tr h="381000">
                <a:tc>
                  <a:txBody>
                    <a:bodyPr/>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流行性脑脊髓膜炎</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突发高热、剧烈头痛、恶 心、呕吐、颈项强直和畏 光</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b"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飞沫传播 </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接触传播</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FontTx/>
                        <a:buNone/>
                      </a:pPr>
                      <a:r>
                        <a:rPr lang="en-US" sz="2000" b="0">
                          <a:solidFill>
                            <a:srgbClr val="000000"/>
                          </a:solidFill>
                          <a:latin typeface="Times New Roman" panose="02020603050405020304" charset="0"/>
                          <a:ea typeface="宋体" panose="02010600030101010101" pitchFamily="2" charset="-122"/>
                          <a:cs typeface="宋体" panose="02010600030101010101" pitchFamily="2" charset="-122"/>
                        </a:rPr>
                        <a:t>直到鼻咽部排出物不再有活的脑膜炎球菌</a:t>
                      </a:r>
                      <a:endParaRPr lang="en-US" sz="2000" b="0">
                        <a:solidFill>
                          <a:srgbClr val="000000"/>
                        </a:solidFill>
                        <a:latin typeface="Times New Roman" panose="02020603050405020304" charset="0"/>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FontTx/>
                        <a:buNone/>
                      </a:pPr>
                      <a:r>
                        <a:rPr lang="en-US" sz="2000" b="0">
                          <a:solidFill>
                            <a:srgbClr val="000000"/>
                          </a:solidFill>
                          <a:latin typeface="Times New Roman" panose="02020603050405020304" charset="0"/>
                          <a:ea typeface="宋体" panose="02010600030101010101" pitchFamily="2" charset="-122"/>
                          <a:cs typeface="Times New Roman" panose="02020603050405020304" charset="0"/>
                        </a:rPr>
                        <a:t>隔离至症状消失后</a:t>
                      </a:r>
                      <a:r>
                        <a:rPr lang="en-US" sz="2000">
                          <a:solidFill>
                            <a:srgbClr val="000000"/>
                          </a:solidFill>
                          <a:latin typeface="Times New Roman" panose="02020603050405020304" charset="0"/>
                          <a:ea typeface="宋体" panose="02010600030101010101" pitchFamily="2" charset="-122"/>
                          <a:cs typeface="Times New Roman" panose="02020603050405020304" charset="0"/>
                        </a:rPr>
                        <a:t>3</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天， 一般不少于发病后</a:t>
                      </a:r>
                      <a:r>
                        <a:rPr lang="en-US" sz="2000">
                          <a:solidFill>
                            <a:srgbClr val="000000"/>
                          </a:solidFill>
                          <a:latin typeface="Times New Roman" panose="02020603050405020304" charset="0"/>
                          <a:ea typeface="宋体" panose="02010600030101010101" pitchFamily="2" charset="-122"/>
                          <a:cs typeface="Times New Roman" panose="02020603050405020304" charset="0"/>
                        </a:rPr>
                        <a:t>7</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天</a:t>
                      </a:r>
                      <a:endParaRPr 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r>
              <a:tr h="914400">
                <a:tc>
                  <a:txBody>
                    <a:bodyPr/>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风疹</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FontTx/>
                        <a:buNone/>
                      </a:pPr>
                      <a:r>
                        <a:rPr lang="en-US" sz="2000">
                          <a:solidFill>
                            <a:srgbClr val="000000"/>
                          </a:solidFill>
                          <a:latin typeface="宋体" panose="02010600030101010101" pitchFamily="2" charset="-122"/>
                          <a:ea typeface="宋体" panose="02010600030101010101" pitchFamily="2" charset="-122"/>
                          <a:cs typeface="宋体" panose="02010600030101010101" pitchFamily="2" charset="-122"/>
                        </a:rPr>
                        <a:t>1-5</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天的轻度发热、头痛、不适合结膜充血，伴有散在的小斑点和斑丘疹</a:t>
                      </a:r>
                      <a:endParaRPr lang="en-US" sz="200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b" anchorCtr="0"/>
                </a:tc>
                <a:tc>
                  <a:txBody>
                    <a:bodyPr/>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飞沫传播 </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接触传播</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FontTx/>
                        <a:buNone/>
                      </a:pPr>
                      <a:r>
                        <a:rPr lang="en-US" sz="2000" b="0">
                          <a:solidFill>
                            <a:srgbClr val="000000"/>
                          </a:solidFill>
                          <a:latin typeface="Times New Roman" panose="02020603050405020304" charset="0"/>
                          <a:ea typeface="宋体" panose="02010600030101010101" pitchFamily="2" charset="-122"/>
                          <a:cs typeface="Times New Roman" panose="02020603050405020304" charset="0"/>
                        </a:rPr>
                        <a:t>皮疹出现前</a:t>
                      </a:r>
                      <a:r>
                        <a:rPr lang="en-US" sz="2000">
                          <a:solidFill>
                            <a:srgbClr val="000000"/>
                          </a:solidFill>
                          <a:latin typeface="Times New Roman" panose="02020603050405020304" charset="0"/>
                          <a:ea typeface="宋体" panose="02010600030101010101" pitchFamily="2" charset="-122"/>
                          <a:cs typeface="Times New Roman" panose="02020603050405020304" charset="0"/>
                        </a:rPr>
                        <a:t>1</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周和出现后</a:t>
                      </a:r>
                      <a:r>
                        <a:rPr lang="en-US" sz="2000">
                          <a:solidFill>
                            <a:srgbClr val="000000"/>
                          </a:solidFill>
                          <a:latin typeface="Times New Roman" panose="02020603050405020304" charset="0"/>
                          <a:ea typeface="宋体" panose="02010600030101010101" pitchFamily="2" charset="-122"/>
                          <a:cs typeface="Times New Roman" panose="02020603050405020304" charset="0"/>
                        </a:rPr>
                        <a:t>4</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天</a:t>
                      </a:r>
                      <a:endParaRPr 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c>
                  <a:txBody>
                    <a:bodyPr/>
                    <a:p>
                      <a:pPr algn="l">
                        <a:buClrTx/>
                        <a:buSzTx/>
                        <a:buFontTx/>
                        <a:buNone/>
                      </a:pPr>
                      <a:r>
                        <a:rPr lang="en-US" sz="2000" b="0">
                          <a:solidFill>
                            <a:srgbClr val="000000"/>
                          </a:solidFill>
                          <a:latin typeface="Times New Roman" panose="02020603050405020304" charset="0"/>
                          <a:ea typeface="宋体" panose="02010600030101010101" pitchFamily="2" charset="-122"/>
                          <a:cs typeface="Times New Roman" panose="02020603050405020304" charset="0"/>
                        </a:rPr>
                        <a:t>隔离至出疹后</a:t>
                      </a:r>
                      <a:r>
                        <a:rPr lang="en-US" sz="2000">
                          <a:solidFill>
                            <a:srgbClr val="000000"/>
                          </a:solidFill>
                          <a:latin typeface="Times New Roman" panose="02020603050405020304" charset="0"/>
                          <a:ea typeface="宋体" panose="02010600030101010101" pitchFamily="2" charset="-122"/>
                          <a:cs typeface="Times New Roman" panose="02020603050405020304" charset="0"/>
                        </a:rPr>
                        <a:t>5</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天</a:t>
                      </a:r>
                      <a:endParaRPr 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r>
              <a:tr h="381000">
                <a:tc>
                  <a:txBody>
                    <a:bodyPr/>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伤寒</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副伤寒</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持续发热、明显头痛、不 适、厌食、相对缓脉、脾 肿大，</a:t>
                      </a:r>
                      <a:r>
                        <a:rPr lang="en-US" sz="2000">
                          <a:solidFill>
                            <a:srgbClr val="000000"/>
                          </a:solidFill>
                          <a:latin typeface="宋体" panose="02010600030101010101" pitchFamily="2" charset="-122"/>
                          <a:ea typeface="宋体" panose="02010600030101010101" pitchFamily="2" charset="-122"/>
                          <a:cs typeface="宋体" panose="02010600030101010101" pitchFamily="2" charset="-122"/>
                        </a:rPr>
                        <a:t>25%</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肤色白者可见 玫瑰疹</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粪口传播</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FontTx/>
                        <a:buNone/>
                      </a:pPr>
                      <a:r>
                        <a:rPr lang="en-US" sz="2000" b="0">
                          <a:solidFill>
                            <a:srgbClr val="000000"/>
                          </a:solidFill>
                          <a:latin typeface="Times New Roman" panose="02020603050405020304" charset="0"/>
                          <a:ea typeface="宋体" panose="02010600030101010101" pitchFamily="2" charset="-122"/>
                          <a:cs typeface="Times New Roman" panose="02020603050405020304" charset="0"/>
                        </a:rPr>
                        <a:t>细菌在排泄物中存在即有传染性。通常从第</a:t>
                      </a:r>
                      <a:r>
                        <a:rPr lang="en-US" sz="2000">
                          <a:solidFill>
                            <a:srgbClr val="000000"/>
                          </a:solidFill>
                          <a:latin typeface="Times New Roman" panose="02020603050405020304" charset="0"/>
                          <a:ea typeface="宋体" panose="02010600030101010101" pitchFamily="2" charset="-122"/>
                          <a:cs typeface="Times New Roman" panose="02020603050405020304" charset="0"/>
                        </a:rPr>
                        <a:t>1</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周至 恢复期，时间长短不一</a:t>
                      </a:r>
                      <a:endParaRPr 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c>
                  <a:txBody>
                    <a:bodyPr/>
                    <a:p>
                      <a:pPr algn="l">
                        <a:buClrTx/>
                        <a:buSzTx/>
                        <a:buFontTx/>
                        <a:buNone/>
                      </a:pPr>
                      <a:r>
                        <a:rPr lang="en-US" sz="2000" b="0">
                          <a:solidFill>
                            <a:srgbClr val="000000"/>
                          </a:solidFill>
                          <a:latin typeface="Times New Roman" panose="02020603050405020304" charset="0"/>
                          <a:ea typeface="宋体" panose="02010600030101010101" pitchFamily="2" charset="-122"/>
                          <a:cs typeface="Times New Roman" panose="02020603050405020304" charset="0"/>
                        </a:rPr>
                        <a:t>体温正常后</a:t>
                      </a:r>
                      <a:r>
                        <a:rPr lang="en-US" sz="2000">
                          <a:solidFill>
                            <a:srgbClr val="000000"/>
                          </a:solidFill>
                          <a:latin typeface="Times New Roman" panose="02020603050405020304" charset="0"/>
                          <a:ea typeface="宋体" panose="02010600030101010101" pitchFamily="2" charset="-122"/>
                          <a:cs typeface="Times New Roman" panose="02020603050405020304" charset="0"/>
                        </a:rPr>
                        <a:t>15</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日解除隔离，或症状消失后第</a:t>
                      </a:r>
                      <a:r>
                        <a:rPr lang="en-US" sz="2000">
                          <a:solidFill>
                            <a:srgbClr val="000000"/>
                          </a:solidFill>
                          <a:latin typeface="Times New Roman" panose="02020603050405020304" charset="0"/>
                          <a:ea typeface="宋体" panose="02010600030101010101" pitchFamily="2" charset="-122"/>
                          <a:cs typeface="Times New Roman" panose="02020603050405020304" charset="0"/>
                        </a:rPr>
                        <a:t>5</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日起间歇送粪培养</a:t>
                      </a:r>
                      <a:r>
                        <a:rPr lang="en-US" sz="2000">
                          <a:solidFill>
                            <a:srgbClr val="000000"/>
                          </a:solidFill>
                          <a:latin typeface="Times New Roman" panose="02020603050405020304" charset="0"/>
                          <a:ea typeface="宋体" panose="02010600030101010101" pitchFamily="2" charset="-122"/>
                          <a:cs typeface="Times New Roman" panose="02020603050405020304" charset="0"/>
                        </a:rPr>
                        <a:t>2</a:t>
                      </a:r>
                      <a:r>
                        <a:rPr lang="en-US" sz="2000" b="0">
                          <a:solidFill>
                            <a:srgbClr val="000000"/>
                          </a:solidFill>
                          <a:latin typeface="Times New Roman" panose="02020603050405020304" charset="0"/>
                          <a:ea typeface="宋体" panose="02010600030101010101" pitchFamily="2" charset="-122"/>
                          <a:cs typeface="Times New Roman" panose="02020603050405020304" charset="0"/>
                        </a:rPr>
                        <a:t>次阴性后解除隔离</a:t>
                      </a:r>
                      <a:endParaRPr lang="en-US" sz="2000" b="0">
                        <a:solidFill>
                          <a:srgbClr val="000000"/>
                        </a:solidFill>
                        <a:latin typeface="Times New Roman" panose="02020603050405020304" charset="0"/>
                        <a:ea typeface="宋体" panose="02010600030101010101" pitchFamily="2" charset="-122"/>
                        <a:cs typeface="Times New Roman" panose="02020603050405020304" charset="0"/>
                      </a:endParaRPr>
                    </a:p>
                  </a:txBody>
                  <a:tcPr marL="6350" marR="6350" marT="0" marB="0" vert="horz" anchor="ctr" anchorCtr="0"/>
                </a:tc>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983615" y="2393315"/>
            <a:ext cx="10515600" cy="1325563"/>
          </a:xfrm>
        </p:spPr>
        <p:txBody>
          <a:bodyPr/>
          <a:p>
            <a:pPr algn="ctr"/>
            <a:r>
              <a:rPr lang="zh-CN" altLang="en-US" dirty="0">
                <a:latin typeface="Times New Roman" panose="02020603050405020304" charset="0"/>
                <a:ea typeface="宋体" panose="02010600030101010101" pitchFamily="2" charset="-122"/>
                <a:sym typeface="+mn-ea"/>
              </a:rPr>
              <a:t>学校传染病疫情</a:t>
            </a:r>
            <a:r>
              <a:rPr lang="zh-CN" altLang="en-US" dirty="0">
                <a:latin typeface="Times New Roman" panose="02020603050405020304" charset="0"/>
                <a:ea typeface="宋体" panose="02010600030101010101" pitchFamily="2" charset="-122"/>
                <a:sym typeface="+mn-ea"/>
              </a:rPr>
              <a:t>概况</a:t>
            </a:r>
            <a:endParaRPr lang="zh-CN"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0"/>
            <a:ext cx="10515600" cy="864235"/>
          </a:xfrm>
        </p:spPr>
        <p:txBody>
          <a:bodyPr>
            <a:normAutofit/>
          </a:bodyPr>
          <a:p>
            <a:r>
              <a:rPr lang="zh-CN" altLang="en-US" b="1">
                <a:sym typeface="+mn-ea"/>
              </a:rPr>
              <a:t>学校其他传染病的传染期和隔离建议</a:t>
            </a:r>
            <a:endParaRPr lang="zh-CN" altLang="en-US" b="1"/>
          </a:p>
        </p:txBody>
      </p:sp>
      <p:graphicFrame>
        <p:nvGraphicFramePr>
          <p:cNvPr id="5" name="内容占位符 4"/>
          <p:cNvGraphicFramePr/>
          <p:nvPr>
            <p:ph idx="1"/>
            <p:custDataLst>
              <p:tags r:id="rId1"/>
            </p:custDataLst>
          </p:nvPr>
        </p:nvGraphicFramePr>
        <p:xfrm>
          <a:off x="778510" y="1024255"/>
          <a:ext cx="10575290" cy="2160270"/>
        </p:xfrm>
        <a:graphic>
          <a:graphicData uri="http://schemas.openxmlformats.org/drawingml/2006/table">
            <a:tbl>
              <a:tblPr firstRow="1" bandRow="1">
                <a:tableStyleId>{5C22544A-7EE6-4342-B048-85BDC9FD1C3A}</a:tableStyleId>
              </a:tblPr>
              <a:tblGrid>
                <a:gridCol w="1289050"/>
                <a:gridCol w="2903855"/>
                <a:gridCol w="1277620"/>
                <a:gridCol w="2613025"/>
                <a:gridCol w="2491740"/>
              </a:tblGrid>
              <a:tr h="381000">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疾病种类</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临床表现</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传播途径</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传染期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400" b="0">
                          <a:solidFill>
                            <a:schemeClr val="bg1"/>
                          </a:solidFill>
                          <a:latin typeface="宋体" panose="02010600030101010101" pitchFamily="2" charset="-122"/>
                          <a:ea typeface="宋体" panose="02010600030101010101" pitchFamily="2" charset="-122"/>
                          <a:cs typeface="宋体" panose="02010600030101010101" pitchFamily="2" charset="-122"/>
                        </a:rPr>
                        <a:t>隔离期</a:t>
                      </a:r>
                      <a:endParaRPr lang="en-US" altLang="en-US" sz="2400" b="0">
                        <a:solidFill>
                          <a:schemeClr val="bg1"/>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1169670">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甲肝</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突然发热、不适、食欲减退、恶心和腹部不适、伴黄疸</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粪口传播</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潜优期至发病早期有传染性，在黄疸出现</a:t>
                      </a:r>
                      <a:r>
                        <a:rPr lang="en-US" sz="2000" b="1">
                          <a:solidFill>
                            <a:srgbClr val="000000"/>
                          </a:solidFill>
                          <a:latin typeface="Times New Roman" panose="02020603050405020304" charset="0"/>
                          <a:cs typeface="Times New Roman" panose="02020603050405020304" charset="0"/>
                        </a:rPr>
                        <a:t>1</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周后就无传染性</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自发病日起三周</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381000">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霍乱</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腹泻（无痛性水样便）、恶心和剧烈呕吐</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粪口传播</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粪检阳性期都有传染性</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停用抗生素后连续</a:t>
                      </a:r>
                      <a:r>
                        <a:rPr lang="en-US" sz="2000" b="1">
                          <a:solidFill>
                            <a:srgbClr val="000000"/>
                          </a:solidFill>
                          <a:latin typeface="Times New Roman" panose="02020603050405020304" charset="0"/>
                          <a:cs typeface="Times New Roman" panose="02020603050405020304" charset="0"/>
                        </a:rPr>
                        <a:t>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次粪 检阴性</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73660"/>
            <a:ext cx="10515600" cy="1070610"/>
          </a:xfrm>
        </p:spPr>
        <p:txBody>
          <a:bodyPr>
            <a:normAutofit/>
          </a:bodyPr>
          <a:p>
            <a:r>
              <a:rPr lang="zh-CN" altLang="en-US" b="1"/>
              <a:t>常见传染病暴发疫情班级停课标准建议</a:t>
            </a:r>
            <a:endParaRPr lang="zh-CN" altLang="en-US" b="1"/>
          </a:p>
        </p:txBody>
      </p:sp>
      <p:graphicFrame>
        <p:nvGraphicFramePr>
          <p:cNvPr id="5" name="内容占位符 4"/>
          <p:cNvGraphicFramePr/>
          <p:nvPr>
            <p:ph idx="1"/>
            <p:custDataLst>
              <p:tags r:id="rId1"/>
            </p:custDataLst>
          </p:nvPr>
        </p:nvGraphicFramePr>
        <p:xfrm>
          <a:off x="838200" y="975995"/>
          <a:ext cx="10515600" cy="4195445"/>
        </p:xfrm>
        <a:graphic>
          <a:graphicData uri="http://schemas.openxmlformats.org/drawingml/2006/table">
            <a:tbl>
              <a:tblPr firstRow="1" bandRow="1">
                <a:tableStyleId>{5C22544A-7EE6-4342-B048-85BDC9FD1C3A}</a:tableStyleId>
              </a:tblPr>
              <a:tblGrid>
                <a:gridCol w="1584960"/>
                <a:gridCol w="5554345"/>
                <a:gridCol w="2046605"/>
                <a:gridCol w="1329690"/>
              </a:tblGrid>
              <a:tr h="381000">
                <a:tc>
                  <a:txBody>
                    <a:bodyPr/>
                    <a:p>
                      <a:pPr algn="ctr">
                        <a:buClrTx/>
                        <a:buSzTx/>
                        <a:buFontTx/>
                        <a:buNone/>
                      </a:pPr>
                      <a:r>
                        <a:rPr lang="zh-CN" altLang="en-US" sz="1800"/>
                        <a:t>病种</a:t>
                      </a:r>
                      <a:endParaRPr lang="zh-CN" altLang="en-US" sz="1800"/>
                    </a:p>
                  </a:txBody>
                  <a:tcPr marL="6350" marR="6350" marT="0" marB="0" vert="horz" anchor="ctr" anchorCtr="0"/>
                </a:tc>
                <a:tc>
                  <a:txBody>
                    <a:bodyPr/>
                    <a:p>
                      <a:pPr algn="ctr">
                        <a:buClrTx/>
                        <a:buSzTx/>
                        <a:buFontTx/>
                        <a:buNone/>
                      </a:pPr>
                      <a:r>
                        <a:rPr lang="zh-CN" altLang="en-US" sz="1800"/>
                        <a:t>班级停课标准</a:t>
                      </a:r>
                      <a:endParaRPr lang="zh-CN" altLang="en-US" sz="1800"/>
                    </a:p>
                  </a:txBody>
                  <a:tcPr marL="6350" marR="6350" marT="0" marB="0" vert="horz" anchor="ctr" anchorCtr="0"/>
                </a:tc>
                <a:tc>
                  <a:txBody>
                    <a:bodyPr/>
                    <a:p>
                      <a:pPr algn="ctr">
                        <a:buClrTx/>
                        <a:buSzTx/>
                        <a:buFontTx/>
                        <a:buNone/>
                      </a:pPr>
                      <a:r>
                        <a:rPr lang="zh-CN" altLang="en-US" sz="1800"/>
                        <a:t>潜伏期</a:t>
                      </a:r>
                      <a:endParaRPr lang="zh-CN" altLang="en-US" sz="1800"/>
                    </a:p>
                  </a:txBody>
                  <a:tcPr marL="6350" marR="6350" marT="0" marB="0" vert="horz" anchor="ctr" anchorCtr="0"/>
                </a:tc>
                <a:tc>
                  <a:txBody>
                    <a:bodyPr/>
                    <a:p>
                      <a:pPr algn="ctr">
                        <a:buNone/>
                      </a:pPr>
                      <a:r>
                        <a:rPr lang="zh-CN" altLang="en-US"/>
                        <a:t>停课时间</a:t>
                      </a:r>
                      <a:endParaRPr lang="zh-CN" altLang="en-US"/>
                    </a:p>
                  </a:txBody>
                  <a:tcPr/>
                </a:tc>
              </a:tr>
              <a:tr h="1071245">
                <a:tc>
                  <a:txBody>
                    <a:bodyPr/>
                    <a:p>
                      <a:pPr indent="0" algn="ctr">
                        <a:buNone/>
                      </a:pPr>
                      <a:r>
                        <a:rPr lang="zh-CN"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新冠病毒感染</a:t>
                      </a:r>
                      <a:endParaRPr lang="zh-CN"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l">
                        <a:buClrTx/>
                        <a:buSzTx/>
                        <a:buNone/>
                      </a:pP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①同一班级</a:t>
                      </a:r>
                      <a:r>
                        <a:rPr lang="en-US" sz="2000">
                          <a:solidFill>
                            <a:srgbClr val="FF0000"/>
                          </a:solidFill>
                          <a:latin typeface="Calibri" panose="020F0502020204030204" charset="0"/>
                          <a:ea typeface="宋体" panose="02010600030101010101" pitchFamily="2" charset="-122"/>
                          <a:cs typeface="宋体" panose="02010600030101010101" pitchFamily="2" charset="-122"/>
                          <a:sym typeface="+mn-ea"/>
                        </a:rPr>
                        <a:t>当日新</a:t>
                      </a: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发现</a:t>
                      </a:r>
                      <a:r>
                        <a:rPr lang="en-US" sz="2000" b="1">
                          <a:solidFill>
                            <a:srgbClr val="FF0000"/>
                          </a:solidFill>
                          <a:latin typeface="Times New Roman" panose="02020603050405020304" charset="0"/>
                          <a:cs typeface="Times New Roman" panose="02020603050405020304" charset="0"/>
                          <a:sym typeface="+mn-ea"/>
                        </a:rPr>
                        <a:t>3</a:t>
                      </a:r>
                      <a:r>
                        <a:rPr lang="en-US" sz="2000">
                          <a:solidFill>
                            <a:srgbClr val="FF0000"/>
                          </a:solidFill>
                          <a:latin typeface="Calibri" panose="020F0502020204030204" charset="0"/>
                          <a:ea typeface="宋体" panose="02010600030101010101" pitchFamily="2" charset="-122"/>
                          <a:cs typeface="宋体" panose="02010600030101010101" pitchFamily="2" charset="-122"/>
                          <a:sym typeface="+mn-ea"/>
                        </a:rPr>
                        <a:t>例</a:t>
                      </a: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及以上感染者</a:t>
                      </a:r>
                      <a:endPar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endParaRPr>
                    </a:p>
                    <a:p>
                      <a:pPr algn="l">
                        <a:buClrTx/>
                        <a:buSzTx/>
                        <a:buNone/>
                      </a:pP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②或</a:t>
                      </a:r>
                      <a:r>
                        <a:rPr lang="en-US" sz="2000">
                          <a:solidFill>
                            <a:srgbClr val="FF0000"/>
                          </a:solidFill>
                          <a:latin typeface="Calibri" panose="020F0502020204030204" charset="0"/>
                          <a:ea typeface="宋体" panose="02010600030101010101" pitchFamily="2" charset="-122"/>
                          <a:cs typeface="宋体" panose="02010600030101010101" pitchFamily="2" charset="-122"/>
                          <a:sym typeface="+mn-ea"/>
                        </a:rPr>
                        <a:t>现患</a:t>
                      </a: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感染者比例达</a:t>
                      </a:r>
                      <a:r>
                        <a:rPr lang="en-US" sz="2000" b="1">
                          <a:solidFill>
                            <a:srgbClr val="FF0000"/>
                          </a:solidFill>
                          <a:latin typeface="Times New Roman" panose="02020603050405020304" charset="0"/>
                          <a:cs typeface="Times New Roman" panose="02020603050405020304" charset="0"/>
                          <a:sym typeface="+mn-ea"/>
                        </a:rPr>
                        <a:t>20%</a:t>
                      </a: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及以上</a:t>
                      </a:r>
                      <a:endPar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endParaRPr>
                    </a:p>
                  </a:txBody>
                  <a:tcPr marL="6350" marR="6350" marT="0" marB="0" vert="horz" anchor="ctr" anchorCtr="0"/>
                </a:tc>
                <a:tc>
                  <a:txBody>
                    <a:bodyPr/>
                    <a:p>
                      <a:pPr indent="0" algn="ctr">
                        <a:buNone/>
                      </a:pPr>
                      <a:r>
                        <a:rPr lang="en-US" sz="2000">
                          <a:solidFill>
                            <a:srgbClr val="000000"/>
                          </a:solidFill>
                        </a:rPr>
                        <a:t>多为 </a:t>
                      </a:r>
                      <a:r>
                        <a:rPr lang="en-US" sz="2000" b="1">
                          <a:solidFill>
                            <a:srgbClr val="000000"/>
                          </a:solidFill>
                          <a:latin typeface="Times New Roman" panose="02020603050405020304" charset="0"/>
                          <a:cs typeface="Times New Roman" panose="02020603050405020304" charset="0"/>
                        </a:rPr>
                        <a:t>2-4 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c>
                  <a:txBody>
                    <a:bodyPr/>
                    <a:p>
                      <a:pPr indent="0" algn="ctr">
                        <a:buNone/>
                      </a:pPr>
                      <a:r>
                        <a:rPr lang="en-US" sz="2000">
                          <a:solidFill>
                            <a:srgbClr val="000000"/>
                          </a:solidFill>
                        </a:rPr>
                        <a:t>至少</a:t>
                      </a:r>
                      <a:r>
                        <a:rPr lang="en-US" sz="2000" b="1">
                          <a:solidFill>
                            <a:srgbClr val="000000"/>
                          </a:solidFill>
                          <a:latin typeface="Times New Roman" panose="02020603050405020304" charset="0"/>
                          <a:cs typeface="Times New Roman" panose="02020603050405020304" charset="0"/>
                        </a:rPr>
                        <a:t>4</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r>
              <a:tr h="381000">
                <a:tc>
                  <a:txBody>
                    <a:bodyPr/>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流感</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Calibri" panose="020F0502020204030204" charset="0"/>
                          <a:ea typeface="宋体" panose="02010600030101010101" pitchFamily="2" charset="-122"/>
                          <a:cs typeface="宋体" panose="02010600030101010101" pitchFamily="2" charset="-122"/>
                        </a:rPr>
                        <a:t>①</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该班级</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当天新</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发现流感样病例达</a:t>
                      </a:r>
                      <a:r>
                        <a:rPr lang="en-US" sz="2000" b="1">
                          <a:solidFill>
                            <a:srgbClr val="FF0000"/>
                          </a:solidFill>
                          <a:latin typeface="Times New Roman" panose="02020603050405020304" charset="0"/>
                          <a:cs typeface="Times New Roman" panose="02020603050405020304" charset="0"/>
                        </a:rPr>
                        <a:t>5</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例</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0">
                          <a:solidFill>
                            <a:srgbClr val="000000"/>
                          </a:solidFill>
                          <a:latin typeface="Calibri" panose="020F0502020204030204" charset="0"/>
                          <a:ea typeface="宋体" panose="02010600030101010101" pitchFamily="2" charset="-122"/>
                          <a:cs typeface="宋体" panose="02010600030101010101" pitchFamily="2" charset="-122"/>
                        </a:rPr>
                        <a:t>②</a:t>
                      </a:r>
                      <a:r>
                        <a:rPr lang="zh-CN" altLang="en-US" sz="2000" b="0">
                          <a:solidFill>
                            <a:srgbClr val="000000"/>
                          </a:solidFill>
                          <a:latin typeface="Calibri" panose="020F0502020204030204" charset="0"/>
                          <a:ea typeface="宋体" panose="02010600030101010101" pitchFamily="2" charset="-122"/>
                          <a:cs typeface="宋体" panose="02010600030101010101" pitchFamily="2" charset="-122"/>
                        </a:rPr>
                        <a:t>或</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该班级</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现症</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流感样病例达</a:t>
                      </a:r>
                      <a:r>
                        <a:rPr lang="en-US" sz="2000" b="1">
                          <a:solidFill>
                            <a:srgbClr val="FF0000"/>
                          </a:solidFill>
                          <a:latin typeface="Times New Roman" panose="02020603050405020304" charset="0"/>
                          <a:cs typeface="Times New Roman" panose="02020603050405020304" charset="0"/>
                        </a:rPr>
                        <a:t>30%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0">
                          <a:solidFill>
                            <a:srgbClr val="000000"/>
                          </a:solidFill>
                          <a:latin typeface="Calibri" panose="020F0502020204030204" charset="0"/>
                          <a:ea typeface="宋体" panose="02010600030101010101" pitchFamily="2" charset="-122"/>
                          <a:cs typeface="宋体" panose="02010600030101010101" pitchFamily="2" charset="-122"/>
                        </a:rPr>
                        <a:t>③</a:t>
                      </a:r>
                      <a:r>
                        <a:rPr lang="zh-CN" altLang="en-US" sz="2000" b="0">
                          <a:solidFill>
                            <a:srgbClr val="000000"/>
                          </a:solidFill>
                          <a:latin typeface="Calibri" panose="020F0502020204030204" charset="0"/>
                          <a:ea typeface="宋体" panose="02010600030101010101" pitchFamily="2" charset="-122"/>
                          <a:cs typeface="宋体" panose="02010600030101010101" pitchFamily="2" charset="-122"/>
                        </a:rPr>
                        <a:t>或</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一周</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内发生</a:t>
                      </a:r>
                      <a:r>
                        <a:rPr lang="en-US" sz="2000" b="1">
                          <a:solidFill>
                            <a:srgbClr val="FF0000"/>
                          </a:solidFill>
                          <a:latin typeface="Times New Roman" panose="02020603050405020304" charset="0"/>
                          <a:cs typeface="Times New Roman" panose="02020603050405020304" charset="0"/>
                        </a:rPr>
                        <a:t>2</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例</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及以上实验室确诊流感</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住院</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或</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死亡</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病例(不包括门诊留观病例)。</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b" anchorCtr="0"/>
                </a:tc>
                <a:tc>
                  <a:txBody>
                    <a:bodyPr/>
                    <a:p>
                      <a:pPr indent="0" algn="ctr">
                        <a:buNone/>
                      </a:pPr>
                      <a:r>
                        <a:rPr lang="en-US" sz="2000" b="1">
                          <a:solidFill>
                            <a:srgbClr val="000000"/>
                          </a:solidFill>
                          <a:latin typeface="Times New Roman" panose="02020603050405020304" charset="0"/>
                          <a:cs typeface="Times New Roman" panose="02020603050405020304" charset="0"/>
                        </a:rPr>
                        <a:t>1-4</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天(平均</a:t>
                      </a:r>
                      <a:r>
                        <a:rPr lang="en-US" sz="2000" b="1">
                          <a:solidFill>
                            <a:srgbClr val="000000"/>
                          </a:solidFill>
                          <a:latin typeface="Times New Roman" panose="02020603050405020304" charset="0"/>
                          <a:cs typeface="Times New Roman" panose="02020603050405020304" charset="0"/>
                        </a:rPr>
                        <a:t>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c>
                  <a:txBody>
                    <a:bodyPr/>
                    <a:p>
                      <a:pPr indent="0" algn="ctr">
                        <a:buNone/>
                      </a:pPr>
                      <a:r>
                        <a:rPr lang="en-US" sz="2000" b="1">
                          <a:solidFill>
                            <a:srgbClr val="000000"/>
                          </a:solidFill>
                          <a:latin typeface="Times New Roman" panose="02020603050405020304" charset="0"/>
                          <a:cs typeface="Times New Roman" panose="02020603050405020304" charset="0"/>
                        </a:rPr>
                        <a:t>4</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r>
              <a:tr h="381000">
                <a:tc>
                  <a:txBody>
                    <a:bodyPr/>
                    <a:p>
                      <a:pPr algn="ctr">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水痘</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rowSpan="4">
                  <a:txBody>
                    <a:bodyPr/>
                    <a:p>
                      <a:pPr algn="l">
                        <a:buClrTx/>
                        <a:buSz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经卫生部门和教育部门联合组织风险评估后判定</a:t>
                      </a:r>
                      <a:r>
                        <a:rPr lang="zh-CN"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zh-CN"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①</a:t>
                      </a:r>
                      <a:r>
                        <a:rPr lang="en-US" sz="20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累计报告病例数</a:t>
                      </a:r>
                      <a:r>
                        <a:rPr lang="zh-CN" altLang="en-US" sz="20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已达突发公卫事件报告标准</a:t>
                      </a:r>
                      <a:endParaRPr lang="zh-CN"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②</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累计报告病例数虽未达到</a:t>
                      </a:r>
                      <a:r>
                        <a:rPr lang="zh-CN" altLang="en-US" sz="20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突发公卫事件报告标准</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，但采取疫情防控措施后疫情未得到有效控制的。</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l">
                        <a:buClrTx/>
                        <a:buSzTx/>
                        <a:buNone/>
                      </a:pP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③</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麻疹、风疹、水痘、流行性腮腺炎等潜伏期较长且疫苗效果较好的疾病，建议密切接触者尽快接种相应疫苗，根据疫情进展和疫苗接种情况等进行风险评估，决定是否缩短停课时间或取消停课。</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10-21天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21天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r>
              <a:tr h="381000">
                <a:tc>
                  <a:txBody>
                    <a:bodyPr/>
                    <a:p>
                      <a:pPr algn="ctr">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流行性腮腺炎</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vMerge="1">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14-25天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25天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r>
              <a:tr h="381000">
                <a:tc>
                  <a:txBody>
                    <a:bodyPr/>
                    <a:p>
                      <a:pPr algn="ctr">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麻疹</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vMerge="1">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6-21天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21天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r>
              <a:tr h="381000">
                <a:tc>
                  <a:txBody>
                    <a:bodyPr/>
                    <a:p>
                      <a:pPr algn="ctr">
                        <a:buClrTx/>
                        <a:buSzTx/>
                        <a:buFontTx/>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风疹</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vMerge="1">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14-21天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c>
                  <a:txBody>
                    <a:bodyPr/>
                    <a:p>
                      <a:pPr algn="ctr">
                        <a:buClrTx/>
                        <a:buSzTx/>
                        <a:buFontTx/>
                        <a:buNone/>
                      </a:pPr>
                      <a:r>
                        <a:rPr lang="en-US" sz="2000" b="1">
                          <a:solidFill>
                            <a:srgbClr val="000000"/>
                          </a:solidFill>
                          <a:latin typeface="Times New Roman" panose="02020603050405020304" charset="0"/>
                          <a:cs typeface="Times New Roman" panose="02020603050405020304" charset="0"/>
                        </a:rPr>
                        <a:t>21天</a:t>
                      </a:r>
                      <a:endParaRPr lang="en-US" sz="2000" b="1">
                        <a:solidFill>
                          <a:srgbClr val="000000"/>
                        </a:solidFill>
                        <a:latin typeface="Times New Roman" panose="02020603050405020304" charset="0"/>
                        <a:cs typeface="Times New Roman" panose="02020603050405020304" charset="0"/>
                      </a:endParaRPr>
                    </a:p>
                  </a:txBody>
                  <a:tcPr marL="6350" marR="6350" marT="0" marB="0" vert="horz" anchor="ctr" anchorCtr="0"/>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73660"/>
            <a:ext cx="10515600" cy="1070610"/>
          </a:xfrm>
        </p:spPr>
        <p:txBody>
          <a:bodyPr>
            <a:normAutofit/>
          </a:bodyPr>
          <a:p>
            <a:r>
              <a:rPr lang="zh-CN" altLang="en-US" b="1"/>
              <a:t>常见传染病暴发疫情班级停课标准建议</a:t>
            </a:r>
            <a:endParaRPr lang="zh-CN" altLang="en-US" b="1"/>
          </a:p>
        </p:txBody>
      </p:sp>
      <p:graphicFrame>
        <p:nvGraphicFramePr>
          <p:cNvPr id="5" name="内容占位符 4"/>
          <p:cNvGraphicFramePr/>
          <p:nvPr>
            <p:ph idx="1"/>
            <p:custDataLst>
              <p:tags r:id="rId1"/>
            </p:custDataLst>
          </p:nvPr>
        </p:nvGraphicFramePr>
        <p:xfrm>
          <a:off x="838200" y="975995"/>
          <a:ext cx="10515600" cy="3886200"/>
        </p:xfrm>
        <a:graphic>
          <a:graphicData uri="http://schemas.openxmlformats.org/drawingml/2006/table">
            <a:tbl>
              <a:tblPr firstRow="1" bandRow="1">
                <a:tableStyleId>{5C22544A-7EE6-4342-B048-85BDC9FD1C3A}</a:tableStyleId>
              </a:tblPr>
              <a:tblGrid>
                <a:gridCol w="1584960"/>
                <a:gridCol w="5554345"/>
                <a:gridCol w="2046605"/>
                <a:gridCol w="1329690"/>
              </a:tblGrid>
              <a:tr h="381000">
                <a:tc>
                  <a:txBody>
                    <a:bodyPr/>
                    <a:p>
                      <a:pPr algn="ctr">
                        <a:buClrTx/>
                        <a:buSzTx/>
                        <a:buFontTx/>
                        <a:buNone/>
                      </a:pPr>
                      <a:r>
                        <a:rPr lang="zh-CN" altLang="en-US" sz="1800"/>
                        <a:t>病种</a:t>
                      </a:r>
                      <a:endParaRPr lang="zh-CN" altLang="en-US" sz="1800"/>
                    </a:p>
                  </a:txBody>
                  <a:tcPr marL="6350" marR="6350" marT="0" marB="0" vert="horz" anchor="ctr" anchorCtr="0"/>
                </a:tc>
                <a:tc>
                  <a:txBody>
                    <a:bodyPr/>
                    <a:p>
                      <a:pPr algn="ctr">
                        <a:buClrTx/>
                        <a:buSzTx/>
                        <a:buFontTx/>
                        <a:buNone/>
                      </a:pPr>
                      <a:r>
                        <a:rPr lang="zh-CN" altLang="en-US" sz="1800"/>
                        <a:t>班级停课标准</a:t>
                      </a:r>
                      <a:endParaRPr lang="zh-CN" altLang="en-US" sz="1800"/>
                    </a:p>
                  </a:txBody>
                  <a:tcPr marL="6350" marR="6350" marT="0" marB="0" vert="horz" anchor="ctr" anchorCtr="0"/>
                </a:tc>
                <a:tc>
                  <a:txBody>
                    <a:bodyPr/>
                    <a:p>
                      <a:pPr algn="ctr">
                        <a:buClrTx/>
                        <a:buSzTx/>
                        <a:buFontTx/>
                        <a:buNone/>
                      </a:pPr>
                      <a:r>
                        <a:rPr lang="zh-CN" altLang="en-US" sz="1800"/>
                        <a:t>潜伏期</a:t>
                      </a:r>
                      <a:endParaRPr lang="zh-CN" altLang="en-US" sz="1800"/>
                    </a:p>
                  </a:txBody>
                  <a:tcPr marL="6350" marR="6350" marT="0" marB="0" vert="horz" anchor="ctr" anchorCtr="0"/>
                </a:tc>
                <a:tc>
                  <a:txBody>
                    <a:bodyPr/>
                    <a:p>
                      <a:pPr algn="ctr">
                        <a:buNone/>
                      </a:pPr>
                      <a:r>
                        <a:rPr lang="zh-CN" altLang="en-US"/>
                        <a:t>停课时间</a:t>
                      </a:r>
                      <a:endParaRPr lang="zh-CN" altLang="en-US"/>
                    </a:p>
                  </a:txBody>
                  <a:tcPr/>
                </a:tc>
              </a:tr>
              <a:tr h="1511935">
                <a:tc>
                  <a:txBody>
                    <a:bodyPr/>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手足口病</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出现</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重症</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或</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死亡</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病例，或</a:t>
                      </a:r>
                      <a:r>
                        <a:rPr lang="en-US" sz="2000" b="1">
                          <a:solidFill>
                            <a:srgbClr val="FF0000"/>
                          </a:solidFill>
                          <a:latin typeface="Times New Roman" panose="02020603050405020304" charset="0"/>
                          <a:cs typeface="Times New Roman" panose="02020603050405020304" charset="0"/>
                        </a:rPr>
                        <a:t>1</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周</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内</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同一班级</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出现</a:t>
                      </a:r>
                      <a:r>
                        <a:rPr lang="en-US" sz="2000" b="1">
                          <a:solidFill>
                            <a:srgbClr val="FF0000"/>
                          </a:solidFill>
                          <a:latin typeface="Times New Roman" panose="02020603050405020304" charset="0"/>
                          <a:cs typeface="Times New Roman" panose="02020603050405020304" charset="0"/>
                        </a:rPr>
                        <a:t>2</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例</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及以上病例，建议病例所在班级停课</a:t>
                      </a:r>
                      <a:r>
                        <a:rPr lang="en-US" sz="2000" b="1">
                          <a:solidFill>
                            <a:srgbClr val="000000"/>
                          </a:solidFill>
                          <a:latin typeface="Times New Roman" panose="02020603050405020304" charset="0"/>
                          <a:cs typeface="Times New Roman" panose="02020603050405020304" charset="0"/>
                        </a:rPr>
                        <a:t>10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1">
                          <a:solidFill>
                            <a:srgbClr val="FF0000"/>
                          </a:solidFill>
                          <a:latin typeface="Times New Roman" panose="02020603050405020304" charset="0"/>
                          <a:cs typeface="Times New Roman" panose="02020603050405020304" charset="0"/>
                        </a:rPr>
                        <a:t>1</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周</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内累计出现</a:t>
                      </a:r>
                      <a:r>
                        <a:rPr lang="en-US" sz="2000" b="1">
                          <a:solidFill>
                            <a:srgbClr val="FF0000"/>
                          </a:solidFill>
                          <a:latin typeface="Times New Roman" panose="02020603050405020304" charset="0"/>
                          <a:cs typeface="Times New Roman" panose="02020603050405020304" charset="0"/>
                        </a:rPr>
                        <a:t>10</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例</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及以上或</a:t>
                      </a:r>
                      <a:r>
                        <a:rPr lang="en-US" sz="2000" b="1">
                          <a:solidFill>
                            <a:srgbClr val="FF0000"/>
                          </a:solidFill>
                          <a:latin typeface="Times New Roman" panose="02020603050405020304" charset="0"/>
                          <a:cs typeface="Times New Roman" panose="02020603050405020304" charset="0"/>
                        </a:rPr>
                        <a:t>3</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个</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班级分别出现</a:t>
                      </a:r>
                      <a:r>
                        <a:rPr lang="en-US" sz="2000" b="1">
                          <a:solidFill>
                            <a:srgbClr val="FF0000"/>
                          </a:solidFill>
                          <a:latin typeface="Times New Roman" panose="02020603050405020304" charset="0"/>
                          <a:cs typeface="Times New Roman" panose="02020603050405020304" charset="0"/>
                        </a:rPr>
                        <a:t>2</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例</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及以上病例时，经风险评估后，可建议托幼机构停课</a:t>
                      </a:r>
                      <a:r>
                        <a:rPr lang="en-US" sz="2000" b="1">
                          <a:solidFill>
                            <a:srgbClr val="000000"/>
                          </a:solidFill>
                          <a:latin typeface="Times New Roman" panose="02020603050405020304" charset="0"/>
                          <a:cs typeface="Times New Roman" panose="02020603050405020304" charset="0"/>
                        </a:rPr>
                        <a:t>10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r>
                        <a:rPr lang="zh-CN"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zh-CN"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b" anchorCtr="0"/>
                </a:tc>
                <a:tc>
                  <a:txBody>
                    <a:bodyPr/>
                    <a:p>
                      <a:pPr indent="0">
                        <a:buNone/>
                      </a:pPr>
                      <a:r>
                        <a:rPr lang="en-US" sz="2000" b="1">
                          <a:solidFill>
                            <a:srgbClr val="000000"/>
                          </a:solidFill>
                          <a:latin typeface="Times New Roman" panose="02020603050405020304" charset="0"/>
                          <a:cs typeface="Times New Roman" panose="02020603050405020304" charset="0"/>
                        </a:rPr>
                        <a:t>2-10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天，平均</a:t>
                      </a:r>
                      <a:r>
                        <a:rPr lang="en-US" sz="2000" b="1">
                          <a:solidFill>
                            <a:srgbClr val="000000"/>
                          </a:solidFill>
                          <a:latin typeface="Times New Roman" panose="02020603050405020304" charset="0"/>
                          <a:cs typeface="Times New Roman" panose="02020603050405020304" charset="0"/>
                        </a:rPr>
                        <a:t>3-5</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c>
                  <a:txBody>
                    <a:bodyPr/>
                    <a:p>
                      <a:pPr indent="0" algn="ctr">
                        <a:buNone/>
                      </a:pPr>
                      <a:r>
                        <a:rPr lang="en-US" sz="2000" b="1">
                          <a:solidFill>
                            <a:srgbClr val="000000"/>
                          </a:solidFill>
                          <a:latin typeface="Times New Roman" panose="02020603050405020304" charset="0"/>
                          <a:cs typeface="Times New Roman" panose="02020603050405020304" charset="0"/>
                        </a:rPr>
                        <a:t>10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r>
              <a:tr h="381000">
                <a:tc>
                  <a:txBody>
                    <a:bodyPr/>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诺如病毒胃肠炎</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①</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该班级</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当天新增</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疑似诺如病毒感染病例数达班级总人数的</a:t>
                      </a:r>
                      <a:r>
                        <a:rPr lang="en-US" sz="2000" b="1">
                          <a:solidFill>
                            <a:srgbClr val="FF0000"/>
                          </a:solidFill>
                          <a:latin typeface="Times New Roman" panose="02020603050405020304" charset="0"/>
                          <a:cs typeface="Times New Roman" panose="02020603050405020304" charset="0"/>
                        </a:rPr>
                        <a:t>10%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a:solidFill>
                            <a:srgbClr val="000000"/>
                          </a:solidFill>
                          <a:latin typeface="Calibri" panose="020F0502020204030204" charset="0"/>
                          <a:ea typeface="宋体" panose="02010600030101010101" pitchFamily="2" charset="-122"/>
                          <a:cs typeface="宋体" panose="02010600030101010101" pitchFamily="2" charset="-122"/>
                          <a:sym typeface="+mn-ea"/>
                        </a:rPr>
                        <a:t>②</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该班级</a:t>
                      </a:r>
                      <a:r>
                        <a:rPr lang="en-US" sz="2000" b="0">
                          <a:solidFill>
                            <a:srgbClr val="FF0000"/>
                          </a:solidFill>
                          <a:latin typeface="宋体" panose="02010600030101010101" pitchFamily="2" charset="-122"/>
                          <a:ea typeface="宋体" panose="02010600030101010101" pitchFamily="2" charset="-122"/>
                          <a:cs typeface="宋体" panose="02010600030101010101" pitchFamily="2" charset="-122"/>
                        </a:rPr>
                        <a:t>现症</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疑似诺如病毒感染病例数达班级总人数的</a:t>
                      </a:r>
                      <a:r>
                        <a:rPr lang="en-US" sz="2000" b="1">
                          <a:solidFill>
                            <a:srgbClr val="FF0000"/>
                          </a:solidFill>
                          <a:latin typeface="Times New Roman" panose="02020603050405020304" charset="0"/>
                          <a:cs typeface="Times New Roman" panose="02020603050405020304" charset="0"/>
                        </a:rPr>
                        <a:t>25%</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及以上。</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b" anchorCtr="0"/>
                </a:tc>
                <a:tc>
                  <a:txBody>
                    <a:bodyPr/>
                    <a:p>
                      <a:pPr indent="0">
                        <a:buNone/>
                      </a:pPr>
                      <a:r>
                        <a:rPr lang="en-US" sz="2000" b="1">
                          <a:solidFill>
                            <a:srgbClr val="000000"/>
                          </a:solidFill>
                          <a:latin typeface="Times New Roman" panose="02020603050405020304" charset="0"/>
                          <a:cs typeface="Times New Roman" panose="02020603050405020304" charset="0"/>
                        </a:rPr>
                        <a:t>12-72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小时，平均</a:t>
                      </a:r>
                      <a:r>
                        <a:rPr lang="en-US" sz="2000" b="1">
                          <a:solidFill>
                            <a:srgbClr val="000000"/>
                          </a:solidFill>
                          <a:latin typeface="Times New Roman" panose="02020603050405020304" charset="0"/>
                          <a:cs typeface="Times New Roman" panose="02020603050405020304" charset="0"/>
                        </a:rPr>
                        <a:t>24 - 48</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小时</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c>
                  <a:txBody>
                    <a:bodyPr/>
                    <a:p>
                      <a:pPr indent="0" algn="ctr">
                        <a:buNone/>
                      </a:pPr>
                      <a:r>
                        <a:rPr lang="en-US" sz="2000" b="1">
                          <a:solidFill>
                            <a:srgbClr val="000000"/>
                          </a:solidFill>
                          <a:latin typeface="Times New Roman" panose="02020603050405020304" charset="0"/>
                          <a:cs typeface="Times New Roman" panose="02020603050405020304" charset="0"/>
                        </a:rPr>
                        <a:t>3</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r>
              <a:tr h="381000">
                <a:tc>
                  <a:txBody>
                    <a:bodyPr/>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细菌性痢疾</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endParaRPr lang="en-US" sz="2000" b="1">
                        <a:solidFill>
                          <a:srgbClr val="000000"/>
                        </a:solidFill>
                        <a:latin typeface="Times New Roman" panose="02020603050405020304" charset="0"/>
                        <a:cs typeface="Times New Roman" panose="02020603050405020304" charset="0"/>
                      </a:endParaRPr>
                    </a:p>
                    <a:p>
                      <a:pPr indent="0">
                        <a:buNone/>
                      </a:pPr>
                      <a:r>
                        <a:rPr lang="en-US" sz="2000" b="1">
                          <a:solidFill>
                            <a:srgbClr val="000000"/>
                          </a:solidFill>
                          <a:latin typeface="Times New Roman" panose="02020603050405020304" charset="0"/>
                          <a:cs typeface="Times New Roman" panose="02020603050405020304" charset="0"/>
                        </a:rPr>
                        <a:t>3</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天内同一学校、幼儿园等集体单位发生</a:t>
                      </a:r>
                      <a:r>
                        <a:rPr lang="en-US" sz="2000" b="1">
                          <a:solidFill>
                            <a:srgbClr val="000000"/>
                          </a:solidFill>
                          <a:latin typeface="Times New Roman" panose="02020603050405020304" charset="0"/>
                          <a:cs typeface="Times New Roman" panose="02020603050405020304" charset="0"/>
                        </a:rPr>
                        <a:t>10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例及以</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上病例或出现</a:t>
                      </a:r>
                      <a:r>
                        <a:rPr lang="en-US" sz="2000" b="1">
                          <a:solidFill>
                            <a:srgbClr val="000000"/>
                          </a:solidFill>
                          <a:latin typeface="Times New Roman" panose="02020603050405020304" charset="0"/>
                          <a:cs typeface="Times New Roman" panose="02020603050405020304" charset="0"/>
                        </a:rPr>
                        <a:t>1</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例及以上死亡。</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buNone/>
                      </a:pP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多为</a:t>
                      </a:r>
                      <a:r>
                        <a:rPr lang="en-US" sz="2000" b="1">
                          <a:solidFill>
                            <a:srgbClr val="000000"/>
                          </a:solidFill>
                          <a:latin typeface="Times New Roman" panose="02020603050405020304" charset="0"/>
                          <a:cs typeface="Times New Roman" panose="02020603050405020304" charset="0"/>
                        </a:rPr>
                        <a:t>1-3</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000" b="1">
                          <a:solidFill>
                            <a:srgbClr val="000000"/>
                          </a:solidFill>
                          <a:latin typeface="Times New Roman" panose="02020603050405020304" charset="0"/>
                          <a:cs typeface="Times New Roman" panose="02020603050405020304" charset="0"/>
                        </a:rPr>
                        <a:t>3</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r>
              <a:tr h="381000">
                <a:tc>
                  <a:txBody>
                    <a:bodyPr/>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急性出血性结膜炎</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现症急性出血性结膜炎的病例累计达</a:t>
                      </a:r>
                      <a:r>
                        <a:rPr lang="en-US" sz="2000" b="1">
                          <a:solidFill>
                            <a:srgbClr val="000000"/>
                          </a:solidFill>
                          <a:latin typeface="Times New Roman" panose="02020603050405020304" charset="0"/>
                          <a:cs typeface="Times New Roman" panose="02020603050405020304" charset="0"/>
                        </a:rPr>
                        <a:t>30%</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或以上</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潜优期一般为</a:t>
                      </a:r>
                      <a:r>
                        <a:rPr lang="en-US" sz="2000" b="1">
                          <a:solidFill>
                            <a:srgbClr val="000000"/>
                          </a:solidFill>
                          <a:latin typeface="Times New Roman" panose="02020603050405020304" charset="0"/>
                          <a:cs typeface="Times New Roman" panose="02020603050405020304" charset="0"/>
                        </a:rPr>
                        <a:t>12-48</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小时</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350" marR="6350" marT="0" marB="0" vert="horz" anchor="ctr" anchorCtr="0"/>
                </a:tc>
                <a:tc>
                  <a:txBody>
                    <a:bodyPr/>
                    <a:p>
                      <a:pPr indent="0" algn="ctr">
                        <a:buNone/>
                      </a:pPr>
                      <a:r>
                        <a:rPr lang="en-US" sz="2000" b="1">
                          <a:solidFill>
                            <a:srgbClr val="000000"/>
                          </a:solidFill>
                          <a:latin typeface="Times New Roman" panose="02020603050405020304" charset="0"/>
                          <a:cs typeface="Times New Roman" panose="02020603050405020304" charset="0"/>
                        </a:rPr>
                        <a:t>2</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天</a:t>
                      </a:r>
                      <a:endParaRPr lang="en-US" altLang="en-US" sz="2000" b="1">
                        <a:solidFill>
                          <a:srgbClr val="000000"/>
                        </a:solidFill>
                        <a:latin typeface="Times New Roman" panose="02020603050405020304" charset="0"/>
                        <a:ea typeface="Times New Roman" panose="02020603050405020304" charset="0"/>
                        <a:cs typeface="Times New Roman" panose="02020603050405020304" charset="0"/>
                      </a:endParaRPr>
                    </a:p>
                  </a:txBody>
                  <a:tcPr marL="6350" marR="6350" marT="0" marB="0" vert="horz" anchor="ctr" anchorCtr="0"/>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983615" y="2393315"/>
            <a:ext cx="10515600" cy="1325563"/>
          </a:xfrm>
        </p:spPr>
        <p:txBody>
          <a:bodyPr/>
          <a:p>
            <a:pPr algn="ctr"/>
            <a:r>
              <a:rPr lang="zh-CN" altLang="en-US" b="1">
                <a:ln>
                  <a:noFill/>
                </a:ln>
                <a:solidFill>
                  <a:srgbClr val="FF0000"/>
                </a:solidFill>
                <a:effectLst/>
                <a:uLnTx/>
                <a:uFillTx/>
                <a:latin typeface="Times New Roman" panose="02020603050405020304" charset="0"/>
                <a:ea typeface="宋体" panose="02010600030101010101" pitchFamily="2" charset="-122"/>
                <a:sym typeface="+mn-ea"/>
              </a:rPr>
              <a:t>学校新冠病毒感染防控要点</a:t>
            </a:r>
            <a:endParaRPr lang="zh-CN" altLang="en-US" b="1">
              <a:ln>
                <a:noFill/>
              </a:ln>
              <a:solidFill>
                <a:srgbClr val="FF0000"/>
              </a:solidFill>
              <a:effectLst/>
              <a:uLnTx/>
              <a:uFillTx/>
              <a:latin typeface="Times New Roman" panose="02020603050405020304" charset="0"/>
              <a:ea typeface="宋体" panose="02010600030101010101" pitchFamily="2" charset="-122"/>
              <a:sym typeface="+mn-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23240" y="282575"/>
            <a:ext cx="10830560" cy="6233795"/>
          </a:xfrm>
        </p:spPr>
        <p:txBody>
          <a:bodyPr>
            <a:noAutofit/>
          </a:bodyPr>
          <a:p>
            <a:pPr marL="0" indent="0" fontAlgn="auto">
              <a:lnSpc>
                <a:spcPct val="120000"/>
              </a:lnSpc>
              <a:buNone/>
            </a:pPr>
            <a:endParaRPr sz="2700"/>
          </a:p>
          <a:p>
            <a:pPr marL="0" indent="0" fontAlgn="auto">
              <a:lnSpc>
                <a:spcPct val="120000"/>
              </a:lnSpc>
              <a:buNone/>
            </a:pPr>
            <a:r>
              <a:rPr lang="en-US" sz="2700"/>
              <a:t>1</a:t>
            </a:r>
            <a:r>
              <a:rPr sz="2700"/>
              <a:t>.</a:t>
            </a:r>
            <a:r>
              <a:rPr sz="2700" b="1"/>
              <a:t>师生出入校门不再提供核酸证明，其他外来人员进入校园以无发热症状为准。师生入校时测量体温，</a:t>
            </a:r>
            <a:r>
              <a:rPr sz="2700"/>
              <a:t>发现发热等症状师生及时采取留观等相应措施。</a:t>
            </a:r>
            <a:endParaRPr sz="2700"/>
          </a:p>
          <a:p>
            <a:pPr marL="0" indent="0" fontAlgn="auto">
              <a:lnSpc>
                <a:spcPct val="120000"/>
              </a:lnSpc>
              <a:buNone/>
            </a:pPr>
            <a:r>
              <a:rPr lang="en-US" sz="2700"/>
              <a:t>2</a:t>
            </a:r>
            <a:r>
              <a:rPr sz="2700"/>
              <a:t>.</a:t>
            </a:r>
            <a:r>
              <a:rPr sz="2700" b="1"/>
              <a:t>学校组织工作力量加强师生日常健康监测，师生返校后连续7天开展健康监测，尽量减少聚集性活动。</a:t>
            </a:r>
            <a:r>
              <a:rPr sz="2700"/>
              <a:t>提醒督促</a:t>
            </a:r>
            <a:r>
              <a:rPr sz="2700" b="1"/>
              <a:t>师生出现发热、干咳、乏力、咽痛等症状时，不带病到校工作或学习。</a:t>
            </a:r>
            <a:r>
              <a:rPr sz="2700"/>
              <a:t>幼儿园和家长共同</a:t>
            </a:r>
            <a:r>
              <a:rPr sz="2700" b="1"/>
              <a:t>做好幼儿的健康监测，</a:t>
            </a:r>
            <a:r>
              <a:rPr sz="2700"/>
              <a:t>确保健康的前提下送园。学校加强对感染师生康复期的健康指导，引导师生做好康复期健康管理。</a:t>
            </a:r>
            <a:r>
              <a:rPr sz="2700" b="1"/>
              <a:t>不组织或要求康复期的师生参加剧烈运动。</a:t>
            </a:r>
            <a:endParaRPr sz="2700" b="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23240" y="282575"/>
            <a:ext cx="10830560" cy="6233795"/>
          </a:xfrm>
        </p:spPr>
        <p:txBody>
          <a:bodyPr>
            <a:noAutofit/>
          </a:bodyPr>
          <a:p>
            <a:pPr marL="0" indent="0" fontAlgn="auto">
              <a:lnSpc>
                <a:spcPct val="120000"/>
              </a:lnSpc>
              <a:buNone/>
            </a:pPr>
            <a:endParaRPr sz="2700"/>
          </a:p>
          <a:p>
            <a:pPr marL="0" indent="0" fontAlgn="auto">
              <a:lnSpc>
                <a:spcPct val="120000"/>
              </a:lnSpc>
              <a:buNone/>
            </a:pPr>
            <a:r>
              <a:rPr lang="en-US" sz="2700"/>
              <a:t>3</a:t>
            </a:r>
            <a:r>
              <a:rPr sz="2700"/>
              <a:t>.学校在</a:t>
            </a:r>
            <a:r>
              <a:rPr sz="2700" b="1"/>
              <a:t>校舍入口、楼梯入口、电梯入口等位置摆放共用消毒用品，</a:t>
            </a:r>
            <a:r>
              <a:rPr sz="2700"/>
              <a:t>师生员工进出时可自行做好卫生消毒。加强食品和饮用水安全管理，</a:t>
            </a:r>
            <a:r>
              <a:rPr sz="2700" b="1"/>
              <a:t>食堂餐桌安装隔板，学生错峰就餐，</a:t>
            </a:r>
            <a:r>
              <a:rPr sz="2700"/>
              <a:t>有条件的设立单向流动通道。</a:t>
            </a:r>
            <a:r>
              <a:rPr sz="2700" b="1"/>
              <a:t>加大图书馆桌椅间距，</a:t>
            </a:r>
            <a:r>
              <a:rPr sz="2700"/>
              <a:t>合理分配空间，保持安全距离。有条件的学校可通过</a:t>
            </a:r>
            <a:r>
              <a:rPr sz="2700" b="1"/>
              <a:t>加大桌椅间距</a:t>
            </a:r>
            <a:r>
              <a:rPr sz="2700"/>
              <a:t>等方式，保持安全距离。</a:t>
            </a:r>
            <a:endParaRPr sz="2700"/>
          </a:p>
          <a:p>
            <a:pPr marL="0" indent="0" fontAlgn="auto">
              <a:lnSpc>
                <a:spcPct val="120000"/>
              </a:lnSpc>
              <a:buNone/>
            </a:pPr>
            <a:r>
              <a:rPr lang="en-US" sz="2700"/>
              <a:t>4</a:t>
            </a:r>
            <a:r>
              <a:rPr sz="2700"/>
              <a:t>.中小学校和幼儿园</a:t>
            </a:r>
            <a:r>
              <a:rPr sz="2700" b="1"/>
              <a:t>设置师生健康观察室</a:t>
            </a:r>
            <a:r>
              <a:rPr sz="2700"/>
              <a:t>，为有发热等症状师生提供临时留观，并指导家长安全接护学生和幼儿回家。中小学校和幼儿园</a:t>
            </a:r>
            <a:r>
              <a:rPr sz="2700" b="1"/>
              <a:t>加强卫生室（保健室）建设，</a:t>
            </a:r>
            <a:r>
              <a:rPr sz="2700"/>
              <a:t>配齐专业人员，强化从业人员专业培训，配备必要的医疗设施设备和药品，承担防疫知识普及、学生患病应急处置等职责。发挥校医院（卫生室、保健室）的学校健康管理中心作用。</a:t>
            </a:r>
            <a:endParaRPr sz="27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23240" y="282575"/>
            <a:ext cx="10830560" cy="6233795"/>
          </a:xfrm>
        </p:spPr>
        <p:txBody>
          <a:bodyPr>
            <a:noAutofit/>
          </a:bodyPr>
          <a:p>
            <a:pPr marL="0" indent="0" fontAlgn="auto">
              <a:lnSpc>
                <a:spcPct val="120000"/>
              </a:lnSpc>
              <a:buNone/>
            </a:pPr>
            <a:r>
              <a:rPr lang="en-US" sz="2700"/>
              <a:t>5</a:t>
            </a:r>
            <a:r>
              <a:rPr sz="2700"/>
              <a:t>.中小学、幼儿园根据防疫要求和学校实际，储备必要的药品。根据师生在校学习期间加强自身健康状况监测需要，</a:t>
            </a:r>
            <a:r>
              <a:rPr sz="2700" b="1"/>
              <a:t>储备充足的抗原检测试剂。</a:t>
            </a:r>
            <a:r>
              <a:rPr sz="2700"/>
              <a:t>根据师生日常防护需要，</a:t>
            </a:r>
            <a:r>
              <a:rPr sz="2700" b="1"/>
              <a:t>储备足够的口罩、消毒用品、安全测温设备等常用防疫物资，</a:t>
            </a:r>
            <a:r>
              <a:rPr sz="2700"/>
              <a:t>并确保有</a:t>
            </a:r>
            <a:r>
              <a:rPr sz="2700" b="1"/>
              <a:t>2 周以上</a:t>
            </a:r>
            <a:r>
              <a:rPr sz="2700"/>
              <a:t>的储备量。</a:t>
            </a:r>
            <a:endParaRPr sz="2700"/>
          </a:p>
          <a:p>
            <a:pPr marL="0" indent="0" fontAlgn="auto">
              <a:lnSpc>
                <a:spcPct val="120000"/>
              </a:lnSpc>
              <a:buNone/>
            </a:pPr>
            <a:r>
              <a:rPr lang="en-US" sz="2700"/>
              <a:t>6</a:t>
            </a:r>
            <a:r>
              <a:rPr sz="2700"/>
              <a:t>.中小学校以班级为单位，出现感染者后，学校在第一时间报告，及时实施防控措施。</a:t>
            </a:r>
            <a:r>
              <a:rPr sz="2700" b="1"/>
              <a:t>当感染者占比较大时，可以班级或年级为单位停止线下上课、实施线上教学。幼儿园</a:t>
            </a:r>
            <a:r>
              <a:rPr sz="2700"/>
              <a:t>一旦出现感染者，应及时采取临时关停措施。</a:t>
            </a:r>
            <a:endParaRPr sz="2700"/>
          </a:p>
          <a:p>
            <a:pPr marL="0" indent="0" fontAlgn="auto">
              <a:lnSpc>
                <a:spcPct val="120000"/>
              </a:lnSpc>
              <a:buNone/>
            </a:pPr>
            <a:r>
              <a:rPr lang="en-US" sz="2700"/>
              <a:t>7</a:t>
            </a:r>
            <a:r>
              <a:rPr sz="2700"/>
              <a:t>.针对不同表现形式的突出心理问题，学校要</a:t>
            </a:r>
            <a:r>
              <a:rPr sz="2700" b="1"/>
              <a:t>为学生提供针对性强、常态化、多形式的心理健康指导和援助，</a:t>
            </a:r>
            <a:r>
              <a:rPr sz="2700"/>
              <a:t>做好学生心理健康教育和心理疏导，及时化解学生恐慌、焦虑等负面情绪。强化心理重症和危机识别与干预，及时防范化解重大风险。</a:t>
            </a:r>
            <a:endParaRPr sz="27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3382010" y="2417445"/>
            <a:ext cx="5622290" cy="1325880"/>
          </a:xfrm>
        </p:spPr>
        <p:txBody>
          <a:bodyPr/>
          <a:p>
            <a:r>
              <a:rPr lang="zh-CN" altLang="en-US">
                <a:ln>
                  <a:noFill/>
                </a:ln>
                <a:effectLst/>
                <a:uLnTx/>
                <a:uFillTx/>
                <a:latin typeface="Times New Roman" panose="02020603050405020304" charset="0"/>
                <a:ea typeface="宋体" panose="02010600030101010101" pitchFamily="2" charset="-122"/>
                <a:sym typeface="+mn-ea"/>
              </a:rPr>
              <a:t>学校结核病防控工作</a:t>
            </a:r>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55913" y="330200"/>
            <a:ext cx="9336088" cy="6969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 name="矩形 1"/>
          <p:cNvSpPr/>
          <p:nvPr/>
        </p:nvSpPr>
        <p:spPr>
          <a:xfrm>
            <a:off x="0" y="322263"/>
            <a:ext cx="2855913" cy="69691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392" name="矩形 55"/>
          <p:cNvSpPr>
            <a:spLocks noChangeArrowheads="1"/>
          </p:cNvSpPr>
          <p:nvPr/>
        </p:nvSpPr>
        <p:spPr bwMode="auto">
          <a:xfrm>
            <a:off x="3446780" y="405130"/>
            <a:ext cx="3423920" cy="583565"/>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marL="0" marR="0" lvl="0" indent="0" algn="dist"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0" u="none" strike="noStrike" kern="1200" cap="none" spc="0" normalizeH="0" baseline="0" noProof="0" dirty="0">
                <a:ln>
                  <a:noFill/>
                </a:ln>
                <a:solidFill>
                  <a:schemeClr val="tx1">
                    <a:lumMod val="85000"/>
                    <a:lumOff val="15000"/>
                  </a:schemeClr>
                </a:solidFill>
                <a:effectLst/>
                <a:uLnTx/>
                <a:uFillTx/>
                <a:latin typeface="微软雅黑" panose="020B0503020204020204" charset="-122"/>
                <a:ea typeface="微软雅黑" panose="020B0503020204020204" charset="-122"/>
                <a:cs typeface="+mn-cs"/>
              </a:rPr>
              <a:t>新生筛查</a:t>
            </a:r>
            <a:endParaRPr kumimoji="0" lang="zh-CN" altLang="en-US" sz="3200" b="1" i="0" u="none" strike="noStrike" kern="1200" cap="none" spc="0" normalizeH="0" baseline="0" noProof="0" dirty="0">
              <a:ln>
                <a:noFill/>
              </a:ln>
              <a:solidFill>
                <a:schemeClr val="tx1">
                  <a:lumMod val="85000"/>
                  <a:lumOff val="15000"/>
                </a:schemeClr>
              </a:solidFill>
              <a:effectLst/>
              <a:uLnTx/>
              <a:uFillTx/>
              <a:latin typeface="微软雅黑" panose="020B0503020204020204" charset="-122"/>
              <a:ea typeface="微软雅黑" panose="020B0503020204020204" charset="-122"/>
              <a:cs typeface="+mn-cs"/>
            </a:endParaRPr>
          </a:p>
        </p:txBody>
      </p:sp>
      <p:grpSp>
        <p:nvGrpSpPr>
          <p:cNvPr id="3077" name="组合 33"/>
          <p:cNvGrpSpPr/>
          <p:nvPr/>
        </p:nvGrpSpPr>
        <p:grpSpPr>
          <a:xfrm>
            <a:off x="0" y="188913"/>
            <a:ext cx="3240088" cy="947737"/>
            <a:chOff x="-24680" y="1556793"/>
            <a:chExt cx="10009113" cy="2893202"/>
          </a:xfrm>
        </p:grpSpPr>
        <p:sp>
          <p:nvSpPr>
            <p:cNvPr id="35" name="矩形 23"/>
            <p:cNvSpPr/>
            <p:nvPr/>
          </p:nvSpPr>
          <p:spPr>
            <a:xfrm rot="5400000" flipH="1">
              <a:off x="3533274" y="-2001160"/>
              <a:ext cx="2893202" cy="10009113"/>
            </a:xfrm>
            <a:prstGeom prst="round2SameRect">
              <a:avLst>
                <a:gd name="adj1" fmla="val 50000"/>
                <a:gd name="adj2" fmla="val 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8" name="矩形 23"/>
            <p:cNvSpPr/>
            <p:nvPr/>
          </p:nvSpPr>
          <p:spPr>
            <a:xfrm rot="5400000" flipH="1">
              <a:off x="3601912" y="-1860517"/>
              <a:ext cx="2472023" cy="9716951"/>
            </a:xfrm>
            <a:prstGeom prst="round2SameRect">
              <a:avLst>
                <a:gd name="adj1" fmla="val 50000"/>
                <a:gd name="adj2" fmla="val 0"/>
              </a:avLst>
            </a:prstGeom>
            <a:solidFill>
              <a:srgbClr val="4BA9BA"/>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3078" name="TextBox 17"/>
          <p:cNvSpPr txBox="1"/>
          <p:nvPr/>
        </p:nvSpPr>
        <p:spPr>
          <a:xfrm flipH="1">
            <a:off x="207963" y="387350"/>
            <a:ext cx="2592387" cy="584200"/>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None/>
            </a:pPr>
            <a:r>
              <a:rPr lang="zh-CN" altLang="en-US" sz="3200" dirty="0">
                <a:solidFill>
                  <a:schemeClr val="bg1"/>
                </a:solidFill>
                <a:latin typeface="微软雅黑" panose="020B0503020204020204" charset="-122"/>
                <a:ea typeface="微软雅黑" panose="020B0503020204020204" charset="-122"/>
              </a:rPr>
              <a:t>第一部分</a:t>
            </a:r>
            <a:endParaRPr lang="id-ID" altLang="zh-CN" sz="3200" dirty="0">
              <a:solidFill>
                <a:schemeClr val="bg1"/>
              </a:solidFill>
              <a:latin typeface="微软雅黑" panose="020B0503020204020204" charset="-122"/>
              <a:ea typeface="微软雅黑" panose="020B0503020204020204" charset="-122"/>
            </a:endParaRPr>
          </a:p>
        </p:txBody>
      </p:sp>
      <p:sp>
        <p:nvSpPr>
          <p:cNvPr id="5129" name="文本框 5"/>
          <p:cNvSpPr txBox="1"/>
          <p:nvPr/>
        </p:nvSpPr>
        <p:spPr>
          <a:xfrm>
            <a:off x="880745" y="1412875"/>
            <a:ext cx="10538460" cy="4779645"/>
          </a:xfrm>
          <a:prstGeom prst="rect">
            <a:avLst/>
          </a:prstGeom>
          <a:noFill/>
          <a:ln w="9525">
            <a:noFill/>
          </a:ln>
        </p:spPr>
        <p:txBody>
          <a:bodyPr wrap="square">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indent="0" eaLnBrk="0" hangingPunct="0">
              <a:lnSpc>
                <a:spcPct val="150000"/>
              </a:lnSpc>
              <a:buNone/>
            </a:pPr>
            <a:r>
              <a:rPr lang="zh-CN" altLang="en-US" sz="2400" dirty="0">
                <a:solidFill>
                  <a:srgbClr val="000000"/>
                </a:solidFill>
                <a:latin typeface="微软雅黑" panose="020B0503020204020204" charset="-122"/>
                <a:ea typeface="微软雅黑" panose="020B0503020204020204" charset="-122"/>
                <a:sym typeface="+mn-ea"/>
              </a:rPr>
              <a:t> </a:t>
            </a:r>
            <a:r>
              <a:rPr lang="en-US" altLang="zh-CN" sz="2400" dirty="0">
                <a:solidFill>
                  <a:srgbClr val="000000"/>
                </a:solidFill>
                <a:latin typeface="微软雅黑" panose="020B0503020204020204" charset="-122"/>
                <a:ea typeface="微软雅黑" panose="020B0503020204020204" charset="-122"/>
                <a:sym typeface="+mn-ea"/>
              </a:rPr>
              <a:t>      </a:t>
            </a:r>
            <a:r>
              <a:rPr lang="en-US" altLang="zh-CN" sz="2400" dirty="0">
                <a:latin typeface="微软雅黑" panose="020B0503020204020204" charset="-122"/>
                <a:ea typeface="微软雅黑" panose="020B0503020204020204" charset="-122"/>
                <a:sym typeface="+mn-ea"/>
              </a:rPr>
              <a:t>1</a:t>
            </a:r>
            <a:r>
              <a:rPr lang="zh-CN" altLang="zh-CN" sz="2400" dirty="0">
                <a:latin typeface="微软雅黑" panose="020B0503020204020204" charset="-122"/>
                <a:ea typeface="微软雅黑" panose="020B0503020204020204" charset="-122"/>
                <a:sym typeface="+mn-ea"/>
              </a:rPr>
              <a:t>.</a:t>
            </a:r>
            <a:r>
              <a:rPr lang="zh-CN" altLang="zh-CN" sz="2400" dirty="0">
                <a:solidFill>
                  <a:srgbClr val="FF0000"/>
                </a:solidFill>
                <a:latin typeface="微软雅黑" panose="020B0503020204020204" charset="-122"/>
                <a:ea typeface="微软雅黑" panose="020B0503020204020204" charset="-122"/>
                <a:sym typeface="+mn-ea"/>
              </a:rPr>
              <a:t>幼儿园</a:t>
            </a:r>
            <a:r>
              <a:rPr lang="zh-CN" altLang="zh-CN" sz="2400" dirty="0">
                <a:latin typeface="微软雅黑" panose="020B0503020204020204" charset="-122"/>
                <a:ea typeface="微软雅黑" panose="020B0503020204020204" charset="-122"/>
                <a:sym typeface="+mn-ea"/>
              </a:rPr>
              <a:t>入园新生，</a:t>
            </a:r>
            <a:r>
              <a:rPr lang="zh-CN" altLang="zh-CN" sz="2400" dirty="0">
                <a:solidFill>
                  <a:srgbClr val="FF0000"/>
                </a:solidFill>
                <a:latin typeface="微软雅黑" panose="020B0503020204020204" charset="-122"/>
                <a:ea typeface="微软雅黑" panose="020B0503020204020204" charset="-122"/>
                <a:sym typeface="+mn-ea"/>
              </a:rPr>
              <a:t>小学</a:t>
            </a:r>
            <a:r>
              <a:rPr lang="zh-CN" altLang="zh-CN" sz="2400" dirty="0">
                <a:latin typeface="微软雅黑" panose="020B0503020204020204" charset="-122"/>
                <a:ea typeface="微软雅黑" panose="020B0503020204020204" charset="-122"/>
                <a:sym typeface="+mn-ea"/>
              </a:rPr>
              <a:t>和</a:t>
            </a:r>
            <a:r>
              <a:rPr lang="zh-CN" altLang="zh-CN" sz="2400" dirty="0">
                <a:solidFill>
                  <a:srgbClr val="FF0000"/>
                </a:solidFill>
                <a:latin typeface="微软雅黑" panose="020B0503020204020204" charset="-122"/>
                <a:ea typeface="微软雅黑" panose="020B0503020204020204" charset="-122"/>
                <a:sym typeface="+mn-ea"/>
              </a:rPr>
              <a:t>非寄宿制初中</a:t>
            </a:r>
            <a:r>
              <a:rPr lang="zh-CN" altLang="zh-CN" sz="2400" dirty="0">
                <a:latin typeface="微软雅黑" panose="020B0503020204020204" charset="-122"/>
                <a:ea typeface="微软雅黑" panose="020B0503020204020204" charset="-122"/>
                <a:sym typeface="+mn-ea"/>
              </a:rPr>
              <a:t>入学健康体检时，进行</a:t>
            </a:r>
            <a:r>
              <a:rPr lang="zh-CN" altLang="zh-CN" sz="2400" b="1" dirty="0">
                <a:latin typeface="微软雅黑" panose="020B0503020204020204" charset="-122"/>
                <a:ea typeface="微软雅黑" panose="020B0503020204020204" charset="-122"/>
                <a:sym typeface="+mn-ea"/>
              </a:rPr>
              <a:t>肺结核密切接触史</a:t>
            </a:r>
            <a:r>
              <a:rPr lang="zh-CN" altLang="zh-CN" sz="2400" dirty="0">
                <a:latin typeface="微软雅黑" panose="020B0503020204020204" charset="-122"/>
                <a:ea typeface="微软雅黑" panose="020B0503020204020204" charset="-122"/>
                <a:sym typeface="+mn-ea"/>
              </a:rPr>
              <a:t>和</a:t>
            </a:r>
            <a:r>
              <a:rPr lang="zh-CN" altLang="zh-CN" sz="2400" b="1" dirty="0">
                <a:latin typeface="微软雅黑" panose="020B0503020204020204" charset="-122"/>
                <a:ea typeface="微软雅黑" panose="020B0503020204020204" charset="-122"/>
                <a:sym typeface="+mn-ea"/>
              </a:rPr>
              <a:t>肺结核可疑症状问诊</a:t>
            </a:r>
            <a:r>
              <a:rPr lang="zh-CN" altLang="zh-CN" sz="2400" dirty="0">
                <a:latin typeface="微软雅黑" panose="020B0503020204020204" charset="-122"/>
                <a:ea typeface="微软雅黑" panose="020B0503020204020204" charset="-122"/>
                <a:sym typeface="+mn-ea"/>
              </a:rPr>
              <a:t>，对有肺结核密切接触史或可疑症状的学生开展结核潜伏感染筛查。</a:t>
            </a:r>
            <a:endParaRPr lang="zh-CN" altLang="zh-CN" sz="2400" dirty="0">
              <a:latin typeface="微软雅黑" panose="020B0503020204020204" charset="-122"/>
              <a:ea typeface="微软雅黑" panose="020B0503020204020204" charset="-122"/>
              <a:sym typeface="+mn-ea"/>
            </a:endParaRPr>
          </a:p>
          <a:p>
            <a:pPr marL="0" indent="0" eaLnBrk="0" hangingPunct="0">
              <a:lnSpc>
                <a:spcPct val="150000"/>
              </a:lnSpc>
              <a:buNone/>
            </a:pPr>
            <a:r>
              <a:rPr lang="en-US" altLang="zh-CN" sz="2400" dirty="0">
                <a:latin typeface="微软雅黑" panose="020B0503020204020204" charset="-122"/>
                <a:ea typeface="微软雅黑" panose="020B0503020204020204" charset="-122"/>
                <a:sym typeface="+mn-ea"/>
              </a:rPr>
              <a:t>       </a:t>
            </a:r>
            <a:r>
              <a:rPr lang="zh-CN" altLang="zh-CN" sz="2400" dirty="0">
                <a:latin typeface="微软雅黑" panose="020B0503020204020204" charset="-122"/>
                <a:ea typeface="微软雅黑" panose="020B0503020204020204" charset="-122"/>
                <a:sym typeface="+mn-ea"/>
              </a:rPr>
              <a:t>2.</a:t>
            </a:r>
            <a:r>
              <a:rPr lang="zh-CN" altLang="zh-CN" sz="2400" dirty="0">
                <a:solidFill>
                  <a:srgbClr val="FF0000"/>
                </a:solidFill>
                <a:latin typeface="微软雅黑" panose="020B0503020204020204" charset="-122"/>
                <a:ea typeface="微软雅黑" panose="020B0503020204020204" charset="-122"/>
                <a:sym typeface="+mn-ea"/>
              </a:rPr>
              <a:t>高中（含中等职业学校）</a:t>
            </a:r>
            <a:r>
              <a:rPr lang="zh-CN" altLang="zh-CN" sz="2400" dirty="0">
                <a:latin typeface="微软雅黑" panose="020B0503020204020204" charset="-122"/>
                <a:ea typeface="微软雅黑" panose="020B0503020204020204" charset="-122"/>
                <a:sym typeface="+mn-ea"/>
              </a:rPr>
              <a:t>、</a:t>
            </a:r>
            <a:r>
              <a:rPr lang="zh-CN" altLang="zh-CN" sz="2400" dirty="0">
                <a:solidFill>
                  <a:srgbClr val="FF0000"/>
                </a:solidFill>
                <a:latin typeface="微软雅黑" panose="020B0503020204020204" charset="-122"/>
                <a:ea typeface="微软雅黑" panose="020B0503020204020204" charset="-122"/>
                <a:sym typeface="+mn-ea"/>
              </a:rPr>
              <a:t>寄宿制初中</a:t>
            </a:r>
            <a:r>
              <a:rPr lang="zh-CN" altLang="zh-CN" sz="2400" dirty="0">
                <a:latin typeface="微软雅黑" panose="020B0503020204020204" charset="-122"/>
                <a:ea typeface="微软雅黑" panose="020B0503020204020204" charset="-122"/>
                <a:sym typeface="+mn-ea"/>
              </a:rPr>
              <a:t>入学体检，进行</a:t>
            </a:r>
            <a:r>
              <a:rPr lang="zh-CN" altLang="zh-CN" sz="2400" b="1" dirty="0">
                <a:latin typeface="微软雅黑" panose="020B0503020204020204" charset="-122"/>
                <a:ea typeface="微软雅黑" panose="020B0503020204020204" charset="-122"/>
                <a:sym typeface="+mn-ea"/>
              </a:rPr>
              <a:t>肺结核可疑症状问诊</a:t>
            </a:r>
            <a:r>
              <a:rPr lang="zh-CN" altLang="zh-CN" sz="2400" dirty="0">
                <a:latin typeface="微软雅黑" panose="020B0503020204020204" charset="-122"/>
                <a:ea typeface="微软雅黑" panose="020B0503020204020204" charset="-122"/>
                <a:sym typeface="+mn-ea"/>
              </a:rPr>
              <a:t>和</a:t>
            </a:r>
            <a:r>
              <a:rPr lang="zh-CN" altLang="zh-CN" sz="2400" b="1" dirty="0">
                <a:latin typeface="微软雅黑" panose="020B0503020204020204" charset="-122"/>
                <a:ea typeface="微软雅黑" panose="020B0503020204020204" charset="-122"/>
                <a:sym typeface="+mn-ea"/>
              </a:rPr>
              <a:t>结核潜伏感染检测</a:t>
            </a:r>
            <a:r>
              <a:rPr lang="zh-CN" altLang="zh-CN" sz="2400" dirty="0">
                <a:latin typeface="微软雅黑" panose="020B0503020204020204" charset="-122"/>
                <a:ea typeface="微软雅黑" panose="020B0503020204020204" charset="-122"/>
                <a:sym typeface="+mn-ea"/>
              </a:rPr>
              <a:t>，筛查结果为PPD强阳性/EC阳性/IGRA阳性的学生进一步到指定医院检查。</a:t>
            </a:r>
            <a:endParaRPr lang="zh-CN" altLang="zh-CN" sz="2400" dirty="0">
              <a:latin typeface="微软雅黑" panose="020B0503020204020204" charset="-122"/>
              <a:ea typeface="微软雅黑" panose="020B0503020204020204" charset="-122"/>
              <a:sym typeface="+mn-ea"/>
            </a:endParaRPr>
          </a:p>
          <a:p>
            <a:pPr marL="0" indent="0" eaLnBrk="0" hangingPunct="0">
              <a:lnSpc>
                <a:spcPct val="150000"/>
              </a:lnSpc>
              <a:buNone/>
            </a:pPr>
            <a:r>
              <a:rPr lang="en-US" altLang="zh-CN" sz="2400" dirty="0">
                <a:latin typeface="微软雅黑" panose="020B0503020204020204" charset="-122"/>
                <a:ea typeface="微软雅黑" panose="020B0503020204020204" charset="-122"/>
                <a:sym typeface="+mn-ea"/>
              </a:rPr>
              <a:t>       </a:t>
            </a:r>
            <a:r>
              <a:rPr lang="en-US" altLang="zh-CN" sz="2400" dirty="0">
                <a:latin typeface="微软雅黑" panose="020B0503020204020204" charset="-122"/>
                <a:ea typeface="微软雅黑" panose="020B0503020204020204" charset="-122"/>
                <a:sym typeface="+mn-ea"/>
              </a:rPr>
              <a:t>3</a:t>
            </a:r>
            <a:r>
              <a:rPr lang="zh-CN" altLang="zh-CN" sz="2400" dirty="0">
                <a:latin typeface="微软雅黑" panose="020B0503020204020204" charset="-122"/>
                <a:ea typeface="微软雅黑" panose="020B0503020204020204" charset="-122"/>
                <a:sym typeface="+mn-ea"/>
              </a:rPr>
              <a:t>.</a:t>
            </a:r>
            <a:r>
              <a:rPr lang="zh-CN" altLang="zh-CN" sz="2400" dirty="0">
                <a:solidFill>
                  <a:srgbClr val="FF0000"/>
                </a:solidFill>
                <a:latin typeface="微软雅黑" panose="020B0503020204020204" charset="-122"/>
                <a:ea typeface="微软雅黑" panose="020B0503020204020204" charset="-122"/>
                <a:sym typeface="+mn-ea"/>
              </a:rPr>
              <a:t>新入职教职员工（含工勤人员、实习生）</a:t>
            </a:r>
            <a:r>
              <a:rPr lang="zh-CN" altLang="zh-CN" sz="2400" dirty="0">
                <a:latin typeface="微软雅黑" panose="020B0503020204020204" charset="-122"/>
                <a:ea typeface="微软雅黑" panose="020B0503020204020204" charset="-122"/>
                <a:sym typeface="+mn-ea"/>
              </a:rPr>
              <a:t>体检，同时进行</a:t>
            </a:r>
            <a:r>
              <a:rPr lang="zh-CN" altLang="zh-CN" sz="2400" b="1" dirty="0">
                <a:latin typeface="微软雅黑" panose="020B0503020204020204" charset="-122"/>
                <a:ea typeface="微软雅黑" panose="020B0503020204020204" charset="-122"/>
                <a:sym typeface="+mn-ea"/>
              </a:rPr>
              <a:t>肺结核可疑症状筛查</a:t>
            </a:r>
            <a:r>
              <a:rPr lang="zh-CN" altLang="zh-CN" sz="2400" dirty="0">
                <a:latin typeface="微软雅黑" panose="020B0503020204020204" charset="-122"/>
                <a:ea typeface="微软雅黑" panose="020B0503020204020204" charset="-122"/>
                <a:sym typeface="+mn-ea"/>
              </a:rPr>
              <a:t>、</a:t>
            </a:r>
            <a:r>
              <a:rPr lang="zh-CN" altLang="zh-CN" sz="2400" b="1" dirty="0">
                <a:latin typeface="微软雅黑" panose="020B0503020204020204" charset="-122"/>
                <a:ea typeface="微软雅黑" panose="020B0503020204020204" charset="-122"/>
                <a:sym typeface="+mn-ea"/>
              </a:rPr>
              <a:t>胸部X片检查</a:t>
            </a:r>
            <a:r>
              <a:rPr lang="zh-CN" altLang="zh-CN" sz="2400" dirty="0">
                <a:latin typeface="微软雅黑" panose="020B0503020204020204" charset="-122"/>
                <a:ea typeface="微软雅黑" panose="020B0503020204020204" charset="-122"/>
                <a:sym typeface="+mn-ea"/>
              </a:rPr>
              <a:t>和</a:t>
            </a:r>
            <a:r>
              <a:rPr lang="zh-CN" altLang="zh-CN" sz="2400" b="1" dirty="0">
                <a:latin typeface="微软雅黑" panose="020B0503020204020204" charset="-122"/>
                <a:ea typeface="微软雅黑" panose="020B0503020204020204" charset="-122"/>
                <a:sym typeface="+mn-ea"/>
              </a:rPr>
              <a:t>结核潜伏感染检测</a:t>
            </a:r>
            <a:r>
              <a:rPr lang="zh-CN" altLang="zh-CN" sz="2400" dirty="0">
                <a:latin typeface="微软雅黑" panose="020B0503020204020204" charset="-122"/>
                <a:ea typeface="微软雅黑" panose="020B0503020204020204" charset="-122"/>
                <a:sym typeface="+mn-ea"/>
              </a:rPr>
              <a:t>。</a:t>
            </a:r>
            <a:endParaRPr lang="zh-CN" altLang="zh-CN" sz="2400" dirty="0">
              <a:latin typeface="微软雅黑" panose="020B0503020204020204" charset="-122"/>
              <a:ea typeface="微软雅黑" panose="020B0503020204020204" charset="-122"/>
              <a:sym typeface="+mn-ea"/>
            </a:endParaRPr>
          </a:p>
        </p:txBody>
      </p:sp>
    </p:spTree>
  </p:cSld>
  <p:clrMapOvr>
    <a:masterClrMapping/>
  </p:clrMapOvr>
  <p:transition spd="slow">
    <p:pull/>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1" name="文本框 99"/>
          <p:cNvSpPr txBox="1"/>
          <p:nvPr/>
        </p:nvSpPr>
        <p:spPr>
          <a:xfrm>
            <a:off x="6311900" y="1924050"/>
            <a:ext cx="3582988" cy="52387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zh-CN" altLang="en-US" b="1" dirty="0">
                <a:solidFill>
                  <a:schemeClr val="bg1"/>
                </a:solidFill>
                <a:latin typeface="微软雅黑" panose="020B0503020204020204" charset="-122"/>
                <a:ea typeface="微软雅黑" panose="020B0503020204020204" charset="-122"/>
              </a:rPr>
              <a:t>既往、个人、家族史</a:t>
            </a:r>
            <a:endParaRPr lang="zh-CN" altLang="en-US" b="1" dirty="0">
              <a:solidFill>
                <a:schemeClr val="bg1"/>
              </a:solidFill>
              <a:latin typeface="微软雅黑" panose="020B0503020204020204" charset="-122"/>
              <a:ea typeface="微软雅黑" panose="020B0503020204020204" charset="-122"/>
            </a:endParaRPr>
          </a:p>
        </p:txBody>
      </p:sp>
      <p:sp>
        <p:nvSpPr>
          <p:cNvPr id="94" name="矩形 93"/>
          <p:cNvSpPr/>
          <p:nvPr/>
        </p:nvSpPr>
        <p:spPr>
          <a:xfrm>
            <a:off x="2855913" y="330200"/>
            <a:ext cx="9336088" cy="6969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5" name="矩形 94"/>
          <p:cNvSpPr/>
          <p:nvPr/>
        </p:nvSpPr>
        <p:spPr>
          <a:xfrm>
            <a:off x="0" y="322263"/>
            <a:ext cx="2855913" cy="69691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6" name="矩形 55"/>
          <p:cNvSpPr>
            <a:spLocks noChangeArrowheads="1"/>
          </p:cNvSpPr>
          <p:nvPr/>
        </p:nvSpPr>
        <p:spPr bwMode="auto">
          <a:xfrm>
            <a:off x="3446780" y="405130"/>
            <a:ext cx="6434455" cy="583565"/>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marL="0" marR="0" lvl="0" indent="0" algn="dist"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0" u="none" strike="noStrike" kern="1200" cap="none" spc="0" normalizeH="0" baseline="0" noProof="0" dirty="0">
                <a:ln>
                  <a:noFill/>
                </a:ln>
                <a:solidFill>
                  <a:schemeClr val="tx1">
                    <a:lumMod val="85000"/>
                    <a:lumOff val="15000"/>
                  </a:schemeClr>
                </a:solidFill>
                <a:effectLst/>
                <a:uLnTx/>
                <a:uFillTx/>
                <a:latin typeface="微软雅黑" panose="020B0503020204020204" charset="-122"/>
                <a:ea typeface="微软雅黑" panose="020B0503020204020204" charset="-122"/>
                <a:cs typeface="+mn-cs"/>
              </a:rPr>
              <a:t>学校结核病防控措施</a:t>
            </a:r>
            <a:endParaRPr kumimoji="0" lang="zh-CN" altLang="en-US" sz="3200" b="1" i="0" u="none" strike="noStrike" kern="1200" cap="none" spc="0" normalizeH="0" baseline="0" noProof="0" dirty="0">
              <a:ln>
                <a:noFill/>
              </a:ln>
              <a:solidFill>
                <a:schemeClr val="tx1">
                  <a:lumMod val="85000"/>
                  <a:lumOff val="15000"/>
                </a:schemeClr>
              </a:solidFill>
              <a:effectLst/>
              <a:uLnTx/>
              <a:uFillTx/>
              <a:latin typeface="微软雅黑" panose="020B0503020204020204" charset="-122"/>
              <a:ea typeface="微软雅黑" panose="020B0503020204020204" charset="-122"/>
              <a:cs typeface="+mn-cs"/>
            </a:endParaRPr>
          </a:p>
        </p:txBody>
      </p:sp>
      <p:grpSp>
        <p:nvGrpSpPr>
          <p:cNvPr id="5134" name="组合 96"/>
          <p:cNvGrpSpPr/>
          <p:nvPr/>
        </p:nvGrpSpPr>
        <p:grpSpPr>
          <a:xfrm>
            <a:off x="0" y="188913"/>
            <a:ext cx="3240088" cy="947737"/>
            <a:chOff x="-24680" y="1556793"/>
            <a:chExt cx="10009113" cy="2893202"/>
          </a:xfrm>
        </p:grpSpPr>
        <p:sp>
          <p:nvSpPr>
            <p:cNvPr id="98" name="矩形 23"/>
            <p:cNvSpPr/>
            <p:nvPr/>
          </p:nvSpPr>
          <p:spPr>
            <a:xfrm rot="5400000" flipH="1">
              <a:off x="3533274" y="-2001160"/>
              <a:ext cx="2893202" cy="10009113"/>
            </a:xfrm>
            <a:prstGeom prst="round2SameRect">
              <a:avLst>
                <a:gd name="adj1" fmla="val 50000"/>
                <a:gd name="adj2" fmla="val 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0" name="矩形 23"/>
            <p:cNvSpPr/>
            <p:nvPr/>
          </p:nvSpPr>
          <p:spPr>
            <a:xfrm rot="5400000" flipH="1">
              <a:off x="3601912" y="-1860517"/>
              <a:ext cx="2472023" cy="9716951"/>
            </a:xfrm>
            <a:prstGeom prst="round2SameRect">
              <a:avLst>
                <a:gd name="adj1" fmla="val 50000"/>
                <a:gd name="adj2" fmla="val 0"/>
              </a:avLst>
            </a:prstGeom>
            <a:solidFill>
              <a:srgbClr val="4BA9BA"/>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5135" name="TextBox 17"/>
          <p:cNvSpPr txBox="1"/>
          <p:nvPr/>
        </p:nvSpPr>
        <p:spPr>
          <a:xfrm flipH="1">
            <a:off x="207963" y="387350"/>
            <a:ext cx="2592387" cy="58356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None/>
            </a:pPr>
            <a:r>
              <a:rPr lang="zh-CN" altLang="en-US" sz="3200" dirty="0">
                <a:solidFill>
                  <a:schemeClr val="bg1"/>
                </a:solidFill>
                <a:latin typeface="微软雅黑" panose="020B0503020204020204" charset="-122"/>
                <a:ea typeface="微软雅黑" panose="020B0503020204020204" charset="-122"/>
              </a:rPr>
              <a:t>第二部分</a:t>
            </a:r>
            <a:endParaRPr lang="id-ID" altLang="zh-CN" sz="3200" dirty="0">
              <a:solidFill>
                <a:schemeClr val="bg1"/>
              </a:solidFill>
              <a:latin typeface="微软雅黑" panose="020B0503020204020204" charset="-122"/>
              <a:ea typeface="微软雅黑" panose="020B0503020204020204" charset="-122"/>
            </a:endParaRPr>
          </a:p>
        </p:txBody>
      </p:sp>
      <p:sp>
        <p:nvSpPr>
          <p:cNvPr id="6" name="文本框 5"/>
          <p:cNvSpPr txBox="1"/>
          <p:nvPr/>
        </p:nvSpPr>
        <p:spPr>
          <a:xfrm>
            <a:off x="781685" y="1341120"/>
            <a:ext cx="11049635" cy="4523105"/>
          </a:xfrm>
          <a:prstGeom prst="rect">
            <a:avLst/>
          </a:prstGeom>
          <a:noFill/>
        </p:spPr>
        <p:txBody>
          <a:bodyPr wrap="square" rtlCol="0" anchor="t">
            <a:spAutoFit/>
          </a:bodyPr>
          <a:lstStyle/>
          <a:p>
            <a:pPr>
              <a:lnSpc>
                <a:spcPct val="150000"/>
              </a:lnSpc>
              <a:buClr>
                <a:srgbClr val="FF0066"/>
              </a:buClr>
              <a:buFont typeface="Wingdings" panose="05000000000000000000" pitchFamily="2" charset="2"/>
            </a:pPr>
            <a:r>
              <a:rPr lang="en-US" altLang="zh-CN" sz="2400" dirty="0">
                <a:latin typeface="微软雅黑" panose="020B0503020204020204" charset="-122"/>
                <a:ea typeface="微软雅黑" panose="020B0503020204020204" charset="-122"/>
                <a:sym typeface="+mn-ea"/>
              </a:rPr>
              <a:t>       1</a:t>
            </a:r>
            <a:r>
              <a:rPr lang="zh-CN" altLang="zh-CN" sz="2400" dirty="0">
                <a:latin typeface="微软雅黑" panose="020B0503020204020204" charset="-122"/>
                <a:ea typeface="微软雅黑" panose="020B0503020204020204" charset="-122"/>
                <a:sym typeface="+mn-ea"/>
              </a:rPr>
              <a:t>.</a:t>
            </a:r>
            <a:r>
              <a:rPr lang="zh-CN" altLang="zh-CN" sz="2400" dirty="0">
                <a:latin typeface="微软雅黑" panose="020B0503020204020204" charset="-122"/>
                <a:ea typeface="微软雅黑" panose="020B0503020204020204" charset="-122"/>
                <a:sym typeface="+mn-ea"/>
              </a:rPr>
              <a:t>晨检工作。中小学校应当由班主任或班级卫生员落实晨检工作，重点了解每名学生</a:t>
            </a:r>
            <a:r>
              <a:rPr lang="zh-CN" altLang="zh-CN" sz="2400" dirty="0">
                <a:solidFill>
                  <a:srgbClr val="FF0000"/>
                </a:solidFill>
                <a:latin typeface="微软雅黑" panose="020B0503020204020204" charset="-122"/>
                <a:ea typeface="微软雅黑" panose="020B0503020204020204" charset="-122"/>
                <a:sym typeface="+mn-ea"/>
              </a:rPr>
              <a:t>是否有咳嗽、咳痰、咯血或血痰、发热、盗汗等肺结核可疑症状</a:t>
            </a:r>
            <a:r>
              <a:rPr lang="zh-CN" altLang="zh-CN" sz="2400" dirty="0">
                <a:latin typeface="微软雅黑" panose="020B0503020204020204" charset="-122"/>
                <a:ea typeface="微软雅黑" panose="020B0503020204020204" charset="-122"/>
                <a:sym typeface="+mn-ea"/>
              </a:rPr>
              <a:t>。发现肺结核可疑症状者后，应当及时报告学校卫生（保健）室。</a:t>
            </a:r>
            <a:endParaRPr lang="zh-CN" altLang="zh-CN" sz="2400" dirty="0">
              <a:latin typeface="微软雅黑" panose="020B0503020204020204" charset="-122"/>
              <a:ea typeface="微软雅黑" panose="020B0503020204020204" charset="-122"/>
              <a:sym typeface="+mn-ea"/>
            </a:endParaRPr>
          </a:p>
          <a:p>
            <a:pPr>
              <a:lnSpc>
                <a:spcPct val="150000"/>
              </a:lnSpc>
              <a:buClr>
                <a:srgbClr val="FF0066"/>
              </a:buClr>
              <a:buFont typeface="Wingdings" panose="05000000000000000000" pitchFamily="2" charset="2"/>
            </a:pPr>
            <a:r>
              <a:rPr lang="en-US" altLang="zh-CN" sz="2400" dirty="0">
                <a:latin typeface="微软雅黑" panose="020B0503020204020204" charset="-122"/>
                <a:ea typeface="微软雅黑" panose="020B0503020204020204" charset="-122"/>
                <a:sym typeface="+mn-ea"/>
              </a:rPr>
              <a:t>       </a:t>
            </a:r>
            <a:r>
              <a:rPr lang="zh-CN" altLang="zh-CN" sz="2400" dirty="0">
                <a:latin typeface="微软雅黑" panose="020B0503020204020204" charset="-122"/>
                <a:ea typeface="微软雅黑" panose="020B0503020204020204" charset="-122"/>
                <a:sym typeface="+mn-ea"/>
              </a:rPr>
              <a:t>2.</a:t>
            </a:r>
            <a:r>
              <a:rPr lang="zh-CN" altLang="zh-CN" sz="2400" dirty="0">
                <a:latin typeface="微软雅黑" panose="020B0503020204020204" charset="-122"/>
                <a:ea typeface="微软雅黑" panose="020B0503020204020204" charset="-122"/>
                <a:sym typeface="+mn-ea"/>
              </a:rPr>
              <a:t>因病缺勤病因追查及登记制度。班主任(或辅导员)应当及时了解因病缺勤学生的患病情况和可能原因。如怀疑为肺结核，应当及时报告学校卫生（保健）室或校医院，并由学校卫生（保健）室或校医院追踪了解学生的诊断和治疗情况。</a:t>
            </a:r>
            <a:endParaRPr lang="zh-CN" altLang="zh-CN" sz="2400" dirty="0">
              <a:latin typeface="微软雅黑" panose="020B0503020204020204" charset="-122"/>
              <a:ea typeface="微软雅黑" panose="020B0503020204020204" charset="-122"/>
              <a:sym typeface="+mn-ea"/>
            </a:endParaRPr>
          </a:p>
          <a:p>
            <a:pPr>
              <a:lnSpc>
                <a:spcPct val="150000"/>
              </a:lnSpc>
              <a:buClr>
                <a:srgbClr val="FF0066"/>
              </a:buClr>
              <a:buFont typeface="Wingdings" panose="05000000000000000000" pitchFamily="2" charset="2"/>
            </a:pPr>
            <a:r>
              <a:rPr lang="en-US" altLang="zh-CN" sz="2400" dirty="0">
                <a:latin typeface="微软雅黑" panose="020B0503020204020204" charset="-122"/>
                <a:ea typeface="微软雅黑" panose="020B0503020204020204" charset="-122"/>
                <a:sym typeface="+mn-ea"/>
              </a:rPr>
              <a:t>       3</a:t>
            </a:r>
            <a:r>
              <a:rPr lang="zh-CN" altLang="zh-CN" sz="2400" dirty="0">
                <a:latin typeface="微软雅黑" panose="020B0503020204020204" charset="-122"/>
                <a:ea typeface="微软雅黑" panose="020B0503020204020204" charset="-122"/>
                <a:sym typeface="+mn-ea"/>
              </a:rPr>
              <a:t>.</a:t>
            </a:r>
            <a:r>
              <a:rPr lang="zh-CN" altLang="zh-CN" sz="2400" dirty="0">
                <a:latin typeface="微软雅黑" panose="020B0503020204020204" charset="-122"/>
                <a:ea typeface="微软雅黑" panose="020B0503020204020204" charset="-122"/>
                <a:sym typeface="+mn-ea"/>
              </a:rPr>
              <a:t>病例报告。对学校发现的肺结核疑似病例或确诊病例，由学校疫情报告人立即向属地疾病预防控制机构和教育行政部门报告。</a:t>
            </a:r>
            <a:endParaRPr lang="zh-CN" altLang="zh-CN" sz="2400" dirty="0">
              <a:latin typeface="微软雅黑" panose="020B0503020204020204" charset="-122"/>
              <a:ea typeface="微软雅黑" panose="020B0503020204020204" charset="-122"/>
              <a:sym typeface="+mn-ea"/>
            </a:endParaRPr>
          </a:p>
        </p:txBody>
      </p:sp>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38200" y="0"/>
            <a:ext cx="10515600" cy="755650"/>
          </a:xfrm>
        </p:spPr>
        <p:txBody>
          <a:bodyPr/>
          <a:p>
            <a:r>
              <a:rPr lang="zh-CN" altLang="zh-CN" dirty="0">
                <a:solidFill>
                  <a:srgbClr val="006600"/>
                </a:solidFill>
                <a:latin typeface="Times New Roman" panose="02020603050405020304" charset="0"/>
                <a:ea typeface="宋体" panose="02010600030101010101" pitchFamily="2" charset="-122"/>
                <a:sym typeface="+mn-ea"/>
              </a:rPr>
              <a:t>近</a:t>
            </a:r>
            <a:r>
              <a:rPr lang="zh-CN" altLang="zh-CN" dirty="0">
                <a:solidFill>
                  <a:srgbClr val="006600"/>
                </a:solidFill>
                <a:latin typeface="Times New Roman" panose="02020603050405020304" charset="0"/>
                <a:ea typeface="宋体" panose="02010600030101010101" pitchFamily="2" charset="-122"/>
                <a:sym typeface="+mn-ea"/>
              </a:rPr>
              <a:t>三年学校传染病发病</a:t>
            </a:r>
            <a:r>
              <a:rPr lang="zh-CN" altLang="zh-CN" dirty="0">
                <a:solidFill>
                  <a:srgbClr val="006600"/>
                </a:solidFill>
                <a:latin typeface="Times New Roman" panose="02020603050405020304" charset="0"/>
                <a:ea typeface="宋体" panose="02010600030101010101" pitchFamily="2" charset="-122"/>
                <a:sym typeface="+mn-ea"/>
              </a:rPr>
              <a:t>情况</a:t>
            </a:r>
            <a:endParaRPr lang="zh-CN" altLang="zh-CN" dirty="0">
              <a:solidFill>
                <a:srgbClr val="006600"/>
              </a:solidFill>
              <a:latin typeface="Times New Roman" panose="02020603050405020304" charset="0"/>
              <a:ea typeface="宋体" panose="02010600030101010101" pitchFamily="2" charset="-122"/>
              <a:sym typeface="+mn-ea"/>
            </a:endParaRPr>
          </a:p>
        </p:txBody>
      </p:sp>
      <p:graphicFrame>
        <p:nvGraphicFramePr>
          <p:cNvPr id="7" name="表格 6"/>
          <p:cNvGraphicFramePr/>
          <p:nvPr>
            <p:custDataLst>
              <p:tags r:id="rId1"/>
            </p:custDataLst>
          </p:nvPr>
        </p:nvGraphicFramePr>
        <p:xfrm>
          <a:off x="647065" y="829945"/>
          <a:ext cx="10849610" cy="5443220"/>
        </p:xfrm>
        <a:graphic>
          <a:graphicData uri="http://schemas.openxmlformats.org/drawingml/2006/table">
            <a:tbl>
              <a:tblPr firstRow="1" bandRow="1">
                <a:tableStyleId>{5C22544A-7EE6-4342-B048-85BDC9FD1C3A}</a:tableStyleId>
              </a:tblPr>
              <a:tblGrid>
                <a:gridCol w="2156460"/>
                <a:gridCol w="774065"/>
                <a:gridCol w="692150"/>
                <a:gridCol w="773430"/>
                <a:gridCol w="673735"/>
                <a:gridCol w="779145"/>
                <a:gridCol w="723265"/>
                <a:gridCol w="661670"/>
                <a:gridCol w="778510"/>
                <a:gridCol w="724535"/>
                <a:gridCol w="666750"/>
                <a:gridCol w="755015"/>
                <a:gridCol w="690880"/>
              </a:tblGrid>
              <a:tr h="530225">
                <a:tc rowSpan="2">
                  <a:txBody>
                    <a:bodyPr/>
                    <a:p>
                      <a:pPr indent="0" algn="ctr">
                        <a:buNone/>
                      </a:pPr>
                      <a:r>
                        <a:rPr lang="zh-CN" sz="2000" b="1">
                          <a:solidFill>
                            <a:srgbClr val="000000"/>
                          </a:solidFill>
                          <a:latin typeface="Times New Roman" panose="02020603050405020304" charset="0"/>
                          <a:ea typeface="宋体" panose="02010600030101010101" pitchFamily="2" charset="-122"/>
                        </a:rPr>
                        <a:t>疾病</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gridSpan="3">
                  <a:txBody>
                    <a:bodyPr/>
                    <a:p>
                      <a:pPr indent="0" algn="ctr">
                        <a:buNone/>
                      </a:pPr>
                      <a:r>
                        <a:rPr lang="zh-CN" sz="2400" b="1">
                          <a:solidFill>
                            <a:srgbClr val="000000"/>
                          </a:solidFill>
                          <a:latin typeface="Times New Roman" panose="02020603050405020304" charset="0"/>
                          <a:ea typeface="宋体" panose="02010600030101010101" pitchFamily="2" charset="-122"/>
                          <a:cs typeface="Times New Roman" panose="02020603050405020304" charset="0"/>
                        </a:rPr>
                        <a:t>2020年</a:t>
                      </a:r>
                      <a:endParaRPr lang="zh-CN" altLang="en-US" sz="2400" b="1">
                        <a:solidFill>
                          <a:srgbClr val="000000"/>
                        </a:solidFill>
                        <a:latin typeface="Times New Roman" panose="02020603050405020304" charset="0"/>
                        <a:ea typeface="宋体" panose="02010600030101010101" pitchFamily="2"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3">
                  <a:txBody>
                    <a:bodyPr/>
                    <a:p>
                      <a:pPr indent="0" algn="ctr">
                        <a:buNone/>
                      </a:pPr>
                      <a:r>
                        <a:rPr lang="zh-CN" sz="2400" b="1">
                          <a:solidFill>
                            <a:srgbClr val="000000"/>
                          </a:solidFill>
                          <a:latin typeface="Times New Roman" panose="02020603050405020304" charset="0"/>
                          <a:ea typeface="宋体" panose="02010600030101010101" pitchFamily="2" charset="-122"/>
                          <a:cs typeface="Times New Roman" panose="02020603050405020304" charset="0"/>
                        </a:rPr>
                        <a:t>2021年</a:t>
                      </a:r>
                      <a:endParaRPr lang="zh-CN" altLang="en-US" sz="2400" b="1">
                        <a:solidFill>
                          <a:srgbClr val="000000"/>
                        </a:solidFill>
                        <a:latin typeface="Times New Roman" panose="02020603050405020304" charset="0"/>
                        <a:ea typeface="宋体" panose="02010600030101010101" pitchFamily="2"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3">
                  <a:txBody>
                    <a:bodyPr/>
                    <a:p>
                      <a:pPr indent="0" algn="ctr">
                        <a:buNone/>
                      </a:pPr>
                      <a:r>
                        <a:rPr lang="zh-CN" sz="2400" b="1">
                          <a:solidFill>
                            <a:srgbClr val="000000"/>
                          </a:solidFill>
                          <a:latin typeface="Times New Roman" panose="02020603050405020304" charset="0"/>
                          <a:ea typeface="宋体" panose="02010600030101010101" pitchFamily="2" charset="-122"/>
                          <a:cs typeface="Times New Roman" panose="02020603050405020304" charset="0"/>
                        </a:rPr>
                        <a:t>2022年</a:t>
                      </a:r>
                      <a:endParaRPr lang="zh-CN" altLang="en-US" sz="2400" b="1">
                        <a:solidFill>
                          <a:srgbClr val="000000"/>
                        </a:solidFill>
                        <a:latin typeface="Times New Roman" panose="02020603050405020304" charset="0"/>
                        <a:ea typeface="宋体" panose="02010600030101010101" pitchFamily="2" charset="-122"/>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3">
                  <a:txBody>
                    <a:bodyPr/>
                    <a:p>
                      <a:pPr indent="0" algn="ctr">
                        <a:buNone/>
                      </a:pPr>
                      <a:r>
                        <a:rPr lang="zh-CN" sz="2400" b="1">
                          <a:solidFill>
                            <a:srgbClr val="000000"/>
                          </a:solidFill>
                          <a:latin typeface="Times New Roman" panose="02020603050405020304" charset="0"/>
                          <a:ea typeface="宋体" panose="02010600030101010101" pitchFamily="2" charset="-122"/>
                        </a:rPr>
                        <a:t>三年合计</a:t>
                      </a:r>
                      <a:endParaRPr lang="zh-CN" altLang="en-US" sz="24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668020">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学生</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幼托儿童</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小计</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学生</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幼托儿童</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小计</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学生</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幼托儿童</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小计</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0">
                          <a:solidFill>
                            <a:srgbClr val="000000"/>
                          </a:solidFill>
                          <a:latin typeface="Times New Roman" panose="02020603050405020304" charset="0"/>
                          <a:ea typeface="宋体" panose="02010600030101010101" pitchFamily="2" charset="-122"/>
                        </a:rPr>
                        <a:t>学生</a:t>
                      </a:r>
                      <a:endParaRPr lang="zh-CN" altLang="en-US" sz="2000" b="0">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0">
                          <a:solidFill>
                            <a:srgbClr val="000000"/>
                          </a:solidFill>
                          <a:latin typeface="Times New Roman" panose="02020603050405020304" charset="0"/>
                          <a:ea typeface="宋体" panose="02010600030101010101" pitchFamily="2" charset="-122"/>
                        </a:rPr>
                        <a:t>幼托儿童</a:t>
                      </a:r>
                      <a:endParaRPr lang="zh-CN" altLang="en-US" sz="2000" b="0">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Times New Roman" panose="02020603050405020304" charset="0"/>
                          <a:ea typeface="宋体" panose="02010600030101010101" pitchFamily="2" charset="-122"/>
                        </a:rPr>
                        <a:t>小计</a:t>
                      </a:r>
                      <a:endParaRPr lang="zh-CN" altLang="en-US" sz="2000" b="1">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860">
                <a:tc>
                  <a:txBody>
                    <a:bodyPr/>
                    <a:p>
                      <a:pPr indent="0">
                        <a:buNone/>
                      </a:pPr>
                      <a:r>
                        <a:rPr lang="zh-CN" sz="2000" b="1">
                          <a:solidFill>
                            <a:srgbClr val="FF0000"/>
                          </a:solidFill>
                          <a:latin typeface="Times New Roman" panose="02020603050405020304" charset="0"/>
                          <a:ea typeface="宋体" panose="02010600030101010101" pitchFamily="2" charset="-122"/>
                        </a:rPr>
                        <a:t>水痘</a:t>
                      </a:r>
                      <a:endParaRPr lang="zh-CN" altLang="en-US" sz="2000" b="1">
                        <a:solidFill>
                          <a:srgbClr val="FF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566</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243</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809</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551</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162</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713</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416</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57</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473</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1533</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462</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1995</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860">
                <a:tc>
                  <a:txBody>
                    <a:bodyPr/>
                    <a:p>
                      <a:pPr indent="0">
                        <a:buNone/>
                      </a:pPr>
                      <a:r>
                        <a:rPr lang="zh-CN" sz="2000" b="1">
                          <a:solidFill>
                            <a:srgbClr val="FF0000"/>
                          </a:solidFill>
                          <a:latin typeface="Times New Roman" panose="02020603050405020304" charset="0"/>
                          <a:ea typeface="宋体" panose="02010600030101010101" pitchFamily="2" charset="-122"/>
                        </a:rPr>
                        <a:t>流行性感冒</a:t>
                      </a:r>
                      <a:endParaRPr lang="zh-CN" altLang="en-US" sz="2000" b="1">
                        <a:solidFill>
                          <a:srgbClr val="FF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97</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52</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149</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72</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73</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418</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152</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570</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587</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205</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792</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860">
                <a:tc>
                  <a:txBody>
                    <a:bodyPr/>
                    <a:p>
                      <a:pPr indent="0">
                        <a:buNone/>
                      </a:pPr>
                      <a:r>
                        <a:rPr lang="zh-CN" sz="2000" b="1">
                          <a:solidFill>
                            <a:srgbClr val="FF0000"/>
                          </a:solidFill>
                          <a:latin typeface="Times New Roman" panose="02020603050405020304" charset="0"/>
                          <a:ea typeface="宋体" panose="02010600030101010101" pitchFamily="2" charset="-122"/>
                        </a:rPr>
                        <a:t>手足口病</a:t>
                      </a:r>
                      <a:endParaRPr lang="zh-CN" altLang="en-US" sz="2000" b="1">
                        <a:solidFill>
                          <a:srgbClr val="FF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27</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150</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177</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68</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261</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329</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60</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217</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277</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155</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628</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783</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225">
                <a:tc>
                  <a:txBody>
                    <a:bodyPr/>
                    <a:p>
                      <a:pPr indent="0">
                        <a:buNone/>
                      </a:pPr>
                      <a:r>
                        <a:rPr lang="zh-CN" sz="2000" b="1">
                          <a:solidFill>
                            <a:srgbClr val="FF0000"/>
                          </a:solidFill>
                          <a:latin typeface="Times New Roman" panose="02020603050405020304" charset="0"/>
                          <a:ea typeface="宋体" panose="02010600030101010101" pitchFamily="2" charset="-122"/>
                        </a:rPr>
                        <a:t>其它感染性腹泻病</a:t>
                      </a:r>
                      <a:endParaRPr lang="zh-CN" altLang="en-US" sz="2000" b="1">
                        <a:solidFill>
                          <a:srgbClr val="FF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6</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19</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25</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73</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29</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102</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53</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20</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73</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132</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0"/>
                          <a:cs typeface="Times New Roman" panose="02020603050405020304" charset="0"/>
                        </a:rPr>
                        <a:t>68</a:t>
                      </a:r>
                      <a:endParaRPr lang="en-US" altLang="en-US" sz="2000" b="0">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0"/>
                          <a:cs typeface="Times New Roman" panose="02020603050405020304" charset="0"/>
                        </a:rPr>
                        <a:t>200</a:t>
                      </a:r>
                      <a:endParaRPr lang="en-US" altLang="en-US" sz="2000" b="1">
                        <a:solidFill>
                          <a:srgbClr val="FF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860">
                <a:tc>
                  <a:txBody>
                    <a:bodyPr/>
                    <a:p>
                      <a:pPr indent="0">
                        <a:buNone/>
                      </a:pPr>
                      <a:r>
                        <a:rPr lang="zh-CN" sz="2000" b="0">
                          <a:solidFill>
                            <a:srgbClr val="000000"/>
                          </a:solidFill>
                          <a:latin typeface="Times New Roman" panose="02020603050405020304" charset="0"/>
                          <a:ea typeface="宋体" panose="02010600030101010101" pitchFamily="2" charset="-122"/>
                        </a:rPr>
                        <a:t>流行性腮腺炎</a:t>
                      </a:r>
                      <a:endParaRPr lang="zh-CN" altLang="en-US" sz="2000" b="0">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27</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29</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56</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33</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29</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62</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24</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25</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49</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84</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83</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167</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225">
                <a:tc>
                  <a:txBody>
                    <a:bodyPr/>
                    <a:p>
                      <a:pPr indent="0">
                        <a:buNone/>
                      </a:pPr>
                      <a:r>
                        <a:rPr lang="zh-CN" sz="2000" b="0">
                          <a:solidFill>
                            <a:srgbClr val="000000"/>
                          </a:solidFill>
                          <a:latin typeface="Times New Roman" panose="02020603050405020304" charset="0"/>
                          <a:ea typeface="宋体" panose="02010600030101010101" pitchFamily="2" charset="-122"/>
                        </a:rPr>
                        <a:t>细菌性痢疾</a:t>
                      </a:r>
                      <a:endParaRPr lang="zh-CN" altLang="en-US" sz="2000" b="0">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22</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17</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39</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11</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8</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19</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2</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34</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26</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60</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860">
                <a:tc>
                  <a:txBody>
                    <a:bodyPr/>
                    <a:p>
                      <a:pPr indent="0">
                        <a:buNone/>
                      </a:pPr>
                      <a:r>
                        <a:rPr lang="zh-CN" sz="2000" b="0">
                          <a:solidFill>
                            <a:srgbClr val="000000"/>
                          </a:solidFill>
                          <a:latin typeface="Times New Roman" panose="02020603050405020304" charset="0"/>
                          <a:ea typeface="宋体" panose="02010600030101010101" pitchFamily="2" charset="-122"/>
                        </a:rPr>
                        <a:t>肺结核</a:t>
                      </a:r>
                      <a:endParaRPr lang="zh-CN" altLang="en-US" sz="2000" b="0">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12</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0</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12</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10</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11</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0</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2</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24</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25</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530225">
                <a:tc>
                  <a:txBody>
                    <a:bodyPr/>
                    <a:p>
                      <a:pPr indent="0">
                        <a:buNone/>
                      </a:pPr>
                      <a:r>
                        <a:rPr lang="zh-CN" sz="2000" b="0">
                          <a:solidFill>
                            <a:srgbClr val="000000"/>
                          </a:solidFill>
                          <a:latin typeface="Times New Roman" panose="02020603050405020304" charset="0"/>
                          <a:ea typeface="宋体" panose="02010600030101010101" pitchFamily="2" charset="-122"/>
                        </a:rPr>
                        <a:t>猩红热</a:t>
                      </a:r>
                      <a:endParaRPr lang="zh-CN" altLang="en-US" sz="2000" b="0">
                        <a:solidFill>
                          <a:srgbClr val="000000"/>
                        </a:solidFill>
                        <a:latin typeface="Times New Roman" panose="0202060305040502030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6</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7</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5</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3</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8</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6</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7</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17</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0"/>
                          <a:cs typeface="Times New Roman" panose="02020603050405020304" charset="0"/>
                        </a:rPr>
                        <a:t>5</a:t>
                      </a:r>
                      <a:endParaRPr lang="en-US" altLang="en-US" sz="2000" b="0">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0"/>
                          <a:cs typeface="Times New Roman" panose="02020603050405020304" charset="0"/>
                        </a:rPr>
                        <a:t>22</a:t>
                      </a:r>
                      <a:endParaRPr lang="en-US" altLang="en-US" sz="2000" b="1">
                        <a:solidFill>
                          <a:srgbClr val="000000"/>
                        </a:solidFill>
                        <a:latin typeface="Times New Roman" panose="02020603050405020304" charset="0"/>
                        <a:cs typeface="Times New Roman" panose="02020603050405020304" charset="0"/>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1" name="文本框 99"/>
          <p:cNvSpPr txBox="1"/>
          <p:nvPr/>
        </p:nvSpPr>
        <p:spPr>
          <a:xfrm>
            <a:off x="6311900" y="1924050"/>
            <a:ext cx="3582988" cy="52387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nSpc>
                <a:spcPct val="100000"/>
              </a:lnSpc>
              <a:spcBef>
                <a:spcPct val="0"/>
              </a:spcBef>
              <a:buFontTx/>
              <a:buNone/>
            </a:pPr>
            <a:r>
              <a:rPr lang="zh-CN" altLang="en-US" b="1" dirty="0">
                <a:solidFill>
                  <a:schemeClr val="bg1"/>
                </a:solidFill>
                <a:latin typeface="微软雅黑" panose="020B0503020204020204" charset="-122"/>
                <a:ea typeface="微软雅黑" panose="020B0503020204020204" charset="-122"/>
              </a:rPr>
              <a:t>既往、个人、家族史</a:t>
            </a:r>
            <a:endParaRPr lang="zh-CN" altLang="en-US" b="1" dirty="0">
              <a:solidFill>
                <a:schemeClr val="bg1"/>
              </a:solidFill>
              <a:latin typeface="微软雅黑" panose="020B0503020204020204" charset="-122"/>
              <a:ea typeface="微软雅黑" panose="020B0503020204020204" charset="-122"/>
            </a:endParaRPr>
          </a:p>
        </p:txBody>
      </p:sp>
      <p:sp>
        <p:nvSpPr>
          <p:cNvPr id="94" name="矩形 93"/>
          <p:cNvSpPr/>
          <p:nvPr/>
        </p:nvSpPr>
        <p:spPr>
          <a:xfrm>
            <a:off x="2855913" y="330200"/>
            <a:ext cx="9336088" cy="69691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5" name="矩形 94"/>
          <p:cNvSpPr/>
          <p:nvPr/>
        </p:nvSpPr>
        <p:spPr>
          <a:xfrm>
            <a:off x="0" y="322263"/>
            <a:ext cx="2855913" cy="69691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6" name="矩形 55"/>
          <p:cNvSpPr>
            <a:spLocks noChangeArrowheads="1"/>
          </p:cNvSpPr>
          <p:nvPr/>
        </p:nvSpPr>
        <p:spPr bwMode="auto">
          <a:xfrm>
            <a:off x="3446780" y="405130"/>
            <a:ext cx="6434455" cy="583565"/>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marL="0" marR="0" lvl="0" indent="0" algn="dist"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zh-CN" altLang="en-US" sz="3200" b="1" i="0" u="none" strike="noStrike" kern="1200" cap="none" spc="0" normalizeH="0" baseline="0" noProof="0" dirty="0">
                <a:ln>
                  <a:noFill/>
                </a:ln>
                <a:solidFill>
                  <a:schemeClr val="tx1">
                    <a:lumMod val="85000"/>
                    <a:lumOff val="15000"/>
                  </a:schemeClr>
                </a:solidFill>
                <a:effectLst/>
                <a:uLnTx/>
                <a:uFillTx/>
                <a:latin typeface="微软雅黑" panose="020B0503020204020204" charset="-122"/>
                <a:ea typeface="微软雅黑" panose="020B0503020204020204" charset="-122"/>
                <a:cs typeface="+mn-cs"/>
              </a:rPr>
              <a:t>学校结核病疫情处置</a:t>
            </a:r>
            <a:endParaRPr kumimoji="0" lang="zh-CN" altLang="en-US" sz="3200" b="1" i="0" u="none" strike="noStrike" kern="1200" cap="none" spc="0" normalizeH="0" baseline="0" noProof="0" dirty="0">
              <a:ln>
                <a:noFill/>
              </a:ln>
              <a:solidFill>
                <a:schemeClr val="tx1">
                  <a:lumMod val="85000"/>
                  <a:lumOff val="15000"/>
                </a:schemeClr>
              </a:solidFill>
              <a:effectLst/>
              <a:uLnTx/>
              <a:uFillTx/>
              <a:latin typeface="微软雅黑" panose="020B0503020204020204" charset="-122"/>
              <a:ea typeface="微软雅黑" panose="020B0503020204020204" charset="-122"/>
              <a:cs typeface="+mn-cs"/>
            </a:endParaRPr>
          </a:p>
        </p:txBody>
      </p:sp>
      <p:grpSp>
        <p:nvGrpSpPr>
          <p:cNvPr id="5134" name="组合 96"/>
          <p:cNvGrpSpPr/>
          <p:nvPr/>
        </p:nvGrpSpPr>
        <p:grpSpPr>
          <a:xfrm>
            <a:off x="0" y="188913"/>
            <a:ext cx="3240088" cy="947737"/>
            <a:chOff x="-24680" y="1556793"/>
            <a:chExt cx="10009113" cy="2893202"/>
          </a:xfrm>
        </p:grpSpPr>
        <p:sp>
          <p:nvSpPr>
            <p:cNvPr id="98" name="矩形 23"/>
            <p:cNvSpPr/>
            <p:nvPr/>
          </p:nvSpPr>
          <p:spPr>
            <a:xfrm rot="5400000" flipH="1">
              <a:off x="3533274" y="-2001160"/>
              <a:ext cx="2893202" cy="10009113"/>
            </a:xfrm>
            <a:prstGeom prst="round2SameRect">
              <a:avLst>
                <a:gd name="adj1" fmla="val 50000"/>
                <a:gd name="adj2" fmla="val 0"/>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0" name="矩形 23"/>
            <p:cNvSpPr/>
            <p:nvPr/>
          </p:nvSpPr>
          <p:spPr>
            <a:xfrm rot="5400000" flipH="1">
              <a:off x="3601912" y="-1860517"/>
              <a:ext cx="2472023" cy="9716951"/>
            </a:xfrm>
            <a:prstGeom prst="round2SameRect">
              <a:avLst>
                <a:gd name="adj1" fmla="val 50000"/>
                <a:gd name="adj2" fmla="val 0"/>
              </a:avLst>
            </a:prstGeom>
            <a:solidFill>
              <a:srgbClr val="4BA9BA"/>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5135" name="TextBox 17"/>
          <p:cNvSpPr txBox="1"/>
          <p:nvPr/>
        </p:nvSpPr>
        <p:spPr>
          <a:xfrm flipH="1">
            <a:off x="207963" y="387350"/>
            <a:ext cx="2592387" cy="583565"/>
          </a:xfrm>
          <a:prstGeom prst="rect">
            <a:avLst/>
          </a:prstGeom>
          <a:noFill/>
          <a:ln w="9525">
            <a:noFill/>
          </a:ln>
        </p:spPr>
        <p:txBody>
          <a:bodyPr>
            <a:sp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stStyle>
          <a:p>
            <a:pPr marL="0" lvl="0" indent="0" algn="ctr" eaLnBrk="1" hangingPunct="1">
              <a:lnSpc>
                <a:spcPct val="100000"/>
              </a:lnSpc>
              <a:spcBef>
                <a:spcPct val="0"/>
              </a:spcBef>
              <a:buNone/>
            </a:pPr>
            <a:r>
              <a:rPr lang="zh-CN" altLang="en-US" sz="3200" dirty="0">
                <a:solidFill>
                  <a:schemeClr val="bg1"/>
                </a:solidFill>
                <a:latin typeface="微软雅黑" panose="020B0503020204020204" charset="-122"/>
                <a:ea typeface="微软雅黑" panose="020B0503020204020204" charset="-122"/>
              </a:rPr>
              <a:t>第三部分</a:t>
            </a:r>
            <a:endParaRPr lang="id-ID" altLang="zh-CN" sz="3200" dirty="0">
              <a:solidFill>
                <a:schemeClr val="bg1"/>
              </a:solidFill>
              <a:latin typeface="微软雅黑" panose="020B0503020204020204" charset="-122"/>
              <a:ea typeface="微软雅黑" panose="020B0503020204020204" charset="-122"/>
            </a:endParaRPr>
          </a:p>
        </p:txBody>
      </p:sp>
      <p:sp>
        <p:nvSpPr>
          <p:cNvPr id="6" name="文本框 5"/>
          <p:cNvSpPr txBox="1"/>
          <p:nvPr/>
        </p:nvSpPr>
        <p:spPr>
          <a:xfrm>
            <a:off x="695325" y="1268730"/>
            <a:ext cx="11043920" cy="5631180"/>
          </a:xfrm>
          <a:prstGeom prst="rect">
            <a:avLst/>
          </a:prstGeom>
          <a:noFill/>
        </p:spPr>
        <p:txBody>
          <a:bodyPr wrap="square" rtlCol="0" anchor="t">
            <a:spAutoFit/>
          </a:bodyPr>
          <a:lstStyle/>
          <a:p>
            <a:pPr>
              <a:lnSpc>
                <a:spcPct val="150000"/>
              </a:lnSpc>
              <a:buClr>
                <a:srgbClr val="FF0066"/>
              </a:buClr>
              <a:buFont typeface="Wingdings" panose="05000000000000000000" pitchFamily="2" charset="2"/>
            </a:pPr>
            <a:r>
              <a:rPr lang="en-US" altLang="zh-CN" sz="2400" dirty="0">
                <a:latin typeface="微软雅黑" panose="020B0503020204020204" charset="-122"/>
                <a:ea typeface="微软雅黑" panose="020B0503020204020204" charset="-122"/>
                <a:sym typeface="+mn-ea"/>
              </a:rPr>
              <a:t>     </a:t>
            </a:r>
            <a:r>
              <a:rPr lang="en-US" altLang="zh-CN" sz="2400" dirty="0">
                <a:latin typeface="微软雅黑" panose="020B0503020204020204" charset="-122"/>
                <a:ea typeface="微软雅黑" panose="020B0503020204020204" charset="-122"/>
                <a:sym typeface="+mn-ea"/>
              </a:rPr>
              <a:t>  1</a:t>
            </a:r>
            <a:r>
              <a:rPr lang="zh-CN" altLang="zh-CN" sz="2400" dirty="0">
                <a:latin typeface="微软雅黑" panose="020B0503020204020204" charset="-122"/>
                <a:ea typeface="微软雅黑" panose="020B0503020204020204" charset="-122"/>
                <a:sym typeface="+mn-ea"/>
              </a:rPr>
              <a:t>.学校应当积极配合筛查工作，密切关注与诊断病例同班级、同宿舍学生及授课教师的健康状况，宣传并要求学生进行自我观察，一旦出现咳嗽、咳痰等肺结核可疑症状，应当及时就诊。</a:t>
            </a:r>
            <a:endParaRPr lang="zh-CN" altLang="zh-CN" sz="2400" dirty="0">
              <a:latin typeface="微软雅黑" panose="020B0503020204020204" charset="-122"/>
              <a:ea typeface="微软雅黑" panose="020B0503020204020204" charset="-122"/>
              <a:sym typeface="+mn-ea"/>
            </a:endParaRPr>
          </a:p>
          <a:p>
            <a:pPr>
              <a:lnSpc>
                <a:spcPct val="150000"/>
              </a:lnSpc>
              <a:buClr>
                <a:srgbClr val="FF0066"/>
              </a:buClr>
              <a:buFont typeface="Wingdings" panose="05000000000000000000" pitchFamily="2" charset="2"/>
            </a:pPr>
            <a:r>
              <a:rPr lang="en-US" altLang="zh-CN" sz="2400" dirty="0">
                <a:latin typeface="微软雅黑" panose="020B0503020204020204" charset="-122"/>
                <a:ea typeface="微软雅黑" panose="020B0503020204020204" charset="-122"/>
                <a:sym typeface="+mn-ea"/>
              </a:rPr>
              <a:t>       2</a:t>
            </a:r>
            <a:r>
              <a:rPr lang="zh-CN" altLang="zh-CN" sz="2400" dirty="0">
                <a:latin typeface="微软雅黑" panose="020B0503020204020204" charset="-122"/>
                <a:ea typeface="微软雅黑" panose="020B0503020204020204" charset="-122"/>
                <a:sym typeface="+mn-ea"/>
              </a:rPr>
              <a:t>.对需要开展预防性治疗的对象，应该做到应服尽服。对接受预防性治疗的在校学生，校医或班主任应当在疾病预防控制机构的指导下督促其按时服药、定期到结核病定点医疗机构随访复查。发生疫情的学校要承担主体责任，务必使单纯PPD强阳性/EC阳性/IGRA阳性的学生和教职员工</a:t>
            </a:r>
            <a:r>
              <a:rPr lang="zh-CN" altLang="zh-CN" sz="2400" dirty="0">
                <a:solidFill>
                  <a:srgbClr val="FF0000"/>
                </a:solidFill>
                <a:latin typeface="微软雅黑" panose="020B0503020204020204" charset="-122"/>
                <a:ea typeface="微软雅黑" panose="020B0503020204020204" charset="-122"/>
                <a:sym typeface="+mn-ea"/>
              </a:rPr>
              <a:t>预防性服药比例达到90%以上</a:t>
            </a:r>
            <a:r>
              <a:rPr lang="zh-CN" altLang="zh-CN" sz="2400" dirty="0">
                <a:latin typeface="微软雅黑" panose="020B0503020204020204" charset="-122"/>
                <a:ea typeface="微软雅黑" panose="020B0503020204020204" charset="-122"/>
                <a:sym typeface="+mn-ea"/>
              </a:rPr>
              <a:t>。上述人员如不按照要求进行预防性服药，学校必须采取居家线上教育等形式进行教学，确保观察期内避免与其他学生接触。</a:t>
            </a:r>
            <a:endParaRPr lang="zh-CN" altLang="zh-CN" sz="2400" dirty="0">
              <a:latin typeface="微软雅黑" panose="020B0503020204020204" charset="-122"/>
              <a:ea typeface="微软雅黑" panose="020B0503020204020204" charset="-122"/>
              <a:sym typeface="+mn-ea"/>
            </a:endParaRPr>
          </a:p>
          <a:p>
            <a:pPr>
              <a:lnSpc>
                <a:spcPct val="150000"/>
              </a:lnSpc>
              <a:buClr>
                <a:srgbClr val="FF0066"/>
              </a:buClr>
              <a:buFont typeface="Wingdings" panose="05000000000000000000" pitchFamily="2" charset="2"/>
            </a:pPr>
            <a:endParaRPr lang="zh-CN" altLang="zh-CN" sz="2400" dirty="0">
              <a:latin typeface="微软雅黑" panose="020B0503020204020204" charset="-122"/>
              <a:ea typeface="微软雅黑" panose="020B0503020204020204" charset="-122"/>
            </a:endParaRPr>
          </a:p>
        </p:txBody>
      </p:sp>
    </p:spTree>
  </p:cSld>
  <p:clrMapOvr>
    <a:masterClrMapping/>
  </p:clrMapOvr>
  <p:transition spd="slow">
    <p:pull/>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3157220" y="2704465"/>
            <a:ext cx="6096000" cy="768350"/>
          </a:xfrm>
          <a:prstGeom prst="rect">
            <a:avLst/>
          </a:prstGeom>
          <a:noFill/>
        </p:spPr>
        <p:txBody>
          <a:bodyPr wrap="square" rtlCol="0" anchor="t">
            <a:spAutoFit/>
          </a:bodyPr>
          <a:p>
            <a:r>
              <a:rPr lang="zh-CN" altLang="en-US" sz="4400">
                <a:ln>
                  <a:noFill/>
                </a:ln>
                <a:effectLst/>
                <a:uLnTx/>
                <a:uFillTx/>
                <a:latin typeface="Times New Roman" panose="02020603050405020304" charset="0"/>
                <a:ea typeface="宋体" panose="02010600030101010101" pitchFamily="2" charset="-122"/>
                <a:cs typeface="+mj-cs"/>
                <a:sym typeface="+mn-ea"/>
              </a:rPr>
              <a:t>学校健康教育工作要求</a:t>
            </a:r>
            <a:endParaRPr lang="zh-CN" altLang="en-US" sz="4400">
              <a:ln>
                <a:noFill/>
              </a:ln>
              <a:effectLst/>
              <a:uLnTx/>
              <a:uFillTx/>
              <a:latin typeface="Times New Roman" panose="02020603050405020304" charset="0"/>
              <a:ea typeface="宋体" panose="02010600030101010101" pitchFamily="2" charset="-122"/>
              <a:cs typeface="+mj-cs"/>
              <a:sym typeface="+mn-ea"/>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0"/>
          <p:cNvSpPr/>
          <p:nvPr>
            <p:custDataLst>
              <p:tags r:id="rId1"/>
            </p:custDataLst>
          </p:nvPr>
        </p:nvSpPr>
        <p:spPr>
          <a:xfrm>
            <a:off x="1960563" y="1539875"/>
            <a:ext cx="8286750" cy="4141788"/>
          </a:xfrm>
          <a:prstGeom prst="rect">
            <a:avLst/>
          </a:prstGeom>
          <a:solidFill>
            <a:schemeClr val="bg1"/>
          </a:solidFill>
          <a:ln w="349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lnSpc>
                <a:spcPct val="120000"/>
              </a:lnSpc>
            </a:pPr>
            <a:endParaRPr lang="zh-CN" altLang="en-US" sz="1350" strike="noStrike" noProof="1">
              <a:latin typeface="Arial" panose="020B0604020202020204" pitchFamily="34" charset="0"/>
              <a:ea typeface="微软雅黑" panose="020B0503020204020204" charset="-122"/>
              <a:sym typeface="Arial" panose="020B0604020202020204" pitchFamily="34" charset="0"/>
            </a:endParaRPr>
          </a:p>
        </p:txBody>
      </p:sp>
      <p:sp>
        <p:nvSpPr>
          <p:cNvPr id="10" name="标题 1"/>
          <p:cNvSpPr>
            <a:spLocks noGrp="1"/>
          </p:cNvSpPr>
          <p:nvPr>
            <p:custDataLst>
              <p:tags r:id="rId2"/>
            </p:custDataLst>
          </p:nvPr>
        </p:nvSpPr>
        <p:spPr>
          <a:xfrm>
            <a:off x="3133725" y="566738"/>
            <a:ext cx="5940425" cy="592138"/>
          </a:xfrm>
          <a:prstGeom prst="rect">
            <a:avLst/>
          </a:prstGeom>
        </p:spPr>
        <p:txBody>
          <a:bodyPr vert="horz" lIns="68580" tIns="34290" rIns="68580" bIns="34290" rtlCol="0" anchor="ctr" anchorCtr="0">
            <a:normAutofit lnSpcReduction="10000"/>
          </a:bodyPr>
          <a:lst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charset="-122"/>
                <a:ea typeface="微软雅黑" panose="020B0503020204020204" charset="-122"/>
                <a:cs typeface="+mj-cs"/>
              </a:defRPr>
            </a:lvl1pPr>
          </a:lstStyle>
          <a:p>
            <a:pPr marL="0" indent="0" algn="ctr" fontAlgn="auto">
              <a:lnSpc>
                <a:spcPct val="100000"/>
              </a:lnSpc>
              <a:spcBef>
                <a:spcPts val="0"/>
              </a:spcBef>
              <a:spcAft>
                <a:spcPts val="0"/>
              </a:spcAft>
              <a:buSzPct val="100000"/>
              <a:buNone/>
            </a:pPr>
            <a:r>
              <a:rPr lang="zh-CN" altLang="zh-CN" sz="3000" strike="noStrike" spc="140" baseline="0" noProof="1">
                <a:solidFill>
                  <a:schemeClr val="dk1">
                    <a:lumMod val="85000"/>
                    <a:lumOff val="15000"/>
                  </a:schemeClr>
                </a:solidFill>
                <a:uFillTx/>
                <a:latin typeface="Arial" panose="020B0604020202020204" pitchFamily="34" charset="0"/>
                <a:ea typeface="微软雅黑" panose="020B0503020204020204" charset="-122"/>
              </a:rPr>
              <a:t>单击此处添加标题</a:t>
            </a:r>
            <a:endParaRPr lang="zh-CN" altLang="zh-CN" sz="3000" strike="noStrike" spc="140" baseline="0" noProof="1">
              <a:solidFill>
                <a:schemeClr val="dk1">
                  <a:lumMod val="85000"/>
                  <a:lumOff val="15000"/>
                </a:schemeClr>
              </a:solidFill>
              <a:uFillTx/>
              <a:latin typeface="Arial" panose="020B0604020202020204" pitchFamily="34" charset="0"/>
              <a:ea typeface="微软雅黑" panose="020B0503020204020204" charset="-122"/>
            </a:endParaRPr>
          </a:p>
        </p:txBody>
      </p:sp>
      <p:sp>
        <p:nvSpPr>
          <p:cNvPr id="13" name="文本框 9"/>
          <p:cNvSpPr txBox="1"/>
          <p:nvPr>
            <p:custDataLst>
              <p:tags r:id="rId3"/>
            </p:custDataLst>
          </p:nvPr>
        </p:nvSpPr>
        <p:spPr>
          <a:xfrm>
            <a:off x="2303463" y="2235200"/>
            <a:ext cx="7585075" cy="2763838"/>
          </a:xfrm>
          <a:prstGeom prst="rect">
            <a:avLst/>
          </a:prstGeom>
          <a:noFill/>
        </p:spPr>
        <p:txBody>
          <a:bodyPr vert="horz" lIns="67500" tIns="35100" rIns="67500" bIns="35100" rtlCol="0" anchor="ctr">
            <a:normAutofit/>
          </a:bodyPr>
          <a:lstStyle>
            <a:lvl1pPr marL="285750" indent="-285750" fontAlgn="auto">
              <a:lnSpc>
                <a:spcPct val="150000"/>
              </a:lnSpc>
              <a:spcBef>
                <a:spcPts val="0"/>
              </a:spcBef>
              <a:spcAft>
                <a:spcPts val="800"/>
              </a:spcAft>
              <a:buFont typeface="+mj-ea"/>
              <a:buAutoNum type="ea1JpnChsDbPeriod"/>
              <a:defRPr sz="1100" u="none" strike="noStrike" cap="none" spc="150" normalizeH="0" baseline="0">
                <a:solidFill>
                  <a:schemeClr val="tx1">
                    <a:lumMod val="95000"/>
                    <a:lumOff val="5000"/>
                  </a:schemeClr>
                </a:solidFill>
                <a:uFillTx/>
                <a:latin typeface="微软雅黑 Light" panose="020B0502040204020203" pitchFamily="34" charset="-122"/>
                <a:ea typeface="微软雅黑 Light" panose="020B0502040204020203" pitchFamily="34" charset="-122"/>
              </a:defRPr>
            </a:lvl1pPr>
            <a:lvl2pPr marL="685800" indent="-228600" fontAlgn="auto">
              <a:lnSpc>
                <a:spcPct val="130000"/>
              </a:lnSpc>
              <a:spcBef>
                <a:spcPts val="0"/>
              </a:spcBef>
              <a:spcAft>
                <a:spcPts val="1000"/>
              </a:spcAft>
              <a:buFont typeface="Arial" panose="020B0604020202020204" pitchFamily="34" charset="0"/>
              <a:buChar char="•"/>
              <a:tabLst>
                <a:tab pos="1609725" algn="l"/>
              </a:tabLst>
              <a:defRPr sz="1600" u="none" strike="noStrike" cap="none" spc="150" normalizeH="0" baseline="0">
                <a:uFillTx/>
                <a:latin typeface="微软雅黑" panose="020B0503020204020204" charset="-122"/>
                <a:ea typeface="微软雅黑" panose="020B0503020204020204" charset="-122"/>
              </a:defRPr>
            </a:lvl2pPr>
            <a:lvl3pPr marL="11430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3pPr>
            <a:lvl4pPr marL="16002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4pPr>
            <a:lvl5pPr marL="20574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lvl="0" indent="0" algn="l" fontAlgn="auto">
              <a:lnSpc>
                <a:spcPct val="120000"/>
              </a:lnSpc>
              <a:buClr>
                <a:schemeClr val="tx1">
                  <a:lumMod val="95000"/>
                  <a:lumOff val="5000"/>
                </a:schemeClr>
              </a:buClr>
              <a:buSzPct val="100000"/>
              <a:buFont typeface="+mj-ea"/>
              <a:buNone/>
            </a:pP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1</a:t>
            </a:r>
            <a:r>
              <a:rPr lang="zh-CN" altLang="en-US"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a:t>
            </a: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在校园里的显著位置设有健康教育</a:t>
            </a:r>
            <a:r>
              <a:rPr lang="en-US" altLang="zh-CN" sz="2600" strike="noStrike" spc="180" baseline="0" noProof="1">
                <a:solidFill>
                  <a:srgbClr val="FF0000"/>
                </a:solidFill>
                <a:latin typeface="Arial" panose="020B0604020202020204" pitchFamily="34" charset="0"/>
                <a:ea typeface="微软雅黑" panose="020B0503020204020204" charset="-122"/>
                <a:cs typeface="+mn-cs"/>
              </a:rPr>
              <a:t>宣传栏</a:t>
            </a: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，至少</a:t>
            </a:r>
            <a:r>
              <a:rPr lang="en-US" altLang="zh-CN" sz="2600" strike="noStrike" spc="180" baseline="0" noProof="1">
                <a:solidFill>
                  <a:srgbClr val="FF0000"/>
                </a:solidFill>
                <a:latin typeface="Arial" panose="020B0604020202020204" pitchFamily="34" charset="0"/>
                <a:ea typeface="微软雅黑" panose="020B0503020204020204" charset="-122"/>
                <a:cs typeface="+mn-cs"/>
              </a:rPr>
              <a:t>两块</a:t>
            </a: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橱窗，</a:t>
            </a:r>
            <a:r>
              <a:rPr lang="en-US" altLang="zh-CN" sz="2600" strike="noStrike" spc="180" baseline="0" noProof="1">
                <a:solidFill>
                  <a:srgbClr val="FF0000"/>
                </a:solidFill>
                <a:latin typeface="Arial" panose="020B0604020202020204" pitchFamily="34" charset="0"/>
                <a:ea typeface="微软雅黑" panose="020B0503020204020204" charset="-122"/>
                <a:cs typeface="+mn-cs"/>
              </a:rPr>
              <a:t>每月更换一次</a:t>
            </a: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（寒暑假除外）。每年至少有一期</a:t>
            </a:r>
            <a:r>
              <a:rPr lang="en-US" altLang="zh-CN" sz="2600" strike="noStrike" spc="180" baseline="0" noProof="1">
                <a:solidFill>
                  <a:srgbClr val="FF0000"/>
                </a:solidFill>
                <a:latin typeface="Arial" panose="020B0604020202020204" pitchFamily="34" charset="0"/>
                <a:ea typeface="微软雅黑" panose="020B0503020204020204" charset="-122"/>
                <a:cs typeface="+mn-cs"/>
              </a:rPr>
              <a:t>控制烟草</a:t>
            </a: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危害、一期预防</a:t>
            </a:r>
            <a:r>
              <a:rPr lang="en-US" altLang="zh-CN" sz="2600" strike="noStrike" spc="180" baseline="0" noProof="1">
                <a:solidFill>
                  <a:srgbClr val="FF0000"/>
                </a:solidFill>
                <a:latin typeface="Arial" panose="020B0604020202020204" pitchFamily="34" charset="0"/>
                <a:ea typeface="微软雅黑" panose="020B0503020204020204" charset="-122"/>
                <a:cs typeface="+mn-cs"/>
              </a:rPr>
              <a:t>艾滋病</a:t>
            </a: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、一期预防</a:t>
            </a:r>
            <a:r>
              <a:rPr lang="en-US" altLang="zh-CN" sz="2600" strike="noStrike" spc="180" baseline="0" noProof="1">
                <a:solidFill>
                  <a:srgbClr val="FF0000"/>
                </a:solidFill>
                <a:latin typeface="Arial" panose="020B0604020202020204" pitchFamily="34" charset="0"/>
                <a:ea typeface="微软雅黑" panose="020B0503020204020204" charset="-122"/>
                <a:cs typeface="+mn-cs"/>
              </a:rPr>
              <a:t>肺结核等常见传染病</a:t>
            </a:r>
            <a:r>
              <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cs typeface="+mn-cs"/>
              </a:rPr>
              <a:t>的宣传专栏。</a:t>
            </a:r>
            <a:endParaRPr lang="en-US" altLang="zh-CN" sz="2600" strike="noStrike" spc="180" baseline="0" noProof="1">
              <a:solidFill>
                <a:schemeClr val="dk1">
                  <a:lumMod val="85000"/>
                  <a:lumOff val="15000"/>
                </a:schemeClr>
              </a:solidFill>
              <a:latin typeface="Arial" panose="020B0604020202020204" pitchFamily="34" charset="0"/>
              <a:ea typeface="微软雅黑" panose="020B0503020204020204" charset="-122"/>
            </a:endParaRPr>
          </a:p>
        </p:txBody>
      </p:sp>
      <p:sp>
        <p:nvSpPr>
          <p:cNvPr id="7" name="矩形 1"/>
          <p:cNvSpPr/>
          <p:nvPr>
            <p:custDataLst>
              <p:tags r:id="rId4"/>
            </p:custDataLst>
          </p:nvPr>
        </p:nvSpPr>
        <p:spPr>
          <a:xfrm>
            <a:off x="1833563" y="2881313"/>
            <a:ext cx="247650" cy="1095375"/>
          </a:xfrm>
          <a:prstGeom prst="rect">
            <a:avLst/>
          </a:prstGeom>
          <a:solidFill>
            <a:schemeClr val="accent1">
              <a:lumMod val="7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t"/>
          <a:p>
            <a:pPr algn="ctr" fontAlgn="base">
              <a:lnSpc>
                <a:spcPct val="120000"/>
              </a:lnSpc>
            </a:pPr>
            <a:endParaRPr lang="zh-CN" altLang="en-US" sz="1350" strike="noStrike" noProof="1">
              <a:latin typeface="Arial" panose="020B0604020202020204" pitchFamily="34" charset="0"/>
              <a:ea typeface="微软雅黑" panose="020B0503020204020204" charset="-122"/>
              <a:sym typeface="Arial" panose="020B0604020202020204" pitchFamily="34" charset="0"/>
            </a:endParaRPr>
          </a:p>
        </p:txBody>
      </p:sp>
      <p:sp>
        <p:nvSpPr>
          <p:cNvPr id="9" name="矩形 4"/>
          <p:cNvSpPr/>
          <p:nvPr>
            <p:custDataLst>
              <p:tags r:id="rId5"/>
            </p:custDataLst>
          </p:nvPr>
        </p:nvSpPr>
        <p:spPr>
          <a:xfrm>
            <a:off x="10113963" y="2881313"/>
            <a:ext cx="247650" cy="1095375"/>
          </a:xfrm>
          <a:prstGeom prst="rect">
            <a:avLst/>
          </a:prstGeom>
          <a:solidFill>
            <a:schemeClr val="accent1">
              <a:lumMod val="7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t"/>
          <a:p>
            <a:pPr algn="ctr" fontAlgn="base">
              <a:lnSpc>
                <a:spcPct val="120000"/>
              </a:lnSpc>
            </a:pPr>
            <a:endParaRPr lang="zh-CN" altLang="en-US" sz="1350" strike="noStrike" noProof="1">
              <a:latin typeface="Arial" panose="020B0604020202020204" pitchFamily="34" charset="0"/>
              <a:ea typeface="微软雅黑" panose="020B0503020204020204" charset="-122"/>
              <a:sym typeface="Arial" panose="020B0604020202020204" pitchFamily="34" charset="0"/>
            </a:endParaRPr>
          </a:p>
        </p:txBody>
      </p:sp>
    </p:spTree>
    <p:custDataLst>
      <p:tags r:id="rId6"/>
    </p:custData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矩形 3"/>
          <p:cNvSpPr/>
          <p:nvPr>
            <p:custDataLst>
              <p:tags r:id="rId1"/>
            </p:custDataLst>
          </p:nvPr>
        </p:nvSpPr>
        <p:spPr>
          <a:xfrm>
            <a:off x="1885950" y="1273175"/>
            <a:ext cx="8397875" cy="4377055"/>
          </a:xfrm>
          <a:prstGeom prst="rect">
            <a:avLst/>
          </a:prstGeom>
          <a:solidFill>
            <a:schemeClr val="bg1"/>
          </a:solidFill>
          <a:ln w="50800">
            <a:solidFill>
              <a:schemeClr val="accent1">
                <a:alpha val="5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kumimoji="1" lang="zh-CN" altLang="en-US" sz="1200" b="1" strike="noStrike" noProof="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7" name="文本框 2"/>
          <p:cNvSpPr txBox="1"/>
          <p:nvPr>
            <p:custDataLst>
              <p:tags r:id="rId2"/>
            </p:custDataLst>
          </p:nvPr>
        </p:nvSpPr>
        <p:spPr>
          <a:xfrm>
            <a:off x="2878138" y="1500188"/>
            <a:ext cx="6435725" cy="3867150"/>
          </a:xfrm>
          <a:prstGeom prst="rect">
            <a:avLst/>
          </a:prstGeom>
          <a:noFill/>
        </p:spPr>
        <p:txBody>
          <a:bodyPr wrap="square" lIns="68580" tIns="34290" rIns="68580" bIns="34290" rtlCol="0" anchor="ctr" anchorCtr="0">
            <a:normAutofit/>
          </a:bodyPr>
          <a:p>
            <a:pPr>
              <a:lnSpc>
                <a:spcPct val="120000"/>
              </a:lnSpc>
              <a:spcBef>
                <a:spcPts val="0"/>
              </a:spcBef>
              <a:spcAft>
                <a:spcPts val="800"/>
              </a:spcAft>
              <a:buClr>
                <a:schemeClr val="tx1">
                  <a:lumMod val="65000"/>
                  <a:lumOff val="35000"/>
                </a:schemeClr>
              </a:buClr>
              <a:buSzPct val="100000"/>
              <a:buFont typeface="Wingdings" panose="05000000000000000000" pitchFamily="2" charset="2"/>
            </a:pPr>
            <a:r>
              <a:rPr lang="en-US" altLang="zh-CN" sz="2600" spc="180" noProof="1">
                <a:solidFill>
                  <a:schemeClr val="dk1">
                    <a:lumMod val="85000"/>
                    <a:lumOff val="15000"/>
                  </a:schemeClr>
                </a:solidFill>
                <a:latin typeface="Arial" panose="020B0604020202020204" pitchFamily="34" charset="0"/>
                <a:ea typeface="微软雅黑" panose="020B0503020204020204" charset="-122"/>
                <a:cs typeface="+mn-cs"/>
              </a:rPr>
              <a:t>2</a:t>
            </a:r>
            <a:r>
              <a:rPr lang="zh-CN" altLang="en-US" sz="2600" spc="180" noProof="1">
                <a:solidFill>
                  <a:schemeClr val="dk1">
                    <a:lumMod val="85000"/>
                    <a:lumOff val="15000"/>
                  </a:schemeClr>
                </a:solidFill>
                <a:latin typeface="Arial" panose="020B0604020202020204" pitchFamily="34" charset="0"/>
                <a:ea typeface="微软雅黑" panose="020B0503020204020204" charset="-122"/>
                <a:cs typeface="+mn-cs"/>
              </a:rPr>
              <a:t>、</a:t>
            </a:r>
            <a:r>
              <a:rPr lang="en-US" altLang="zh-CN" sz="2600" spc="180" noProof="1">
                <a:solidFill>
                  <a:schemeClr val="dk1">
                    <a:lumMod val="85000"/>
                    <a:lumOff val="15000"/>
                  </a:schemeClr>
                </a:solidFill>
                <a:latin typeface="Arial" panose="020B0604020202020204" pitchFamily="34" charset="0"/>
                <a:ea typeface="微软雅黑" panose="020B0503020204020204" charset="-122"/>
                <a:cs typeface="+mn-cs"/>
              </a:rPr>
              <a:t>校园内全面禁烟，有醒目的</a:t>
            </a:r>
            <a:r>
              <a:rPr lang="en-US" altLang="zh-CN" sz="2600" spc="180" noProof="1">
                <a:solidFill>
                  <a:srgbClr val="FF0000"/>
                </a:solidFill>
                <a:latin typeface="Arial" panose="020B0604020202020204" pitchFamily="34" charset="0"/>
                <a:ea typeface="微软雅黑" panose="020B0503020204020204" charset="-122"/>
                <a:cs typeface="+mn-cs"/>
              </a:rPr>
              <a:t>控烟宣传</a:t>
            </a:r>
            <a:r>
              <a:rPr lang="en-US" altLang="zh-CN" sz="2600" spc="180" noProof="1">
                <a:solidFill>
                  <a:schemeClr val="dk1">
                    <a:lumMod val="85000"/>
                    <a:lumOff val="15000"/>
                  </a:schemeClr>
                </a:solidFill>
                <a:latin typeface="Arial" panose="020B0604020202020204" pitchFamily="34" charset="0"/>
                <a:ea typeface="微软雅黑" panose="020B0503020204020204" charset="-122"/>
                <a:cs typeface="+mn-cs"/>
              </a:rPr>
              <a:t>知识和</a:t>
            </a:r>
            <a:r>
              <a:rPr lang="en-US" altLang="zh-CN" sz="2600" spc="180" noProof="1">
                <a:solidFill>
                  <a:srgbClr val="FF0000"/>
                </a:solidFill>
                <a:latin typeface="Arial" panose="020B0604020202020204" pitchFamily="34" charset="0"/>
                <a:ea typeface="微软雅黑" panose="020B0503020204020204" charset="-122"/>
                <a:cs typeface="+mn-cs"/>
              </a:rPr>
              <a:t>禁烟标识</a:t>
            </a:r>
            <a:r>
              <a:rPr lang="en-US" altLang="zh-CN" sz="2600" spc="180" noProof="1">
                <a:solidFill>
                  <a:schemeClr val="dk1">
                    <a:lumMod val="85000"/>
                    <a:lumOff val="15000"/>
                  </a:schemeClr>
                </a:solidFill>
                <a:latin typeface="Arial" panose="020B0604020202020204" pitchFamily="34" charset="0"/>
                <a:ea typeface="微软雅黑" panose="020B0503020204020204" charset="-122"/>
                <a:cs typeface="+mn-cs"/>
              </a:rPr>
              <a:t>。</a:t>
            </a:r>
            <a:endParaRPr lang="en-US" altLang="zh-CN" sz="2600" spc="180" noProof="1">
              <a:solidFill>
                <a:schemeClr val="dk1">
                  <a:lumMod val="85000"/>
                  <a:lumOff val="15000"/>
                </a:schemeClr>
              </a:solidFill>
              <a:latin typeface="Arial" panose="020B0604020202020204" pitchFamily="34" charset="0"/>
              <a:ea typeface="微软雅黑" panose="020B0503020204020204" charset="-122"/>
            </a:endParaRPr>
          </a:p>
          <a:p>
            <a:pPr>
              <a:lnSpc>
                <a:spcPct val="120000"/>
              </a:lnSpc>
              <a:spcBef>
                <a:spcPts val="0"/>
              </a:spcBef>
              <a:spcAft>
                <a:spcPts val="800"/>
              </a:spcAft>
              <a:buClr>
                <a:schemeClr val="tx1">
                  <a:lumMod val="65000"/>
                  <a:lumOff val="35000"/>
                </a:schemeClr>
              </a:buClr>
              <a:buSzPct val="100000"/>
              <a:buFont typeface="Wingdings" panose="05000000000000000000" pitchFamily="2" charset="2"/>
            </a:pPr>
            <a:r>
              <a:rPr lang="en-US" altLang="zh-CN" sz="2600" spc="180" noProof="1">
                <a:solidFill>
                  <a:schemeClr val="dk1">
                    <a:lumMod val="85000"/>
                    <a:lumOff val="15000"/>
                  </a:schemeClr>
                </a:solidFill>
                <a:latin typeface="Arial" panose="020B0604020202020204" pitchFamily="34" charset="0"/>
                <a:ea typeface="微软雅黑" panose="020B0503020204020204" charset="-122"/>
                <a:cs typeface="+mn-cs"/>
              </a:rPr>
              <a:t>3</a:t>
            </a:r>
            <a:r>
              <a:rPr lang="zh-CN" altLang="en-US" sz="2600" spc="180" noProof="1">
                <a:solidFill>
                  <a:schemeClr val="dk1">
                    <a:lumMod val="85000"/>
                    <a:lumOff val="15000"/>
                  </a:schemeClr>
                </a:solidFill>
                <a:latin typeface="Arial" panose="020B0604020202020204" pitchFamily="34" charset="0"/>
                <a:ea typeface="微软雅黑" panose="020B0503020204020204" charset="-122"/>
                <a:cs typeface="+mn-cs"/>
              </a:rPr>
              <a:t>、</a:t>
            </a:r>
            <a:r>
              <a:rPr lang="en-US" altLang="zh-CN" sz="2600" spc="180" noProof="1">
                <a:solidFill>
                  <a:schemeClr val="dk1">
                    <a:lumMod val="85000"/>
                    <a:lumOff val="15000"/>
                  </a:schemeClr>
                </a:solidFill>
                <a:latin typeface="Arial" panose="020B0604020202020204" pitchFamily="34" charset="0"/>
                <a:ea typeface="微软雅黑" panose="020B0503020204020204" charset="-122"/>
                <a:cs typeface="+mn-cs"/>
              </a:rPr>
              <a:t>每学期健康教育课堂教学</a:t>
            </a:r>
            <a:r>
              <a:rPr lang="en-US" altLang="zh-CN" sz="2600" spc="180" noProof="1">
                <a:solidFill>
                  <a:srgbClr val="FF0000"/>
                </a:solidFill>
                <a:latin typeface="Arial" panose="020B0604020202020204" pitchFamily="34" charset="0"/>
                <a:ea typeface="微软雅黑" panose="020B0503020204020204" charset="-122"/>
                <a:cs typeface="+mn-cs"/>
              </a:rPr>
              <a:t>6-7学时</a:t>
            </a:r>
            <a:r>
              <a:rPr lang="en-US" altLang="zh-CN" sz="2600" spc="180" noProof="1">
                <a:solidFill>
                  <a:schemeClr val="dk1">
                    <a:lumMod val="85000"/>
                    <a:lumOff val="15000"/>
                  </a:schemeClr>
                </a:solidFill>
                <a:latin typeface="Arial" panose="020B0604020202020204" pitchFamily="34" charset="0"/>
                <a:ea typeface="微软雅黑" panose="020B0503020204020204" charset="-122"/>
                <a:cs typeface="+mn-cs"/>
              </a:rPr>
              <a:t>纳入教学计划，课程表在校园网公布。教材、教具、教案齐全。专兼职健康教育教师队伍数量和质量满足教育要求。</a:t>
            </a:r>
            <a:endParaRPr lang="en-US" altLang="zh-CN" sz="2600" spc="180" noProof="1">
              <a:solidFill>
                <a:schemeClr val="dk1">
                  <a:lumMod val="85000"/>
                  <a:lumOff val="15000"/>
                </a:schemeClr>
              </a:solidFill>
              <a:latin typeface="Arial" panose="020B0604020202020204" pitchFamily="34" charset="0"/>
              <a:ea typeface="微软雅黑" panose="020B0503020204020204" charset="-122"/>
            </a:endParaRPr>
          </a:p>
        </p:txBody>
      </p:sp>
    </p:spTree>
    <p:custDataLst>
      <p:tags r:id="rId3"/>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custDataLst>
              <p:tags r:id="rId1"/>
            </p:custDataLst>
          </p:nvPr>
        </p:nvSpPr>
        <p:spPr>
          <a:xfrm>
            <a:off x="1908175" y="1217613"/>
            <a:ext cx="8375650" cy="4432300"/>
          </a:xfrm>
          <a:prstGeom prst="rect">
            <a:avLst/>
          </a:prstGeom>
          <a:solidFill>
            <a:schemeClr val="bg1"/>
          </a:solidFill>
          <a:ln w="50800">
            <a:solidFill>
              <a:schemeClr val="accent1">
                <a:alpha val="5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kumimoji="1" lang="zh-CN" altLang="en-US" sz="1200" b="1" strike="noStrike" noProof="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3" name="文本框 2"/>
          <p:cNvSpPr txBox="1"/>
          <p:nvPr>
            <p:custDataLst>
              <p:tags r:id="rId2"/>
            </p:custDataLst>
          </p:nvPr>
        </p:nvSpPr>
        <p:spPr>
          <a:xfrm>
            <a:off x="2878138" y="1500188"/>
            <a:ext cx="6435725" cy="3867150"/>
          </a:xfrm>
          <a:prstGeom prst="rect">
            <a:avLst/>
          </a:prstGeom>
          <a:noFill/>
        </p:spPr>
        <p:txBody>
          <a:bodyPr wrap="square" lIns="68580" tIns="34290" rIns="68580" bIns="34290" rtlCol="0" anchor="ctr" anchorCtr="0">
            <a:normAutofit/>
          </a:bodyPr>
          <a:p>
            <a:pPr indent="-285750">
              <a:lnSpc>
                <a:spcPct val="120000"/>
              </a:lnSpc>
              <a:spcBef>
                <a:spcPts val="0"/>
              </a:spcBef>
              <a:spcAft>
                <a:spcPts val="800"/>
              </a:spcAft>
              <a:buClr>
                <a:schemeClr val="tx1">
                  <a:lumMod val="65000"/>
                  <a:lumOff val="35000"/>
                </a:schemeClr>
              </a:buClr>
              <a:buSzPct val="100000"/>
              <a:buFont typeface="Wingdings" panose="05000000000000000000" pitchFamily="2" charset="2"/>
              <a:buNone/>
            </a:pP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4</a:t>
            </a:r>
            <a:r>
              <a:rPr lang="zh-CN" altLang="en-US" sz="2800" spc="200" noProof="1">
                <a:solidFill>
                  <a:schemeClr val="dk1">
                    <a:lumMod val="85000"/>
                    <a:lumOff val="15000"/>
                  </a:schemeClr>
                </a:solidFill>
                <a:latin typeface="Arial" panose="020B0604020202020204" pitchFamily="34" charset="0"/>
                <a:ea typeface="微软雅黑" panose="020B0503020204020204" charset="-122"/>
                <a:cs typeface="+mn-cs"/>
              </a:rPr>
              <a:t>、</a:t>
            </a: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每年组织</a:t>
            </a:r>
            <a:r>
              <a:rPr lang="zh-CN" altLang="en-US" sz="2800" spc="200" noProof="1">
                <a:solidFill>
                  <a:schemeClr val="dk1">
                    <a:lumMod val="85000"/>
                    <a:lumOff val="15000"/>
                  </a:schemeClr>
                </a:solidFill>
                <a:latin typeface="Arial" panose="020B0604020202020204" pitchFamily="34" charset="0"/>
                <a:ea typeface="微软雅黑" panose="020B0503020204020204" charset="-122"/>
                <a:cs typeface="+mn-cs"/>
              </a:rPr>
              <a:t>爱牙日、</a:t>
            </a: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爱国卫生月、世界卫生日、控烟、食品安全和预防艾滋病等</a:t>
            </a:r>
            <a:r>
              <a:rPr lang="en-US" altLang="zh-CN" sz="2800" spc="200" noProof="1">
                <a:solidFill>
                  <a:srgbClr val="FF0000"/>
                </a:solidFill>
                <a:latin typeface="Arial" panose="020B0604020202020204" pitchFamily="34" charset="0"/>
                <a:ea typeface="微软雅黑" panose="020B0503020204020204" charset="-122"/>
                <a:cs typeface="+mn-cs"/>
              </a:rPr>
              <a:t>主题宣传日</a:t>
            </a: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活动。每学期面向学生、教师、家长定期开展健康知识</a:t>
            </a:r>
            <a:r>
              <a:rPr lang="en-US" altLang="zh-CN" sz="2800" spc="200" noProof="1">
                <a:solidFill>
                  <a:srgbClr val="FF0000"/>
                </a:solidFill>
                <a:latin typeface="Arial" panose="020B0604020202020204" pitchFamily="34" charset="0"/>
                <a:ea typeface="微软雅黑" panose="020B0503020204020204" charset="-122"/>
                <a:cs typeface="+mn-cs"/>
              </a:rPr>
              <a:t>专题讲座</a:t>
            </a: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a:t>
            </a:r>
            <a:endParaRPr lang="en-US" altLang="zh-CN" sz="2800" spc="200" noProof="1">
              <a:solidFill>
                <a:schemeClr val="dk1">
                  <a:lumMod val="85000"/>
                  <a:lumOff val="15000"/>
                </a:schemeClr>
              </a:solidFill>
              <a:latin typeface="Arial" panose="020B0604020202020204" pitchFamily="34" charset="0"/>
              <a:ea typeface="微软雅黑" panose="020B0503020204020204" charset="-122"/>
            </a:endParaRPr>
          </a:p>
        </p:txBody>
      </p:sp>
    </p:spTree>
    <p:custDataLst>
      <p:tags r:id="rId3"/>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矩形 3"/>
          <p:cNvSpPr/>
          <p:nvPr>
            <p:custDataLst>
              <p:tags r:id="rId1"/>
            </p:custDataLst>
          </p:nvPr>
        </p:nvSpPr>
        <p:spPr>
          <a:xfrm>
            <a:off x="1908175" y="1217613"/>
            <a:ext cx="8375650" cy="4432300"/>
          </a:xfrm>
          <a:prstGeom prst="rect">
            <a:avLst/>
          </a:prstGeom>
          <a:solidFill>
            <a:schemeClr val="bg1"/>
          </a:solidFill>
          <a:ln w="50800">
            <a:solidFill>
              <a:schemeClr val="accent1">
                <a:alpha val="5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kumimoji="1" lang="zh-CN" altLang="en-US" sz="1200" b="1" strike="noStrike" noProof="1" dirty="0">
              <a:solidFill>
                <a:schemeClr val="bg1"/>
              </a:solidFill>
              <a:latin typeface="Arial" panose="020B0604020202020204" pitchFamily="34" charset="0"/>
              <a:ea typeface="微软雅黑" panose="020B0503020204020204" charset="-122"/>
              <a:sym typeface="Arial" panose="020B0604020202020204" pitchFamily="34" charset="0"/>
            </a:endParaRPr>
          </a:p>
        </p:txBody>
      </p:sp>
      <p:sp>
        <p:nvSpPr>
          <p:cNvPr id="3" name="文本框 2"/>
          <p:cNvSpPr txBox="1"/>
          <p:nvPr>
            <p:custDataLst>
              <p:tags r:id="rId2"/>
            </p:custDataLst>
          </p:nvPr>
        </p:nvSpPr>
        <p:spPr>
          <a:xfrm>
            <a:off x="2878138" y="1500188"/>
            <a:ext cx="6435725" cy="3867150"/>
          </a:xfrm>
          <a:prstGeom prst="rect">
            <a:avLst/>
          </a:prstGeom>
          <a:noFill/>
        </p:spPr>
        <p:txBody>
          <a:bodyPr wrap="square" lIns="68580" tIns="34290" rIns="68580" bIns="34290" rtlCol="0" anchor="ctr" anchorCtr="0">
            <a:normAutofit fontScale="90000"/>
          </a:bodyPr>
          <a:p>
            <a:pPr indent="-285750">
              <a:lnSpc>
                <a:spcPct val="120000"/>
              </a:lnSpc>
              <a:spcBef>
                <a:spcPts val="0"/>
              </a:spcBef>
              <a:spcAft>
                <a:spcPts val="800"/>
              </a:spcAft>
              <a:buClr>
                <a:schemeClr val="tx1">
                  <a:lumMod val="65000"/>
                  <a:lumOff val="35000"/>
                </a:schemeClr>
              </a:buClr>
              <a:buSzPct val="100000"/>
              <a:buFont typeface="Wingdings" panose="05000000000000000000" pitchFamily="2" charset="2"/>
              <a:buNone/>
            </a:pP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5</a:t>
            </a:r>
            <a:r>
              <a:rPr lang="zh-CN" altLang="en-US" sz="2800" spc="200" noProof="1">
                <a:solidFill>
                  <a:schemeClr val="dk1">
                    <a:lumMod val="85000"/>
                    <a:lumOff val="15000"/>
                  </a:schemeClr>
                </a:solidFill>
                <a:latin typeface="Arial" panose="020B0604020202020204" pitchFamily="34" charset="0"/>
                <a:ea typeface="微软雅黑" panose="020B0503020204020204" charset="-122"/>
                <a:cs typeface="+mn-cs"/>
              </a:rPr>
              <a:t>、</a:t>
            </a:r>
            <a:r>
              <a:rPr sz="2800" spc="200" noProof="1">
                <a:solidFill>
                  <a:schemeClr val="dk1">
                    <a:lumMod val="85000"/>
                    <a:lumOff val="15000"/>
                  </a:schemeClr>
                </a:solidFill>
                <a:latin typeface="Arial" panose="020B0604020202020204" pitchFamily="34" charset="0"/>
                <a:ea typeface="微软雅黑" panose="020B0503020204020204" charset="-122"/>
                <a:cs typeface="+mn-cs"/>
              </a:rPr>
              <a:t>通过健康教育课、播放口腔宣传片、发放健康教育资料、举行专题讲座、张帖宣传画等多种形式，广泛深入开展</a:t>
            </a:r>
            <a:r>
              <a:rPr sz="2800" spc="200" noProof="1">
                <a:solidFill>
                  <a:srgbClr val="FF0000"/>
                </a:solidFill>
                <a:latin typeface="Arial" panose="020B0604020202020204" pitchFamily="34" charset="0"/>
                <a:ea typeface="微软雅黑" panose="020B0503020204020204" charset="-122"/>
                <a:cs typeface="+mn-cs"/>
              </a:rPr>
              <a:t>口腔健康教育</a:t>
            </a: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a:t>
            </a:r>
            <a:endPar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endParaRPr>
          </a:p>
          <a:p>
            <a:pPr indent="-285750">
              <a:lnSpc>
                <a:spcPct val="120000"/>
              </a:lnSpc>
              <a:spcBef>
                <a:spcPts val="0"/>
              </a:spcBef>
              <a:spcAft>
                <a:spcPts val="800"/>
              </a:spcAft>
              <a:buClr>
                <a:schemeClr val="tx1">
                  <a:lumMod val="65000"/>
                  <a:lumOff val="35000"/>
                </a:schemeClr>
              </a:buClr>
              <a:buSzPct val="100000"/>
              <a:buFont typeface="Wingdings" panose="05000000000000000000" pitchFamily="2" charset="2"/>
              <a:buNone/>
            </a:pPr>
            <a:r>
              <a:rPr lang="en-US" altLang="zh-CN" sz="2800" spc="200" noProof="1">
                <a:solidFill>
                  <a:schemeClr val="dk1">
                    <a:lumMod val="85000"/>
                    <a:lumOff val="15000"/>
                  </a:schemeClr>
                </a:solidFill>
                <a:latin typeface="Arial" panose="020B0604020202020204" pitchFamily="34" charset="0"/>
                <a:ea typeface="微软雅黑" panose="020B0503020204020204" charset="-122"/>
                <a:cs typeface="+mn-cs"/>
              </a:rPr>
              <a:t>6</a:t>
            </a:r>
            <a:r>
              <a:rPr lang="zh-CN" altLang="en-US" sz="2800" spc="200" noProof="1">
                <a:solidFill>
                  <a:schemeClr val="dk1">
                    <a:lumMod val="85000"/>
                    <a:lumOff val="15000"/>
                  </a:schemeClr>
                </a:solidFill>
                <a:latin typeface="Arial" panose="020B0604020202020204" pitchFamily="34" charset="0"/>
                <a:ea typeface="微软雅黑" panose="020B0503020204020204" charset="-122"/>
                <a:cs typeface="+mn-cs"/>
              </a:rPr>
              <a:t>、配合辖区医院完成</a:t>
            </a:r>
            <a:r>
              <a:rPr lang="zh-CN" altLang="en-US" sz="2800" spc="200" noProof="1">
                <a:solidFill>
                  <a:srgbClr val="FF0000"/>
                </a:solidFill>
                <a:latin typeface="Arial" panose="020B0604020202020204" pitchFamily="34" charset="0"/>
                <a:ea typeface="微软雅黑" panose="020B0503020204020204" charset="-122"/>
                <a:cs typeface="+mn-cs"/>
              </a:rPr>
              <a:t>儿童的口腔健康检查</a:t>
            </a:r>
            <a:r>
              <a:rPr lang="zh-CN" altLang="en-US" sz="2800" spc="200" noProof="1">
                <a:solidFill>
                  <a:schemeClr val="dk1">
                    <a:lumMod val="85000"/>
                    <a:lumOff val="15000"/>
                  </a:schemeClr>
                </a:solidFill>
                <a:latin typeface="Arial" panose="020B0604020202020204" pitchFamily="34" charset="0"/>
                <a:ea typeface="微软雅黑" panose="020B0503020204020204" charset="-122"/>
                <a:cs typeface="+mn-cs"/>
              </a:rPr>
              <a:t>，</a:t>
            </a:r>
            <a:r>
              <a:rPr lang="zh-CN" altLang="en-US" sz="2800" spc="200">
                <a:solidFill>
                  <a:schemeClr val="dk1">
                    <a:lumMod val="85000"/>
                    <a:lumOff val="15000"/>
                  </a:schemeClr>
                </a:solidFill>
                <a:ea typeface="微软雅黑" panose="020B0503020204020204" charset="-122"/>
                <a:sym typeface="+mn-ea"/>
              </a:rPr>
              <a:t>及时</a:t>
            </a:r>
            <a:r>
              <a:rPr lang="zh-CN" altLang="en-US" sz="2800" spc="200" noProof="1">
                <a:solidFill>
                  <a:schemeClr val="dk1">
                    <a:lumMod val="85000"/>
                    <a:lumOff val="15000"/>
                  </a:schemeClr>
                </a:solidFill>
                <a:latin typeface="Arial" panose="020B0604020202020204" pitchFamily="34" charset="0"/>
                <a:ea typeface="微软雅黑" panose="020B0503020204020204" charset="-122"/>
                <a:cs typeface="+mn-cs"/>
              </a:rPr>
              <a:t>将检查结果反馈至家长，建议龋患儿童及时做好龋齿填充，防患于未然，提高儿童的口腔健康指数。</a:t>
            </a:r>
            <a:endParaRPr lang="zh-CN" altLang="en-US" sz="2800" spc="200" noProof="1">
              <a:solidFill>
                <a:schemeClr val="dk1">
                  <a:lumMod val="85000"/>
                  <a:lumOff val="15000"/>
                </a:schemeClr>
              </a:solidFill>
              <a:latin typeface="Arial" panose="020B0604020202020204" pitchFamily="34" charset="0"/>
              <a:ea typeface="微软雅黑" panose="020B0503020204020204" charset="-122"/>
              <a:cs typeface="+mn-cs"/>
            </a:endParaRPr>
          </a:p>
        </p:txBody>
      </p:sp>
    </p:spTree>
    <p:custDataLst>
      <p:tags r:id="rId3"/>
    </p:custData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 name="AutoShape 3"/>
          <p:cNvSpPr>
            <a:spLocks noChangeAspect="1" noChangeArrowheads="1" noTextEdit="1"/>
          </p:cNvSpPr>
          <p:nvPr>
            <p:custDataLst>
              <p:tags r:id="rId1"/>
            </p:custDataLst>
          </p:nvPr>
        </p:nvSpPr>
        <p:spPr bwMode="auto">
          <a:xfrm>
            <a:off x="2098675" y="1589088"/>
            <a:ext cx="5048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
            <a:pPr fontAlgn="base"/>
            <a:endParaRPr lang="zh-CN" altLang="en-US" sz="1350" strike="noStrike" noProof="1">
              <a:solidFill>
                <a:schemeClr val="dk1"/>
              </a:solidFill>
              <a:latin typeface="微软雅黑" panose="020B0503020204020204" charset="-122"/>
              <a:ea typeface="微软雅黑" panose="020B0503020204020204" charset="-122"/>
            </a:endParaRPr>
          </a:p>
        </p:txBody>
      </p:sp>
      <p:sp>
        <p:nvSpPr>
          <p:cNvPr id="11" name="Title 6"/>
          <p:cNvSpPr txBox="1"/>
          <p:nvPr>
            <p:custDataLst>
              <p:tags r:id="rId2"/>
            </p:custDataLst>
          </p:nvPr>
        </p:nvSpPr>
        <p:spPr>
          <a:xfrm>
            <a:off x="1316355" y="1247140"/>
            <a:ext cx="4365625" cy="2235200"/>
          </a:xfrm>
          <a:prstGeom prst="rect">
            <a:avLst/>
          </a:prstGeom>
          <a:noFill/>
          <a:ln w="3175">
            <a:noFill/>
            <a:prstDash val="dash"/>
          </a:ln>
        </p:spPr>
        <p:txBody>
          <a:bodyPr wrap="square" lIns="47625" tIns="19050" rIns="47625" bIns="19050" anchor="b"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marR="0" lvl="0" indent="0" algn="l" defTabSz="913765" rtl="0" eaLnBrk="1" fontAlgn="auto" latinLnBrk="0" hangingPunct="1">
              <a:lnSpc>
                <a:spcPct val="120000"/>
              </a:lnSpc>
              <a:spcBef>
                <a:spcPts val="0"/>
              </a:spcBef>
              <a:spcAft>
                <a:spcPts val="0"/>
              </a:spcAft>
              <a:buSzPct val="100000"/>
              <a:buFontTx/>
              <a:buNone/>
            </a:pPr>
            <a:r>
              <a:rPr kumimoji="0" lang="en-US" altLang="zh-CN" sz="2800" b="1" i="0" strike="noStrike" spc="130" noProof="0">
                <a:ln w="3175">
                  <a:noFill/>
                  <a:prstDash val="dash"/>
                </a:ln>
                <a:solidFill>
                  <a:schemeClr val="dk1">
                    <a:lumMod val="85000"/>
                    <a:lumOff val="15000"/>
                  </a:schemeClr>
                </a:solidFill>
                <a:effectLst/>
                <a:uLnTx/>
                <a:uFillTx/>
                <a:latin typeface="微软雅黑" panose="020B0503020204020204" charset="-122"/>
                <a:ea typeface="微软雅黑" panose="020B0503020204020204" charset="-122"/>
                <a:cs typeface="微软雅黑" panose="020B0503020204020204" charset="-122"/>
              </a:rPr>
              <a:t>7、对《中国公民健康素养—基本知识与技能（试行）》知晓率达到70%。</a:t>
            </a:r>
            <a:endParaRPr kumimoji="0" lang="en-US" altLang="zh-CN" sz="2800" b="1" i="0" strike="noStrike" spc="130" noProof="0">
              <a:ln w="3175">
                <a:noFill/>
                <a:prstDash val="dash"/>
              </a:ln>
              <a:solidFill>
                <a:schemeClr val="dk1">
                  <a:lumMod val="85000"/>
                  <a:lumOff val="15000"/>
                </a:schemeClr>
              </a:solidFill>
              <a:effectLst/>
              <a:uLnTx/>
              <a:uFillTx/>
              <a:latin typeface="微软雅黑" panose="020B0503020204020204" charset="-122"/>
              <a:ea typeface="微软雅黑" panose="020B0503020204020204" charset="-122"/>
              <a:cs typeface="微软雅黑" panose="020B0503020204020204" charset="-122"/>
            </a:endParaRPr>
          </a:p>
        </p:txBody>
      </p:sp>
      <p:sp>
        <p:nvSpPr>
          <p:cNvPr id="14" name="Title 6"/>
          <p:cNvSpPr txBox="1"/>
          <p:nvPr>
            <p:custDataLst>
              <p:tags r:id="rId3"/>
            </p:custDataLst>
          </p:nvPr>
        </p:nvSpPr>
        <p:spPr>
          <a:xfrm>
            <a:off x="1094105" y="3935730"/>
            <a:ext cx="4510405" cy="1386840"/>
          </a:xfrm>
          <a:prstGeom prst="rect">
            <a:avLst/>
          </a:prstGeom>
          <a:noFill/>
          <a:ln w="3175">
            <a:noFill/>
            <a:prstDash val="dash"/>
          </a:ln>
        </p:spPr>
        <p:txBody>
          <a:bodyPr wrap="square" lIns="47625" tIns="19050" rIns="47625" bIns="19050" anchor="t" anchorCtr="0">
            <a:no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marL="0" lvl="0" indent="0" algn="l" fontAlgn="base">
              <a:lnSpc>
                <a:spcPct val="100000"/>
              </a:lnSpc>
              <a:spcBef>
                <a:spcPts val="0"/>
              </a:spcBef>
              <a:spcAft>
                <a:spcPts val="800"/>
              </a:spcAft>
              <a:buSzPct val="100000"/>
            </a:pPr>
            <a:r>
              <a:rPr lang="zh-CN" altLang="en-US" sz="2800" strike="noStrike" spc="100" noProof="1">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rPr>
              <a:t>长按或扫二维码，进行素养学习。</a:t>
            </a:r>
            <a:endParaRPr lang="zh-CN" altLang="en-US" sz="2800" strike="noStrike" spc="100" noProof="1">
              <a:ln w="3175">
                <a:noFill/>
                <a:prstDash val="dash"/>
              </a:ln>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endParaRPr>
          </a:p>
        </p:txBody>
      </p:sp>
      <p:pic>
        <p:nvPicPr>
          <p:cNvPr id="4" name="图片 3"/>
          <p:cNvPicPr>
            <a:picLocks noChangeAspect="1"/>
          </p:cNvPicPr>
          <p:nvPr>
            <p:custDataLst>
              <p:tags r:id="rId4"/>
            </p:custDataLst>
          </p:nvPr>
        </p:nvPicPr>
        <p:blipFill rotWithShape="1">
          <a:blip r:embed="rId5"/>
          <a:srcRect l="1084" r="1084"/>
          <a:stretch>
            <a:fillRect/>
          </a:stretch>
        </p:blipFill>
        <p:spPr>
          <a:xfrm>
            <a:off x="6205855" y="1087120"/>
            <a:ext cx="4814570" cy="4483100"/>
          </a:xfrm>
          <a:prstGeom prst="roundRect">
            <a:avLst>
              <a:gd name="adj" fmla="val 8890"/>
            </a:avLst>
          </a:prstGeom>
          <a:effectLst>
            <a:outerShdw blurRad="279400" dist="88900" dir="2700000" algn="tl" rotWithShape="0">
              <a:srgbClr val="000000">
                <a:alpha val="10000"/>
              </a:srgbClr>
            </a:outerShdw>
          </a:effectLst>
        </p:spPr>
      </p:pic>
    </p:spTree>
    <p:custDataLst>
      <p:tags r:id="rId6"/>
    </p:custData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r>
              <a:rPr lang="zh-CN" altLang="en-US"/>
              <a:t>谢谢！</a:t>
            </a: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1"/>
          <p:cNvSpPr>
            <a:spLocks noGrp="1"/>
          </p:cNvSpPr>
          <p:nvPr/>
        </p:nvSpPr>
        <p:spPr>
          <a:xfrm>
            <a:off x="838200" y="0"/>
            <a:ext cx="10515600" cy="7556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zh-CN" dirty="0">
                <a:solidFill>
                  <a:srgbClr val="006600"/>
                </a:solidFill>
                <a:latin typeface="Times New Roman" panose="02020603050405020304" charset="0"/>
                <a:ea typeface="宋体" panose="02010600030101010101" pitchFamily="2" charset="-122"/>
                <a:sym typeface="+mn-ea"/>
              </a:rPr>
              <a:t>近两年学校传染病疫情概况（</a:t>
            </a:r>
            <a:r>
              <a:rPr lang="zh-CN" altLang="zh-CN" dirty="0">
                <a:solidFill>
                  <a:srgbClr val="006600"/>
                </a:solidFill>
                <a:latin typeface="Times New Roman" panose="02020603050405020304" charset="0"/>
                <a:ea typeface="宋体" panose="02010600030101010101" pitchFamily="2" charset="-122"/>
                <a:sym typeface="+mn-ea"/>
              </a:rPr>
              <a:t>分月）</a:t>
            </a:r>
            <a:endParaRPr lang="zh-CN" altLang="en-US"/>
          </a:p>
        </p:txBody>
      </p:sp>
      <p:graphicFrame>
        <p:nvGraphicFramePr>
          <p:cNvPr id="6" name="表格 5"/>
          <p:cNvGraphicFramePr/>
          <p:nvPr>
            <p:custDataLst>
              <p:tags r:id="rId1"/>
            </p:custDataLst>
          </p:nvPr>
        </p:nvGraphicFramePr>
        <p:xfrm>
          <a:off x="680085" y="755650"/>
          <a:ext cx="10831195" cy="4201795"/>
        </p:xfrm>
        <a:graphic>
          <a:graphicData uri="http://schemas.openxmlformats.org/drawingml/2006/table">
            <a:tbl>
              <a:tblPr firstRow="1" bandRow="1">
                <a:tableStyleId>{5C22544A-7EE6-4342-B048-85BDC9FD1C3A}</a:tableStyleId>
              </a:tblPr>
              <a:tblGrid>
                <a:gridCol w="1205230"/>
                <a:gridCol w="1202055"/>
                <a:gridCol w="1161415"/>
                <a:gridCol w="1455420"/>
                <a:gridCol w="1010285"/>
                <a:gridCol w="1243330"/>
                <a:gridCol w="1289050"/>
                <a:gridCol w="1419225"/>
                <a:gridCol w="845185"/>
              </a:tblGrid>
              <a:tr h="226695">
                <a:tc rowSpan="2">
                  <a:txBody>
                    <a:bodyPr/>
                    <a:p>
                      <a:pPr indent="0" algn="ctr">
                        <a:buNone/>
                      </a:pPr>
                      <a:r>
                        <a:rPr lang="en-US" sz="2000" b="1">
                          <a:solidFill>
                            <a:srgbClr val="000000"/>
                          </a:solidFill>
                          <a:latin typeface="宋体" panose="02010600030101010101" pitchFamily="2" charset="-122"/>
                        </a:rPr>
                        <a:t>月份</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gridSpan="4">
                  <a:txBody>
                    <a:bodyPr/>
                    <a:p>
                      <a:pPr indent="0" algn="ctr">
                        <a:buNone/>
                      </a:pPr>
                      <a:r>
                        <a:rPr lang="en-US" sz="2000" b="0">
                          <a:solidFill>
                            <a:srgbClr val="000000"/>
                          </a:solidFill>
                          <a:latin typeface="Times New Roman" panose="02020603050405020304" charset="-122"/>
                        </a:rPr>
                        <a:t>2021</a:t>
                      </a:r>
                      <a:r>
                        <a:rPr lang="en-US" sz="2000" b="0">
                          <a:solidFill>
                            <a:srgbClr val="000000"/>
                          </a:solidFill>
                          <a:latin typeface="宋体" panose="02010600030101010101" pitchFamily="2" charset="-122"/>
                        </a:rPr>
                        <a:t>年</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4">
                  <a:txBody>
                    <a:bodyPr/>
                    <a:p>
                      <a:pPr indent="0" algn="ctr">
                        <a:buNone/>
                      </a:pPr>
                      <a:r>
                        <a:rPr lang="en-US" sz="2000" b="0">
                          <a:solidFill>
                            <a:srgbClr val="000000"/>
                          </a:solidFill>
                          <a:latin typeface="Times New Roman" panose="02020603050405020304" charset="-122"/>
                        </a:rPr>
                        <a:t>2022</a:t>
                      </a:r>
                      <a:r>
                        <a:rPr lang="en-US" sz="2000" b="0">
                          <a:solidFill>
                            <a:srgbClr val="000000"/>
                          </a:solidFill>
                          <a:latin typeface="宋体" panose="02010600030101010101" pitchFamily="2" charset="-122"/>
                        </a:rPr>
                        <a:t>年</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617855">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p>
                      <a:pPr indent="0" algn="ctr">
                        <a:buNone/>
                      </a:pPr>
                      <a:r>
                        <a:rPr lang="en-US" sz="2000" b="1">
                          <a:solidFill>
                            <a:srgbClr val="000000"/>
                          </a:solidFill>
                          <a:latin typeface="宋体" panose="02010600030101010101" pitchFamily="2" charset="-122"/>
                        </a:rPr>
                        <a:t>突发公卫事件</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暴发疫情</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聚集性疫情</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合计</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突发公卫事件</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暴发疫情</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聚集性疫情</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合计</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3220">
                <a:tc>
                  <a:txBody>
                    <a:bodyPr/>
                    <a:p>
                      <a:pPr indent="0" algn="ctr">
                        <a:buNone/>
                      </a:pPr>
                      <a:r>
                        <a:rPr lang="en-US" sz="2000" b="0">
                          <a:solidFill>
                            <a:srgbClr val="000000"/>
                          </a:solidFill>
                          <a:latin typeface="Times New Roman" panose="02020603050405020304" charset="-122"/>
                        </a:rPr>
                        <a:t>1</a:t>
                      </a:r>
                      <a:r>
                        <a:rPr lang="en-US" sz="2000" b="0">
                          <a:solidFill>
                            <a:srgbClr val="000000"/>
                          </a:solidFill>
                          <a:latin typeface="宋体" panose="02010600030101010101" pitchFamily="2" charset="-122"/>
                        </a:rPr>
                        <a:t>月</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9</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9</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1</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11</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12</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000000"/>
                          </a:solidFill>
                          <a:latin typeface="Times New Roman" panose="02020603050405020304" charset="-122"/>
                        </a:rPr>
                        <a:t>2</a:t>
                      </a:r>
                      <a:r>
                        <a:rPr lang="en-US" sz="2000" b="0">
                          <a:solidFill>
                            <a:srgbClr val="000000"/>
                          </a:solidFill>
                          <a:latin typeface="宋体" panose="02010600030101010101" pitchFamily="2" charset="-122"/>
                        </a:rPr>
                        <a:t>月</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1</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1</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2</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7</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9</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3220">
                <a:tc>
                  <a:txBody>
                    <a:bodyPr/>
                    <a:p>
                      <a:pPr indent="0" algn="ctr">
                        <a:buNone/>
                      </a:pPr>
                      <a:r>
                        <a:rPr lang="en-US" sz="2000" b="0">
                          <a:solidFill>
                            <a:srgbClr val="000000"/>
                          </a:solidFill>
                          <a:latin typeface="Times New Roman" panose="02020603050405020304" charset="-122"/>
                        </a:rPr>
                        <a:t>3</a:t>
                      </a:r>
                      <a:r>
                        <a:rPr lang="en-US" sz="2000" b="0">
                          <a:solidFill>
                            <a:srgbClr val="000000"/>
                          </a:solidFill>
                          <a:latin typeface="宋体" panose="02010600030101010101" pitchFamily="2" charset="-122"/>
                        </a:rPr>
                        <a:t>月</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4</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1</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3</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3220">
                <a:tc>
                  <a:txBody>
                    <a:bodyPr/>
                    <a:p>
                      <a:pPr indent="0" algn="ctr">
                        <a:buNone/>
                      </a:pPr>
                      <a:r>
                        <a:rPr lang="en-US" sz="2000" b="0">
                          <a:solidFill>
                            <a:srgbClr val="FF0000"/>
                          </a:solidFill>
                          <a:latin typeface="Times New Roman" panose="02020603050405020304" charset="-122"/>
                        </a:rPr>
                        <a:t>4</a:t>
                      </a:r>
                      <a:r>
                        <a:rPr lang="en-US" sz="2000" b="0">
                          <a:solidFill>
                            <a:srgbClr val="FF0000"/>
                          </a:solidFill>
                          <a:latin typeface="宋体" panose="02010600030101010101" pitchFamily="2" charset="-122"/>
                        </a:rPr>
                        <a:t>月</a:t>
                      </a:r>
                      <a:endParaRPr lang="en-US" altLang="en-US" sz="2000" b="0">
                        <a:solidFill>
                          <a:srgbClr val="FF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14</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14</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0</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FF0000"/>
                          </a:solidFill>
                          <a:latin typeface="Times New Roman" panose="02020603050405020304" charset="-122"/>
                        </a:rPr>
                        <a:t>5</a:t>
                      </a:r>
                      <a:r>
                        <a:rPr lang="en-US" sz="2000" b="0">
                          <a:solidFill>
                            <a:srgbClr val="FF0000"/>
                          </a:solidFill>
                          <a:latin typeface="宋体" panose="02010600030101010101" pitchFamily="2" charset="-122"/>
                        </a:rPr>
                        <a:t>月</a:t>
                      </a:r>
                      <a:endParaRPr lang="en-US" altLang="en-US" sz="2000" b="0">
                        <a:solidFill>
                          <a:srgbClr val="FF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19</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20</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4</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4</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FF0000"/>
                          </a:solidFill>
                          <a:latin typeface="Times New Roman" panose="02020603050405020304" charset="-122"/>
                        </a:rPr>
                        <a:t>6</a:t>
                      </a:r>
                      <a:r>
                        <a:rPr lang="en-US" sz="2000" b="0">
                          <a:solidFill>
                            <a:srgbClr val="FF0000"/>
                          </a:solidFill>
                          <a:latin typeface="宋体" panose="02010600030101010101" pitchFamily="2" charset="-122"/>
                        </a:rPr>
                        <a:t>月</a:t>
                      </a:r>
                      <a:endParaRPr lang="en-US" altLang="en-US" sz="2000" b="0">
                        <a:solidFill>
                          <a:srgbClr val="FF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24</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25</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5</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5</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000000"/>
                          </a:solidFill>
                          <a:latin typeface="Times New Roman" panose="02020603050405020304" charset="-122"/>
                        </a:rPr>
                        <a:t>7</a:t>
                      </a:r>
                      <a:r>
                        <a:rPr lang="en-US" sz="2000" b="0">
                          <a:solidFill>
                            <a:srgbClr val="000000"/>
                          </a:solidFill>
                          <a:latin typeface="宋体" panose="02010600030101010101" pitchFamily="2" charset="-122"/>
                        </a:rPr>
                        <a:t>月</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000000"/>
                          </a:solidFill>
                          <a:latin typeface="Times New Roman" panose="02020603050405020304" charset="-122"/>
                        </a:rPr>
                        <a:t>8</a:t>
                      </a:r>
                      <a:r>
                        <a:rPr lang="en-US" sz="2000" b="0">
                          <a:solidFill>
                            <a:srgbClr val="000000"/>
                          </a:solidFill>
                          <a:latin typeface="宋体" panose="02010600030101010101" pitchFamily="2" charset="-122"/>
                        </a:rPr>
                        <a:t>月</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7330">
                <a:tc>
                  <a:txBody>
                    <a:bodyPr/>
                    <a:p>
                      <a:pPr indent="0" algn="ctr">
                        <a:buNone/>
                      </a:pPr>
                      <a:r>
                        <a:rPr lang="en-US" sz="2000" b="0">
                          <a:solidFill>
                            <a:srgbClr val="000000"/>
                          </a:solidFill>
                          <a:latin typeface="Times New Roman" panose="02020603050405020304" charset="-122"/>
                        </a:rPr>
                        <a:t>9</a:t>
                      </a:r>
                      <a:r>
                        <a:rPr lang="en-US" sz="2000" b="0">
                          <a:solidFill>
                            <a:srgbClr val="000000"/>
                          </a:solidFill>
                          <a:latin typeface="宋体" panose="02010600030101010101" pitchFamily="2" charset="-122"/>
                        </a:rPr>
                        <a:t>月</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1</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1</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3</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3</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FF0000"/>
                          </a:solidFill>
                          <a:latin typeface="Times New Roman" panose="02020603050405020304" charset="-122"/>
                        </a:rPr>
                        <a:t>10</a:t>
                      </a:r>
                      <a:r>
                        <a:rPr lang="en-US" sz="2000" b="0">
                          <a:solidFill>
                            <a:srgbClr val="FF0000"/>
                          </a:solidFill>
                          <a:latin typeface="宋体" panose="02010600030101010101" pitchFamily="2" charset="-122"/>
                        </a:rPr>
                        <a:t>月</a:t>
                      </a:r>
                      <a:endParaRPr lang="en-US" altLang="en-US" sz="2000" b="0">
                        <a:solidFill>
                          <a:srgbClr val="FF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2</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4</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6</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2</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9</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11</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FF0000"/>
                          </a:solidFill>
                          <a:latin typeface="Times New Roman" panose="02020603050405020304" charset="-122"/>
                        </a:rPr>
                        <a:t>11</a:t>
                      </a:r>
                      <a:r>
                        <a:rPr lang="en-US" sz="2000" b="0">
                          <a:solidFill>
                            <a:srgbClr val="FF0000"/>
                          </a:solidFill>
                          <a:latin typeface="宋体" panose="02010600030101010101" pitchFamily="2" charset="-122"/>
                        </a:rPr>
                        <a:t>月</a:t>
                      </a:r>
                      <a:endParaRPr lang="en-US" altLang="en-US" sz="2000" b="0">
                        <a:solidFill>
                          <a:srgbClr val="FF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a:solidFill>
                            <a:srgbClr val="FF0000"/>
                          </a:solidFill>
                          <a:latin typeface="Times New Roman" panose="02020603050405020304" charset="-122"/>
                          <a:sym typeface="+mn-ea"/>
                        </a:rPr>
                        <a:t>0</a:t>
                      </a:r>
                      <a:endParaRPr lang="en-US" altLang="en-US" sz="2000" b="0">
                        <a:solidFill>
                          <a:srgbClr val="FF0000"/>
                        </a:solidFill>
                        <a:latin typeface="Times New Roman" panose="02020603050405020304" charset="-122"/>
                        <a:sym typeface="+mn-ea"/>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2</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2</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13</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14</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0">
                          <a:solidFill>
                            <a:srgbClr val="FF0000"/>
                          </a:solidFill>
                          <a:latin typeface="Times New Roman" panose="02020603050405020304" charset="-122"/>
                        </a:rPr>
                        <a:t>12</a:t>
                      </a:r>
                      <a:r>
                        <a:rPr lang="en-US" sz="2000" b="0">
                          <a:solidFill>
                            <a:srgbClr val="FF0000"/>
                          </a:solidFill>
                          <a:latin typeface="宋体" panose="02010600030101010101" pitchFamily="2" charset="-122"/>
                        </a:rPr>
                        <a:t>月</a:t>
                      </a:r>
                      <a:endParaRPr lang="en-US" altLang="en-US" sz="2000" b="0">
                        <a:solidFill>
                          <a:srgbClr val="FF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12</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13</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a:solidFill>
                            <a:srgbClr val="FF0000"/>
                          </a:solidFill>
                          <a:latin typeface="Times New Roman" panose="02020603050405020304" charset="-122"/>
                          <a:sym typeface="+mn-ea"/>
                        </a:rPr>
                        <a:t>0</a:t>
                      </a:r>
                      <a:endParaRPr lang="en-US" altLang="en-US" sz="2000" b="0">
                        <a:solidFill>
                          <a:srgbClr val="FF0000"/>
                        </a:solidFill>
                        <a:latin typeface="Times New Roman" panose="02020603050405020304" charset="-122"/>
                        <a:sym typeface="+mn-ea"/>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FF0000"/>
                          </a:solidFill>
                          <a:latin typeface="Times New Roman" panose="02020603050405020304" charset="-122"/>
                        </a:rPr>
                        <a:t>0</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2</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2</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26695">
                <a:tc>
                  <a:txBody>
                    <a:bodyPr/>
                    <a:p>
                      <a:pPr indent="0" algn="ctr">
                        <a:buNone/>
                      </a:pPr>
                      <a:r>
                        <a:rPr lang="en-US" sz="2000" b="1">
                          <a:solidFill>
                            <a:srgbClr val="000000"/>
                          </a:solidFill>
                          <a:latin typeface="宋体" panose="02010600030101010101" pitchFamily="2" charset="-122"/>
                        </a:rPr>
                        <a:t>合计</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5</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90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95</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3</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57</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64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09600" y="0"/>
            <a:ext cx="10515600" cy="901065"/>
          </a:xfrm>
        </p:spPr>
        <p:txBody>
          <a:bodyPr/>
          <a:p>
            <a:r>
              <a:rPr lang="zh-CN" altLang="zh-CN" dirty="0">
                <a:solidFill>
                  <a:srgbClr val="006600"/>
                </a:solidFill>
                <a:latin typeface="Times New Roman" panose="02020603050405020304" charset="0"/>
                <a:ea typeface="宋体" panose="02010600030101010101" pitchFamily="2" charset="-122"/>
                <a:sym typeface="+mn-ea"/>
              </a:rPr>
              <a:t>近两年学校传染病疫情概况（</a:t>
            </a:r>
            <a:r>
              <a:rPr lang="zh-CN" altLang="zh-CN" dirty="0">
                <a:solidFill>
                  <a:srgbClr val="006600"/>
                </a:solidFill>
                <a:latin typeface="Times New Roman" panose="02020603050405020304" charset="0"/>
                <a:ea typeface="宋体" panose="02010600030101010101" pitchFamily="2" charset="-122"/>
                <a:sym typeface="+mn-ea"/>
              </a:rPr>
              <a:t>分病种）</a:t>
            </a:r>
            <a:endParaRPr lang="zh-CN" altLang="en-US"/>
          </a:p>
        </p:txBody>
      </p:sp>
      <p:graphicFrame>
        <p:nvGraphicFramePr>
          <p:cNvPr id="5" name="表格 4"/>
          <p:cNvGraphicFramePr/>
          <p:nvPr>
            <p:custDataLst>
              <p:tags r:id="rId1"/>
            </p:custDataLst>
          </p:nvPr>
        </p:nvGraphicFramePr>
        <p:xfrm>
          <a:off x="682625" y="1106805"/>
          <a:ext cx="11013440" cy="4507865"/>
        </p:xfrm>
        <a:graphic>
          <a:graphicData uri="http://schemas.openxmlformats.org/drawingml/2006/table">
            <a:tbl>
              <a:tblPr firstRow="1" bandRow="1">
                <a:tableStyleId>{5C22544A-7EE6-4342-B048-85BDC9FD1C3A}</a:tableStyleId>
              </a:tblPr>
              <a:tblGrid>
                <a:gridCol w="2722245"/>
                <a:gridCol w="1145540"/>
                <a:gridCol w="1814195"/>
                <a:gridCol w="1169035"/>
                <a:gridCol w="1141730"/>
                <a:gridCol w="1722755"/>
                <a:gridCol w="1297940"/>
              </a:tblGrid>
              <a:tr h="435610">
                <a:tc rowSpan="2">
                  <a:txBody>
                    <a:bodyPr/>
                    <a:p>
                      <a:pPr indent="0" algn="ctr">
                        <a:buNone/>
                      </a:pPr>
                      <a:r>
                        <a:rPr lang="zh-CN" sz="2000" b="1">
                          <a:solidFill>
                            <a:srgbClr val="000000"/>
                          </a:solidFill>
                          <a:latin typeface="Arial" panose="020B0604020202020204" pitchFamily="34" charset="0"/>
                          <a:ea typeface="Times New Roman" panose="02020603050405020304" charset="-122"/>
                        </a:rPr>
                        <a:t>病种类型</a:t>
                      </a:r>
                      <a:endParaRPr lang="zh-CN" altLang="en-US" sz="2000" b="1">
                        <a:solidFill>
                          <a:srgbClr val="000000"/>
                        </a:solidFill>
                        <a:latin typeface="Arial" panose="020B0604020202020204" pitchFamily="34" charset="0"/>
                        <a:ea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gridSpan="3">
                  <a:txBody>
                    <a:bodyPr/>
                    <a:p>
                      <a:pPr indent="0" algn="ctr">
                        <a:buNone/>
                      </a:pPr>
                      <a:r>
                        <a:rPr lang="en-US" sz="2000" b="0">
                          <a:solidFill>
                            <a:srgbClr val="000000"/>
                          </a:solidFill>
                          <a:latin typeface="Times New Roman" panose="02020603050405020304" charset="-122"/>
                        </a:rPr>
                        <a:t>2021</a:t>
                      </a:r>
                      <a:r>
                        <a:rPr lang="en-US" sz="2000" b="0">
                          <a:solidFill>
                            <a:srgbClr val="000000"/>
                          </a:solidFill>
                          <a:latin typeface="宋体" panose="02010600030101010101" pitchFamily="2" charset="-122"/>
                        </a:rPr>
                        <a:t>年</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3">
                  <a:txBody>
                    <a:bodyPr/>
                    <a:p>
                      <a:pPr indent="0" algn="ctr">
                        <a:buNone/>
                      </a:pPr>
                      <a:r>
                        <a:rPr lang="en-US" sz="2000" b="0">
                          <a:solidFill>
                            <a:srgbClr val="000000"/>
                          </a:solidFill>
                          <a:latin typeface="Times New Roman" panose="02020603050405020304" charset="-122"/>
                        </a:rPr>
                        <a:t>2022</a:t>
                      </a:r>
                      <a:r>
                        <a:rPr lang="en-US" sz="2000" b="0">
                          <a:solidFill>
                            <a:srgbClr val="000000"/>
                          </a:solidFill>
                          <a:latin typeface="宋体" panose="02010600030101010101" pitchFamily="2" charset="-122"/>
                        </a:rPr>
                        <a:t>年</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790575">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p>
                      <a:pPr indent="0" algn="ctr">
                        <a:buNone/>
                      </a:pPr>
                      <a:r>
                        <a:rPr lang="en-US" sz="2000" b="1">
                          <a:solidFill>
                            <a:srgbClr val="000000"/>
                          </a:solidFill>
                          <a:latin typeface="宋体" panose="02010600030101010101" pitchFamily="2" charset="-122"/>
                        </a:rPr>
                        <a:t>突发公卫事件</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buClrTx/>
                        <a:buSzTx/>
                        <a:buFontTx/>
                        <a:buNone/>
                      </a:pPr>
                      <a:r>
                        <a:rPr lang="en-US" sz="2000" b="1">
                          <a:solidFill>
                            <a:srgbClr val="000000"/>
                          </a:solidFill>
                          <a:latin typeface="宋体" panose="02010600030101010101" pitchFamily="2" charset="-122"/>
                        </a:rPr>
                        <a:t>其他聚集性或暴发疫情</a:t>
                      </a:r>
                      <a:endParaRPr 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Arial" panose="020B0604020202020204" pitchFamily="34" charset="0"/>
                          <a:ea typeface="宋体" panose="02010600030101010101" pitchFamily="2" charset="-122"/>
                        </a:rPr>
                        <a:t>合计</a:t>
                      </a:r>
                      <a:endParaRPr lang="zh-CN" altLang="en-US" sz="20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突发公卫事件</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algn="ctr">
                        <a:buClrTx/>
                        <a:buSzTx/>
                        <a:buFontTx/>
                        <a:buNone/>
                      </a:pPr>
                      <a:r>
                        <a:rPr lang="en-US" sz="2000" b="1">
                          <a:solidFill>
                            <a:srgbClr val="000000"/>
                          </a:solidFill>
                          <a:latin typeface="宋体" panose="02010600030101010101" pitchFamily="2" charset="-122"/>
                          <a:sym typeface="+mn-ea"/>
                        </a:rPr>
                        <a:t>其他聚集性或暴发疫情</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Arial" panose="020B0604020202020204" pitchFamily="34" charset="0"/>
                          <a:ea typeface="宋体" panose="02010600030101010101" pitchFamily="2" charset="-122"/>
                        </a:rPr>
                        <a:t>合计</a:t>
                      </a:r>
                      <a:endParaRPr lang="zh-CN" altLang="en-US" sz="20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35610">
                <a:tc>
                  <a:txBody>
                    <a:bodyPr/>
                    <a:p>
                      <a:pPr indent="0">
                        <a:buNone/>
                      </a:pPr>
                      <a:r>
                        <a:rPr lang="zh-CN" sz="2000" b="0">
                          <a:solidFill>
                            <a:srgbClr val="000000"/>
                          </a:solidFill>
                          <a:latin typeface="Arial" panose="020B0604020202020204" pitchFamily="34" charset="0"/>
                          <a:ea typeface="宋体" panose="02010600030101010101" pitchFamily="2" charset="-122"/>
                        </a:rPr>
                        <a:t>水痘</a:t>
                      </a:r>
                      <a:endParaRPr lang="zh-CN" altLang="en-US" sz="2000" b="0">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24</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24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4</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7</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11</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35610">
                <a:tc>
                  <a:txBody>
                    <a:bodyPr/>
                    <a:p>
                      <a:pPr indent="0">
                        <a:buNone/>
                      </a:pPr>
                      <a:r>
                        <a:rPr lang="zh-CN" sz="2000" b="0">
                          <a:solidFill>
                            <a:srgbClr val="000000"/>
                          </a:solidFill>
                          <a:latin typeface="Arial" panose="020B0604020202020204" pitchFamily="34" charset="0"/>
                          <a:ea typeface="宋体" panose="02010600030101010101" pitchFamily="2" charset="-122"/>
                        </a:rPr>
                        <a:t>流感</a:t>
                      </a:r>
                      <a:r>
                        <a:rPr lang="en-US" altLang="zh-CN" sz="2000" b="0">
                          <a:solidFill>
                            <a:srgbClr val="000000"/>
                          </a:solidFill>
                          <a:latin typeface="Arial" panose="020B0604020202020204" pitchFamily="34" charset="0"/>
                          <a:ea typeface="宋体" panose="02010600030101010101" pitchFamily="2" charset="-122"/>
                        </a:rPr>
                        <a:t>/</a:t>
                      </a:r>
                      <a:r>
                        <a:rPr lang="zh-CN" sz="2000">
                          <a:solidFill>
                            <a:srgbClr val="000000"/>
                          </a:solidFill>
                          <a:latin typeface="Arial" panose="020B0604020202020204" pitchFamily="34" charset="0"/>
                          <a:ea typeface="宋体" panose="02010600030101010101" pitchFamily="2" charset="-122"/>
                          <a:sym typeface="+mn-ea"/>
                        </a:rPr>
                        <a:t>上感</a:t>
                      </a:r>
                      <a:endParaRPr lang="en-US" altLang="zh-CN" sz="2000" b="0">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8</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8</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a:solidFill>
                            <a:srgbClr val="000000"/>
                          </a:solidFill>
                          <a:latin typeface="Times New Roman" panose="02020603050405020304" charset="-122"/>
                        </a:rPr>
                        <a:t>30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30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35610">
                <a:tc>
                  <a:txBody>
                    <a:bodyPr/>
                    <a:p>
                      <a:pPr indent="0">
                        <a:buNone/>
                      </a:pPr>
                      <a:r>
                        <a:rPr lang="zh-CN" sz="2000" b="0">
                          <a:solidFill>
                            <a:srgbClr val="000000"/>
                          </a:solidFill>
                          <a:latin typeface="Arial" panose="020B0604020202020204" pitchFamily="34" charset="0"/>
                          <a:ea typeface="宋体" panose="02010600030101010101" pitchFamily="2" charset="-122"/>
                        </a:rPr>
                        <a:t>病毒性胃肠炎/胃肠炎</a:t>
                      </a:r>
                      <a:endParaRPr lang="zh-CN" altLang="en-US" sz="2000" b="0">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16</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16</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6</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6</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36245">
                <a:tc>
                  <a:txBody>
                    <a:bodyPr/>
                    <a:p>
                      <a:pPr indent="0">
                        <a:buNone/>
                      </a:pPr>
                      <a:r>
                        <a:rPr lang="zh-CN" sz="2000" b="0">
                          <a:solidFill>
                            <a:srgbClr val="000000"/>
                          </a:solidFill>
                          <a:latin typeface="Arial" panose="020B0604020202020204" pitchFamily="34" charset="0"/>
                          <a:ea typeface="宋体" panose="02010600030101010101" pitchFamily="2" charset="-122"/>
                        </a:rPr>
                        <a:t>手足口病</a:t>
                      </a:r>
                      <a:r>
                        <a:rPr lang="en-US" altLang="zh-CN" sz="2000" b="0">
                          <a:solidFill>
                            <a:srgbClr val="000000"/>
                          </a:solidFill>
                          <a:latin typeface="Arial" panose="020B0604020202020204" pitchFamily="34" charset="0"/>
                          <a:ea typeface="宋体" panose="02010600030101010101" pitchFamily="2" charset="-122"/>
                        </a:rPr>
                        <a:t>/</a:t>
                      </a:r>
                      <a:r>
                        <a:rPr lang="zh-CN" sz="2000">
                          <a:solidFill>
                            <a:srgbClr val="000000"/>
                          </a:solidFill>
                          <a:latin typeface="Arial" panose="020B0604020202020204" pitchFamily="34" charset="0"/>
                          <a:ea typeface="宋体" panose="02010600030101010101" pitchFamily="2" charset="-122"/>
                          <a:sym typeface="+mn-ea"/>
                        </a:rPr>
                        <a:t>疱疹性咽颊炎</a:t>
                      </a:r>
                      <a:endParaRPr lang="en-US" altLang="zh-CN" sz="2000" b="0">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47</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47</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16</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16</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35610">
                <a:tc>
                  <a:txBody>
                    <a:bodyPr/>
                    <a:p>
                      <a:pPr indent="0">
                        <a:buNone/>
                      </a:pPr>
                      <a:r>
                        <a:rPr lang="zh-CN" sz="2000" b="0">
                          <a:solidFill>
                            <a:srgbClr val="000000"/>
                          </a:solidFill>
                          <a:latin typeface="Arial" panose="020B0604020202020204" pitchFamily="34" charset="0"/>
                          <a:ea typeface="宋体" panose="02010600030101010101" pitchFamily="2" charset="-122"/>
                        </a:rPr>
                        <a:t>猩红热</a:t>
                      </a:r>
                      <a:endParaRPr lang="zh-CN" altLang="en-US" sz="2000" b="0">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a:solidFill>
                            <a:srgbClr val="000000"/>
                          </a:solidFill>
                          <a:latin typeface="Times New Roman" panose="02020603050405020304" charset="-122"/>
                          <a:sym typeface="+mn-ea"/>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1</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1</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435610">
                <a:tc>
                  <a:txBody>
                    <a:bodyPr/>
                    <a:p>
                      <a:pPr indent="0" algn="ctr">
                        <a:buNone/>
                      </a:pPr>
                      <a:r>
                        <a:rPr lang="zh-CN" sz="2000" b="1">
                          <a:solidFill>
                            <a:srgbClr val="000000"/>
                          </a:solidFill>
                          <a:latin typeface="Arial" panose="020B0604020202020204" pitchFamily="34" charset="0"/>
                          <a:ea typeface="宋体" panose="02010600030101010101" pitchFamily="2" charset="-122"/>
                        </a:rPr>
                        <a:t>合</a:t>
                      </a:r>
                      <a:r>
                        <a:rPr lang="en-US" sz="2000" b="1">
                          <a:solidFill>
                            <a:srgbClr val="000000"/>
                          </a:solidFill>
                          <a:latin typeface="宋体" panose="02010600030101010101" pitchFamily="2" charset="-122"/>
                        </a:rPr>
                        <a:t>   </a:t>
                      </a:r>
                      <a:r>
                        <a:rPr lang="zh-CN" sz="2000" b="1">
                          <a:solidFill>
                            <a:srgbClr val="000000"/>
                          </a:solidFill>
                          <a:latin typeface="Arial" panose="020B0604020202020204" pitchFamily="34" charset="0"/>
                          <a:ea typeface="宋体" panose="02010600030101010101" pitchFamily="2" charset="-122"/>
                        </a:rPr>
                        <a:t>计</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en-US" sz="2000" b="0">
                          <a:solidFill>
                            <a:srgbClr val="000000"/>
                          </a:solidFill>
                          <a:latin typeface="Times New Roman" panose="02020603050405020304" charset="-122"/>
                        </a:rPr>
                        <a:t>0</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b="1">
                          <a:solidFill>
                            <a:srgbClr val="000000"/>
                          </a:solidFill>
                          <a:latin typeface="Times New Roman" panose="02020603050405020304" charset="-122"/>
                        </a:rPr>
                        <a:t>95</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95</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b="1">
                          <a:solidFill>
                            <a:srgbClr val="000000"/>
                          </a:solidFill>
                          <a:latin typeface="Times New Roman" panose="02020603050405020304" charset="-122"/>
                        </a:rPr>
                        <a:t>60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64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1"/>
          <p:cNvSpPr>
            <a:spLocks noGrp="1"/>
          </p:cNvSpPr>
          <p:nvPr/>
        </p:nvSpPr>
        <p:spPr>
          <a:xfrm>
            <a:off x="609600" y="0"/>
            <a:ext cx="10515600" cy="90106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zh-CN" altLang="zh-CN" dirty="0">
                <a:solidFill>
                  <a:srgbClr val="006600"/>
                </a:solidFill>
                <a:latin typeface="Times New Roman" panose="02020603050405020304" charset="0"/>
                <a:ea typeface="宋体" panose="02010600030101010101" pitchFamily="2" charset="-122"/>
                <a:sym typeface="+mn-ea"/>
              </a:rPr>
              <a:t>近两年学校传染病疫情概况（分学校</a:t>
            </a:r>
            <a:r>
              <a:rPr lang="zh-CN" altLang="zh-CN" dirty="0">
                <a:solidFill>
                  <a:srgbClr val="006600"/>
                </a:solidFill>
                <a:latin typeface="Times New Roman" panose="02020603050405020304" charset="0"/>
                <a:ea typeface="宋体" panose="02010600030101010101" pitchFamily="2" charset="-122"/>
                <a:sym typeface="+mn-ea"/>
              </a:rPr>
              <a:t>类型）</a:t>
            </a:r>
            <a:endParaRPr lang="zh-CN" altLang="en-US"/>
          </a:p>
        </p:txBody>
      </p:sp>
      <p:graphicFrame>
        <p:nvGraphicFramePr>
          <p:cNvPr id="6" name="表格 5"/>
          <p:cNvGraphicFramePr/>
          <p:nvPr>
            <p:custDataLst>
              <p:tags r:id="rId1"/>
            </p:custDataLst>
          </p:nvPr>
        </p:nvGraphicFramePr>
        <p:xfrm>
          <a:off x="698500" y="1108583"/>
          <a:ext cx="10993120" cy="3210560"/>
        </p:xfrm>
        <a:graphic>
          <a:graphicData uri="http://schemas.openxmlformats.org/drawingml/2006/table">
            <a:tbl>
              <a:tblPr firstRow="1" bandRow="1">
                <a:tableStyleId>{5C22544A-7EE6-4342-B048-85BDC9FD1C3A}</a:tableStyleId>
              </a:tblPr>
              <a:tblGrid>
                <a:gridCol w="1916430"/>
                <a:gridCol w="1235075"/>
                <a:gridCol w="1718310"/>
                <a:gridCol w="1632585"/>
                <a:gridCol w="1255395"/>
                <a:gridCol w="1741170"/>
                <a:gridCol w="1494155"/>
              </a:tblGrid>
              <a:tr h="208280">
                <a:tc rowSpan="2">
                  <a:txBody>
                    <a:bodyPr/>
                    <a:p>
                      <a:pPr indent="0" algn="ctr">
                        <a:buNone/>
                      </a:pPr>
                      <a:r>
                        <a:rPr lang="zh-CN" sz="2000" b="1">
                          <a:solidFill>
                            <a:srgbClr val="000000"/>
                          </a:solidFill>
                          <a:latin typeface="Arial" panose="020B0604020202020204" pitchFamily="34" charset="0"/>
                          <a:ea typeface="宋体" panose="02010600030101010101" pitchFamily="2" charset="-122"/>
                        </a:rPr>
                        <a:t>类型</a:t>
                      </a:r>
                      <a:endParaRPr lang="zh-CN" altLang="en-US" sz="20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gridSpan="3">
                  <a:txBody>
                    <a:bodyPr/>
                    <a:p>
                      <a:pPr indent="0" algn="ctr">
                        <a:buNone/>
                      </a:pPr>
                      <a:r>
                        <a:rPr lang="en-US" sz="2000" b="0">
                          <a:solidFill>
                            <a:srgbClr val="000000"/>
                          </a:solidFill>
                          <a:latin typeface="Times New Roman" panose="02020603050405020304" charset="-122"/>
                        </a:rPr>
                        <a:t>2021</a:t>
                      </a:r>
                      <a:r>
                        <a:rPr lang="en-US" sz="2000" b="0">
                          <a:solidFill>
                            <a:srgbClr val="000000"/>
                          </a:solidFill>
                          <a:latin typeface="宋体" panose="02010600030101010101" pitchFamily="2" charset="-122"/>
                        </a:rPr>
                        <a:t>年</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gridSpan="3">
                  <a:txBody>
                    <a:bodyPr/>
                    <a:p>
                      <a:pPr indent="0" algn="ctr">
                        <a:buNone/>
                      </a:pPr>
                      <a:r>
                        <a:rPr lang="en-US" sz="2000" b="0">
                          <a:solidFill>
                            <a:srgbClr val="000000"/>
                          </a:solidFill>
                          <a:latin typeface="Times New Roman" panose="02020603050405020304" charset="-122"/>
                        </a:rPr>
                        <a:t>2022</a:t>
                      </a:r>
                      <a:r>
                        <a:rPr lang="en-US" sz="2000" b="0">
                          <a:solidFill>
                            <a:srgbClr val="000000"/>
                          </a:solidFill>
                          <a:latin typeface="宋体" panose="02010600030101010101" pitchFamily="2" charset="-122"/>
                        </a:rPr>
                        <a:t>年</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hMerge="1">
                  <a:tcP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c hMerge="1">
                  <a:tcPr>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tcPr>
                </a:tc>
              </a:tr>
              <a:tr h="362585">
                <a:tc vMerge="1">
                  <a:tcPr>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B w="6350" cap="flat" cmpd="sng">
                      <a:solidFill>
                        <a:srgbClr val="000000"/>
                      </a:solidFill>
                      <a:prstDash val="solid"/>
                      <a:headEnd type="none" w="med" len="med"/>
                      <a:tailEnd type="none" w="med" len="med"/>
                    </a:lnB>
                  </a:tcPr>
                </a:tc>
                <a:tc>
                  <a:txBody>
                    <a:bodyPr/>
                    <a:p>
                      <a:pPr indent="0" algn="ctr">
                        <a:buNone/>
                      </a:pPr>
                      <a:r>
                        <a:rPr lang="en-US" sz="2000" b="1">
                          <a:solidFill>
                            <a:srgbClr val="000000"/>
                          </a:solidFill>
                          <a:latin typeface="宋体" panose="02010600030101010101" pitchFamily="2" charset="-122"/>
                        </a:rPr>
                        <a:t>突发公卫事件</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sym typeface="+mn-ea"/>
                        </a:rPr>
                        <a:t>其他聚集性或暴发疫情</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Arial" panose="020B0604020202020204" pitchFamily="34" charset="0"/>
                          <a:ea typeface="宋体" panose="02010600030101010101" pitchFamily="2" charset="-122"/>
                        </a:rPr>
                        <a:t>合计</a:t>
                      </a:r>
                      <a:endParaRPr lang="zh-CN" altLang="en-US" sz="20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rPr>
                        <a:t>突发公卫事件</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宋体" panose="02010600030101010101" pitchFamily="2" charset="-122"/>
                          <a:sym typeface="+mn-ea"/>
                        </a:rPr>
                        <a:t>其他聚集性或暴发疫情</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zh-CN" sz="2000" b="1">
                          <a:solidFill>
                            <a:srgbClr val="000000"/>
                          </a:solidFill>
                          <a:latin typeface="Arial" panose="020B0604020202020204" pitchFamily="34" charset="0"/>
                          <a:ea typeface="宋体" panose="02010600030101010101" pitchFamily="2" charset="-122"/>
                        </a:rPr>
                        <a:t>合计</a:t>
                      </a:r>
                      <a:endParaRPr lang="zh-CN" altLang="en-US" sz="2000" b="1">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3220">
                <a:tc>
                  <a:txBody>
                    <a:bodyPr/>
                    <a:p>
                      <a:pPr indent="0" algn="ctr">
                        <a:buNone/>
                      </a:pPr>
                      <a:r>
                        <a:rPr lang="zh-CN" sz="2000" b="0">
                          <a:solidFill>
                            <a:srgbClr val="FF0000"/>
                          </a:solidFill>
                          <a:latin typeface="Arial" panose="020B0604020202020204" pitchFamily="34" charset="0"/>
                          <a:ea typeface="Times New Roman" panose="02020603050405020304" charset="-122"/>
                        </a:rPr>
                        <a:t>幼儿园</a:t>
                      </a:r>
                      <a:endParaRPr lang="zh-CN" altLang="en-US" sz="2000" b="0">
                        <a:solidFill>
                          <a:srgbClr val="FF0000"/>
                        </a:solidFill>
                        <a:latin typeface="Arial" panose="020B0604020202020204" pitchFamily="34" charset="0"/>
                        <a:ea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FF0000"/>
                          </a:solidFill>
                          <a:latin typeface="Times New Roman" panose="02020603050405020304" charset="-122"/>
                        </a:rPr>
                        <a:t>46</a:t>
                      </a:r>
                      <a:endParaRPr lang="en-US" altLang="zh-CN"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46</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FF0000"/>
                          </a:solidFill>
                          <a:latin typeface="Times New Roman" panose="02020603050405020304" charset="-122"/>
                        </a:rPr>
                        <a:t>16</a:t>
                      </a:r>
                      <a:endParaRPr lang="en-US" altLang="zh-CN"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16</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3220">
                <a:tc>
                  <a:txBody>
                    <a:bodyPr/>
                    <a:p>
                      <a:pPr indent="0" algn="ctr">
                        <a:buNone/>
                      </a:pPr>
                      <a:r>
                        <a:rPr lang="zh-CN" sz="2000" b="0">
                          <a:solidFill>
                            <a:srgbClr val="FF0000"/>
                          </a:solidFill>
                          <a:latin typeface="Arial" panose="020B0604020202020204" pitchFamily="34" charset="0"/>
                          <a:ea typeface="Times New Roman" panose="02020603050405020304" charset="-122"/>
                        </a:rPr>
                        <a:t>小学</a:t>
                      </a:r>
                      <a:endParaRPr lang="zh-CN" altLang="en-US" sz="2000" b="0">
                        <a:solidFill>
                          <a:srgbClr val="FF0000"/>
                        </a:solidFill>
                        <a:latin typeface="Arial" panose="020B0604020202020204" pitchFamily="34" charset="0"/>
                        <a:ea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FF0000"/>
                          </a:solidFill>
                          <a:latin typeface="Times New Roman" panose="02020603050405020304" charset="-122"/>
                        </a:rPr>
                        <a:t>41</a:t>
                      </a:r>
                      <a:endParaRPr lang="en-US" altLang="zh-CN"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41</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FF0000"/>
                          </a:solidFill>
                          <a:latin typeface="Times New Roman" panose="02020603050405020304" charset="-122"/>
                        </a:rPr>
                        <a:t>4</a:t>
                      </a:r>
                      <a:endParaRPr lang="en-US" altLang="en-US"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FF0000"/>
                          </a:solidFill>
                          <a:latin typeface="Times New Roman" panose="02020603050405020304" charset="-122"/>
                        </a:rPr>
                        <a:t>34</a:t>
                      </a:r>
                      <a:endParaRPr lang="en-US" altLang="zh-CN" sz="2000" b="0">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FF0000"/>
                          </a:solidFill>
                          <a:latin typeface="Times New Roman" panose="02020603050405020304" charset="-122"/>
                        </a:rPr>
                        <a:t>38</a:t>
                      </a:r>
                      <a:endParaRPr lang="en-US" altLang="en-US" sz="2000" b="1">
                        <a:solidFill>
                          <a:srgbClr val="FF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08280">
                <a:tc>
                  <a:txBody>
                    <a:bodyPr/>
                    <a:p>
                      <a:pPr indent="0" algn="ctr">
                        <a:buNone/>
                      </a:pPr>
                      <a:r>
                        <a:rPr lang="zh-CN" sz="2000" b="0">
                          <a:solidFill>
                            <a:srgbClr val="000000"/>
                          </a:solidFill>
                          <a:latin typeface="Arial" panose="020B0604020202020204" pitchFamily="34" charset="0"/>
                          <a:ea typeface="Times New Roman" panose="02020603050405020304" charset="-122"/>
                        </a:rPr>
                        <a:t>初中</a:t>
                      </a:r>
                      <a:endParaRPr lang="zh-CN" altLang="en-US" sz="2000" b="0">
                        <a:solidFill>
                          <a:srgbClr val="000000"/>
                        </a:solidFill>
                        <a:latin typeface="Arial" panose="020B0604020202020204" pitchFamily="34" charset="0"/>
                        <a:ea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2</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2</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4</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3220">
                <a:tc>
                  <a:txBody>
                    <a:bodyPr/>
                    <a:p>
                      <a:pPr indent="0" algn="ctr">
                        <a:buNone/>
                      </a:pPr>
                      <a:r>
                        <a:rPr lang="en-US" sz="2000" b="0">
                          <a:solidFill>
                            <a:srgbClr val="000000"/>
                          </a:solidFill>
                          <a:latin typeface="宋体" panose="02010600030101010101" pitchFamily="2" charset="-122"/>
                        </a:rPr>
                        <a:t>高中</a:t>
                      </a:r>
                      <a:r>
                        <a:rPr lang="en-US" sz="2000" b="0">
                          <a:solidFill>
                            <a:srgbClr val="000000"/>
                          </a:solidFill>
                          <a:latin typeface="Times New Roman" panose="02020603050405020304" charset="-122"/>
                        </a:rPr>
                        <a:t>/</a:t>
                      </a:r>
                      <a:r>
                        <a:rPr lang="en-US" sz="2000" b="0">
                          <a:solidFill>
                            <a:srgbClr val="000000"/>
                          </a:solidFill>
                          <a:latin typeface="宋体" panose="02010600030101010101" pitchFamily="2" charset="-122"/>
                        </a:rPr>
                        <a:t>中专</a:t>
                      </a:r>
                      <a:endParaRPr lang="en-US" altLang="en-US" sz="2000" b="0">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3</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3</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6</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6</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08280">
                <a:tc>
                  <a:txBody>
                    <a:bodyPr/>
                    <a:p>
                      <a:pPr indent="0" algn="ctr">
                        <a:buNone/>
                      </a:pPr>
                      <a:r>
                        <a:rPr lang="zh-CN" sz="2000" b="0">
                          <a:solidFill>
                            <a:srgbClr val="000000"/>
                          </a:solidFill>
                          <a:latin typeface="Arial" panose="020B0604020202020204" pitchFamily="34" charset="0"/>
                          <a:ea typeface="宋体" panose="02010600030101010101" pitchFamily="2" charset="-122"/>
                        </a:rPr>
                        <a:t>校外培训机构</a:t>
                      </a:r>
                      <a:endParaRPr lang="zh-CN" altLang="en-US" sz="2000" b="0">
                        <a:solidFill>
                          <a:srgbClr val="000000"/>
                        </a:solidFill>
                        <a:latin typeface="Arial" panose="020B0604020202020204" pitchFamily="34" charset="0"/>
                        <a:ea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a:solidFill>
                            <a:srgbClr val="000000"/>
                          </a:solidFill>
                          <a:latin typeface="Times New Roman" panose="02020603050405020304" charset="-122"/>
                        </a:rPr>
                        <a:t>3</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0">
                          <a:solidFill>
                            <a:srgbClr val="000000"/>
                          </a:solidFill>
                          <a:latin typeface="Times New Roman" panose="02020603050405020304" charset="-122"/>
                        </a:rPr>
                        <a:t>3</a:t>
                      </a: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endParaRPr lang="en-US" altLang="en-US" sz="2000" b="0">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208280">
                <a:tc>
                  <a:txBody>
                    <a:bodyPr/>
                    <a:p>
                      <a:pPr indent="0" algn="ctr">
                        <a:buNone/>
                      </a:pPr>
                      <a:r>
                        <a:rPr lang="en-US" sz="2000" b="1">
                          <a:solidFill>
                            <a:srgbClr val="000000"/>
                          </a:solidFill>
                          <a:latin typeface="宋体" panose="02010600030101010101" pitchFamily="2" charset="-122"/>
                        </a:rPr>
                        <a:t>合计</a:t>
                      </a:r>
                      <a:endParaRPr lang="en-US" altLang="en-US" sz="2000" b="1">
                        <a:solidFill>
                          <a:srgbClr val="000000"/>
                        </a:solidFill>
                        <a:latin typeface="宋体" panose="02010600030101010101" pitchFamily="2"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b="1">
                          <a:solidFill>
                            <a:srgbClr val="000000"/>
                          </a:solidFill>
                          <a:latin typeface="Times New Roman" panose="02020603050405020304" charset="-122"/>
                        </a:rPr>
                        <a:t>95</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95</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altLang="zh-CN" sz="2000" b="1">
                          <a:solidFill>
                            <a:srgbClr val="000000"/>
                          </a:solidFill>
                          <a:latin typeface="Times New Roman" panose="02020603050405020304" charset="-122"/>
                        </a:rPr>
                        <a:t>60</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c>
                  <a:txBody>
                    <a:bodyPr/>
                    <a:p>
                      <a:pPr indent="0" algn="ctr">
                        <a:buNone/>
                      </a:pPr>
                      <a:r>
                        <a:rPr lang="en-US" sz="2000" b="1">
                          <a:solidFill>
                            <a:srgbClr val="000000"/>
                          </a:solidFill>
                          <a:latin typeface="Times New Roman" panose="02020603050405020304" charset="-122"/>
                        </a:rPr>
                        <a:t>64</a:t>
                      </a:r>
                      <a:endParaRPr lang="en-US" altLang="en-US" sz="2000" b="1">
                        <a:solidFill>
                          <a:srgbClr val="000000"/>
                        </a:solidFill>
                        <a:latin typeface="Times New Roman" panose="02020603050405020304" charset="-122"/>
                      </a:endParaRPr>
                    </a:p>
                  </a:txBody>
                  <a:tcPr marL="12700" marR="12700" marT="12700" vert="horz"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8020" y="575310"/>
            <a:ext cx="10515600" cy="4351338"/>
          </a:xfrm>
        </p:spPr>
        <p:txBody>
          <a:bodyPr>
            <a:normAutofit lnSpcReduction="20000"/>
          </a:bodyPr>
          <a:p>
            <a:pPr marL="0" indent="0" fontAlgn="auto">
              <a:lnSpc>
                <a:spcPct val="120000"/>
              </a:lnSpc>
              <a:spcBef>
                <a:spcPts val="0"/>
              </a:spcBef>
              <a:buNone/>
            </a:pPr>
            <a:r>
              <a:rPr lang="zh-CN" altLang="en-US" sz="3200" b="1" dirty="0">
                <a:solidFill>
                  <a:schemeClr val="tx1"/>
                </a:solidFill>
                <a:latin typeface="Cambria" panose="02040503050406030204" pitchFamily="18" charset="0"/>
                <a:ea typeface="华文楷体" panose="02010600040101010101" pitchFamily="2" charset="-122"/>
                <a:sym typeface="+mn-ea"/>
              </a:rPr>
              <a:t>监测结果显示：</a:t>
            </a:r>
            <a:endParaRPr lang="zh-CN" altLang="en-US" sz="3200" b="1" dirty="0">
              <a:solidFill>
                <a:schemeClr val="tx1"/>
              </a:solidFill>
              <a:latin typeface="Cambria" panose="02040503050406030204" pitchFamily="18" charset="0"/>
              <a:ea typeface="华文楷体" panose="02010600040101010101" pitchFamily="2" charset="-122"/>
              <a:sym typeface="+mn-ea"/>
            </a:endParaRPr>
          </a:p>
          <a:p>
            <a:pPr marL="0" indent="0" fontAlgn="auto">
              <a:lnSpc>
                <a:spcPct val="120000"/>
              </a:lnSpc>
              <a:spcBef>
                <a:spcPts val="0"/>
              </a:spcBef>
              <a:buNone/>
            </a:pPr>
            <a:endParaRPr lang="zh-CN" altLang="en-US" sz="3200" b="1" dirty="0">
              <a:solidFill>
                <a:schemeClr val="tx1"/>
              </a:solidFill>
              <a:latin typeface="Cambria" panose="02040503050406030204" pitchFamily="18" charset="0"/>
              <a:ea typeface="华文楷体" panose="02010600040101010101" pitchFamily="2" charset="-122"/>
            </a:endParaRPr>
          </a:p>
          <a:p>
            <a:pPr marL="0" indent="0" fontAlgn="auto">
              <a:lnSpc>
                <a:spcPct val="120000"/>
              </a:lnSpc>
              <a:spcBef>
                <a:spcPts val="0"/>
              </a:spcBef>
              <a:buNone/>
            </a:pPr>
            <a:r>
              <a:rPr lang="zh-CN" altLang="en-US" sz="3200" b="1" dirty="0">
                <a:solidFill>
                  <a:schemeClr val="tx1"/>
                </a:solidFill>
                <a:latin typeface="Cambria" panose="02040503050406030204" pitchFamily="18" charset="0"/>
                <a:ea typeface="华文楷体" panose="02010600040101010101" pitchFamily="2" charset="-122"/>
              </a:rPr>
              <a:t>冬春季：</a:t>
            </a:r>
            <a:r>
              <a:rPr lang="zh-CN" altLang="en-US" sz="3200" dirty="0">
                <a:solidFill>
                  <a:schemeClr val="tx1"/>
                </a:solidFill>
                <a:latin typeface="Times New Roman" panose="02020603050405020304" charset="0"/>
                <a:ea typeface="华文楷体" panose="02010600040101010101" pitchFamily="2" charset="-122"/>
              </a:rPr>
              <a:t>新冠病毒感染、流行性感冒、上呼吸道感染（腺病毒、鼻病毒、副流感病毒、呼吸道合孢病毒）、病毒性胃肠炎（诺如病毒为主）、</a:t>
            </a:r>
            <a:r>
              <a:rPr lang="zh-CN" altLang="en-US" sz="3200" dirty="0">
                <a:solidFill>
                  <a:schemeClr val="tx1"/>
                </a:solidFill>
                <a:latin typeface="Times New Roman" panose="02020603050405020304" charset="0"/>
                <a:ea typeface="华文楷体" panose="02010600040101010101" pitchFamily="2" charset="-122"/>
                <a:sym typeface="+mn-ea"/>
              </a:rPr>
              <a:t>流行性腮腺炎（近年较少）</a:t>
            </a:r>
            <a:endParaRPr lang="zh-CN" altLang="en-US" sz="3200" dirty="0">
              <a:solidFill>
                <a:schemeClr val="tx1"/>
              </a:solidFill>
              <a:latin typeface="Times New Roman" panose="02020603050405020304" charset="0"/>
              <a:ea typeface="华文楷体" panose="02010600040101010101" pitchFamily="2" charset="-122"/>
              <a:sym typeface="+mn-ea"/>
            </a:endParaRPr>
          </a:p>
          <a:p>
            <a:pPr marL="0" indent="0" fontAlgn="auto">
              <a:lnSpc>
                <a:spcPct val="120000"/>
              </a:lnSpc>
              <a:spcBef>
                <a:spcPts val="0"/>
              </a:spcBef>
              <a:buNone/>
            </a:pPr>
            <a:r>
              <a:rPr lang="zh-CN" altLang="en-US" sz="3200" b="1" dirty="0">
                <a:solidFill>
                  <a:schemeClr val="tx1"/>
                </a:solidFill>
                <a:latin typeface="Cambria" panose="02040503050406030204" pitchFamily="18" charset="0"/>
                <a:ea typeface="华文楷体" panose="02010600040101010101" pitchFamily="2" charset="-122"/>
                <a:sym typeface="+mn-ea"/>
              </a:rPr>
              <a:t>夏秋季：</a:t>
            </a:r>
            <a:r>
              <a:rPr lang="zh-CN" altLang="en-US" sz="3200" dirty="0">
                <a:solidFill>
                  <a:schemeClr val="tx1"/>
                </a:solidFill>
                <a:latin typeface="Cambria" panose="02040503050406030204" pitchFamily="18" charset="0"/>
                <a:ea typeface="华文楷体" panose="02010600040101010101" pitchFamily="2" charset="-122"/>
                <a:sym typeface="+mn-ea"/>
              </a:rPr>
              <a:t>手足口病、疱疹性咽颊炎（幼托儿童常见）</a:t>
            </a:r>
            <a:endParaRPr lang="zh-CN" altLang="en-US" sz="3200" b="1" dirty="0">
              <a:solidFill>
                <a:schemeClr val="tx1"/>
              </a:solidFill>
              <a:latin typeface="Cambria" panose="02040503050406030204" pitchFamily="18" charset="0"/>
              <a:ea typeface="华文楷体" panose="02010600040101010101" pitchFamily="2" charset="-122"/>
            </a:endParaRPr>
          </a:p>
          <a:p>
            <a:pPr marL="0" indent="0" fontAlgn="auto">
              <a:lnSpc>
                <a:spcPct val="120000"/>
              </a:lnSpc>
              <a:spcBef>
                <a:spcPts val="0"/>
              </a:spcBef>
              <a:buNone/>
            </a:pPr>
            <a:r>
              <a:rPr lang="zh-CN" altLang="en-US" sz="3200" b="1" dirty="0">
                <a:solidFill>
                  <a:schemeClr val="tx1"/>
                </a:solidFill>
                <a:latin typeface="Cambria" panose="02040503050406030204" pitchFamily="18" charset="0"/>
                <a:ea typeface="华文楷体" panose="02010600040101010101" pitchFamily="2" charset="-122"/>
                <a:sym typeface="+mn-ea"/>
              </a:rPr>
              <a:t>全年：</a:t>
            </a:r>
            <a:r>
              <a:rPr lang="zh-CN" altLang="en-US" sz="3200" dirty="0">
                <a:solidFill>
                  <a:schemeClr val="tx1"/>
                </a:solidFill>
                <a:latin typeface="Cambria" panose="02040503050406030204" pitchFamily="18" charset="0"/>
                <a:ea typeface="华文楷体" panose="02010600040101010101" pitchFamily="2" charset="-122"/>
                <a:sym typeface="+mn-ea"/>
              </a:rPr>
              <a:t>水痘（冬春季更易暴发）</a:t>
            </a:r>
            <a:endParaRPr lang="zh-CN" altLang="en-US" sz="3200" dirty="0">
              <a:solidFill>
                <a:schemeClr val="tx1"/>
              </a:solidFill>
              <a:latin typeface="Cambria" panose="02040503050406030204" pitchFamily="18" charset="0"/>
              <a:ea typeface="华文楷体" panose="02010600040101010101" pitchFamily="2" charset="-122"/>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741045" y="0"/>
            <a:ext cx="10515600" cy="988060"/>
          </a:xfrm>
        </p:spPr>
        <p:txBody>
          <a:bodyPr/>
          <a:p>
            <a:r>
              <a:rPr lang="en-US" altLang="zh-CN" dirty="0">
                <a:solidFill>
                  <a:srgbClr val="006600"/>
                </a:solidFill>
                <a:latin typeface="Times New Roman" panose="02020603050405020304" charset="0"/>
                <a:ea typeface="宋体" panose="02010600030101010101" pitchFamily="2" charset="-122"/>
                <a:sym typeface="宋体" panose="02010600030101010101" pitchFamily="2" charset="-122"/>
              </a:rPr>
              <a:t>学校传染病流行特点</a:t>
            </a:r>
            <a:endParaRPr lang="zh-CN" altLang="en-US"/>
          </a:p>
        </p:txBody>
      </p:sp>
      <p:sp>
        <p:nvSpPr>
          <p:cNvPr id="3" name="内容占位符 2"/>
          <p:cNvSpPr>
            <a:spLocks noGrp="1"/>
          </p:cNvSpPr>
          <p:nvPr>
            <p:ph idx="1"/>
          </p:nvPr>
        </p:nvSpPr>
        <p:spPr>
          <a:xfrm>
            <a:off x="655320" y="793750"/>
            <a:ext cx="10515600" cy="5869940"/>
          </a:xfrm>
        </p:spPr>
        <p:txBody>
          <a:bodyPr>
            <a:normAutofit fontScale="90000" lnSpcReduction="10000"/>
          </a:bodyPr>
          <a:p>
            <a:pPr marL="0" marR="0" indent="0" algn="l" defTabSz="914400" rtl="0" eaLnBrk="1" fontAlgn="base" hangingPunct="1">
              <a:lnSpc>
                <a:spcPct val="150000"/>
              </a:lnSpc>
              <a:spcBef>
                <a:spcPts val="0"/>
              </a:spcBef>
              <a:spcAft>
                <a:spcPct val="0"/>
              </a:spcAft>
              <a:buClr>
                <a:schemeClr val="hlink"/>
              </a:buClr>
              <a:buSzPct val="70000"/>
              <a:buFont typeface="Wingdings" panose="05000000000000000000" pitchFamily="2" charset="2"/>
              <a:buNone/>
            </a:pPr>
            <a:r>
              <a:rPr lang="zh-CN" altLang="zh-CN" sz="2665" dirty="0">
                <a:latin typeface="微软雅黑" panose="020B0503020204020204" charset="-122"/>
                <a:ea typeface="微软雅黑" panose="020B0503020204020204" charset="-122"/>
                <a:sym typeface="宋体" panose="02010600030101010101" pitchFamily="2" charset="-122"/>
              </a:rPr>
              <a:t>1.极易发生</a:t>
            </a:r>
            <a:endParaRPr kumimoji="0" lang="zh-CN" altLang="zh-CN" sz="2665"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342900" marR="0" indent="-342900" algn="l" defTabSz="914400" rtl="0" eaLnBrk="1" fontAlgn="base" hangingPunct="1">
              <a:lnSpc>
                <a:spcPct val="150000"/>
              </a:lnSpc>
              <a:spcBef>
                <a:spcPts val="0"/>
              </a:spcBef>
              <a:spcAft>
                <a:spcPct val="0"/>
              </a:spcAft>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人群集中，教学环境相对封闭，相互之间接触频繁；</a:t>
            </a:r>
            <a:endParaRPr kumimoji="0" lang="zh-CN" altLang="zh-CN" sz="2665" b="0"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342900" marR="0" indent="-342900" algn="l" defTabSz="914400" rtl="0" eaLnBrk="1" fontAlgn="base" hangingPunct="1">
              <a:lnSpc>
                <a:spcPct val="150000"/>
              </a:lnSpc>
              <a:spcBef>
                <a:spcPts val="0"/>
              </a:spcBef>
              <a:spcAft>
                <a:spcPct val="0"/>
              </a:spcAft>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幼儿园及低年级儿童，免疫系统发育不完全，抵抗力较弱 ；</a:t>
            </a:r>
            <a:endParaRPr lang="zh-CN" altLang="zh-CN" sz="2665" dirty="0">
              <a:latin typeface="微软雅黑" panose="020B0503020204020204" charset="-122"/>
              <a:ea typeface="微软雅黑" panose="020B0503020204020204" charset="-122"/>
              <a:sym typeface="宋体" panose="02010600030101010101" pitchFamily="2" charset="-122"/>
            </a:endParaRPr>
          </a:p>
          <a:p>
            <a:pPr marL="342900" marR="0" indent="-342900" algn="l" defTabSz="914400" rtl="0" eaLnBrk="1" fontAlgn="base" hangingPunct="1">
              <a:lnSpc>
                <a:spcPct val="150000"/>
              </a:lnSpc>
              <a:spcBef>
                <a:spcPts val="0"/>
              </a:spcBef>
              <a:spcAft>
                <a:spcPct val="0"/>
              </a:spcAft>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自我保护意识、卫生习惯差</a:t>
            </a:r>
            <a:endParaRPr kumimoji="0" lang="zh-CN" altLang="zh-CN" sz="2665"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0" marR="0" indent="0" algn="l" defTabSz="914400" rtl="0" eaLnBrk="0" fontAlgn="base" hangingPunct="0">
              <a:lnSpc>
                <a:spcPct val="150000"/>
              </a:lnSpc>
              <a:spcBef>
                <a:spcPts val="0"/>
              </a:spcBef>
              <a:spcAft>
                <a:spcPct val="0"/>
              </a:spcAft>
              <a:buClr>
                <a:srgbClr val="FF0000"/>
              </a:buClr>
              <a:buSzPct val="70000"/>
              <a:buFont typeface="Wingdings" panose="05000000000000000000" pitchFamily="2" charset="2"/>
              <a:buNone/>
            </a:pPr>
            <a:r>
              <a:rPr lang="zh-CN" altLang="zh-CN" sz="2665" dirty="0">
                <a:latin typeface="微软雅黑" panose="020B0503020204020204" charset="-122"/>
                <a:ea typeface="微软雅黑" panose="020B0503020204020204" charset="-122"/>
                <a:sym typeface="宋体" panose="02010600030101010101" pitchFamily="2" charset="-122"/>
              </a:rPr>
              <a:t>2.季节性 </a:t>
            </a:r>
            <a:endParaRPr kumimoji="0" lang="zh-CN" altLang="zh-CN" sz="2665" b="0"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342900" marR="0" indent="-342900" algn="l" defTabSz="914400" rtl="0" eaLnBrk="1" fontAlgn="base" hangingPunct="1">
              <a:lnSpc>
                <a:spcPct val="150000"/>
              </a:lnSpc>
              <a:spcBef>
                <a:spcPts val="0"/>
              </a:spcBef>
              <a:spcAft>
                <a:spcPct val="0"/>
              </a:spcAft>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冬春季呼吸道传染病多发；</a:t>
            </a:r>
            <a:endParaRPr kumimoji="0" lang="zh-CN" altLang="zh-CN" sz="2665" b="0"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342900" marR="0" indent="-342900" algn="l" defTabSz="914400" rtl="0" eaLnBrk="1" fontAlgn="base" hangingPunct="1">
              <a:lnSpc>
                <a:spcPct val="150000"/>
              </a:lnSpc>
              <a:spcBef>
                <a:spcPts val="0"/>
              </a:spcBef>
              <a:spcAft>
                <a:spcPct val="0"/>
              </a:spcAft>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夏秋季则以肠道传染病为主；</a:t>
            </a:r>
            <a:endParaRPr kumimoji="0" lang="zh-CN" altLang="zh-CN" sz="2665" b="0"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342900" marR="0" indent="-342900" algn="l" defTabSz="914400" rtl="0" eaLnBrk="1" fontAlgn="base" hangingPunct="1">
              <a:lnSpc>
                <a:spcPct val="150000"/>
              </a:lnSpc>
              <a:spcBef>
                <a:spcPts val="0"/>
              </a:spcBef>
              <a:spcAft>
                <a:spcPct val="0"/>
              </a:spcAft>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学校传染病的发生还与学校寒暑假开学、病毒周期性变化有密切关系。</a:t>
            </a:r>
            <a:endParaRPr lang="zh-CN" altLang="zh-CN" sz="2665" dirty="0">
              <a:latin typeface="微软雅黑" panose="020B0503020204020204" charset="-122"/>
              <a:ea typeface="微软雅黑" panose="020B0503020204020204" charset="-122"/>
              <a:sym typeface="宋体" panose="02010600030101010101" pitchFamily="2" charset="-122"/>
            </a:endParaRPr>
          </a:p>
          <a:p>
            <a:pPr marL="0" marR="0" indent="0" algn="l" defTabSz="914400" rtl="0" fontAlgn="base">
              <a:lnSpc>
                <a:spcPct val="150000"/>
              </a:lnSpc>
              <a:spcBef>
                <a:spcPts val="0"/>
              </a:spcBef>
              <a:spcAft>
                <a:spcPct val="0"/>
              </a:spcAft>
              <a:buClr>
                <a:schemeClr val="hlink"/>
              </a:buClr>
              <a:buSzPct val="70000"/>
              <a:buFont typeface="Wingdings" panose="05000000000000000000" pitchFamily="2" charset="2"/>
              <a:buNone/>
            </a:pPr>
            <a:r>
              <a:rPr lang="zh-CN" altLang="zh-CN" sz="2665" dirty="0">
                <a:latin typeface="微软雅黑" panose="020B0503020204020204" charset="-122"/>
                <a:ea typeface="微软雅黑" panose="020B0503020204020204" charset="-122"/>
                <a:sym typeface="宋体" panose="02010600030101010101" pitchFamily="2" charset="-122"/>
              </a:rPr>
              <a:t>3.社会关注度高</a:t>
            </a:r>
            <a:endParaRPr kumimoji="0" lang="zh-CN" altLang="zh-CN" sz="2665"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342900" marR="0" algn="l" defTabSz="914400" rtl="0" fontAlgn="base">
              <a:lnSpc>
                <a:spcPct val="150000"/>
              </a:lnSpc>
              <a:spcBef>
                <a:spcPts val="0"/>
              </a:spcBef>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潜伏期短、易集中暴发的传染病</a:t>
            </a:r>
            <a:endParaRPr lang="zh-CN" altLang="zh-CN" sz="2665" dirty="0">
              <a:latin typeface="微软雅黑" panose="020B0503020204020204" charset="-122"/>
              <a:ea typeface="微软雅黑" panose="020B0503020204020204" charset="-122"/>
              <a:sym typeface="宋体" panose="02010600030101010101" pitchFamily="2" charset="-122"/>
            </a:endParaRPr>
          </a:p>
          <a:p>
            <a:pPr marL="342900" marR="0" algn="l" defTabSz="914400" rtl="0" fontAlgn="base">
              <a:lnSpc>
                <a:spcPct val="150000"/>
              </a:lnSpc>
              <a:spcBef>
                <a:spcPts val="0"/>
              </a:spcBef>
              <a:buClr>
                <a:srgbClr val="FF0000"/>
              </a:buClr>
              <a:buSzPct val="70000"/>
              <a:buFont typeface="Wingdings" panose="05000000000000000000" charset="0"/>
              <a:buChar char="Ø"/>
            </a:pPr>
            <a:r>
              <a:rPr lang="zh-CN" altLang="zh-CN" sz="2665" dirty="0">
                <a:latin typeface="微软雅黑" panose="020B0503020204020204" charset="-122"/>
                <a:ea typeface="微软雅黑" panose="020B0503020204020204" charset="-122"/>
                <a:sym typeface="宋体" panose="02010600030101010101" pitchFamily="2" charset="-122"/>
              </a:rPr>
              <a:t>危害严重的传染病，如肺结核等</a:t>
            </a:r>
            <a:endParaRPr lang="zh-CN" altLang="zh-CN" sz="2665" dirty="0">
              <a:latin typeface="微软雅黑" panose="020B0503020204020204" charset="-122"/>
              <a:ea typeface="微软雅黑" panose="020B0503020204020204" charset="-122"/>
              <a:sym typeface="宋体" panose="02010600030101010101" pitchFamily="2" charset="-122"/>
            </a:endParaRPr>
          </a:p>
          <a:p>
            <a:pPr marL="342900" marR="0" indent="-342900" algn="l" defTabSz="914400" rtl="0" eaLnBrk="1" fontAlgn="base" hangingPunct="1">
              <a:lnSpc>
                <a:spcPct val="150000"/>
              </a:lnSpc>
              <a:spcBef>
                <a:spcPts val="0"/>
              </a:spcBef>
              <a:spcAft>
                <a:spcPct val="0"/>
              </a:spcAft>
              <a:buClr>
                <a:srgbClr val="FF0000"/>
              </a:buClr>
              <a:buSzPct val="70000"/>
              <a:buFont typeface="Wingdings" panose="05000000000000000000" charset="0"/>
              <a:buChar char="Ø"/>
            </a:pPr>
            <a:endParaRPr kumimoji="0" lang="zh-CN" altLang="zh-CN" sz="2400" i="0" u="none" strike="noStrike" cap="none" spc="0" normalizeH="0" baseline="0" noProof="1" dirty="0">
              <a:solidFill>
                <a:schemeClr val="tx1"/>
              </a:solidFill>
              <a:latin typeface="微软雅黑" panose="020B0503020204020204" charset="-122"/>
              <a:ea typeface="微软雅黑" panose="020B0503020204020204" charset="-122"/>
              <a:cs typeface="+mn-cs"/>
              <a:sym typeface="宋体" panose="02010600030101010101" pitchFamily="2" charset="-122"/>
            </a:endParaRPr>
          </a:p>
          <a:p>
            <a:pPr marL="0" indent="0">
              <a:buNone/>
            </a:pPr>
            <a:endParaRPr lang="zh-CN" altLang="en-US"/>
          </a:p>
        </p:txBody>
      </p:sp>
    </p:spTree>
  </p:cSld>
  <p:clrMapOvr>
    <a:masterClrMapping/>
  </p:clrMapOvr>
</p:sld>
</file>

<file path=ppt/tags/tag1.xml><?xml version="1.0" encoding="utf-8"?>
<p:tagLst xmlns:p="http://schemas.openxmlformats.org/presentationml/2006/main">
  <p:tag name="KSO_WM_UNIT_TABLE_BEAUTIFY" val="smartTable{08306184-5771-4de5-82f0-844ef65fe049}"/>
  <p:tag name="TABLE_ENDDRAG_ORIGIN_RECT" val="854*428"/>
  <p:tag name="TABLE_ENDDRAG_RECT" val="50*65*854*428"/>
</p:tagLst>
</file>

<file path=ppt/tags/tag10.xml><?xml version="1.0" encoding="utf-8"?>
<p:tagLst xmlns:p="http://schemas.openxmlformats.org/presentationml/2006/main">
  <p:tag name="KSO_WM_UNIT_TABLE_BEAUTIFY" val="smartTable{2d6265b6-dd20-465e-a899-3a7341d45f7f}"/>
</p:tagLst>
</file>

<file path=ppt/tags/tag11.xml><?xml version="1.0" encoding="utf-8"?>
<p:tagLst xmlns:p="http://schemas.openxmlformats.org/presentationml/2006/main">
  <p:tag name="KSO_WM_UNIT_TABLE_BEAUTIFY" val="smartTable{2d6265b6-dd20-465e-a899-3a7341d45f7f}"/>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3671_1*i*1"/>
  <p:tag name="KSO_WM_TEMPLATE_CATEGORY" val="diagram"/>
  <p:tag name="KSO_WM_TEMPLATE_INDEX" val="20203671"/>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25"/>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3.xml><?xml version="1.0" encoding="utf-8"?>
<p:tagLst xmlns:p="http://schemas.openxmlformats.org/presentationml/2006/main">
  <p:tag name="KSO_WM_UNIT_ISCONTENTSTITLE" val="0"/>
  <p:tag name="KSO_WM_UNIT_NOCLEAR" val="0"/>
  <p:tag name="KSO_WM_UNIT_VALUE" val="12"/>
  <p:tag name="KSO_WM_UNIT_HIGHLIGHT" val="0"/>
  <p:tag name="KSO_WM_UNIT_COMPATIBLE" val="0"/>
  <p:tag name="KSO_WM_UNIT_DIAGRAM_ISNUMVISUAL" val="0"/>
  <p:tag name="KSO_WM_UNIT_DIAGRAM_ISREFERUNIT" val="0"/>
  <p:tag name="KSO_WM_UNIT_TYPE" val="a"/>
  <p:tag name="KSO_WM_UNIT_INDEX" val="1"/>
  <p:tag name="KSO_WM_UNIT_ID" val="diagram20203671_1*a*1"/>
  <p:tag name="KSO_WM_TEMPLATE_CATEGORY" val="diagram"/>
  <p:tag name="KSO_WM_TEMPLATE_INDEX" val="20203671"/>
  <p:tag name="KSO_WM_UNIT_LAYERLEVEL" val="1"/>
  <p:tag name="KSO_WM_TAG_VERSION" val="1.0"/>
  <p:tag name="KSO_WM_BEAUTIFY_FLAG" val="#wm#"/>
  <p:tag name="KSO_WM_UNIT_PRESET_TEXT" val="单击此处添加标题"/>
  <p:tag name="KSO_WM_UNIT_ISNUMDGMTITLE" val="0"/>
  <p:tag name="KSO_WM_UNIT_TEXT_FILL_FORE_SCHEMECOLOR_INDEX_BRIGHTNESS" val="0"/>
  <p:tag name="KSO_WM_UNIT_TEXT_FILL_FORE_SCHEMECOLOR_INDEX" val="14"/>
  <p:tag name="KSO_WM_UNIT_TEXT_FILL_TYPE" val="1"/>
</p:tagLst>
</file>

<file path=ppt/tags/tag14.xml><?xml version="1.0" encoding="utf-8"?>
<p:tagLst xmlns:p="http://schemas.openxmlformats.org/presentationml/2006/main">
  <p:tag name="KSO_WM_UNIT_NOCLEAR" val="0"/>
  <p:tag name="KSO_WM_UNIT_VALUE" val="1144"/>
  <p:tag name="KSO_WM_UNIT_HIGHLIGHT" val="0"/>
  <p:tag name="KSO_WM_UNIT_COMPATIBLE" val="0"/>
  <p:tag name="KSO_WM_UNIT_DIAGRAM_ISNUMVISUAL" val="0"/>
  <p:tag name="KSO_WM_UNIT_DIAGRAM_ISREFERUNIT" val="0"/>
  <p:tag name="KSO_WM_UNIT_TYPE" val="f"/>
  <p:tag name="KSO_WM_UNIT_INDEX" val="1"/>
  <p:tag name="KSO_WM_UNIT_ID" val="diagram20203671_1*f*1"/>
  <p:tag name="KSO_WM_TEMPLATE_CATEGORY" val="diagram"/>
  <p:tag name="KSO_WM_TEMPLATE_INDEX" val="20203671"/>
  <p:tag name="KSO_WM_UNIT_LAYERLEVEL" val="1"/>
  <p:tag name="KSO_WM_TAG_VERSION" val="1.0"/>
  <p:tag name="KSO_WM_BEAUTIFY_FLAG" val="#wm#"/>
  <p:tag name="KSO_WM_UNIT_PRESET_TEXT" val="单击此处添加文本具体内容，简明扼要地阐述你的观点。&#13;单击此处添加文本具体内容，简明扼要地阐述你的观点。&#13;单击此处添加文本具体内容，简明扼要地阐述你的观点。&#13;单击此处添加文本具体内容，简明扼要地阐述你的观点。&#13;单击此处添加文本具体内容，简明扼要地阐述你的观点。"/>
  <p:tag name="KSO_WM_UNIT_SUBTYPE" val="a"/>
  <p:tag name="KSO_WM_UNIT_TEXT_FILL_FORE_SCHEMECOLOR_INDEX_BRIGHTNESS" val="0.15"/>
  <p:tag name="KSO_WM_UNIT_TEXT_FILL_FORE_SCHEMECOLOR_INDEX" val="13"/>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3671_1*i*3"/>
  <p:tag name="KSO_WM_TEMPLATE_CATEGORY" val="diagram"/>
  <p:tag name="KSO_WM_TEMPLATE_INDEX" val="20203671"/>
  <p:tag name="KSO_WM_UNIT_LAYERLEVEL" val="1"/>
  <p:tag name="KSO_WM_TAG_VERSION" val="1.0"/>
  <p:tag name="KSO_WM_BEAUTIFY_FLAG" val="#wm#"/>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3671_1*i*4"/>
  <p:tag name="KSO_WM_TEMPLATE_CATEGORY" val="diagram"/>
  <p:tag name="KSO_WM_TEMPLATE_INDEX" val="20203671"/>
  <p:tag name="KSO_WM_UNIT_LAYERLEVEL" val="1"/>
  <p:tag name="KSO_WM_TAG_VERSION" val="1.0"/>
  <p:tag name="KSO_WM_BEAUTIFY_FLAG" val="#wm#"/>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xml><?xml version="1.0" encoding="utf-8"?>
<p:tagLst xmlns:p="http://schemas.openxmlformats.org/presentationml/2006/main">
  <p:tag name="KSO_WM_SLIDE_ID" val="diagram20203671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TAG_VERSION" val="1.0"/>
  <p:tag name="KSO_WM_BEAUTIFY_FLAG" val="#wm#"/>
  <p:tag name="KSO_WM_TEMPLATE_CATEGORY" val="diagram"/>
  <p:tag name="KSO_WM_TEMPLATE_INDEX" val="20203671"/>
  <p:tag name="KSO_WM_SLIDE_LAYOUT" val="a_f"/>
  <p:tag name="KSO_WM_SLIDE_LAYOUT_CNT" val="1_1"/>
  <p:tag name="KSO_WM_TEMPLATE_THUMBS_INDEX" val="1、4、7、12、13、14、15、16、17、18、20、24、25、28、33、36、40、43、44"/>
  <p:tag name="KSO_WM_SLIDE_BACKGROUND" val="[&quot;general&quot;]"/>
  <p:tag name="KSO_WM_SLIDE_RATIO" val="1.777778"/>
  <p:tag name="KSO_WM_SLIDE_SIZE" val="895*464"/>
  <p:tag name="KSO_WM_SLIDE_POSITION" val="32*36"/>
  <p:tag name="KSO_WM_CHIP_INFOS" val="{&quot;type&quot;:0,&quot;layout_type&quot;:&quot;topbottom&quot;,&quot;layout_feature&quot;:2,&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fda24481ee359a788b1e26"/>
  <p:tag name="KSO_WM_CHIP_FILLPROP" val="[[{&quot;text_align&quot;:&quot;cm&quot;,&quot;text_direction&quot;:&quot;horizontal&quot;,&quot;support_big_font&quot;:true,&quot;fill_id&quot;:&quot;9811842a40b8444fb4328509459bb100&quot;,&quot;fill_align&quot;:&quot;cm&quot;,&quot;chip_types&quot;:[&quot;header&quot;]},{&quot;text_align&quot;:&quot;lt&quot;,&quot;text_direction&quot;:&quot;horizontal&quot;,&quot;support_features&quot;:[&quot;collage&quot;],&quot;support_big_font&quot;:true,&quot;fill_id&quot;:&quot;c90bd62ea9de4553978b48fdc8f8c728&quot;,&quot;fill_align&quot;:&quot;ct&quot;,&quot;chip_types&quot;:[&quot;diagram&quot;,&quot;pictext&quot;,&quot;text&quot;,&quot;picture&quot;,&quot;chart&quot;,&quot;table&quot;]}],[{&quot;text_align&quot;:&quot;lb&quot;,&quot;text_direction&quot;:&quot;horizontal&quot;,&quot;support_big_font&quot;:true,&quot;fill_id&quot;:&quot;9811842a40b8444fb4328509459bb100&quot;,&quot;fill_align&quot;:&quot;lb&quot;,&quot;chip_types&quot;:[&quot;text&quot;]},{&quot;text_align&quot;:&quot;lt&quot;,&quot;text_direction&quot;:&quot;horizontal&quot;,&quot;support_features&quot;:[&quot;collage&quot;],&quot;support_big_font&quot;:true,&quot;fill_id&quot;:&quot;c90bd62ea9de4553978b48fdc8f8c728&quot;,&quot;fill_align&quot;:&quot;lt&quot;,&quot;chip_types&quot;:[&quot;diagram&quot;,&quot;pictext&quot;,&quot;text&quot;,&quot;picture&quot;,&quot;chart&quot;,&quot;table&quot;]}]]"/>
  <p:tag name="FIXED_XID_TMP" val="5f5ee1ca4d6848d78f644aed"/>
  <p:tag name="KSO_WM_CHIP_DECFILLPROP" val="[]"/>
  <p:tag name="KSO_WM_SLIDE_CAN_ADD_NAVIGATION" val="1"/>
  <p:tag name="KSO_WM_CHIP_GROUPID" val="5efda24481ee359a788b1e25"/>
  <p:tag name="KSO_WM_SLIDE_BK_DARK_LIGHT" val="2"/>
  <p:tag name="KSO_WM_SLIDE_BACKGROUND_TYPE" val="general"/>
  <p:tag name="KSO_WM_SLIDE_SUPPORT_FEATURE_TYPE" val="0"/>
  <p:tag name="KSO_WM_TEMPLATE_ASSEMBLE_XID" val="60656e894054ed1e2fb7faed"/>
  <p:tag name="KSO_WM_TEMPLATE_ASSEMBLE_GROUPID" val="60656e894054ed1e2fb7faed"/>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3749_1*i*4"/>
  <p:tag name="KSO_WM_TEMPLATE_CATEGORY" val="diagram"/>
  <p:tag name="KSO_WM_TEMPLATE_INDEX" val="2020374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19.xml><?xml version="1.0" encoding="utf-8"?>
<p:tagLst xmlns:p="http://schemas.openxmlformats.org/presentationml/2006/main">
  <p:tag name="KSO_WM_UNIT_TEXT_PART_ID_V2" val="a-1-2"/>
  <p:tag name="KSO_WM_UNIT_COLOR_SCHEME_SHAPE_ID" val="16"/>
  <p:tag name="KSO_WM_UNIT_COLOR_SCHEME_PARENT_PAGE" val="0_1"/>
  <p:tag name="KSO_WM_UNIT_ISCONTENTSTITLE" val="0"/>
  <p:tag name="KSO_WM_UNIT_NOCLEAR" val="0"/>
  <p:tag name="KSO_WM_UNIT_VALUE" val="32"/>
  <p:tag name="KSO_WM_UNIT_HIGHLIGHT" val="0"/>
  <p:tag name="KSO_WM_UNIT_COMPATIBLE" val="0"/>
  <p:tag name="KSO_WM_UNIT_DIAGRAM_ISNUMVISUAL" val="0"/>
  <p:tag name="KSO_WM_UNIT_DIAGRAM_ISREFERUNIT" val="0"/>
  <p:tag name="KSO_WM_UNIT_TYPE" val="f"/>
  <p:tag name="KSO_WM_UNIT_INDEX" val="1"/>
  <p:tag name="KSO_WM_UNIT_ID" val="diagram20203749_1*f*1"/>
  <p:tag name="KSO_WM_TEMPLATE_CATEGORY" val="diagram"/>
  <p:tag name="KSO_WM_TEMPLATE_INDEX" val="20203749"/>
  <p:tag name="KSO_WM_UNIT_LAYERLEVEL" val="1"/>
  <p:tag name="KSO_WM_TAG_VERSION" val="1.0"/>
  <p:tag name="KSO_WM_BEAUTIFY_FLAG" val="#wm#"/>
  <p:tag name="KSO_WM_UNIT_PRESET_TEXT" val="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
  <p:tag name="KSO_WM_UNIT_SUBTYPE" val="a"/>
  <p:tag name="KSO_WM_UNIT_TEXT_FILL_FORE_SCHEMECOLOR_INDEX_BRIGHTNESS" val="0.15"/>
  <p:tag name="KSO_WM_UNIT_TEXT_FILL_FORE_SCHEMECOLOR_INDEX" val="13"/>
  <p:tag name="KSO_WM_UNIT_TEXT_FILL_TYPE" val="1"/>
</p:tagLst>
</file>

<file path=ppt/tags/tag2.xml><?xml version="1.0" encoding="utf-8"?>
<p:tagLst xmlns:p="http://schemas.openxmlformats.org/presentationml/2006/main">
  <p:tag name="KSO_WM_UNIT_TABLE_BEAUTIFY" val="smartTable{3eaf9c8f-7f6a-407d-8713-ffede7024693}"/>
</p:tagLst>
</file>

<file path=ppt/tags/tag20.xml><?xml version="1.0" encoding="utf-8"?>
<p:tagLst xmlns:p="http://schemas.openxmlformats.org/presentationml/2006/main">
  <p:tag name="KSO_WM_SLIDE_ID" val="diagram20203749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TAG_VERSION" val="1.0"/>
  <p:tag name="KSO_WM_BEAUTIFY_FLAG" val="#wm#"/>
  <p:tag name="KSO_WM_TEMPLATE_CATEGORY" val="diagram"/>
  <p:tag name="KSO_WM_TEMPLATE_INDEX" val="20203749"/>
  <p:tag name="KSO_WM_SLIDE_LAYOUT" val="f"/>
  <p:tag name="KSO_WM_SLIDE_LAYOUT_CNT" val="1"/>
  <p:tag name="KSO_WM_TEMPLATE_THUMBS_INDEX" val="1、4、7、12、13、14、15、16、17、18、20、24、25、28、33、36、40、43、44"/>
  <p:tag name="KSO_WM_SLIDE_BACKGROUND" val="[&quot;general&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FILLPROP" val="[[{&quot;text_align&quot;:&quot;lm&quot;,&quot;text_direction&quot;:&quot;horizontal&quot;,&quot;support_features&quot;:[&quot;collage&quot;,&quot;carousel&quot;],&quot;support_big_font&quot;:false,&quot;picture_toward&quot;:0,&quot;picture_dockside&quot;:[],&quot;fill_id&quot;:&quot;05426f0b1077440ebd8848530286d431&quot;,&quot;fill_align&quot;:&quot;cm&quot;,&quot;chip_types&quot;:[&quot;diagram&quot;,&quot;pictext&quot;,&quot;text&quot;,&quot;picture&quot;,&quot;chart&quot;,&quot;table&quot;,&quot;video&quot;]}]]"/>
  <p:tag name="KSO_WM_SLIDE_SIZE" val="919*540"/>
  <p:tag name="KSO_WM_SLIDE_POSITION" val="0*0"/>
  <p:tag name="KSO_WM_CHIP_XID" val="5f20142fc4814ce96fb1281b"/>
  <p:tag name="KSO_WM_CHIP_DECFILLPROP" val="[]"/>
  <p:tag name="KSO_WM_CHIP_GROUPID" val="5f20142fc4814ce96fb1281a"/>
  <p:tag name="KSO_WM_SLIDE_BK_DARK_LIGHT" val="2"/>
  <p:tag name="KSO_WM_SLIDE_BACKGROUND_TYPE" val="general"/>
  <p:tag name="KSO_WM_SLIDE_SUPPORT_FEATURE_TYPE" val="3"/>
  <p:tag name="KSO_WM_TEMPLATE_ASSEMBLE_XID" val="60656e904054ed1e2fb7fb93"/>
  <p:tag name="KSO_WM_TEMPLATE_ASSEMBLE_GROUPID" val="60656e904054ed1e2fb7fb93"/>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3749_1*i*4"/>
  <p:tag name="KSO_WM_TEMPLATE_CATEGORY" val="diagram"/>
  <p:tag name="KSO_WM_TEMPLATE_INDEX" val="2020374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22.xml><?xml version="1.0" encoding="utf-8"?>
<p:tagLst xmlns:p="http://schemas.openxmlformats.org/presentationml/2006/main">
  <p:tag name="KSO_WM_UNIT_TEXT_PART_ID_V2" val="a-1-2"/>
  <p:tag name="KSO_WM_UNIT_COLOR_SCHEME_SHAPE_ID" val="16"/>
  <p:tag name="KSO_WM_UNIT_COLOR_SCHEME_PARENT_PAGE" val="0_1"/>
  <p:tag name="KSO_WM_UNIT_ISCONTENTSTITLE" val="0"/>
  <p:tag name="KSO_WM_UNIT_NOCLEAR" val="0"/>
  <p:tag name="KSO_WM_UNIT_VALUE" val="32"/>
  <p:tag name="KSO_WM_UNIT_HIGHLIGHT" val="0"/>
  <p:tag name="KSO_WM_UNIT_COMPATIBLE" val="0"/>
  <p:tag name="KSO_WM_UNIT_DIAGRAM_ISNUMVISUAL" val="0"/>
  <p:tag name="KSO_WM_UNIT_DIAGRAM_ISREFERUNIT" val="0"/>
  <p:tag name="KSO_WM_UNIT_TYPE" val="f"/>
  <p:tag name="KSO_WM_UNIT_INDEX" val="1"/>
  <p:tag name="KSO_WM_UNIT_ID" val="diagram20203749_1*f*1"/>
  <p:tag name="KSO_WM_TEMPLATE_CATEGORY" val="diagram"/>
  <p:tag name="KSO_WM_TEMPLATE_INDEX" val="20203749"/>
  <p:tag name="KSO_WM_UNIT_LAYERLEVEL" val="1"/>
  <p:tag name="KSO_WM_TAG_VERSION" val="1.0"/>
  <p:tag name="KSO_WM_BEAUTIFY_FLAG" val="#wm#"/>
  <p:tag name="KSO_WM_UNIT_PRESET_TEXT" val="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
  <p:tag name="KSO_WM_UNIT_SUBTYPE" val="a"/>
  <p:tag name="KSO_WM_UNIT_TEXT_FILL_FORE_SCHEMECOLOR_INDEX_BRIGHTNESS" val="0.15"/>
  <p:tag name="KSO_WM_UNIT_TEXT_FILL_FORE_SCHEMECOLOR_INDEX" val="13"/>
  <p:tag name="KSO_WM_UNIT_TEXT_FILL_TYPE" val="1"/>
</p:tagLst>
</file>

<file path=ppt/tags/tag23.xml><?xml version="1.0" encoding="utf-8"?>
<p:tagLst xmlns:p="http://schemas.openxmlformats.org/presentationml/2006/main">
  <p:tag name="KSO_WM_SLIDE_ID" val="diagram20203749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540"/>
  <p:tag name="KSO_WM_SLIDE_POSITION" val="0*0"/>
  <p:tag name="KSO_WM_TAG_VERSION" val="1.0"/>
  <p:tag name="KSO_WM_BEAUTIFY_FLAG" val="#wm#"/>
  <p:tag name="KSO_WM_TEMPLATE_CATEGORY" val="diagram"/>
  <p:tag name="KSO_WM_TEMPLATE_INDEX" val="20203749"/>
  <p:tag name="KSO_WM_SLIDE_LAYOUT" val="f"/>
  <p:tag name="KSO_WM_SLIDE_LAYOUT_CNT"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3749_1*i*4"/>
  <p:tag name="KSO_WM_TEMPLATE_CATEGORY" val="diagram"/>
  <p:tag name="KSO_WM_TEMPLATE_INDEX" val="20203749"/>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25.xml><?xml version="1.0" encoding="utf-8"?>
<p:tagLst xmlns:p="http://schemas.openxmlformats.org/presentationml/2006/main">
  <p:tag name="KSO_WM_UNIT_TEXT_PART_ID_V2" val="a-1-2"/>
  <p:tag name="KSO_WM_UNIT_COLOR_SCHEME_SHAPE_ID" val="16"/>
  <p:tag name="KSO_WM_UNIT_COLOR_SCHEME_PARENT_PAGE" val="0_1"/>
  <p:tag name="KSO_WM_UNIT_ISCONTENTSTITLE" val="0"/>
  <p:tag name="KSO_WM_UNIT_NOCLEAR" val="0"/>
  <p:tag name="KSO_WM_UNIT_VALUE" val="32"/>
  <p:tag name="KSO_WM_UNIT_HIGHLIGHT" val="0"/>
  <p:tag name="KSO_WM_UNIT_COMPATIBLE" val="0"/>
  <p:tag name="KSO_WM_UNIT_DIAGRAM_ISNUMVISUAL" val="0"/>
  <p:tag name="KSO_WM_UNIT_DIAGRAM_ISREFERUNIT" val="0"/>
  <p:tag name="KSO_WM_UNIT_TYPE" val="f"/>
  <p:tag name="KSO_WM_UNIT_INDEX" val="1"/>
  <p:tag name="KSO_WM_UNIT_ID" val="diagram20203749_1*f*1"/>
  <p:tag name="KSO_WM_TEMPLATE_CATEGORY" val="diagram"/>
  <p:tag name="KSO_WM_TEMPLATE_INDEX" val="20203749"/>
  <p:tag name="KSO_WM_UNIT_LAYERLEVEL" val="1"/>
  <p:tag name="KSO_WM_TAG_VERSION" val="1.0"/>
  <p:tag name="KSO_WM_BEAUTIFY_FLAG" val="#wm#"/>
  <p:tag name="KSO_WM_UNIT_PRESET_TEXT" val="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13;单击此处添加文本具体内容，简明扼要的阐述您的观点。根据需要可酌情增减文字，以便观者准确的理解您传达的思想。"/>
  <p:tag name="KSO_WM_UNIT_SUBTYPE" val="a"/>
  <p:tag name="KSO_WM_UNIT_TEXT_FILL_FORE_SCHEMECOLOR_INDEX_BRIGHTNESS" val="0.15"/>
  <p:tag name="KSO_WM_UNIT_TEXT_FILL_FORE_SCHEMECOLOR_INDEX" val="13"/>
  <p:tag name="KSO_WM_UNIT_TEXT_FILL_TYPE" val="1"/>
</p:tagLst>
</file>

<file path=ppt/tags/tag26.xml><?xml version="1.0" encoding="utf-8"?>
<p:tagLst xmlns:p="http://schemas.openxmlformats.org/presentationml/2006/main">
  <p:tag name="KSO_WM_SLIDE_ID" val="diagram20203749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540"/>
  <p:tag name="KSO_WM_SLIDE_POSITION" val="0*0"/>
  <p:tag name="KSO_WM_TAG_VERSION" val="1.0"/>
  <p:tag name="KSO_WM_BEAUTIFY_FLAG" val="#wm#"/>
  <p:tag name="KSO_WM_TEMPLATE_CATEGORY" val="diagram"/>
  <p:tag name="KSO_WM_TEMPLATE_INDEX" val="20203749"/>
  <p:tag name="KSO_WM_SLIDE_LAYOUT" val="f"/>
  <p:tag name="KSO_WM_SLIDE_LAYOUT_CNT"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12693_1*i*5"/>
  <p:tag name="KSO_WM_TEMPLATE_CATEGORY" val="diagram"/>
  <p:tag name="KSO_WM_TEMPLATE_INDEX" val="20212693"/>
  <p:tag name="KSO_WM_UNIT_LAYERLEVEL" val="1"/>
  <p:tag name="KSO_WM_TAG_VERSION" val="1.0"/>
  <p:tag name="KSO_WM_BEAUTIFY_FLAG" val="#wm#"/>
  <p:tag name="KSO_WM_UNIT_BLOCK" val="0"/>
  <p:tag name="KSO_WM_UNIT_SM_LIMIT_TYPE" val="2"/>
  <p:tag name="KSO_WM_UNIT_DEC_AREA_ID" val="1db9c723d5a24b58ab96c856c0cd4e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1}"/>
  <p:tag name="KSO_WM_CHIP_GROUPID" val="5f71a4e3747e3ea6e293b256"/>
  <p:tag name="KSO_WM_CHIP_XID" val="5f71a4e3747e3ea6e293b257"/>
  <p:tag name="KSO_WM_UNIT_TEXT_FILL_FORE_SCHEMECOLOR_INDEX_BRIGHTNESS" val="0"/>
  <p:tag name="KSO_WM_UNIT_TEXT_FILL_FORE_SCHEMECOLOR_INDEX" val="13"/>
  <p:tag name="KSO_WM_UNIT_TEXT_FILL_TYPE" val="1"/>
  <p:tag name="KSO_WM_UNIT_VALUE" val="4"/>
  <p:tag name="KSO_WM_TEMPLATE_ASSEMBLE_XID" val="60656f654054ed1e2fb80947"/>
  <p:tag name="KSO_WM_TEMPLATE_ASSEMBLE_GROUPID" val="60656f654054ed1e2fb80947"/>
</p:tagLst>
</file>

<file path=ppt/tags/tag28.xml><?xml version="1.0" encoding="utf-8"?>
<p:tagLst xmlns:p="http://schemas.openxmlformats.org/presentationml/2006/main">
  <p:tag name="KSO_WM_UNIT_ISCONTENTSTITLE" val="0"/>
  <p:tag name="KSO_WM_UNIT_ISNUMDGMTITLE" val="0"/>
  <p:tag name="KSO_WM_UNIT_PRESET_TEXT" val="添加标题"/>
  <p:tag name="KSO_WM_UNIT_NOCLEAR" val="0"/>
  <p:tag name="KSO_WM_UNIT_VALUE" val="14"/>
  <p:tag name="KSO_WM_UNIT_HIGHLIGHT" val="0"/>
  <p:tag name="KSO_WM_UNIT_COMPATIBLE" val="0"/>
  <p:tag name="KSO_WM_UNIT_DIAGRAM_ISNUMVISUAL" val="0"/>
  <p:tag name="KSO_WM_UNIT_DIAGRAM_ISREFERUNIT" val="0"/>
  <p:tag name="KSO_WM_UNIT_TYPE" val="h_a"/>
  <p:tag name="KSO_WM_UNIT_INDEX" val="1_1"/>
  <p:tag name="KSO_WM_UNIT_ID" val="diagram20212693_1*h_a*1_1"/>
  <p:tag name="KSO_WM_TEMPLATE_CATEGORY" val="diagram"/>
  <p:tag name="KSO_WM_TEMPLATE_INDEX" val="20212693"/>
  <p:tag name="KSO_WM_UNIT_LAYERLEVEL" val="1_1"/>
  <p:tag name="KSO_WM_TAG_VERSION" val="1.0"/>
  <p:tag name="KSO_WM_BEAUTIFY_FLAG" val="#wm#"/>
  <p:tag name="KSO_WM_UNIT_DEFAULT_FONT" val="18;24;2"/>
  <p:tag name="KSO_WM_UNIT_BLOCK" val="0"/>
  <p:tag name="KSO_WM_UNIT_SHOW_EDIT_AREA_INDICATION" val="1"/>
  <p:tag name="KSO_WM_CHIP_GROUPID" val="5e6b05b36848fb12bee65ad8"/>
  <p:tag name="KSO_WM_CHIP_XID" val="5e6b05b36848fb12bee65ada"/>
  <p:tag name="KSO_WM_UNIT_DEC_AREA_ID" val="2adc2be998b64379962ed579942ba49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995514222c224defb22f342fd04f9d0b"/>
  <p:tag name="KSO_WM_UNIT_TEXT_FILL_FORE_SCHEMECOLOR_INDEX_BRIGHTNESS" val="0"/>
  <p:tag name="KSO_WM_UNIT_TEXT_FILL_FORE_SCHEMECOLOR_INDEX" val="13"/>
  <p:tag name="KSO_WM_UNIT_TEXT_FILL_TYPE" val="1"/>
  <p:tag name="KSO_WM_TEMPLATE_ASSEMBLE_XID" val="60656f654054ed1e2fb80947"/>
  <p:tag name="KSO_WM_TEMPLATE_ASSEMBLE_GROUPID" val="60656f654054ed1e2fb80947"/>
</p:tagLst>
</file>

<file path=ppt/tags/tag29.xml><?xml version="1.0" encoding="utf-8"?>
<p:tagLst xmlns:p="http://schemas.openxmlformats.org/presentationml/2006/main">
  <p:tag name="KSO_WM_UNIT_TEXT_SUBTYPE" val="a"/>
  <p:tag name="KSO_WM_UNIT_PRESET_TEXT" val="单击此处添加正文。"/>
  <p:tag name="KSO_WM_UNIT_NOCLEAR" val="0"/>
  <p:tag name="KSO_WM_UNIT_HIGHLIGHT" val="0"/>
  <p:tag name="KSO_WM_UNIT_COMPATIBLE" val="0"/>
  <p:tag name="KSO_WM_UNIT_DIAGRAM_ISNUMVISUAL" val="0"/>
  <p:tag name="KSO_WM_UNIT_DIAGRAM_ISREFERUNIT" val="0"/>
  <p:tag name="KSO_WM_UNIT_TYPE" val="h_f"/>
  <p:tag name="KSO_WM_UNIT_INDEX" val="1_1"/>
  <p:tag name="KSO_WM_UNIT_ID" val="diagram20212693_1*h_f*1_1"/>
  <p:tag name="KSO_WM_TEMPLATE_CATEGORY" val="diagram"/>
  <p:tag name="KSO_WM_TEMPLATE_INDEX" val="20212693"/>
  <p:tag name="KSO_WM_UNIT_LAYERLEVEL" val="1_1"/>
  <p:tag name="KSO_WM_TAG_VERSION" val="1.0"/>
  <p:tag name="KSO_WM_BEAUTIFY_FLAG" val="#wm#"/>
  <p:tag name="KSO_WM_UNIT_SUBTYPE" val="a"/>
  <p:tag name="KSO_WM_UNIT_DEFAULT_FONT" val="14;20;2"/>
  <p:tag name="KSO_WM_UNIT_BLOCK" val="0"/>
  <p:tag name="KSO_WM_UNIT_VALUE" val="28"/>
  <p:tag name="KSO_WM_UNIT_SHOW_EDIT_AREA_INDICATION" val="1"/>
  <p:tag name="KSO_WM_CHIP_GROUPID" val="5e6b05b36848fb12bee65ad8"/>
  <p:tag name="KSO_WM_CHIP_XID" val="5e6b05b36848fb12bee65ada"/>
  <p:tag name="KSO_WM_UNIT_DEC_AREA_ID" val="8ab1214a7b6f45899f62c943f258f7d0"/>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995514222c224defb22f342fd04f9d0b"/>
  <p:tag name="KSO_WM_UNIT_TEXT_FILL_FORE_SCHEMECOLOR_INDEX_BRIGHTNESS" val="0.25"/>
  <p:tag name="KSO_WM_UNIT_TEXT_FILL_FORE_SCHEMECOLOR_INDEX" val="13"/>
  <p:tag name="KSO_WM_UNIT_TEXT_FILL_TYPE" val="1"/>
  <p:tag name="KSO_WM_TEMPLATE_ASSEMBLE_XID" val="60656f654054ed1e2fb80947"/>
  <p:tag name="KSO_WM_TEMPLATE_ASSEMBLE_GROUPID" val="60656f654054ed1e2fb80947"/>
</p:tagLst>
</file>

<file path=ppt/tags/tag3.xml><?xml version="1.0" encoding="utf-8"?>
<p:tagLst xmlns:p="http://schemas.openxmlformats.org/presentationml/2006/main">
  <p:tag name="KSO_WM_UNIT_TABLE_BEAUTIFY" val="smartTable{ed83078b-4b36-4397-a4fc-34ac81963cd4}"/>
  <p:tag name="TABLE_ENDDRAG_ORIGIN_RECT" val="867*371"/>
  <p:tag name="TABLE_ENDDRAG_RECT" val="53*87*867*371"/>
</p:tagLst>
</file>

<file path=ppt/tags/tag30.xml><?xml version="1.0" encoding="utf-8"?>
<p:tagLst xmlns:p="http://schemas.openxmlformats.org/presentationml/2006/main">
  <p:tag name="KSO_WM_UNIT_VALUE" val="1269*1861"/>
  <p:tag name="KSO_WM_UNIT_HIGHLIGHT" val="0"/>
  <p:tag name="KSO_WM_UNIT_COMPATIBLE" val="1"/>
  <p:tag name="KSO_WM_UNIT_DIAGRAM_ISNUMVISUAL" val="0"/>
  <p:tag name="KSO_WM_UNIT_DIAGRAM_ISREFERUNIT" val="0"/>
  <p:tag name="KSO_WM_UNIT_TYPE" val="d"/>
  <p:tag name="KSO_WM_UNIT_INDEX" val="1"/>
  <p:tag name="KSO_WM_UNIT_ID" val="diagram20212693_1*d*1"/>
  <p:tag name="KSO_WM_TEMPLATE_CATEGORY" val="diagram"/>
  <p:tag name="KSO_WM_TEMPLATE_INDEX" val="20212693"/>
  <p:tag name="KSO_WM_UNIT_LAYERLEVEL" val="1"/>
  <p:tag name="KSO_WM_TAG_VERSION" val="1.0"/>
  <p:tag name="KSO_WM_BEAUTIFY_FLAG" val="#wm#"/>
  <p:tag name="KSO_WM_CHIP_GROUPID" val="5e7310da9a230a26b9e88a19"/>
  <p:tag name="KSO_WM_CHIP_XID" val="5e7310da9a230a26b9e88a1a"/>
  <p:tag name="KSO_WM_UNIT_DEC_AREA_ID" val="407c154468ec4eb78a456ce467c5fee3"/>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b52d0553acd74924b839fbfe08603141"/>
  <p:tag name="KSO_WM_UNIT_SUPPORT_UNIT_TYPE" val="[&quot;l&quot;,&quot;m&quot;,&quot;n&quot;,&quot;o&quot;,&quot;p&quot;,&quot;q&quot;,&quot;r&quot;,&quot;δ&quot;,&quot;ε&quot;,&quot;ζ&quot;,&quot;η&quot;,&quot;d&quot;,&quot;α&quot;,&quot;β&quot;,&quot;θ&quot;]"/>
  <p:tag name="KSO_WM_TEMPLATE_ASSEMBLE_XID" val="60656f654054ed1e2fb80947"/>
  <p:tag name="KSO_WM_TEMPLATE_ASSEMBLE_GROUPID" val="60656f654054ed1e2fb80947"/>
  <p:tag name="KSO_WM_UNIT_PLACING_PICTURE_USER_VIEWPORT" val="{&quot;height&quot;:5872.529133858267,&quot;width&quot;:6307.275590551181}"/>
</p:tagLst>
</file>

<file path=ppt/tags/tag31.xml><?xml version="1.0" encoding="utf-8"?>
<p:tagLst xmlns:p="http://schemas.openxmlformats.org/presentationml/2006/main">
  <p:tag name="KSO_WM_BEAUTIFY_FLAG" val="#wm#"/>
  <p:tag name="KSO_WM_TEMPLATE_CATEGORY" val="diagram"/>
  <p:tag name="KSO_WM_TEMPLATE_INDEX" val="20212693"/>
  <p:tag name="KSO_WM_SLIDE_ID" val="diagram20212693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287.95*60.7"/>
  <p:tag name="KSO_WM_SLIDE_POSITION" val="48.0004*239.302"/>
  <p:tag name="KSO_WM_TAG_VERSION" val="1.0"/>
  <p:tag name="KSO_WM_SLIDE_LAYOUT" val="d_h"/>
  <p:tag name="KSO_WM_SLIDE_LAYOUT_CNT" val="1_1"/>
  <p:tag name="KSO_WM_SLIDE_LAYOUT_INFO" val="{&quot;direction&quot;:1,&quot;id&quot;:&quot;2021-04-01T15:44:07&quot;,&quot;maxSize&quot;:{&quot;size1&quot;:46.29961050101168},&quot;minSize&quot;:{&quot;size1&quot;:35.09961050101168},&quot;normalSize&quot;:{&quot;size1&quot;:46.29950633434502},&quot;subLayout&quot;:[{&quot;id&quot;:&quot;2021-04-01T15:44:07&quot;,&quot;margin&quot;:{&quot;bottom&quot;:5.115001201629639,&quot;left&quot;:1.2697499990463257,&quot;right&quot;:0.01950000412762165,&quot;top&quot;:5.927000999450684},&quot;maxSize&quot;:{&quot;size1&quot;:59.43367840802229},&quot;minSize&quot;:{&quot;size1&quot;:43.53367840802228},&quot;normalSize&quot;:{&quot;size1&quot;:59.433678408022274},&quot;subLayout&quot;:[{&quot;id&quot;:&quot;2021-04-01T15:44:07&quot;,&quot;margin&quot;:{&quot;bottom&quot;:0.04692979156970978,&quot;left&quot;:1.2697499990463257,&quot;right&quot;:0.01950000412762165,&quot;top&quot;:5.927000999450684},&quot;type&quot;:0},{&quot;id&quot;:&quot;2021-04-01T15:44:07&quot;,&quot;margin&quot;:{&quot;bottom&quot;:5.115001201629639,&quot;left&quot;:1.2697499990463257,&quot;right&quot;:0.01950000412762165,&quot;top&quot;:0.14886198937892914},&quot;type&quot;:0}],&quot;type&quot;:0},{&quot;id&quot;:&quot;2021-04-01T15:44:07&quot;,&quot;margin&quot;:{&quot;bottom&quot;:1.6929999589920044,&quot;left&quot;:1.2502501010894775,&quot;right&quot;:1.2697499990463257,&quot;top&quot;:3.38700008392334},&quot;type&quot;:0}],&quot;type&quot;:0}"/>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71a4e3747e3ea6e293b257"/>
  <p:tag name="KSO_WM_CHIP_FILLPROP" val="[[{&quot;text_align&quot;:&quot;lm&quot;,&quot;text_direction&quot;:&quot;horizontal&quot;,&quot;support_big_font&quot;:false,&quot;picture_toward&quot;:0,&quot;picture_dockside&quot;:[],&quot;fill_id&quot;:&quot;a53971bed3924079ab3e4b00b6b6cbeb&quot;,&quot;fill_align&quot;:&quot;lm&quot;,&quot;chip_types&quot;:[&quot;text&quot;,&quot;header&quot;]},{&quot;text_align&quot;:&quot;cm&quot;,&quot;text_direction&quot;:&quot;horizontal&quot;,&quot;support_features&quot;:[&quot;collage&quot;,&quot;carousel&quot;],&quot;support_big_font&quot;:false,&quot;picture_toward&quot;:0,&quot;picture_dockside&quot;:[],&quot;fill_id&quot;:&quot;c7046210fc6c4d52a930c2f23713b1af&quot;,&quot;fill_align&quot;:&quot;cm&quot;,&quot;chip_types&quot;:[&quot;diagram&quot;,&quot;picture&quot;,&quot;chart&quot;,&quot;table&quot;,&quot;video&quot;]}]]"/>
  <p:tag name="KSO_WM_CHIP_DECFILLPROP" val="[]"/>
  <p:tag name="KSO_WM_SLIDE_CAN_ADD_NAVIGATION" val="1"/>
  <p:tag name="KSO_WM_CHIP_GROUPID" val="5f71a4e3747e3ea6e293b256"/>
  <p:tag name="KSO_WM_SLIDE_BK_DARK_LIGHT" val="2"/>
  <p:tag name="KSO_WM_SLIDE_BACKGROUND_TYPE" val="general"/>
  <p:tag name="KSO_WM_SLIDE_SUPPORT_FEATURE_TYPE" val="3"/>
  <p:tag name="KSO_WM_TEMPLATE_ASSEMBLE_XID" val="60656f654054ed1e2fb80947"/>
  <p:tag name="KSO_WM_TEMPLATE_ASSEMBLE_GROUPID" val="60656f654054ed1e2fb80947"/>
</p:tagLst>
</file>

<file path=ppt/tags/tag32.xml><?xml version="1.0" encoding="utf-8"?>
<p:tagLst xmlns:p="http://schemas.openxmlformats.org/presentationml/2006/main">
  <p:tag name="COMMONDATA" val="eyJoZGlkIjoiNjc5Y2UzNTdkYTRiNmI2NThlNjlkNTI5ODkyYjUxMDMifQ=="/>
  <p:tag name="KSO_WPP_MARK_KEY" val="8dd3c036-10d1-4382-a32a-83da415f16de"/>
</p:tagLst>
</file>

<file path=ppt/tags/tag4.xml><?xml version="1.0" encoding="utf-8"?>
<p:tagLst xmlns:p="http://schemas.openxmlformats.org/presentationml/2006/main">
  <p:tag name="KSO_WM_UNIT_TABLE_BEAUTIFY" val="smartTable{a7200a45-a611-4e6d-92c3-b6e8f30569c9}"/>
</p:tagLst>
</file>

<file path=ppt/tags/tag5.xml><?xml version="1.0" encoding="utf-8"?>
<p:tagLst xmlns:p="http://schemas.openxmlformats.org/presentationml/2006/main">
  <p:tag name="KSO_WM_UNIT_TABLE_BEAUTIFY" val="smartTable{970f7a65-b631-4ec5-9a47-ffa6aa09f42a}"/>
</p:tagLst>
</file>

<file path=ppt/tags/tag6.xml><?xml version="1.0" encoding="utf-8"?>
<p:tagLst xmlns:p="http://schemas.openxmlformats.org/presentationml/2006/main">
  <p:tag name="KSO_WM_UNIT_TABLE_BEAUTIFY" val="smartTable{970f7a65-b631-4ec5-9a47-ffa6aa09f42a}"/>
</p:tagLst>
</file>

<file path=ppt/tags/tag7.xml><?xml version="1.0" encoding="utf-8"?>
<p:tagLst xmlns:p="http://schemas.openxmlformats.org/presentationml/2006/main">
  <p:tag name="KSO_WM_UNIT_TABLE_BEAUTIFY" val="smartTable{f439a77e-b07d-43a1-94c2-d760cf4f7c7c}"/>
  <p:tag name="TABLE_ENDDRAG_ORIGIN_RECT" val="898*462"/>
  <p:tag name="TABLE_ENDDRAG_RECT" val="34*57*898*462"/>
</p:tagLst>
</file>

<file path=ppt/tags/tag8.xml><?xml version="1.0" encoding="utf-8"?>
<p:tagLst xmlns:p="http://schemas.openxmlformats.org/presentationml/2006/main">
  <p:tag name="KSO_WM_UNIT_TABLE_BEAUTIFY" val="smartTable{f439a77e-b07d-43a1-94c2-d760cf4f7c7c}"/>
</p:tagLst>
</file>

<file path=ppt/tags/tag9.xml><?xml version="1.0" encoding="utf-8"?>
<p:tagLst xmlns:p="http://schemas.openxmlformats.org/presentationml/2006/main">
  <p:tag name="KSO_WM_UNIT_TABLE_BEAUTIFY" val="smartTable{f439a77e-b07d-43a1-94c2-d760cf4f7c7c}"/>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9665</Words>
  <Application>WPS 演示</Application>
  <PresentationFormat>宽屏</PresentationFormat>
  <Paragraphs>1287</Paragraphs>
  <Slides>47</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47</vt:i4>
      </vt:variant>
    </vt:vector>
  </HeadingPairs>
  <TitlesOfParts>
    <vt:vector size="62" baseType="lpstr">
      <vt:lpstr>Arial</vt:lpstr>
      <vt:lpstr>宋体</vt:lpstr>
      <vt:lpstr>Wingdings</vt:lpstr>
      <vt:lpstr>Wingdings</vt:lpstr>
      <vt:lpstr>Times New Roman</vt:lpstr>
      <vt:lpstr>Times New Roman</vt:lpstr>
      <vt:lpstr>Cambria</vt:lpstr>
      <vt:lpstr>华文楷体</vt:lpstr>
      <vt:lpstr>微软雅黑</vt:lpstr>
      <vt:lpstr>Calibri</vt:lpstr>
      <vt:lpstr>Arial Unicode MS</vt:lpstr>
      <vt:lpstr>微软雅黑 Light</vt:lpstr>
      <vt:lpstr>黑体</vt:lpstr>
      <vt:lpstr>Segoe UI</vt:lpstr>
      <vt:lpstr>Office 主题</vt:lpstr>
      <vt:lpstr>学校传染病防控</vt:lpstr>
      <vt:lpstr>主要内容</vt:lpstr>
      <vt:lpstr>学校传染病疫情概况</vt:lpstr>
      <vt:lpstr>近三年学校传染病发病情况</vt:lpstr>
      <vt:lpstr>PowerPoint 演示文稿</vt:lpstr>
      <vt:lpstr>近两年学校传染病疫情概况（分病种）</vt:lpstr>
      <vt:lpstr>PowerPoint 演示文稿</vt:lpstr>
      <vt:lpstr>PowerPoint 演示文稿</vt:lpstr>
      <vt:lpstr>学校传染病流行特点</vt:lpstr>
      <vt:lpstr>学校常见传染病防控</vt:lpstr>
      <vt:lpstr>组织管理</vt:lpstr>
      <vt:lpstr>传染病预防</vt:lpstr>
      <vt:lpstr>PowerPoint 演示文稿</vt:lpstr>
      <vt:lpstr>PowerPoint 演示文稿</vt:lpstr>
      <vt:lpstr>传染病疫情的监测和报告</vt:lpstr>
      <vt:lpstr>PowerPoint 演示文稿</vt:lpstr>
      <vt:lpstr>PowerPoint 演示文稿</vt:lpstr>
      <vt:lpstr>传染病疫情控制</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学校常见传染病的传染期和隔离建议</vt:lpstr>
      <vt:lpstr>学校常见传染病的传染期和隔离建议</vt:lpstr>
      <vt:lpstr>学校常见传染病的传染期和隔离建议</vt:lpstr>
      <vt:lpstr>学校其他传染病的传染期和隔离建议</vt:lpstr>
      <vt:lpstr>学校其他传染病的传染期和隔离建议</vt:lpstr>
      <vt:lpstr>常见传染病暴发疫情班级停课标准建议</vt:lpstr>
      <vt:lpstr>常见传染病暴发疫情班级停课标准建议</vt:lpstr>
      <vt:lpstr>学校新冠病毒感染防控要点</vt:lpstr>
      <vt:lpstr>PowerPoint 演示文稿</vt:lpstr>
      <vt:lpstr>PowerPoint 演示文稿</vt:lpstr>
      <vt:lpstr>PowerPoint 演示文稿</vt:lpstr>
      <vt:lpstr>学校结核病防控工作</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淡远悲灵</cp:lastModifiedBy>
  <cp:revision>16</cp:revision>
  <dcterms:created xsi:type="dcterms:W3CDTF">2022-08-15T07:20:00Z</dcterms:created>
  <dcterms:modified xsi:type="dcterms:W3CDTF">2023-02-10T02:42:54Z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35ADB10D15F743A3A79D04E98BB40AD1</vt:lpwstr>
  </property>
  <property fmtid="{D5CDD505-2E9C-101B-9397-08002B2CF9AE}" pid="3" name="KSOProductBuildVer">
    <vt:lpwstr>2052-11.1.0.12980</vt:lpwstr>
  </property>
</Properties>
</file>