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09" r:id="rId3"/>
    <p:sldId id="410" r:id="rId4"/>
    <p:sldId id="419" r:id="rId5"/>
    <p:sldId id="420" r:id="rId6"/>
    <p:sldId id="421" r:id="rId7"/>
    <p:sldId id="422" r:id="rId8"/>
    <p:sldId id="423" r:id="rId9"/>
    <p:sldId id="424" r:id="rId10"/>
    <p:sldId id="426" r:id="rId11"/>
    <p:sldId id="416" r:id="rId12"/>
    <p:sldId id="430" r:id="rId13"/>
    <p:sldId id="431" r:id="rId14"/>
    <p:sldId id="432" r:id="rId15"/>
    <p:sldId id="433" r:id="rId16"/>
    <p:sldId id="435" r:id="rId17"/>
    <p:sldId id="436" r:id="rId18"/>
    <p:sldId id="437" r:id="rId19"/>
    <p:sldId id="438" r:id="rId20"/>
    <p:sldId id="439" r:id="rId21"/>
    <p:sldId id="440" r:id="rId22"/>
    <p:sldId id="442" r:id="rId23"/>
    <p:sldId id="443" r:id="rId24"/>
    <p:sldId id="444" r:id="rId25"/>
    <p:sldId id="445" r:id="rId26"/>
    <p:sldId id="446" r:id="rId27"/>
    <p:sldId id="447" r:id="rId28"/>
    <p:sldId id="425" r:id="rId29"/>
    <p:sldId id="449" r:id="rId30"/>
    <p:sldId id="450" r:id="rId31"/>
    <p:sldId id="412" r:id="rId32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3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1.xml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.xml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1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2.xml"/><Relationship Id="rId2" Type="http://schemas.openxmlformats.org/officeDocument/2006/relationships/image" Target="../media/image29.pn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7.xml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66745" y="1643380"/>
            <a:ext cx="637857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zh-CN" sz="8000" b="1">
                <a:solidFill>
                  <a:schemeClr val="accent3"/>
                </a:solidFill>
                <a:effectLst/>
              </a:rPr>
              <a:t>扭伤后怎么办</a:t>
            </a:r>
            <a:endParaRPr lang="zh-CN" altLang="zh-CN" sz="8000" b="1">
              <a:solidFill>
                <a:schemeClr val="accent3"/>
              </a:solidFill>
              <a:effectLst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TextBox 7"/>
          <p:cNvSpPr txBox="1"/>
          <p:nvPr/>
        </p:nvSpPr>
        <p:spPr>
          <a:xfrm>
            <a:off x="2141220" y="2004060"/>
            <a:ext cx="79089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我们扭伤</a:t>
            </a:r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</a:t>
            </a:r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时候应该怎么做呢？</a:t>
            </a:r>
            <a:endParaRPr lang="zh-CN" altLang="en-US" sz="4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想一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" y="320040"/>
            <a:ext cx="1657350" cy="800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5691" y="913557"/>
            <a:ext cx="4824536" cy="4200869"/>
          </a:xfrm>
          <a:prstGeom prst="rect">
            <a:avLst/>
          </a:prstGeom>
          <a:noFill/>
          <a:ln w="88900" cap="sq" cmpd="thickThin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05" y="829945"/>
            <a:ext cx="2833370" cy="4349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54281" y="2228994"/>
            <a:ext cx="164820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765800" y="5399405"/>
            <a:ext cx="4825365" cy="6127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3200" b="1">
                <a:solidFill>
                  <a:srgbClr val="89422D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zh-CN" dirty="0">
                <a:sym typeface="Arial" panose="020B0604020202020204" pitchFamily="34" charset="0"/>
              </a:rPr>
              <a:t>扭伤后</a:t>
            </a:r>
            <a:r>
              <a:rPr lang="zh-CN" altLang="en-US" dirty="0">
                <a:sym typeface="Arial" panose="020B0604020202020204" pitchFamily="34" charset="0"/>
              </a:rPr>
              <a:t>马上</a:t>
            </a:r>
            <a:r>
              <a:rPr lang="zh-CN" altLang="zh-CN" dirty="0">
                <a:sym typeface="Arial" panose="020B0604020202020204" pitchFamily="34" charset="0"/>
              </a:rPr>
              <a:t>用手揉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虚尾箭头 4"/>
          <p:cNvSpPr/>
          <p:nvPr/>
        </p:nvSpPr>
        <p:spPr>
          <a:xfrm>
            <a:off x="2672715" y="5179060"/>
            <a:ext cx="2639060" cy="1053465"/>
          </a:xfrm>
          <a:prstGeom prst="stripedRight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89422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扭伤了</a:t>
            </a:r>
            <a:endParaRPr lang="zh-CN" altLang="en-US" sz="3200" b="1" dirty="0">
              <a:solidFill>
                <a:srgbClr val="89422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7925" y="982159"/>
            <a:ext cx="4968552" cy="4723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164590" y="1997710"/>
            <a:ext cx="4441825" cy="65659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3200" b="1">
                <a:solidFill>
                  <a:srgbClr val="89422D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>
                <a:sym typeface="Arial" panose="020B0604020202020204" pitchFamily="34" charset="0"/>
              </a:rPr>
              <a:t>停止活动，把脚垫高。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4545" y="2909785"/>
            <a:ext cx="1988185" cy="4076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25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http://szhdtt.51yey.com/upload/classimg/19558/06031311737561.jpg?750"/>
          <p:cNvPicPr>
            <a:picLocks noChangeAspect="1" noChangeArrowheads="1"/>
          </p:cNvPicPr>
          <p:nvPr/>
        </p:nvPicPr>
        <p:blipFill rotWithShape="1"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855345"/>
            <a:ext cx="4768850" cy="41827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71850" y="5466715"/>
            <a:ext cx="5676900" cy="56007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3200" b="1">
                <a:solidFill>
                  <a:srgbClr val="89422D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2800" dirty="0">
                <a:sym typeface="Arial" panose="020B0604020202020204" pitchFamily="34" charset="0"/>
              </a:rPr>
              <a:t>用冷毛巾敷受伤的部位。</a:t>
            </a:r>
            <a:endParaRPr lang="zh-CN" altLang="en-US" sz="2800" dirty="0"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05725" y="4310595"/>
            <a:ext cx="124104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Administrator\Desktop\漫画分类-平台水印版\意外伤害\2-20-(2).jpg2-20-(2)"/>
          <p:cNvPicPr>
            <a:picLocks noChangeAspect="1"/>
          </p:cNvPicPr>
          <p:nvPr/>
        </p:nvPicPr>
        <p:blipFill>
          <a:blip r:embed="rId1">
            <a:clrChange>
              <a:clrFrom>
                <a:srgbClr val="F7F8FC">
                  <a:alpha val="100000"/>
                </a:srgbClr>
              </a:clrFrom>
              <a:clrTo>
                <a:srgbClr val="F7F8FC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149600" y="1234440"/>
            <a:ext cx="5721350" cy="378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2235" y="5256530"/>
            <a:ext cx="7174865" cy="55245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3200" b="1">
                <a:solidFill>
                  <a:srgbClr val="89422D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sz="2800" dirty="0">
                <a:sym typeface="Arial" panose="020B0604020202020204" pitchFamily="34" charset="0"/>
              </a:rPr>
              <a:t>24</a:t>
            </a:r>
            <a:r>
              <a:rPr lang="zh-CN" altLang="zh-CN" sz="2800" dirty="0">
                <a:sym typeface="Arial" panose="020B0604020202020204" pitchFamily="34" charset="0"/>
              </a:rPr>
              <a:t>小时</a:t>
            </a:r>
            <a:r>
              <a:rPr lang="zh-CN" altLang="zh-CN" sz="2800" dirty="0">
                <a:sym typeface="Arial" panose="020B0604020202020204" pitchFamily="34" charset="0"/>
              </a:rPr>
              <a:t>后，再用热毛巾敷在受伤处</a:t>
            </a:r>
            <a:r>
              <a:rPr lang="zh-CN" altLang="en-US" sz="2800" dirty="0">
                <a:sym typeface="Arial" panose="020B0604020202020204" pitchFamily="34" charset="0"/>
              </a:rPr>
              <a:t>。</a:t>
            </a:r>
            <a:endParaRPr lang="zh-CN" altLang="en-US" sz="2800" dirty="0"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0044" y="2526893"/>
            <a:ext cx="124104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TextBox 7"/>
          <p:cNvSpPr txBox="1"/>
          <p:nvPr/>
        </p:nvSpPr>
        <p:spPr>
          <a:xfrm>
            <a:off x="2308860" y="2043430"/>
            <a:ext cx="75628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我们怎样才能避免扭伤呢？</a:t>
            </a:r>
            <a:endParaRPr lang="zh-CN" altLang="en-US" sz="4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想一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" y="320040"/>
            <a:ext cx="1657350" cy="800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2849" r="1453" b="11430"/>
          <a:stretch>
            <a:fillRect/>
          </a:stretch>
        </p:blipFill>
        <p:spPr>
          <a:xfrm>
            <a:off x="4053840" y="636270"/>
            <a:ext cx="7268210" cy="558482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169348" y="2825914"/>
            <a:ext cx="3102595" cy="641242"/>
          </a:xfrm>
          <a:prstGeom prst="round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玩游戏时要小心</a:t>
            </a:r>
            <a:endParaRPr lang="zh-CN" alt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2665" y="1892935"/>
            <a:ext cx="8212455" cy="4375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6606" y="2476009"/>
            <a:ext cx="164820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017198" y="1458759"/>
            <a:ext cx="3102595" cy="641242"/>
          </a:xfrm>
          <a:prstGeom prst="round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不要推搡</a:t>
            </a:r>
            <a:endParaRPr lang="zh-CN" alt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\Users\Administrator\Desktop\漫画分类-平台水印版\校园安全\5-1.3-副本.jpg5-1.3-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425633" y="1405769"/>
            <a:ext cx="3882390" cy="274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 descr="C:\Users\Administrator\Desktop\漫画分类-平台水印版\校园安全\3-5.1-副本.jpg3-5.1-副本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13476" y="1426617"/>
            <a:ext cx="3853451" cy="2724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  <a:headEnd/>
            <a:tailEnd/>
          </a:ln>
          <a:effectLst/>
        </p:spPr>
      </p:pic>
      <p:sp>
        <p:nvSpPr>
          <p:cNvPr id="6" name="圆角矩形 5"/>
          <p:cNvSpPr/>
          <p:nvPr/>
        </p:nvSpPr>
        <p:spPr>
          <a:xfrm>
            <a:off x="4545008" y="4830609"/>
            <a:ext cx="3102595" cy="641242"/>
          </a:xfrm>
          <a:prstGeom prst="round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p>
            <a:pPr algn="ctr"/>
            <a:r>
              <a:rPr lang="zh-CN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做运动时要小心</a:t>
            </a:r>
            <a:endParaRPr lang="zh-CN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90" y="981710"/>
            <a:ext cx="3939540" cy="4232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 descr="C:\Users\Administrator\Desktop\漫画分类-平台水印版\校园安全\1-5.4-副本.jpg1-5.4-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1366" y="2147590"/>
            <a:ext cx="4491355" cy="3175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圆角矩形 5"/>
          <p:cNvSpPr/>
          <p:nvPr/>
        </p:nvSpPr>
        <p:spPr>
          <a:xfrm>
            <a:off x="2172648" y="1152054"/>
            <a:ext cx="3102595" cy="641242"/>
          </a:xfrm>
          <a:prstGeom prst="round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p>
            <a:pPr algn="ctr"/>
            <a:r>
              <a:rPr lang="zh-CN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坐椅子时要小心</a:t>
            </a:r>
            <a:endParaRPr lang="zh-CN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710045" y="5403850"/>
            <a:ext cx="3537585" cy="641350"/>
          </a:xfrm>
          <a:prstGeom prst="round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p>
            <a:pPr algn="ctr"/>
            <a:r>
              <a:rPr lang="zh-CN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不要在教室内外打闹</a:t>
            </a:r>
            <a:endParaRPr lang="zh-CN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2712085" y="2262505"/>
            <a:ext cx="6767830" cy="2676525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了解扭伤后的正确处理方法；</a:t>
            </a:r>
            <a:endParaRPr lang="zh-CN" altLang="en-US" sz="2800" b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知道在活动中避免受伤的注意事项；</a:t>
            </a:r>
            <a:endParaRPr lang="zh-CN" altLang="en-US" sz="2800" b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在学习的过程中养成互相关心、互相帮助的好品质。</a:t>
            </a:r>
            <a:endParaRPr lang="zh-CN" altLang="en-US" sz="2800" b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学习目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930910"/>
            <a:ext cx="2098675" cy="779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C:\Users\Administrator\Desktop\漫画分类-平台水印版\意外伤害\电梯（高处跳下）.jpg电梯（高处跳下）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525395"/>
            <a:ext cx="49974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 descr="C:\Users\Administrator\Desktop\漫画分类-平台水印版\意外伤害\5-5-(3).jpg5-5-(3)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03705" y="669925"/>
            <a:ext cx="4961255" cy="3499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7446" y="309054"/>
            <a:ext cx="164820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612703" y="4998249"/>
            <a:ext cx="3102595" cy="641242"/>
          </a:xfrm>
          <a:prstGeom prst="round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p>
            <a:pPr algn="ctr"/>
            <a:r>
              <a:rPr lang="zh-CN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不要从高处往下跳</a:t>
            </a:r>
            <a:endParaRPr lang="zh-CN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TextBox 7"/>
          <p:cNvSpPr txBox="1"/>
          <p:nvPr/>
        </p:nvSpPr>
        <p:spPr>
          <a:xfrm>
            <a:off x="2374265" y="1687830"/>
            <a:ext cx="75628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根据今天所学的知识，我们一起来判断下面小朋友的做法对不对。</a:t>
            </a:r>
            <a:endParaRPr lang="zh-CN" altLang="en-US" sz="40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C:\Users\Administrator\Desktop\ppt用到的各种小标签\安全对错.png安全对错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88" y="330835"/>
            <a:ext cx="2181225" cy="800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:\Users\Administrator\Desktop\封图\nsjhzmb5.jpgnsjhzmb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94510" y="768668"/>
            <a:ext cx="7332980" cy="51454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26041" y="3851012"/>
            <a:ext cx="14401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7559675" y="2074545"/>
            <a:ext cx="2950210" cy="1455420"/>
          </a:xfrm>
          <a:prstGeom prst="wedgeRoundRectCallout">
            <a:avLst>
              <a:gd name="adj1" fmla="val -35471"/>
              <a:gd name="adj2" fmla="val 8795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894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817485" y="2074545"/>
            <a:ext cx="2435225" cy="138366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妮妮直接热敷刚扭伤的部位。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:\Users\Administrator\Desktop\封图\nsjhzmb6.jpgnsjhzmb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96795" y="1201420"/>
            <a:ext cx="7221855" cy="5067300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>
            <a:off x="6924040" y="1027430"/>
            <a:ext cx="3759200" cy="2204720"/>
          </a:xfrm>
          <a:prstGeom prst="wedgeEllipseCallout">
            <a:avLst>
              <a:gd name="adj1" fmla="val -76250"/>
              <a:gd name="adj2" fmla="val 615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这点扭伤不算</a:t>
            </a:r>
            <a:r>
              <a:rPr lang="zh-CN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什么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</a:t>
            </a:r>
            <a:r>
              <a:rPr lang="zh-CN" altLang="zh-CN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可是很勇敢</a:t>
            </a:r>
            <a:r>
              <a:rPr lang="zh-CN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继续运动</a:t>
            </a:r>
            <a:r>
              <a:rPr lang="zh-CN" altLang="zh-CN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3098" y="1338694"/>
            <a:ext cx="14401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1675130" y="1027430"/>
            <a:ext cx="3507740" cy="869315"/>
          </a:xfrm>
          <a:prstGeom prst="wedgeRoundRectCallout">
            <a:avLst>
              <a:gd name="adj1" fmla="val 21794"/>
              <a:gd name="adj2" fmla="val 14192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894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675151" y="1200631"/>
            <a:ext cx="3738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zh-CN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全全扭伤后继续运动。</a:t>
            </a:r>
            <a:endParaRPr lang="en-US" altLang="zh-CN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:\Users\Administrator\Desktop\封图\nsjhzmb7.jpgnsjhzmb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6255" y="341630"/>
            <a:ext cx="8182610" cy="5741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720000">
            <a:off x="8744585" y="3741420"/>
            <a:ext cx="139446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487805" y="1005840"/>
            <a:ext cx="3105785" cy="781050"/>
          </a:xfrm>
          <a:prstGeom prst="wedgeRoundRectCallout">
            <a:avLst>
              <a:gd name="adj1" fmla="val 28531"/>
              <a:gd name="adj2" fmla="val 7593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894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487786" y="1135144"/>
            <a:ext cx="33832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zh-CN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安安扭伤后找医生。</a:t>
            </a:r>
            <a:endParaRPr lang="zh-CN" alt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:/Users/Administrator/AppData/Local/Temp/kaimatting_20190905152945/output_20190905152951..pngoutput_20190905152951.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686685" y="1320800"/>
            <a:ext cx="6817995" cy="4709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600000">
            <a:off x="8601710" y="1242060"/>
            <a:ext cx="153289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797175" y="923925"/>
            <a:ext cx="3896995" cy="1009650"/>
          </a:xfrm>
          <a:prstGeom prst="wedgeRoundRectCallout">
            <a:avLst>
              <a:gd name="adj1" fmla="val 47702"/>
              <a:gd name="adj2" fmla="val 12433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894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79326" y="1130514"/>
            <a:ext cx="40944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zh-CN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安安扭伤后先紧急冷敷。</a:t>
            </a:r>
            <a:endParaRPr lang="en-US" altLang="zh-CN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6"/>
          <p:cNvSpPr txBox="1"/>
          <p:nvPr/>
        </p:nvSpPr>
        <p:spPr>
          <a:xfrm>
            <a:off x="6615554" y="2173740"/>
            <a:ext cx="3384376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足踝扭伤很常见，</a:t>
            </a:r>
            <a:endParaRPr lang="zh-CN" altLang="zh-CN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肿胀疼痛行走难，</a:t>
            </a:r>
            <a:endParaRPr lang="zh-CN" altLang="zh-CN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冷水冰块来止痛，</a:t>
            </a:r>
            <a:endParaRPr lang="zh-CN" altLang="zh-CN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zh-C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自行按摩是蛮干。</a:t>
            </a:r>
            <a:endParaRPr lang="zh-CN" altLang="zh-CN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4920" y="1699895"/>
            <a:ext cx="4055110" cy="3917315"/>
          </a:xfrm>
          <a:prstGeom prst="rect">
            <a:avLst/>
          </a:prstGeom>
        </p:spPr>
      </p:pic>
      <p:pic>
        <p:nvPicPr>
          <p:cNvPr id="3" name="图片 2" descr="安全儿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970" y="988695"/>
            <a:ext cx="2181225" cy="800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040765" y="4559300"/>
            <a:ext cx="10490200" cy="1550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引导小朋友想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办法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帮助受伤的人，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将其扶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到椅子上坐好，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询问她受伤情况，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如伤的很重就要及时拨打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，如不重可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对伤势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做简单处理；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请小朋友先说一说怎么紧急处理扭伤；然后主讲老师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示范急救方法，取一块毛巾放到冷水中透湿后拧干，敷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在受伤的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上。请小朋友重复上述操作。</a:t>
            </a:r>
            <a:r>
              <a:rPr lang="zh-CN" altLang="en-US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0765" y="1875790"/>
            <a:ext cx="5956935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活动准备：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根据学生数量准备小凳子，凳子数量比学生数量少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个；药品急救箱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0765" y="3088005"/>
            <a:ext cx="5956300" cy="118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活动过程：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小朋友们和助教老师共同玩抢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椅子的游戏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，助教老师模拟不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小心脚崴了，坐在了地上动弹不得，此时该怎么办？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情景模拟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10" y="162560"/>
            <a:ext cx="1958340" cy="14001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15205" y="732790"/>
            <a:ext cx="2820670" cy="7308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玩抢椅子游戏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0945" y="1204595"/>
            <a:ext cx="3635375" cy="36353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TextBox 7"/>
          <p:cNvSpPr txBox="1"/>
          <p:nvPr/>
        </p:nvSpPr>
        <p:spPr>
          <a:xfrm>
            <a:off x="2156460" y="2083435"/>
            <a:ext cx="7878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现在你知道扭伤后应该怎么办了吗？</a:t>
            </a:r>
            <a:endParaRPr lang="zh-CN" altLang="en-US" sz="40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2020630" y="1408589"/>
            <a:ext cx="6768752" cy="46615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1.不小心扭伤后可以直接用热毛巾敷受伤的部位。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 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2.体育课上，有位同学不小心扭伤了脚，但是他很勇敢地说“这点扭伤算什么啊”，之后接着做运动。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 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.扭伤后只需要冷敷涂红花油，不用去看医生。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 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.扭伤后应该先紧急冷敷。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 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.扭伤后用手揉的做法是正确的。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 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88555" y="5398135"/>
            <a:ext cx="22307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参考答案：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  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2.B  3.B  4.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  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5.B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随堂测评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210" y="438150"/>
            <a:ext cx="1681480" cy="1148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3"/>
          <p:cNvSpPr txBox="1"/>
          <p:nvPr/>
        </p:nvSpPr>
        <p:spPr>
          <a:xfrm>
            <a:off x="1819275" y="2644775"/>
            <a:ext cx="7146290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小朋友们，</a:t>
            </a:r>
            <a:r>
              <a:rPr lang="zh-CN" altLang="en-US" sz="3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你平时有</a:t>
            </a:r>
            <a:r>
              <a:rPr lang="zh-CN" altLang="en-US" sz="3200" b="1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扭伤过吗</a:t>
            </a:r>
            <a:r>
              <a:rPr lang="en-US" altLang="zh-CN" sz="3200" b="1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?</a:t>
            </a:r>
            <a:endParaRPr lang="en-US" altLang="zh-CN" sz="3200" b="1" dirty="0" smtClean="0">
              <a:solidFill>
                <a:schemeClr val="accent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扭伤的时候你是怎么做的呢</a:t>
            </a:r>
            <a:r>
              <a:rPr lang="en-US" altLang="zh-CN" sz="3200" b="1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?</a:t>
            </a:r>
            <a:endParaRPr lang="en-US" altLang="zh-CN" sz="3200" b="1" dirty="0" smtClean="0">
              <a:solidFill>
                <a:schemeClr val="accent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议一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735" y="1139190"/>
            <a:ext cx="1666875" cy="800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1080" y="1694815"/>
            <a:ext cx="3416935" cy="43700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192655" y="2155190"/>
            <a:ext cx="78066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下面让我们来看一个小故事吧！</a:t>
            </a:r>
            <a:endParaRPr lang="zh-CN" altLang="zh-CN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C:\Users\Administrator\Desktop\ppt用到的各种小标签\安全故事.png安全故事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2120" y="325120"/>
            <a:ext cx="2167255" cy="7950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:\Users\Administrator\Desktop\封图\nsjhzmb1(2).jpgnsjhzmb1(2)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483360" y="288290"/>
            <a:ext cx="9106535" cy="6390005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1833880" y="621030"/>
            <a:ext cx="3561080" cy="1421765"/>
          </a:xfrm>
          <a:prstGeom prst="wedgeRectCallout">
            <a:avLst>
              <a:gd name="adj1" fmla="val -1383"/>
              <a:gd name="adj2" fmla="val 8846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l">
              <a:lnSpc>
                <a:spcPct val="150000"/>
              </a:lnSpc>
            </a:pPr>
            <a:r>
              <a:rPr lang="zh-CN" altLang="zh-CN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我妈妈生病了，我要找河马医生去给我妈妈看病。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7774305" y="384810"/>
            <a:ext cx="2589530" cy="1440180"/>
          </a:xfrm>
          <a:prstGeom prst="wedgeRectCallout">
            <a:avLst>
              <a:gd name="adj1" fmla="val -69092"/>
              <a:gd name="adj2" fmla="val 54911"/>
            </a:avLst>
          </a:prstGeom>
          <a:ln>
            <a:solidFill>
              <a:srgbClr val="E561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大眼猫，你这么</a:t>
            </a:r>
            <a:r>
              <a:rPr lang="zh-CN" altLang="zh-CN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着急</a:t>
            </a:r>
            <a:r>
              <a:rPr lang="zh-CN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地</a:t>
            </a:r>
            <a:r>
              <a:rPr lang="zh-CN" altLang="zh-CN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干什么</a:t>
            </a:r>
            <a:r>
              <a:rPr lang="zh-CN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去？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:\Users\Administrator\Desktop\封图\nsjhzmb2.jpgnsjhzmb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94535" y="571500"/>
            <a:ext cx="8702040" cy="6107430"/>
          </a:xfrm>
          <a:prstGeom prst="rect">
            <a:avLst/>
          </a:prstGeom>
        </p:spPr>
      </p:pic>
      <p:sp>
        <p:nvSpPr>
          <p:cNvPr id="9" name="矩形标注 8"/>
          <p:cNvSpPr/>
          <p:nvPr/>
        </p:nvSpPr>
        <p:spPr>
          <a:xfrm>
            <a:off x="1205865" y="581025"/>
            <a:ext cx="4788535" cy="1532890"/>
          </a:xfrm>
          <a:prstGeom prst="wedgeRectCallout">
            <a:avLst>
              <a:gd name="adj1" fmla="val -460"/>
              <a:gd name="adj2" fmla="val 97697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哎呀，我的脚扭伤了，妈妈还在家等着我找医生呢，现在可怎么办呀？呜呜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7939405" y="847090"/>
            <a:ext cx="3024505" cy="1198880"/>
          </a:xfrm>
          <a:prstGeom prst="wedgeRectCallout">
            <a:avLst>
              <a:gd name="adj1" fmla="val -39082"/>
              <a:gd name="adj2" fmla="val 86864"/>
            </a:avLst>
          </a:prstGeom>
          <a:ln>
            <a:solidFill>
              <a:srgbClr val="E561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你别急，在这别动，我去帮你请河马医生。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Administrator\Desktop\封图\nsjhzmb3.jpgnsjhzmb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76400" y="690880"/>
            <a:ext cx="8527415" cy="5984240"/>
          </a:xfrm>
          <a:prstGeom prst="rect">
            <a:avLst/>
          </a:prstGeom>
        </p:spPr>
      </p:pic>
      <p:sp>
        <p:nvSpPr>
          <p:cNvPr id="3" name="矩形标注 2"/>
          <p:cNvSpPr/>
          <p:nvPr/>
        </p:nvSpPr>
        <p:spPr>
          <a:xfrm>
            <a:off x="1532890" y="102870"/>
            <a:ext cx="8571865" cy="1008380"/>
          </a:xfrm>
          <a:prstGeom prst="wedgeRectCallout">
            <a:avLst>
              <a:gd name="adj1" fmla="val -5476"/>
              <a:gd name="adj2" fmla="val 75177"/>
            </a:avLst>
          </a:prstGeom>
          <a:ln>
            <a:solidFill>
              <a:srgbClr val="C2945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rgbClr val="E5619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我先帮你冰敷，然后带你回家，回去后千万要注意休息，第二天再用热毛巾敷在受伤处，这样做可以帮助受伤的地方很快好起来，不可大意哦！</a:t>
            </a:r>
            <a:endParaRPr lang="zh-CN" altLang="en-US" sz="2000" b="1" dirty="0">
              <a:solidFill>
                <a:srgbClr val="E5619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C:\Users\Administrator\Desktop\封图\nsjhzmb4.jpgnsjhzmb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23975" y="426720"/>
            <a:ext cx="8908415" cy="6251575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6968728" y="290488"/>
            <a:ext cx="3168352" cy="1152128"/>
          </a:xfrm>
          <a:prstGeom prst="wedgeRectCallout">
            <a:avLst>
              <a:gd name="adj1" fmla="val -44539"/>
              <a:gd name="adj2" fmla="val 99702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zh-CN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我知道了，医生，快去帮我妈妈看病吧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1329055" y="84455"/>
            <a:ext cx="4176395" cy="1240155"/>
          </a:xfrm>
          <a:prstGeom prst="wedgeRectCallout">
            <a:avLst>
              <a:gd name="adj1" fmla="val -1189"/>
              <a:gd name="adj2" fmla="val 91545"/>
            </a:avLst>
          </a:prstGeom>
          <a:ln>
            <a:solidFill>
              <a:srgbClr val="C2945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E5619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不要担心，我这就去看你妈妈，你自己的脚千万要好好养着。</a:t>
            </a:r>
            <a:endParaRPr lang="zh-CN" altLang="en-US" sz="2400" b="1" dirty="0">
              <a:solidFill>
                <a:srgbClr val="E5619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Box 7"/>
          <p:cNvSpPr txBox="1"/>
          <p:nvPr/>
        </p:nvSpPr>
        <p:spPr>
          <a:xfrm>
            <a:off x="2447925" y="2232025"/>
            <a:ext cx="742632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200000"/>
              </a:lnSpc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☆</a:t>
            </a:r>
            <a:r>
              <a:rPr lang="zh-CN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发生</a:t>
            </a:r>
            <a:r>
              <a:rPr lang="zh-CN" altLang="zh-C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了什么</a:t>
            </a:r>
            <a:r>
              <a:rPr lang="zh-CN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使</a:t>
            </a:r>
            <a:r>
              <a:rPr lang="zh-CN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</a:t>
            </a:r>
            <a:r>
              <a:rPr lang="zh-CN" altLang="zh-C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眼猫那么着急</a:t>
            </a: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?</a:t>
            </a:r>
            <a:endParaRPr lang="zh-CN" altLang="zh-CN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☆</a:t>
            </a:r>
            <a:r>
              <a:rPr lang="zh-CN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</a:t>
            </a:r>
            <a:r>
              <a:rPr lang="zh-CN" altLang="zh-C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眼猫怎么会扭伤脚的</a:t>
            </a: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?</a:t>
            </a:r>
            <a:endParaRPr lang="zh-CN" altLang="zh-CN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☆</a:t>
            </a:r>
            <a:r>
              <a:rPr lang="zh-CN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河马</a:t>
            </a:r>
            <a:r>
              <a:rPr lang="zh-CN" altLang="zh-C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医生</a:t>
            </a:r>
            <a:r>
              <a:rPr lang="zh-CN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告诉大</a:t>
            </a:r>
            <a:r>
              <a:rPr lang="zh-CN" altLang="zh-C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眼</a:t>
            </a:r>
            <a:r>
              <a:rPr lang="zh-CN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猫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要怎么处理扭伤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?</a:t>
            </a:r>
            <a:endParaRPr lang="zh-CN" altLang="zh-CN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安全提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5260" y="1431925"/>
            <a:ext cx="2181225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75" y="1431925"/>
            <a:ext cx="2896870" cy="26739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29485" y="33864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.xml><?xml version="1.0" encoding="utf-8"?>
<p:tagLst xmlns:p="http://schemas.openxmlformats.org/presentationml/2006/main">
  <p:tag name="KSO_WPP_MARK_KEY" val="7b5f424f-7d3f-40d6-95d1-1cde801b9322"/>
  <p:tag name="COMMONDATA" val="eyJoZGlkIjoiN2Q2YjNjYzA0YzRkZTI0MmYyODRhMTAxZmIxYzNiNTgifQ==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1098</Words>
  <Application>WPS 演示</Application>
  <PresentationFormat>宽屏</PresentationFormat>
  <Paragraphs>118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周琪</cp:lastModifiedBy>
  <cp:revision>175</cp:revision>
  <dcterms:created xsi:type="dcterms:W3CDTF">2020-06-12T07:33:00Z</dcterms:created>
  <dcterms:modified xsi:type="dcterms:W3CDTF">2023-02-13T01:40:34Z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B1CDAA9D78304F7D9803568EBB5CA88A</vt:lpwstr>
  </property>
</Properties>
</file>