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08" r:id="rId3"/>
    <p:sldId id="315" r:id="rId5"/>
    <p:sldId id="297" r:id="rId6"/>
    <p:sldId id="298" r:id="rId7"/>
    <p:sldId id="296" r:id="rId8"/>
    <p:sldId id="288" r:id="rId9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3"/>
    </p:embeddedFont>
    <p:embeddedFont>
      <p:font typeface="方正兰亭细黑_GBK" panose="02000000000000000000" pitchFamily="2" charset="-122"/>
      <p:regular r:id="rId14"/>
    </p:embeddedFont>
    <p:embeddedFont>
      <p:font typeface="楷体" panose="02010609060101010101" charset="-122"/>
      <p:regular r:id="rId15"/>
    </p:embeddedFont>
    <p:embeddedFont>
      <p:font typeface="Calibri" panose="020F0502020204030204" charset="0"/>
      <p:regular r:id="rId16"/>
      <p:bold r:id="rId17"/>
      <p:italic r:id="rId18"/>
      <p:boldItalic r:id="rId19"/>
    </p:embeddedFont>
  </p:embeddedFontLst>
  <p:custShowLst>
    <p:custShow name="自定义放映 1" id="0">
      <p:sldLst>
        <p:sld r:id="rId3"/>
        <p:sld r:id="rId8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4CB"/>
    <a:srgbClr val="6BA42C"/>
    <a:srgbClr val="F2B800"/>
    <a:srgbClr val="1A3F6C"/>
    <a:srgbClr val="0E2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1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72" y="96"/>
      </p:cViewPr>
      <p:guideLst>
        <p:guide orient="horz" pos="1589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FD7A-F41B-4FED-8E35-F78DB9F4D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7CBA-0E44-4282-A4F0-C3BCC1A4C2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749300"/>
            <a:ext cx="1638300" cy="660400"/>
          </a:xfrm>
          <a:prstGeom prst="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20955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27559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34544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41148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132080" y="91821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32080" y="155448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32080" y="222527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32080" y="290345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32080" y="356639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解决方案及总结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7" y="5750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 userDrawn="1"/>
        </p:nvSpPr>
        <p:spPr>
          <a:xfrm>
            <a:off x="246225" y="484141"/>
            <a:ext cx="118494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你学习的名称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 userDrawn="1"/>
        </p:nvSpPr>
        <p:spPr>
          <a:xfrm rot="5400000">
            <a:off x="-33338" y="1023402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1425575"/>
            <a:ext cx="1638300" cy="660400"/>
          </a:xfrm>
          <a:prstGeom prst="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0" y="7493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27559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34544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41148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132080" y="91821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32080" y="155448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32080" y="222527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32080" y="290345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32080" y="356639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解决方案及总结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7" y="5750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 userDrawn="1"/>
        </p:nvSpPr>
        <p:spPr>
          <a:xfrm>
            <a:off x="246226" y="484141"/>
            <a:ext cx="11849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你学习的名称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 userDrawn="1"/>
        </p:nvSpPr>
        <p:spPr>
          <a:xfrm rot="5400000">
            <a:off x="-33338" y="1660525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2095500"/>
            <a:ext cx="1638300" cy="660400"/>
          </a:xfrm>
          <a:prstGeom prst="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0" y="7493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0" y="14097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34544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41148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132080" y="91821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32080" y="155448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32080" y="222527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32080" y="290345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32080" y="356639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解决方案及总结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7" y="5750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 userDrawn="1"/>
        </p:nvSpPr>
        <p:spPr>
          <a:xfrm>
            <a:off x="246226" y="484141"/>
            <a:ext cx="11849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你学习的名称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 userDrawn="1"/>
        </p:nvSpPr>
        <p:spPr>
          <a:xfrm rot="5400000">
            <a:off x="-33338" y="2347913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2774950"/>
            <a:ext cx="1638300" cy="660400"/>
          </a:xfrm>
          <a:prstGeom prst="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0" y="7493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0" y="14097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20955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41148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132080" y="91821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32080" y="155448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32080" y="222527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32080" y="290345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32080" y="356639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解决方案及总结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7" y="5750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 userDrawn="1"/>
        </p:nvSpPr>
        <p:spPr>
          <a:xfrm>
            <a:off x="246226" y="484141"/>
            <a:ext cx="11849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你学习的名称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 userDrawn="1"/>
        </p:nvSpPr>
        <p:spPr>
          <a:xfrm rot="5400000">
            <a:off x="-33338" y="3009900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3454400"/>
            <a:ext cx="1638300" cy="660400"/>
          </a:xfrm>
          <a:prstGeom prst="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0" y="7493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0" y="14097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20955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2755900"/>
            <a:ext cx="16383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132080" y="91821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32080" y="155448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32080" y="222527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32080" y="290345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32080" y="3604498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解决方案及总结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7" y="5750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 userDrawn="1"/>
        </p:nvSpPr>
        <p:spPr>
          <a:xfrm>
            <a:off x="246226" y="484141"/>
            <a:ext cx="11849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你学习的名称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 userDrawn="1"/>
        </p:nvSpPr>
        <p:spPr>
          <a:xfrm rot="5400000">
            <a:off x="-33338" y="3689350"/>
            <a:ext cx="257175" cy="190500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3.jpe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5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E9E4D-0BE1-4AAA-A57B-DA425863F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BC7A-FD02-486B-81B5-A845787C68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250" y="484891"/>
            <a:ext cx="3948078" cy="44290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1107" y="2133484"/>
            <a:ext cx="64719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教学相长   共同进步</a:t>
            </a:r>
            <a:r>
              <a:rPr lang="zh-CN" altLang="en-US" sz="4000" b="1" dirty="0">
                <a:solidFill>
                  <a:srgbClr val="FFD4C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终述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4353" y="3026735"/>
            <a:ext cx="27406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新魏幼儿园    新美活动组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29263" y="4103028"/>
            <a:ext cx="1769384" cy="596590"/>
            <a:chOff x="494346" y="4251657"/>
            <a:chExt cx="1769384" cy="59659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800100" y="4543200"/>
              <a:ext cx="1298244" cy="0"/>
            </a:xfrm>
            <a:prstGeom prst="line">
              <a:avLst/>
            </a:prstGeom>
            <a:ln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47350" y="4251657"/>
              <a:ext cx="15163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>
                  <a:solidFill>
                    <a:srgbClr val="6BA4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主持人</a:t>
              </a:r>
              <a:r>
                <a:rPr lang="zh-CN" altLang="en-US" sz="1200" spc="300" dirty="0" smtClean="0">
                  <a:solidFill>
                    <a:srgbClr val="6BA4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：毛燕平</a:t>
              </a:r>
              <a:endParaRPr lang="en-US" altLang="zh-CN" sz="1200" spc="300" dirty="0" smtClean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47350" y="4572657"/>
              <a:ext cx="3098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200" spc="300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94346" y="4306671"/>
              <a:ext cx="212885" cy="212885"/>
              <a:chOff x="494346" y="4306671"/>
              <a:chExt cx="212885" cy="212885"/>
            </a:xfrm>
            <a:solidFill>
              <a:srgbClr val="C00000"/>
            </a:solidFill>
          </p:grpSpPr>
          <p:sp>
            <p:nvSpPr>
              <p:cNvPr id="18" name="圆角矩形 17"/>
              <p:cNvSpPr/>
              <p:nvPr/>
            </p:nvSpPr>
            <p:spPr>
              <a:xfrm>
                <a:off x="494346" y="4306671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9" name="Picture 7" descr="F:\0PPT素材\zzz0g02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109" y="4337785"/>
                <a:ext cx="133357" cy="150656"/>
              </a:xfrm>
              <a:prstGeom prst="rect">
                <a:avLst/>
              </a:prstGeom>
              <a:grpFill/>
            </p:spPr>
          </p:pic>
        </p:grpSp>
      </p:grpSp>
      <p:cxnSp>
        <p:nvCxnSpPr>
          <p:cNvPr id="21" name="直接连接符 20"/>
          <p:cNvCxnSpPr/>
          <p:nvPr/>
        </p:nvCxnSpPr>
        <p:spPr>
          <a:xfrm>
            <a:off x="2676515" y="2910585"/>
            <a:ext cx="4041880" cy="0"/>
          </a:xfrm>
          <a:prstGeom prst="line">
            <a:avLst/>
          </a:prstGeom>
          <a:ln w="19050">
            <a:solidFill>
              <a:srgbClr val="F2B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75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275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3462" y="1353910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+mn-ea"/>
              </a:rPr>
              <a:t>三个议程：</a:t>
            </a:r>
            <a:endParaRPr lang="zh-CN" altLang="en-US" sz="4000" b="1" dirty="0">
              <a:solidFill>
                <a:srgbClr val="6BA42C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9438" y="2476772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00308" y="1026523"/>
            <a:ext cx="1301106" cy="1301106"/>
            <a:chOff x="2262782" y="1446400"/>
            <a:chExt cx="1301106" cy="1301106"/>
          </a:xfrm>
          <a:solidFill>
            <a:srgbClr val="FFD4CB"/>
          </a:solidFill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2573935" y="1804771"/>
              <a:ext cx="695127" cy="59085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761061" y="2053537"/>
            <a:ext cx="363283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自主学习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碰思维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3466" y="3406011"/>
            <a:ext cx="344043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思维引领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促提升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67173" y="2081035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486223" y="2784463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467173" y="3545041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953466" y="2729774"/>
            <a:ext cx="344043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课程故事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调经验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24" grpId="0" bldLvl="0" animBg="1"/>
      <p:bldP spid="25" grpId="0" bldLvl="0" animBg="1"/>
      <p:bldP spid="26" grpId="0" bldLvl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5363" y="1487474"/>
            <a:ext cx="344043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自主学习</a:t>
            </a:r>
            <a:r>
              <a:rPr lang="en-US" altLang="zh-CN" sz="3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碰思维</a:t>
            </a:r>
            <a:endParaRPr lang="zh-CN" altLang="en-US" sz="30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59479" y="2710031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60349" y="1259782"/>
            <a:ext cx="1301106" cy="1301106"/>
            <a:chOff x="2262782" y="1446400"/>
            <a:chExt cx="1301106" cy="1301106"/>
          </a:xfrm>
          <a:solidFill>
            <a:srgbClr val="FFD4CB"/>
          </a:solidFill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563246" y="1776063"/>
              <a:ext cx="713918" cy="706777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19655" y="2561165"/>
            <a:ext cx="58153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问题1：结合书中案例，教师如何捕捉资源，开发课程？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4590" y="3172223"/>
            <a:ext cx="55854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问题2：在生活中，您可以捕捉哪些资源，生发课程？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760667" y="2560723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760667" y="3172711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60667" y="3737226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334590" y="3690195"/>
            <a:ext cx="53555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问题3：如果开发此课程，结合《指南》，对此课程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您是如何判断它的价值点？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22" grpId="0" bldLvl="0" animBg="1"/>
      <p:bldP spid="23" grpId="0" bldLvl="0" animBg="1"/>
      <p:bldP spid="4" grpId="0" bldLvl="0" animBg="1"/>
      <p:bldP spid="18" grpId="0"/>
      <p:bldP spid="18" grpId="1"/>
      <p:bldP spid="19" grpId="0"/>
      <p:bldP spid="19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5487" y="1144995"/>
            <a:ext cx="4013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4000" b="1" dirty="0">
                <a:gradFill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课程故事</a:t>
            </a:r>
            <a:r>
              <a:rPr lang="en-US" altLang="zh-CN" sz="4000" b="1" dirty="0">
                <a:gradFill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 dirty="0">
                <a:gradFill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调经验</a:t>
            </a:r>
            <a:endParaRPr lang="zh-CN" altLang="en-US" sz="4000" b="1" dirty="0"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9438" y="2476772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00308" y="1026523"/>
            <a:ext cx="1301106" cy="1301106"/>
            <a:chOff x="2262782" y="1446400"/>
            <a:chExt cx="1301106" cy="1301106"/>
          </a:xfrm>
          <a:solidFill>
            <a:srgbClr val="FFD4CB"/>
          </a:solidFill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2573935" y="1804771"/>
              <a:ext cx="695127" cy="59085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025731" y="2387547"/>
            <a:ext cx="4897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问题1.大2班老师是如何开发这个元宵课程的？</a:t>
            </a:r>
            <a:endParaRPr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25775" y="3182620"/>
            <a:ext cx="47561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问题2：基于大2班开展班本化课程，请大家思考:基于元宵节主题，各个年龄段还可以生发哪些活动？（简单罗列）</a:t>
            </a:r>
            <a:endParaRPr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626433" y="2434095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626433" y="3182608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24" grpId="0" bldLvl="0" animBg="1"/>
      <p:bldP spid="25" grpId="0" bldLvl="0" animBg="1"/>
      <p:bldP spid="16" grpId="0"/>
      <p:bldP spid="16" grpId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8306" y="1465876"/>
            <a:ext cx="4013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4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思维引领</a:t>
            </a:r>
            <a:r>
              <a:rPr lang="en-US" altLang="zh-CN" sz="4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促提升</a:t>
            </a:r>
            <a:endParaRPr lang="zh-CN" altLang="en-US" sz="40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5152" y="1138489"/>
            <a:ext cx="1301106" cy="1301106"/>
            <a:chOff x="2262782" y="1446400"/>
            <a:chExt cx="1301106" cy="1301106"/>
          </a:xfrm>
          <a:solidFill>
            <a:srgbClr val="FFD4CB"/>
          </a:solidFill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FF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569626" y="1834674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2848301" y="3074318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FFD4C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85522" y="1556658"/>
            <a:ext cx="1630575" cy="4924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600" b="1" dirty="0">
                <a:solidFill>
                  <a:srgbClr val="6BA42C"/>
                </a:solidFill>
                <a:latin typeface="微软雅黑" panose="020B0503020204020204" pitchFamily="34" charset="-122"/>
                <a:ea typeface="造字工房俊雅锐宋体验版常规体" pitchFamily="50" charset="-122"/>
              </a:rPr>
              <a:t>THANKS</a:t>
            </a:r>
            <a:endParaRPr lang="zh-CN" altLang="en-US" sz="2600" b="1" dirty="0">
              <a:solidFill>
                <a:srgbClr val="6BA42C"/>
              </a:solidFill>
              <a:latin typeface="微软雅黑" panose="020B0503020204020204" pitchFamily="34" charset="-122"/>
              <a:ea typeface="造字工房俊雅锐宋体验版常规体" pitchFamily="50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56176" y="3194025"/>
            <a:ext cx="2544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演示完毕</a:t>
            </a:r>
            <a:endParaRPr lang="en-US" altLang="zh-CN" sz="4600" dirty="0">
              <a:solidFill>
                <a:srgbClr val="F2B8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600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en-US" altLang="zh-CN" sz="4600" dirty="0">
              <a:solidFill>
                <a:srgbClr val="F2B8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99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tags/tag1.xml><?xml version="1.0" encoding="utf-8"?>
<p:tagLst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</Words>
  <Application>WPS 演示</Application>
  <PresentationFormat>全屏显示(16:9)</PresentationFormat>
  <Paragraphs>44</Paragraphs>
  <Slides>6</Slides>
  <Notes>16</Notes>
  <HiddenSlides>0</HiddenSlides>
  <MMClips>1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方正兰亭细黑_GBK</vt:lpstr>
      <vt:lpstr>楷体</vt:lpstr>
      <vt:lpstr>造字工房俊雅锐宋体验版常规体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bpc</cp:lastModifiedBy>
  <cp:revision>28</cp:revision>
  <dcterms:created xsi:type="dcterms:W3CDTF">2021-03-01T07:08:00Z</dcterms:created>
  <dcterms:modified xsi:type="dcterms:W3CDTF">2021-04-02T04:33:10Z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0DE1E8171C85475BA7227C33176178DB</vt:lpwstr>
  </property>
</Properties>
</file>