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</p:sldMasterIdLst>
  <p:notesMasterIdLst>
    <p:notesMasterId r:id="rId5"/>
  </p:notesMasterIdLst>
  <p:sldIdLst>
    <p:sldId id="7602" r:id="rId4"/>
    <p:sldId id="7644" r:id="rId6"/>
    <p:sldId id="7668" r:id="rId7"/>
    <p:sldId id="7620" r:id="rId8"/>
    <p:sldId id="7603" r:id="rId9"/>
    <p:sldId id="7567" r:id="rId10"/>
    <p:sldId id="7617" r:id="rId11"/>
    <p:sldId id="7590" r:id="rId12"/>
    <p:sldId id="7568" r:id="rId13"/>
    <p:sldId id="7569" r:id="rId14"/>
    <p:sldId id="7577" r:id="rId15"/>
    <p:sldId id="7625" r:id="rId16"/>
    <p:sldId id="7579" r:id="rId17"/>
    <p:sldId id="7645" r:id="rId18"/>
    <p:sldId id="7646" r:id="rId19"/>
    <p:sldId id="7588" r:id="rId20"/>
    <p:sldId id="7591" r:id="rId21"/>
    <p:sldId id="7597" r:id="rId22"/>
    <p:sldId id="7647" r:id="rId23"/>
    <p:sldId id="7574" r:id="rId24"/>
    <p:sldId id="7670" r:id="rId25"/>
    <p:sldId id="7665" r:id="rId26"/>
    <p:sldId id="7629" r:id="rId27"/>
    <p:sldId id="7666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D5FB"/>
    <a:srgbClr val="FFFFFF"/>
    <a:srgbClr val="B5EEF0"/>
    <a:srgbClr val="B2B2C6"/>
    <a:srgbClr val="C4E3D3"/>
    <a:srgbClr val="BC77AF"/>
    <a:srgbClr val="F9C5B8"/>
    <a:srgbClr val="C3E2D2"/>
    <a:srgbClr val="FFF6E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9" autoAdjust="0"/>
    <p:restoredTop sz="96314" autoAdjust="0"/>
  </p:normalViewPr>
  <p:slideViewPr>
    <p:cSldViewPr snapToGrid="0">
      <p:cViewPr varScale="1">
        <p:scale>
          <a:sx n="110" d="100"/>
          <a:sy n="110" d="100"/>
        </p:scale>
        <p:origin x="-678" y="-84"/>
      </p:cViewPr>
      <p:guideLst>
        <p:guide orient="horz" pos="2182"/>
        <p:guide pos="39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17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6T20:06:47.428" idx="1">
    <p:pos x="10" y="10"/>
    <p:text/>
  </p:cm>
  <p:cm authorId="1" dt="2022-11-26T20:06:48.710" idx="2">
    <p:pos x="166" y="166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8C3C3-31A8-453D-A20D-411C6C3728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98766-6A9C-4F2F-8D78-A8B7F422C2B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98766-6A9C-4F2F-8D78-A8B7F422C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98766-6A9C-4F2F-8D78-A8B7F422C2B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998766-6A9C-4F2F-8D78-A8B7F422C2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291624" y="278296"/>
            <a:ext cx="11585417" cy="6361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168176" y="6492033"/>
            <a:ext cx="1800669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248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hyperlink" Target="&#32032;&#26448;\fashion%20show.mp4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4.png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9.xml"/><Relationship Id="rId7" Type="http://schemas.openxmlformats.org/officeDocument/2006/relationships/image" Target="../media/image10.png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9.jpe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.xml"/><Relationship Id="rId7" Type="http://schemas.openxmlformats.org/officeDocument/2006/relationships/image" Target="../media/image12.jpeg"/><Relationship Id="rId6" Type="http://schemas.openxmlformats.org/officeDocument/2006/relationships/image" Target="../media/image11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82" name="文本框 81"/>
          <p:cNvSpPr txBox="1"/>
          <p:nvPr/>
        </p:nvSpPr>
        <p:spPr>
          <a:xfrm>
            <a:off x="2430050" y="1460134"/>
            <a:ext cx="774108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defTabSz="913765">
              <a:defRPr/>
            </a:pPr>
            <a:r>
              <a:rPr lang="en-US" altLang="zh-CN" sz="7200" b="1" spc="267" dirty="0" smtClean="0">
                <a:solidFill>
                  <a:srgbClr val="F9C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omic Sans MS" panose="030F0702030302020204" charset="0"/>
                <a:ea typeface="方正正黑简体" panose="02000000000000000000" pitchFamily="2" charset="-122"/>
                <a:cs typeface="Comic Sans MS" panose="030F0702030302020204" charset="0"/>
                <a:sym typeface="+mn-lt"/>
                <a:hlinkClick r:id="rId2" action="ppaction://hlinkfile"/>
              </a:rPr>
              <a:t>Unit8 fashion</a:t>
            </a:r>
            <a:endParaRPr lang="en-US" altLang="zh-CN" sz="7200" b="1" spc="267" dirty="0" smtClean="0">
              <a:solidFill>
                <a:srgbClr val="F9C5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omic Sans MS" panose="030F0702030302020204" charset="0"/>
              <a:ea typeface="方正正黑简体" panose="02000000000000000000" pitchFamily="2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4502437" y="2971192"/>
            <a:ext cx="394757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defTabSz="913765">
              <a:defRPr/>
            </a:pPr>
            <a:r>
              <a:rPr lang="en-US" altLang="zh-CN" sz="5400" b="1" spc="267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  <a:sym typeface="+mn-lt"/>
              </a:rPr>
              <a:t>Reading</a:t>
            </a:r>
            <a:endParaRPr lang="en-US" altLang="zh-CN" sz="5400" b="1" spc="267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  <a:sym typeface="+mn-lt"/>
            </a:endParaRPr>
          </a:p>
        </p:txBody>
      </p:sp>
      <p:pic>
        <p:nvPicPr>
          <p:cNvPr id="5123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095" y="696595"/>
            <a:ext cx="1796415" cy="4185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4240" y="3679825"/>
            <a:ext cx="2079625" cy="2954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774815" y="4560570"/>
            <a:ext cx="2816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Qian Fangliang</a:t>
            </a:r>
            <a:endParaRPr lang="en-US" altLang="zh-CN" sz="24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5"/>
          <p:cNvPicPr/>
          <p:nvPr/>
        </p:nvPicPr>
        <p:blipFill>
          <a:blip r:embed="rId1">
            <a:clrChange>
              <a:clrFrom>
                <a:srgbClr val="CCCCCC">
                  <a:alpha val="100000"/>
                </a:srgbClr>
              </a:clrFrom>
              <a:clrTo>
                <a:srgbClr val="CCCCC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35000" y="1194435"/>
            <a:ext cx="2200910" cy="5454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" name="文本框 47"/>
          <p:cNvSpPr txBox="1"/>
          <p:nvPr/>
        </p:nvSpPr>
        <p:spPr>
          <a:xfrm>
            <a:off x="252095" y="207645"/>
            <a:ext cx="3169285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Careful-reading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633" name="TextBox 15"/>
          <p:cNvSpPr txBox="1"/>
          <p:nvPr/>
        </p:nvSpPr>
        <p:spPr>
          <a:xfrm>
            <a:off x="3421380" y="207010"/>
            <a:ext cx="5944870" cy="584200"/>
          </a:xfrm>
          <a:prstGeom prst="rect">
            <a:avLst/>
          </a:prstGeom>
          <a:solidFill>
            <a:srgbClr val="C4E3D3"/>
          </a:solidFill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FF0066"/>
                </a:solidFill>
                <a:latin typeface="Arial Black" panose="020B0A04020102020204" pitchFamily="34" charset="0"/>
              </a:rPr>
              <a:t>Introduce the models</a:t>
            </a:r>
            <a:endParaRPr lang="en-US" altLang="zh-CN" sz="36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灯片编号占位符 3"/>
          <p:cNvSpPr txBox="1">
            <a:spLocks noGrp="1"/>
          </p:cNvSpPr>
          <p:nvPr/>
        </p:nvSpPr>
        <p:spPr bwMode="auto">
          <a:xfrm>
            <a:off x="9130665" y="6356351"/>
            <a:ext cx="2057400" cy="365125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t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defRPr/>
            </a:pPr>
            <a:fld id="{59FAF3F5-6ADE-4B89-B36A-E1665EEF0651}" type="slidenum">
              <a:rPr lang="en-US" altLang="zh-CN" sz="1000" noProof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fld>
            <a:endParaRPr lang="en-US" altLang="zh-CN" sz="1000" noProof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25" name="Text Box 24" descr="40%"/>
          <p:cNvSpPr txBox="1"/>
          <p:nvPr/>
        </p:nvSpPr>
        <p:spPr>
          <a:xfrm>
            <a:off x="4881246" y="1291909"/>
            <a:ext cx="5072063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0000FF"/>
                </a:solidFill>
                <a:latin typeface="Palatino Linotype" panose="02040502050505030304" pitchFamily="18" charset="0"/>
              </a:rPr>
              <a:t>  Read and tell ”T or F”  </a:t>
            </a:r>
            <a:endParaRPr lang="en-US" altLang="zh-CN" sz="3200" b="1" dirty="0">
              <a:solidFill>
                <a:srgbClr val="0000FF"/>
              </a:solidFill>
              <a:latin typeface="Palatino Linotype" panose="02040502050505030304" pitchFamily="18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ct val="50000"/>
              </a:spcBef>
              <a:buNone/>
            </a:pPr>
            <a:endParaRPr lang="en-US" altLang="zh-CN" sz="3200" b="1" dirty="0">
              <a:solidFill>
                <a:srgbClr val="0000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516756" y="1999080"/>
            <a:ext cx="6735445" cy="20612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zh-CN" sz="3200" noProof="1">
                <a:solidFill>
                  <a:srgbClr val="000000"/>
                </a:solidFill>
                <a:latin typeface="Times New Roman" panose="02020603050405020304" charset="0"/>
                <a:sym typeface="+mn-ea"/>
              </a:rPr>
              <a:t>1. Sandy is wearing a red cotton blouse.</a:t>
            </a:r>
            <a:endParaRPr lang="en-US" altLang="zh-CN" sz="3200" noProof="1">
              <a:solidFill>
                <a:srgbClr val="000000"/>
              </a:solidFill>
              <a:latin typeface="Times New Roman" panose="02020603050405020304" charset="0"/>
              <a:sym typeface="+mn-ea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CN" sz="3200" noProof="1">
                <a:solidFill>
                  <a:srgbClr val="000000"/>
                </a:solidFill>
                <a:latin typeface="Times New Roman" panose="02020603050405020304" charset="0"/>
                <a:sym typeface="+mn-ea"/>
              </a:rPr>
              <a:t>2. Sandy is wearing </a:t>
            </a:r>
            <a:r>
              <a:rPr lang="en-US" altLang="zh-CN" sz="3200" noProof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charset="0"/>
                <a:sym typeface="+mn-ea"/>
              </a:rPr>
              <a:t>a black wool </a:t>
            </a:r>
            <a:r>
              <a:rPr lang="en-US" altLang="zh-CN" sz="3200" noProof="1">
                <a:solidFill>
                  <a:srgbClr val="000000"/>
                </a:solidFill>
                <a:latin typeface="Times New Roman" panose="02020603050405020304" charset="0"/>
                <a:sym typeface="+mn-ea"/>
              </a:rPr>
              <a:t>skirt.</a:t>
            </a:r>
            <a:endParaRPr lang="en-US" altLang="zh-CN" sz="3200" noProof="1">
              <a:solidFill>
                <a:srgbClr val="000000"/>
              </a:solidFill>
              <a:latin typeface="Times New Roman" panose="02020603050405020304" charset="0"/>
              <a:sym typeface="+mn-ea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zh-CN" sz="3200" noProof="1">
                <a:solidFill>
                  <a:srgbClr val="000000"/>
                </a:solidFill>
                <a:latin typeface="Times New Roman" panose="02020603050405020304" charset="0"/>
                <a:sym typeface="+mn-ea"/>
              </a:rPr>
              <a:t>3.Sandy looks modern and beautiful.</a:t>
            </a:r>
            <a:endParaRPr lang="en-US" altLang="zh-CN" sz="3200" b="1" noProof="1">
              <a:latin typeface="Arial" panose="020B0604020202020204" pitchFamily="34" charset="0"/>
            </a:endParaRPr>
          </a:p>
        </p:txBody>
      </p:sp>
      <p:sp>
        <p:nvSpPr>
          <p:cNvPr id="26632" name="Text Box 7"/>
          <p:cNvSpPr txBox="1"/>
          <p:nvPr/>
        </p:nvSpPr>
        <p:spPr>
          <a:xfrm>
            <a:off x="11267182" y="2009775"/>
            <a:ext cx="533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200" dirty="0">
                <a:solidFill>
                  <a:srgbClr val="C00000"/>
                </a:solidFill>
                <a:latin typeface="Times New Roman" panose="02020603050405020304" charset="0"/>
              </a:rPr>
              <a:t>F</a:t>
            </a:r>
            <a:endParaRPr lang="en-US" altLang="zh-CN" sz="3200" dirty="0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sp>
        <p:nvSpPr>
          <p:cNvPr id="26635" name="Text Box 7"/>
          <p:cNvSpPr txBox="1"/>
          <p:nvPr/>
        </p:nvSpPr>
        <p:spPr>
          <a:xfrm>
            <a:off x="11267182" y="2751139"/>
            <a:ext cx="5334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200" dirty="0">
                <a:solidFill>
                  <a:srgbClr val="C00000"/>
                </a:solidFill>
                <a:latin typeface="Times New Roman" panose="02020603050405020304" charset="0"/>
              </a:rPr>
              <a:t>T</a:t>
            </a:r>
            <a:endParaRPr lang="en-US" altLang="zh-CN" sz="3200" dirty="0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sp>
        <p:nvSpPr>
          <p:cNvPr id="26636" name="Text Box 6"/>
          <p:cNvSpPr txBox="1"/>
          <p:nvPr/>
        </p:nvSpPr>
        <p:spPr>
          <a:xfrm>
            <a:off x="11267182" y="3603625"/>
            <a:ext cx="5334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200" dirty="0">
                <a:solidFill>
                  <a:srgbClr val="C00000"/>
                </a:solidFill>
                <a:latin typeface="Times New Roman" panose="02020603050405020304" charset="0"/>
              </a:rPr>
              <a:t>T</a:t>
            </a:r>
            <a:endParaRPr lang="en-US" altLang="zh-CN" sz="3200" dirty="0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731250" y="2091690"/>
            <a:ext cx="1140460" cy="52197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silk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923540" y="2198688"/>
            <a:ext cx="2396682" cy="830997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latin typeface="Arial" panose="020B0604020202020204" pitchFamily="34" charset="0"/>
              </a:rPr>
              <a:t>Clothes</a:t>
            </a:r>
            <a:endParaRPr lang="en-US" altLang="zh-CN" sz="2400" b="1" dirty="0">
              <a:latin typeface="Arial" panose="020B0604020202020204" pitchFamily="34" charset="0"/>
            </a:endParaRPr>
          </a:p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latin typeface="Arial" panose="020B0604020202020204" pitchFamily="34" charset="0"/>
              </a:rPr>
              <a:t>color+ material</a:t>
            </a:r>
            <a:endParaRPr lang="en-US" altLang="zh-CN" sz="2400" b="1" dirty="0">
              <a:latin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626804" y="3503614"/>
            <a:ext cx="1254125" cy="46166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latin typeface="Arial" panose="020B0604020202020204" pitchFamily="34" charset="0"/>
              </a:rPr>
              <a:t>Looks</a:t>
            </a:r>
            <a:endParaRPr lang="en-US" altLang="zh-CN" sz="2400" b="1" dirty="0">
              <a:latin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414137" y="6961506"/>
            <a:ext cx="7778115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endParaRPr lang="en-US" altLang="zh-CN" sz="2800" b="1" dirty="0">
              <a:latin typeface="Arial" panose="020B0604020202020204" pitchFamily="3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626995" y="786130"/>
            <a:ext cx="7730490" cy="583565"/>
          </a:xfrm>
          <a:prstGeom prst="rect">
            <a:avLst/>
          </a:prstGeom>
          <a:solidFill>
            <a:srgbClr val="FFF6EF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What does Sandy show on the catwalk?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</a:endParaRPr>
          </a:p>
        </p:txBody>
      </p:sp>
      <p:sp>
        <p:nvSpPr>
          <p:cNvPr id="63" name="燕尾形 62"/>
          <p:cNvSpPr/>
          <p:nvPr/>
        </p:nvSpPr>
        <p:spPr>
          <a:xfrm>
            <a:off x="4270375" y="5029835"/>
            <a:ext cx="7921625" cy="1660525"/>
          </a:xfrm>
          <a:prstGeom prst="chevron">
            <a:avLst/>
          </a:prstGeom>
          <a:solidFill>
            <a:srgbClr val="BC7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Tips: the order of adj.</a:t>
            </a:r>
            <a:r>
              <a:rPr lang="zh-CN" altLang="en-US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（形容词顺序）</a:t>
            </a:r>
            <a:endParaRPr lang="en-US" altLang="zh-CN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shape+color+material</a:t>
            </a:r>
            <a:endParaRPr lang="en-US" altLang="zh-CN" sz="2800" b="1" dirty="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eg.   a small black wool skirt</a:t>
            </a:r>
            <a:endParaRPr lang="en-US" altLang="zh-CN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	    a big red silk blouse</a:t>
            </a:r>
            <a:endParaRPr lang="en-US" altLang="zh-CN" sz="2800" b="1" dirty="0"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  <p:bldP spid="26635" grpId="0"/>
      <p:bldP spid="26636" grpId="0"/>
      <p:bldP spid="38" grpId="0" bldLvl="0" animBg="1"/>
      <p:bldP spid="39" grpId="0" bldLvl="0" animBg="1"/>
      <p:bldP spid="40" grpId="0" bldLvl="0" animBg="1"/>
      <p:bldP spid="41" grpId="0" bldLvl="0" animBg="1"/>
      <p:bldP spid="56" grpId="0" bldLvl="0" animBg="1"/>
      <p:bldP spid="63" grpId="0" bldLvl="0" animBg="1"/>
      <p:bldP spid="63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QQ截图201412140110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140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2"/>
          <p:cNvSpPr>
            <a:spLocks noGrp="1" noChangeArrowheads="1"/>
          </p:cNvSpPr>
          <p:nvPr/>
        </p:nvSpPr>
        <p:spPr>
          <a:xfrm>
            <a:off x="-268605" y="259715"/>
            <a:ext cx="12817475" cy="11099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hangingPunct="0">
              <a:lnSpc>
                <a:spcPct val="10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+mn-cs"/>
              </a:rPr>
              <a:t>They show different styles of clothes.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cs typeface="+mn-cs"/>
            </a:endParaRPr>
          </a:p>
        </p:txBody>
      </p:sp>
      <p:pic>
        <p:nvPicPr>
          <p:cNvPr id="2" name="ac0b066444a4d6b4b1cebc707cd437bf_20123777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1735" y="608330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905" y="0"/>
            <a:ext cx="3169285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Post-reading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633" name="TextBox 15"/>
          <p:cNvSpPr txBox="1"/>
          <p:nvPr/>
        </p:nvSpPr>
        <p:spPr>
          <a:xfrm>
            <a:off x="3171190" y="-635"/>
            <a:ext cx="5353685" cy="584200"/>
          </a:xfrm>
          <a:prstGeom prst="rect">
            <a:avLst/>
          </a:prstGeom>
          <a:solidFill>
            <a:srgbClr val="C4E3D3"/>
          </a:solidFill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FF0066"/>
                </a:solidFill>
                <a:latin typeface="Arial Black" panose="020B0A04020102020204" pitchFamily="34" charset="0"/>
              </a:rPr>
              <a:t>To be a fashion designer</a:t>
            </a:r>
            <a:endParaRPr lang="en-US" altLang="zh-CN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标题 11"/>
          <p:cNvSpPr>
            <a:spLocks noGrp="1" noChangeArrowheads="1"/>
          </p:cNvSpPr>
          <p:nvPr/>
        </p:nvSpPr>
        <p:spPr bwMode="auto">
          <a:xfrm>
            <a:off x="-177165" y="500380"/>
            <a:ext cx="9097010" cy="7556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algn="l" eaLnBrk="1" hangingPunct="1">
              <a:defRPr/>
            </a:pPr>
            <a:r>
              <a:rPr lang="en-US" altLang="zh-CN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</a:rPr>
              <a:t>  Try to have a class fashion show</a:t>
            </a:r>
            <a:endParaRPr lang="en-US" altLang="zh-CN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</a:endParaRPr>
          </a:p>
        </p:txBody>
      </p:sp>
      <p:sp>
        <p:nvSpPr>
          <p:cNvPr id="32776" name="WordArt 9"/>
          <p:cNvSpPr>
            <a:spLocks noTextEdit="1"/>
          </p:cNvSpPr>
          <p:nvPr/>
        </p:nvSpPr>
        <p:spPr>
          <a:xfrm>
            <a:off x="9358630" y="-635"/>
            <a:ext cx="2832100" cy="86995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  <a:normAutofit fontScale="90000" lnSpcReduction="10000"/>
          </a:bodyPr>
          <a:p>
            <a:pPr algn="ctr" eaLnBrk="1" hangingPunct="1">
              <a:defRPr/>
            </a:pPr>
            <a:r>
              <a:rPr lang="zh-CN" altLang="en-US" sz="60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Gr</a:t>
            </a:r>
            <a:r>
              <a:rPr lang="zh-CN" altLang="en-US" sz="6000" b="1" noProof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ou</a:t>
            </a:r>
            <a:r>
              <a:rPr lang="zh-CN" altLang="en-US" sz="6000" b="1" noProof="1"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p</a:t>
            </a:r>
            <a:r>
              <a:rPr lang="zh-CN" altLang="en-US" sz="60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 </a:t>
            </a:r>
            <a:r>
              <a:rPr lang="zh-CN" altLang="en-US" sz="6000" b="1" noProof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wo</a:t>
            </a:r>
            <a:r>
              <a:rPr lang="zh-CN" altLang="en-US" sz="6000" b="1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r</a:t>
            </a:r>
            <a:r>
              <a:rPr lang="zh-CN" altLang="en-US" sz="6000" b="1" noProof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k</a:t>
            </a:r>
            <a:endParaRPr lang="zh-CN" altLang="en-US" sz="6000" b="1" noProof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2" name="文本框 34840"/>
          <p:cNvSpPr txBox="1"/>
          <p:nvPr/>
        </p:nvSpPr>
        <p:spPr>
          <a:xfrm>
            <a:off x="3998277" y="1256346"/>
            <a:ext cx="4113530" cy="8299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p>
            <a:pPr eaLnBrk="1" hangingPunct="1">
              <a:defRPr/>
            </a:pPr>
            <a:r>
              <a:rPr lang="en-US" altLang="zh-CN" sz="48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</a:rPr>
              <a:t>A fashion show</a:t>
            </a:r>
            <a:endParaRPr lang="en-US" altLang="zh-CN" sz="4800" b="1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</a:endParaRPr>
          </a:p>
        </p:txBody>
      </p:sp>
      <p:sp>
        <p:nvSpPr>
          <p:cNvPr id="28673" name="文本框 3"/>
          <p:cNvSpPr txBox="1"/>
          <p:nvPr/>
        </p:nvSpPr>
        <p:spPr>
          <a:xfrm>
            <a:off x="622301" y="1682751"/>
            <a:ext cx="9248775" cy="56311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charset="0"/>
              </a:rPr>
              <a:t>Rules:</a:t>
            </a:r>
            <a:endParaRPr lang="en-US" altLang="zh-CN" sz="3600" dirty="0">
              <a:latin typeface="Times New Roman" panose="020206030504050203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latin typeface="Times New Roman" panose="02020603050405020304" charset="0"/>
              </a:rPr>
              <a:t>1. Discuss in groups of 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charset="0"/>
              </a:rPr>
              <a:t>four</a:t>
            </a:r>
            <a:r>
              <a:rPr lang="en-US" altLang="zh-CN" sz="3600" dirty="0">
                <a:latin typeface="Times New Roman" panose="02020603050405020304" charset="0"/>
              </a:rPr>
              <a:t> .</a:t>
            </a:r>
            <a:endParaRPr lang="en-US" altLang="zh-CN" sz="3600" dirty="0">
              <a:latin typeface="Times New Roman" panose="020206030504050203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latin typeface="Times New Roman" panose="02020603050405020304" charset="0"/>
              </a:rPr>
              <a:t>2. Choose one 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charset="0"/>
              </a:rPr>
              <a:t>host/hostess</a:t>
            </a:r>
            <a:r>
              <a:rPr lang="en-US" altLang="zh-CN" sz="3600" dirty="0">
                <a:latin typeface="Times New Roman" panose="02020603050405020304" charset="0"/>
              </a:rPr>
              <a:t> and three models .</a:t>
            </a:r>
            <a:endParaRPr lang="en-US" altLang="zh-CN" sz="3600" dirty="0">
              <a:latin typeface="Times New Roman" panose="020206030504050203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latin typeface="Times New Roman" panose="02020603050405020304" charset="0"/>
              </a:rPr>
              <a:t>3.Models design and 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charset="0"/>
              </a:rPr>
              <a:t>paint</a:t>
            </a:r>
            <a:r>
              <a:rPr lang="en-US" altLang="zh-CN" sz="3600" dirty="0">
                <a:latin typeface="Times New Roman" panose="02020603050405020304" charset="0"/>
              </a:rPr>
              <a:t> their clothes, then </a:t>
            </a:r>
            <a:endParaRPr lang="en-US" altLang="zh-CN" sz="3600" dirty="0">
              <a:latin typeface="Times New Roman" panose="020206030504050203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latin typeface="Times New Roman" panose="02020603050405020304" charset="0"/>
              </a:rPr>
              <a:t>  describe the clothes.</a:t>
            </a:r>
            <a:endParaRPr lang="en-US" altLang="zh-CN" sz="3600" dirty="0">
              <a:latin typeface="Times New Roman" panose="020206030504050203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latin typeface="Times New Roman" panose="02020603050405020304" charset="0"/>
              </a:rPr>
              <a:t> </a:t>
            </a:r>
            <a:endParaRPr lang="en-US" altLang="zh-CN" sz="3600" dirty="0">
              <a:latin typeface="Times New Roman" panose="020206030504050203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3600" dirty="0">
              <a:latin typeface="Times New Roman" panose="020206030504050203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latin typeface="Times New Roman" panose="02020603050405020304" charset="0"/>
              </a:rPr>
              <a:t> </a:t>
            </a:r>
            <a:endParaRPr lang="en-US" altLang="zh-CN" sz="3600" dirty="0">
              <a:latin typeface="Times New Roman" panose="020206030504050203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latin typeface="Times New Roman" panose="02020603050405020304" charset="0"/>
              </a:rPr>
              <a:t>   </a:t>
            </a:r>
            <a:endParaRPr lang="en-US" altLang="zh-CN" sz="3600" dirty="0">
              <a:latin typeface="Times New Roman" panose="020206030504050203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3600" dirty="0">
              <a:latin typeface="Times New Roman" panose="02020603050405020304" charset="0"/>
            </a:endParaRPr>
          </a:p>
        </p:txBody>
      </p:sp>
      <p:grpSp>
        <p:nvGrpSpPr>
          <p:cNvPr id="40965" name="组合 6"/>
          <p:cNvGrpSpPr/>
          <p:nvPr/>
        </p:nvGrpSpPr>
        <p:grpSpPr>
          <a:xfrm>
            <a:off x="2807335" y="4694873"/>
            <a:ext cx="6972300" cy="952500"/>
            <a:chOff x="531938" y="4484689"/>
            <a:chExt cx="6972902" cy="952500"/>
          </a:xfrm>
        </p:grpSpPr>
        <p:grpSp>
          <p:nvGrpSpPr>
            <p:cNvPr id="40966" name="组合 2"/>
            <p:cNvGrpSpPr/>
            <p:nvPr/>
          </p:nvGrpSpPr>
          <p:grpSpPr>
            <a:xfrm>
              <a:off x="2539752" y="4484689"/>
              <a:ext cx="4965088" cy="952500"/>
              <a:chOff x="2403473" y="4739665"/>
              <a:chExt cx="4965088" cy="952500"/>
            </a:xfrm>
          </p:grpSpPr>
          <p:sp>
            <p:nvSpPr>
              <p:cNvPr id="40969" name="文本框 4"/>
              <p:cNvSpPr txBox="1"/>
              <p:nvPr/>
            </p:nvSpPr>
            <p:spPr>
              <a:xfrm>
                <a:off x="2403473" y="4739665"/>
                <a:ext cx="2743200" cy="952500"/>
              </a:xfrm>
              <a:prstGeom prst="rect">
                <a:avLst/>
              </a:prstGeom>
              <a:solidFill>
                <a:srgbClr val="CFFBE2"/>
              </a:solidFill>
              <a:ln w="9525">
                <a:noFill/>
              </a:ln>
            </p:spPr>
            <p:txBody>
              <a:bodyPr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b="1" dirty="0">
                    <a:latin typeface="Arial" panose="020B0604020202020204" pitchFamily="34" charset="0"/>
                  </a:rPr>
                  <a:t>Clothes</a:t>
                </a:r>
                <a:endParaRPr lang="en-US" altLang="zh-CN" b="1" dirty="0">
                  <a:latin typeface="Arial" panose="020B0604020202020204" pitchFamily="34" charset="0"/>
                </a:endParaRPr>
              </a:p>
              <a:p>
                <a:pPr marL="0" indent="0" algn="ctr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b="1" dirty="0">
                    <a:latin typeface="Arial" panose="020B0604020202020204" pitchFamily="34" charset="0"/>
                  </a:rPr>
                  <a:t>color+ material</a:t>
                </a:r>
                <a:endParaRPr lang="en-US" altLang="zh-CN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970" name="文本框 5"/>
              <p:cNvSpPr txBox="1"/>
              <p:nvPr/>
            </p:nvSpPr>
            <p:spPr>
              <a:xfrm>
                <a:off x="6114436" y="4954771"/>
                <a:ext cx="1254125" cy="522287"/>
              </a:xfrm>
              <a:prstGeom prst="rect">
                <a:avLst/>
              </a:prstGeom>
              <a:solidFill>
                <a:srgbClr val="F4D4A6"/>
              </a:solidFill>
              <a:ln w="9525">
                <a:noFill/>
              </a:ln>
            </p:spPr>
            <p:txBody>
              <a:bodyPr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b="1" dirty="0">
                    <a:latin typeface="Arial" panose="020B0604020202020204" pitchFamily="34" charset="0"/>
                  </a:rPr>
                  <a:t>Looks</a:t>
                </a:r>
                <a:endParaRPr lang="en-US" altLang="zh-CN" b="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971" name="文本框 1"/>
              <p:cNvSpPr txBox="1"/>
              <p:nvPr/>
            </p:nvSpPr>
            <p:spPr>
              <a:xfrm>
                <a:off x="5372101" y="4910508"/>
                <a:ext cx="430823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3600" b="1" dirty="0">
                    <a:latin typeface="Arial" panose="020B0604020202020204" pitchFamily="34" charset="0"/>
                  </a:rPr>
                  <a:t>+</a:t>
                </a:r>
                <a:endParaRPr lang="zh-CN" altLang="en-US" sz="3600" b="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0967" name="文本框 3"/>
            <p:cNvSpPr txBox="1"/>
            <p:nvPr/>
          </p:nvSpPr>
          <p:spPr>
            <a:xfrm>
              <a:off x="531938" y="4655532"/>
              <a:ext cx="1184512" cy="523220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b="1" dirty="0">
                  <a:latin typeface="Arial" panose="020B0604020202020204" pitchFamily="34" charset="0"/>
                </a:rPr>
                <a:t>Name</a:t>
              </a:r>
              <a:endParaRPr lang="zh-CN" altLang="en-US" b="1" dirty="0">
                <a:latin typeface="Arial" panose="020B0604020202020204" pitchFamily="34" charset="0"/>
              </a:endParaRPr>
            </a:p>
          </p:txBody>
        </p:sp>
        <p:sp>
          <p:nvSpPr>
            <p:cNvPr id="40968" name="文本框 9"/>
            <p:cNvSpPr txBox="1"/>
            <p:nvPr/>
          </p:nvSpPr>
          <p:spPr>
            <a:xfrm>
              <a:off x="1906439" y="4649672"/>
              <a:ext cx="430823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600" b="1" dirty="0">
                  <a:latin typeface="Arial" panose="020B0604020202020204" pitchFamily="34" charset="0"/>
                </a:rPr>
                <a:t>+</a:t>
              </a:r>
              <a:endParaRPr lang="zh-CN" altLang="en-US" sz="3600" b="1" dirty="0">
                <a:latin typeface="Arial" panose="020B0604020202020204" pitchFamily="3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294005" y="277495"/>
            <a:ext cx="3169285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Post-reading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633" name="TextBox 15"/>
          <p:cNvSpPr txBox="1"/>
          <p:nvPr/>
        </p:nvSpPr>
        <p:spPr>
          <a:xfrm>
            <a:off x="3463290" y="276860"/>
            <a:ext cx="5076825" cy="584200"/>
          </a:xfrm>
          <a:prstGeom prst="rect">
            <a:avLst/>
          </a:prstGeom>
          <a:solidFill>
            <a:srgbClr val="C4E3D3"/>
          </a:solidFill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FF0066"/>
                </a:solidFill>
                <a:latin typeface="Arial Black" panose="020B0A04020102020204" pitchFamily="34" charset="0"/>
              </a:rPr>
              <a:t>To be a fashion designer</a:t>
            </a:r>
            <a:endParaRPr lang="en-US" altLang="zh-CN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32776" name="WordArt 9"/>
          <p:cNvSpPr>
            <a:spLocks noTextEdit="1"/>
          </p:cNvSpPr>
          <p:nvPr/>
        </p:nvSpPr>
        <p:spPr>
          <a:xfrm>
            <a:off x="8768080" y="276860"/>
            <a:ext cx="2832100" cy="86995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  <a:normAutofit fontScale="90000" lnSpcReduction="10000"/>
          </a:bodyPr>
          <a:p>
            <a:pPr algn="ctr" eaLnBrk="1" hangingPunct="1">
              <a:defRPr/>
            </a:pPr>
            <a:r>
              <a:rPr lang="zh-CN" altLang="en-US" sz="60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Gr</a:t>
            </a:r>
            <a:r>
              <a:rPr lang="zh-CN" altLang="en-US" sz="6000" b="1" noProof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ou</a:t>
            </a:r>
            <a:r>
              <a:rPr lang="zh-CN" altLang="en-US" sz="6000" b="1" noProof="1"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p</a:t>
            </a:r>
            <a:r>
              <a:rPr lang="zh-CN" altLang="en-US" sz="60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 </a:t>
            </a:r>
            <a:r>
              <a:rPr lang="zh-CN" altLang="en-US" sz="6000" b="1" noProof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wo</a:t>
            </a:r>
            <a:r>
              <a:rPr lang="zh-CN" altLang="en-US" sz="6000" b="1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r</a:t>
            </a:r>
            <a:r>
              <a:rPr lang="zh-CN" altLang="en-US" sz="6000" b="1" noProof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k</a:t>
            </a:r>
            <a:endParaRPr lang="zh-CN" altLang="en-US" sz="6000" b="1" noProof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</p:txBody>
      </p:sp>
      <p:sp>
        <p:nvSpPr>
          <p:cNvPr id="35851" name="TextBox 12"/>
          <p:cNvSpPr txBox="1"/>
          <p:nvPr/>
        </p:nvSpPr>
        <p:spPr>
          <a:xfrm>
            <a:off x="473740" y="1023938"/>
            <a:ext cx="8755063" cy="18145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C00000"/>
                </a:solidFill>
                <a:latin typeface="Comic Sans MS" panose="030F0702030302020204" charset="0"/>
              </a:rPr>
              <a:t>Host: Good afternoon, ladies and gentlemen.      </a:t>
            </a:r>
            <a:endParaRPr lang="en-US" altLang="zh-CN" dirty="0">
              <a:solidFill>
                <a:srgbClr val="C00000"/>
              </a:solidFill>
              <a:latin typeface="Comic Sans MS" panose="030F07020303020202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C00000"/>
                </a:solidFill>
                <a:latin typeface="Comic Sans MS" panose="030F0702030302020204" charset="0"/>
              </a:rPr>
              <a:t>       Welcome to .... I’m ... from ….    </a:t>
            </a:r>
            <a:endParaRPr lang="en-US" altLang="zh-CN" dirty="0">
              <a:solidFill>
                <a:srgbClr val="C00000"/>
              </a:solidFill>
              <a:latin typeface="Comic Sans MS" panose="030F07020303020202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C00000"/>
                </a:solidFill>
                <a:latin typeface="Comic Sans MS" panose="030F0702030302020204" charset="0"/>
              </a:rPr>
              <a:t>       Today we are going to show you.... </a:t>
            </a:r>
            <a:endParaRPr lang="en-US" altLang="zh-CN" dirty="0">
              <a:solidFill>
                <a:srgbClr val="C00000"/>
              </a:solidFill>
              <a:latin typeface="Comic Sans MS" panose="030F07020303020202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C00000"/>
                </a:solidFill>
                <a:latin typeface="Comic Sans MS" panose="030F0702030302020204" charset="0"/>
              </a:rPr>
              <a:t>       Here comes ....</a:t>
            </a:r>
            <a:endParaRPr lang="en-US" altLang="zh-CN" dirty="0">
              <a:solidFill>
                <a:srgbClr val="C00000"/>
              </a:solidFill>
              <a:latin typeface="Comic Sans MS" panose="030F0702030302020204" charset="0"/>
            </a:endParaRPr>
          </a:p>
        </p:txBody>
      </p:sp>
      <p:sp>
        <p:nvSpPr>
          <p:cNvPr id="34" name="TextBox 12"/>
          <p:cNvSpPr txBox="1"/>
          <p:nvPr/>
        </p:nvSpPr>
        <p:spPr>
          <a:xfrm>
            <a:off x="378490" y="2784475"/>
            <a:ext cx="10182225" cy="3538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FF0000"/>
                </a:solidFill>
                <a:latin typeface="Comic Sans MS" panose="030F070203030202020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Comic Sans MS" panose="030F0702030302020204" charset="0"/>
              </a:rPr>
              <a:t>Model1: Hi , I’m …. I’m wearing …</a:t>
            </a:r>
            <a:endParaRPr lang="en-US" altLang="zh-CN" dirty="0">
              <a:solidFill>
                <a:srgbClr val="0070C0"/>
              </a:solidFill>
              <a:latin typeface="Comic Sans MS" panose="030F07020303020202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charset="0"/>
              </a:rPr>
              <a:t>          My … is made of…  and … is made of …</a:t>
            </a:r>
            <a:endParaRPr lang="en-US" altLang="zh-CN" dirty="0">
              <a:solidFill>
                <a:srgbClr val="0070C0"/>
              </a:solidFill>
              <a:latin typeface="Comic Sans MS" panose="030F07020303020202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charset="0"/>
              </a:rPr>
              <a:t>          I like my clothes because.... </a:t>
            </a:r>
            <a:endParaRPr lang="en-US" altLang="zh-CN" dirty="0">
              <a:solidFill>
                <a:srgbClr val="0070C0"/>
              </a:solidFill>
              <a:latin typeface="Comic Sans MS" panose="030F07020303020202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charset="0"/>
              </a:rPr>
              <a:t>          Do you think I look…? </a:t>
            </a:r>
            <a:endParaRPr lang="en-US" altLang="zh-CN" dirty="0">
              <a:solidFill>
                <a:srgbClr val="0070C0"/>
              </a:solidFill>
              <a:latin typeface="Comic Sans MS" panose="030F07020303020202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C00000"/>
                </a:solidFill>
                <a:latin typeface="Comic Sans MS" panose="030F0702030302020204" charset="0"/>
              </a:rPr>
              <a:t> Host: Look! ...is coming.</a:t>
            </a:r>
            <a:endParaRPr lang="en-US" altLang="zh-CN" dirty="0">
              <a:solidFill>
                <a:srgbClr val="C00000"/>
              </a:solidFill>
              <a:latin typeface="Comic Sans MS" panose="030F07020303020202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charset="0"/>
                <a:sym typeface="宋体" panose="02010600030101010101" pitchFamily="2" charset="-122"/>
              </a:rPr>
              <a:t>Model2:</a:t>
            </a:r>
            <a:r>
              <a:rPr lang="zh-CN" altLang="en-US" dirty="0">
                <a:solidFill>
                  <a:srgbClr val="0070C0"/>
                </a:solidFill>
                <a:latin typeface="Comic Sans MS" panose="030F0702030302020204" charset="0"/>
                <a:sym typeface="宋体" panose="02010600030101010101" pitchFamily="2" charset="-122"/>
              </a:rPr>
              <a:t>……</a:t>
            </a:r>
            <a:endParaRPr lang="en-US" altLang="zh-CN" dirty="0">
              <a:solidFill>
                <a:srgbClr val="0070C0"/>
              </a:solidFill>
              <a:latin typeface="Comic Sans MS" panose="030F0702030302020204" charset="0"/>
              <a:sym typeface="宋体" panose="02010600030101010101" pitchFamily="2" charset="-122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charset="0"/>
                <a:sym typeface="宋体" panose="02010600030101010101" pitchFamily="2" charset="-122"/>
              </a:rPr>
              <a:t>Model3:</a:t>
            </a:r>
            <a:r>
              <a:rPr lang="zh-CN" altLang="en-US" dirty="0">
                <a:solidFill>
                  <a:srgbClr val="0070C0"/>
                </a:solidFill>
                <a:latin typeface="Comic Sans MS" panose="030F0702030302020204" charset="0"/>
                <a:sym typeface="宋体" panose="02010600030101010101" pitchFamily="2" charset="-122"/>
              </a:rPr>
              <a:t>……</a:t>
            </a:r>
            <a:endParaRPr lang="en-US" altLang="zh-CN" dirty="0">
              <a:solidFill>
                <a:srgbClr val="0070C0"/>
              </a:solidFill>
              <a:latin typeface="Comic Sans MS" panose="030F070203030202020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dirty="0">
                <a:solidFill>
                  <a:srgbClr val="C00000"/>
                </a:solidFill>
                <a:latin typeface="Comic Sans MS" panose="030F0702030302020204" charset="0"/>
              </a:rPr>
              <a:t> Host: That's all for our show. Thanks for coming. </a:t>
            </a:r>
            <a:endParaRPr lang="en-US" altLang="zh-CN" dirty="0">
              <a:solidFill>
                <a:srgbClr val="C00000"/>
              </a:solidFill>
              <a:latin typeface="Comic Sans MS" panose="030F0702030302020204" charset="0"/>
            </a:endParaRPr>
          </a:p>
        </p:txBody>
      </p:sp>
      <p:pic>
        <p:nvPicPr>
          <p:cNvPr id="107" name="图片 106"/>
          <p:cNvPicPr/>
          <p:nvPr/>
        </p:nvPicPr>
        <p:blipFill>
          <a:blip r:embed="rId1">
            <a:clrChange>
              <a:clrFrom>
                <a:srgbClr val="FFFAF7">
                  <a:alpha val="100000"/>
                </a:srgbClr>
              </a:clrFrom>
              <a:clrTo>
                <a:srgbClr val="FFFAF7">
                  <a:alpha val="100000"/>
                  <a:alpha val="0"/>
                </a:srgbClr>
              </a:clrTo>
            </a:clrChange>
          </a:blip>
          <a:srcRect b="7054"/>
          <a:stretch>
            <a:fillRect/>
          </a:stretch>
        </p:blipFill>
        <p:spPr>
          <a:xfrm>
            <a:off x="7124700" y="3223895"/>
            <a:ext cx="4808220" cy="3089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2"/>
          <a:srcRect b="4981"/>
          <a:stretch>
            <a:fillRect/>
          </a:stretch>
        </p:blipFill>
        <p:spPr>
          <a:xfrm>
            <a:off x="635" y="-92075"/>
            <a:ext cx="12190095" cy="7047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高端时尚音乐-时装周bgm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485" y="5984875"/>
            <a:ext cx="716280" cy="5429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798445" y="1435100"/>
            <a:ext cx="5939790" cy="5520055"/>
            <a:chOff x="4407" y="2260"/>
            <a:chExt cx="9354" cy="8693"/>
          </a:xfrm>
        </p:grpSpPr>
        <p:sp>
          <p:nvSpPr>
            <p:cNvPr id="2" name="文本框 1"/>
            <p:cNvSpPr txBox="1"/>
            <p:nvPr/>
          </p:nvSpPr>
          <p:spPr>
            <a:xfrm>
              <a:off x="4407" y="2260"/>
              <a:ext cx="9355" cy="3313"/>
            </a:xfrm>
            <a:prstGeom prst="wedgeRoundRectCallout">
              <a:avLst>
                <a:gd name="adj1" fmla="val -3404"/>
                <a:gd name="adj2" fmla="val 95487"/>
                <a:gd name="adj3" fmla="val 16667"/>
              </a:avLst>
            </a:prstGeom>
            <a:solidFill>
              <a:srgbClr val="BC77AF"/>
            </a:solidFill>
            <a:effectLst>
              <a:softEdge rad="63500"/>
            </a:effectLst>
          </p:spPr>
          <p:txBody>
            <a:bodyPr wrap="square" rtlCol="0">
              <a:noAutofit/>
            </a:bodyPr>
            <a:p>
              <a:pPr marL="0" indent="0" eaLnBrk="1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CN" sz="2800" dirty="0">
                  <a:solidFill>
                    <a:srgbClr val="FFFF00"/>
                  </a:solidFill>
                  <a:latin typeface="Comic Sans MS" panose="030F0702030302020204" charset="0"/>
                  <a:sym typeface="+mn-ea"/>
                </a:rPr>
                <a:t> Model1: </a:t>
              </a:r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charset="0"/>
                  <a:sym typeface="+mn-ea"/>
                </a:rPr>
                <a:t>Hi , I’m …. I’m wearing …</a:t>
              </a:r>
              <a:endParaRPr lang="en-US" altLang="zh-CN" sz="2800" dirty="0">
                <a:solidFill>
                  <a:schemeClr val="bg1"/>
                </a:solidFill>
                <a:latin typeface="Comic Sans MS" panose="030F0702030302020204" charset="0"/>
              </a:endParaRPr>
            </a:p>
            <a:p>
              <a:pPr marL="0" indent="0" eaLnBrk="1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charset="0"/>
                  <a:sym typeface="+mn-ea"/>
                </a:rPr>
                <a:t>My … is made of…  and … is made of …I like my clothes because.... </a:t>
              </a:r>
              <a:endParaRPr lang="en-US" altLang="zh-CN" sz="2800" dirty="0">
                <a:solidFill>
                  <a:schemeClr val="bg1"/>
                </a:solidFill>
                <a:latin typeface="Comic Sans MS" panose="030F0702030302020204" charset="0"/>
              </a:endParaRPr>
            </a:p>
            <a:p>
              <a:pPr marL="0" indent="0" eaLnBrk="1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charset="0"/>
                  <a:sym typeface="+mn-ea"/>
                </a:rPr>
                <a:t>          Do you think I look…? </a:t>
              </a:r>
              <a:endParaRPr lang="en-US" altLang="zh-CN" sz="2800" dirty="0">
                <a:solidFill>
                  <a:schemeClr val="bg1"/>
                </a:solidFill>
                <a:latin typeface="Comic Sans MS" panose="030F0702030302020204" charset="0"/>
                <a:sym typeface="+mn-ea"/>
              </a:endParaRPr>
            </a:p>
            <a:p>
              <a:pPr marL="0" indent="0" eaLnBrk="1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altLang="zh-CN" sz="2800" dirty="0">
                <a:solidFill>
                  <a:schemeClr val="bg1"/>
                </a:solidFill>
                <a:latin typeface="Comic Sans MS" panose="030F0702030302020204" charset="0"/>
              </a:endParaRPr>
            </a:p>
            <a:p>
              <a:pPr marL="0" indent="0" eaLnBrk="1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altLang="zh-CN" sz="2800" dirty="0">
                <a:solidFill>
                  <a:schemeClr val="bg1"/>
                </a:solidFill>
                <a:latin typeface="Comic Sans MS" panose="030F0702030302020204" charset="0"/>
              </a:endParaRPr>
            </a:p>
            <a:p>
              <a:endParaRPr lang="en-US" altLang="zh-CN" sz="2800" b="1" dirty="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6250" y="7031"/>
              <a:ext cx="4377" cy="3922"/>
              <a:chOff x="11832" y="2631"/>
              <a:chExt cx="4901" cy="7809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11832" y="7761"/>
                <a:ext cx="2731" cy="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800" b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model</a:t>
                </a:r>
                <a:endParaRPr lang="en-US" altLang="zh-CN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pic>
            <p:nvPicPr>
              <p:cNvPr id="102" name="图片 101"/>
              <p:cNvPicPr/>
              <p:nvPr/>
            </p:nvPicPr>
            <p:blipFill>
              <a:blip r:embed="rId6">
                <a:clrChange>
                  <a:clrFrom>
                    <a:srgbClr val="CCCCCC">
                      <a:alpha val="100000"/>
                    </a:srgbClr>
                  </a:clrFrom>
                  <a:clrTo>
                    <a:srgbClr val="CCCCCC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752" y="2631"/>
                <a:ext cx="2981" cy="7809"/>
              </a:xfrm>
              <a:prstGeom prst="rect">
                <a:avLst/>
              </a:prstGeom>
              <a:noFill/>
              <a:ln w="9525">
                <a:noFill/>
              </a:ln>
              <a:effectLst>
                <a:softEdge rad="31750"/>
              </a:effectLst>
            </p:spPr>
          </p:pic>
        </p:grpSp>
      </p:grpSp>
      <p:sp>
        <p:nvSpPr>
          <p:cNvPr id="9" name="文本框 8"/>
          <p:cNvSpPr txBox="1"/>
          <p:nvPr/>
        </p:nvSpPr>
        <p:spPr>
          <a:xfrm>
            <a:off x="1294765" y="3328035"/>
            <a:ext cx="2673985" cy="816610"/>
          </a:xfrm>
          <a:prstGeom prst="wedgeRoundRectCallout">
            <a:avLst>
              <a:gd name="adj1" fmla="val 51994"/>
              <a:gd name="adj2" fmla="val 126594"/>
              <a:gd name="adj3" fmla="val 16667"/>
            </a:avLst>
          </a:prstGeom>
          <a:solidFill>
            <a:srgbClr val="BC77AF"/>
          </a:solidFill>
          <a:effectLst>
            <a:softEdge rad="63500"/>
          </a:effectLst>
        </p:spPr>
        <p:txBody>
          <a:bodyPr wrap="square" rtlCol="0">
            <a:noAutofit/>
          </a:bodyPr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FFFF00"/>
                </a:solidFill>
                <a:latin typeface="Comic Sans MS" panose="030F0702030302020204" charset="0"/>
                <a:sym typeface="+mn-ea"/>
              </a:rPr>
              <a:t> Model2</a:t>
            </a:r>
            <a:r>
              <a:rPr lang="zh-CN" altLang="en-US" sz="2800" dirty="0">
                <a:solidFill>
                  <a:srgbClr val="FFFF00"/>
                </a:solidFill>
                <a:latin typeface="Comic Sans MS" panose="030F0702030302020204" charset="0"/>
                <a:sym typeface="+mn-ea"/>
              </a:rPr>
              <a:t>：</a:t>
            </a:r>
            <a:r>
              <a:rPr lang="en-US" altLang="zh-CN" sz="2800" dirty="0">
                <a:solidFill>
                  <a:srgbClr val="FFFF00"/>
                </a:solidFill>
                <a:latin typeface="Comic Sans MS" panose="030F0702030302020204" charset="0"/>
                <a:sym typeface="+mn-ea"/>
              </a:rPr>
              <a:t>...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</a:endParaRPr>
          </a:p>
          <a:p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3270" y="3993515"/>
            <a:ext cx="2673985" cy="816610"/>
          </a:xfrm>
          <a:prstGeom prst="wedgeRoundRectCallout">
            <a:avLst>
              <a:gd name="adj1" fmla="val 45250"/>
              <a:gd name="adj2" fmla="val 95448"/>
              <a:gd name="adj3" fmla="val 16667"/>
            </a:avLst>
          </a:prstGeom>
          <a:solidFill>
            <a:srgbClr val="BC77AF"/>
          </a:solidFill>
          <a:effectLst>
            <a:softEdge rad="63500"/>
          </a:effectLst>
        </p:spPr>
        <p:txBody>
          <a:bodyPr wrap="square" rtlCol="0">
            <a:noAutofit/>
          </a:bodyPr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FFFF00"/>
                </a:solidFill>
                <a:latin typeface="Comic Sans MS" panose="030F0702030302020204" charset="0"/>
                <a:sym typeface="+mn-ea"/>
              </a:rPr>
              <a:t> Model3</a:t>
            </a:r>
            <a:r>
              <a:rPr lang="zh-CN" altLang="en-US" sz="2800" dirty="0">
                <a:solidFill>
                  <a:srgbClr val="FFFF00"/>
                </a:solidFill>
                <a:latin typeface="Comic Sans MS" panose="030F0702030302020204" charset="0"/>
                <a:sym typeface="+mn-ea"/>
              </a:rPr>
              <a:t>：</a:t>
            </a:r>
            <a:r>
              <a:rPr lang="en-US" altLang="zh-CN" sz="2800" dirty="0">
                <a:solidFill>
                  <a:srgbClr val="FFFF00"/>
                </a:solidFill>
                <a:latin typeface="Comic Sans MS" panose="030F0702030302020204" charset="0"/>
                <a:sym typeface="+mn-ea"/>
              </a:rPr>
              <a:t>...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</a:endParaRPr>
          </a:p>
          <a:p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385560" y="2409190"/>
            <a:ext cx="5804535" cy="4497705"/>
            <a:chOff x="10056" y="3794"/>
            <a:chExt cx="9141" cy="7083"/>
          </a:xfrm>
        </p:grpSpPr>
        <p:grpSp>
          <p:nvGrpSpPr>
            <p:cNvPr id="8" name="组合 7"/>
            <p:cNvGrpSpPr/>
            <p:nvPr/>
          </p:nvGrpSpPr>
          <p:grpSpPr>
            <a:xfrm>
              <a:off x="10056" y="7107"/>
              <a:ext cx="3706" cy="3770"/>
              <a:chOff x="9325" y="5425"/>
              <a:chExt cx="4385" cy="4378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6F6F6">
                      <a:alpha val="100000"/>
                    </a:srgbClr>
                  </a:clrFrom>
                  <a:clrTo>
                    <a:srgbClr val="F6F6F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251" y="5425"/>
                <a:ext cx="3459" cy="4378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7" name="文本框 6"/>
              <p:cNvSpPr txBox="1"/>
              <p:nvPr/>
            </p:nvSpPr>
            <p:spPr>
              <a:xfrm>
                <a:off x="9325" y="7878"/>
                <a:ext cx="2644" cy="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800" b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host</a:t>
                </a:r>
                <a:endParaRPr lang="en-US" altLang="zh-CN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12671" y="3794"/>
              <a:ext cx="6526" cy="4091"/>
            </a:xfrm>
            <a:prstGeom prst="wedgeRoundRectCallout">
              <a:avLst>
                <a:gd name="adj1" fmla="val -44544"/>
                <a:gd name="adj2" fmla="val 62075"/>
                <a:gd name="adj3" fmla="val 16667"/>
              </a:avLst>
            </a:prstGeom>
            <a:solidFill>
              <a:srgbClr val="FFF6EF"/>
            </a:solidFill>
            <a:effectLst>
              <a:softEdge rad="63500"/>
            </a:effectLst>
          </p:spPr>
          <p:txBody>
            <a:bodyPr wrap="square" rtlCol="0">
              <a:noAutofit/>
            </a:bodyPr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rgbClr val="C00000"/>
                  </a:solidFill>
                  <a:latin typeface="Comic Sans MS" panose="030F0702030302020204" charset="0"/>
                  <a:sym typeface="+mn-ea"/>
                </a:rPr>
                <a:t>Host</a:t>
              </a:r>
              <a:r>
                <a:rPr lang="zh-CN" altLang="en-US" sz="2400" dirty="0">
                  <a:solidFill>
                    <a:srgbClr val="C00000"/>
                  </a:solidFill>
                  <a:latin typeface="Comic Sans MS" panose="030F0702030302020204" charset="0"/>
                  <a:sym typeface="+mn-ea"/>
                </a:rPr>
                <a:t>：</a:t>
              </a:r>
              <a:r>
                <a:rPr lang="en-US" altLang="zh-CN" sz="2400" dirty="0">
                  <a:solidFill>
                    <a:schemeClr val="tx1"/>
                  </a:solidFill>
                  <a:latin typeface="Comic Sans MS" panose="030F0702030302020204" charset="0"/>
                  <a:sym typeface="+mn-ea"/>
                </a:rPr>
                <a:t>Good afternoon, ladies and gentlemen.      </a:t>
              </a:r>
              <a:endParaRPr lang="en-US" altLang="zh-CN" sz="2400" dirty="0">
                <a:solidFill>
                  <a:schemeClr val="tx1"/>
                </a:solidFill>
                <a:latin typeface="Comic Sans MS" panose="030F0702030302020204" charset="0"/>
              </a:endParaRPr>
            </a:p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2400" dirty="0">
                  <a:solidFill>
                    <a:schemeClr val="tx1"/>
                  </a:solidFill>
                  <a:latin typeface="Comic Sans MS" panose="030F0702030302020204" charset="0"/>
                  <a:sym typeface="+mn-ea"/>
                </a:rPr>
                <a:t>Welcome to .... I’m ... from ….Today we are going to show you....Here comes ..../That’s all for...</a:t>
              </a:r>
              <a:endParaRPr lang="en-US" altLang="zh-CN" sz="2400" dirty="0">
                <a:solidFill>
                  <a:schemeClr val="tx1"/>
                </a:solidFill>
                <a:latin typeface="Comic Sans MS" panose="030F0702030302020204" charset="0"/>
              </a:endParaRPr>
            </a:p>
            <a:p>
              <a:pPr marL="0" indent="0" eaLnBrk="1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altLang="zh-CN" sz="2400" dirty="0">
                <a:solidFill>
                  <a:schemeClr val="bg1"/>
                </a:solidFill>
                <a:latin typeface="Comic Sans MS" panose="030F0702030302020204" charset="0"/>
              </a:endParaRPr>
            </a:p>
            <a:p>
              <a:pPr marL="0" indent="0" eaLnBrk="1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altLang="zh-CN" sz="2400" dirty="0">
                <a:solidFill>
                  <a:schemeClr val="bg1"/>
                </a:solidFill>
                <a:latin typeface="Comic Sans MS" panose="030F0702030302020204" charset="0"/>
              </a:endParaRPr>
            </a:p>
            <a:p>
              <a:endParaRPr lang="en-US" altLang="zh-CN" sz="2400" b="1" dirty="0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</p:spTree>
    <p:custDataLst>
      <p:tags r:id="rId8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80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905" y="0"/>
            <a:ext cx="3437890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Further-reading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35430" y="2819400"/>
            <a:ext cx="9137650" cy="4064000"/>
            <a:chOff x="2879" y="4440"/>
            <a:chExt cx="14390" cy="64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" y="4440"/>
              <a:ext cx="6280" cy="6400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59" y="4440"/>
              <a:ext cx="8110" cy="6320"/>
            </a:xfrm>
            <a:prstGeom prst="rect">
              <a:avLst/>
            </a:prstGeom>
          </p:spPr>
        </p:pic>
      </p:grpSp>
      <p:sp>
        <p:nvSpPr>
          <p:cNvPr id="44035" name="Text Box 3"/>
          <p:cNvSpPr txBox="1"/>
          <p:nvPr/>
        </p:nvSpPr>
        <p:spPr>
          <a:xfrm>
            <a:off x="537210" y="1452880"/>
            <a:ext cx="11118215" cy="741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Arial Black" panose="020B0A04020102020204" pitchFamily="34" charset="0"/>
              </a:rPr>
              <a:t>Can we wear clothes like th</a:t>
            </a:r>
            <a:r>
              <a:rPr lang="zh-CN" altLang="en-US" sz="3200" b="1" dirty="0">
                <a:latin typeface="Arial Black" panose="020B0A04020102020204" pitchFamily="34" charset="0"/>
              </a:rPr>
              <a:t>ese</a:t>
            </a:r>
            <a:r>
              <a:rPr lang="en-US" altLang="zh-CN" sz="3200" b="1" dirty="0">
                <a:latin typeface="Arial Black" panose="020B0A04020102020204" pitchFamily="34" charset="0"/>
              </a:rPr>
              <a:t> at school? Why</a:t>
            </a:r>
            <a:r>
              <a:rPr lang="zh-CN" altLang="en-US" sz="3200" b="1" dirty="0">
                <a:latin typeface="Arial Black" panose="020B0A04020102020204" pitchFamily="34" charset="0"/>
              </a:rPr>
              <a:t>？</a:t>
            </a:r>
            <a:endParaRPr lang="en-US" altLang="zh-CN" sz="3200" b="1" dirty="0">
              <a:latin typeface="Arial Black" panose="020B0A040201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3200" b="1" dirty="0">
              <a:latin typeface="Arial Black" panose="020B0A04020102020204" pitchFamily="34" charset="0"/>
            </a:endParaRPr>
          </a:p>
        </p:txBody>
      </p:sp>
    </p:spTree>
    <p:custDataLst>
      <p:tags r:id="rId4"/>
    </p:custData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264795" y="277495"/>
            <a:ext cx="3548380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Further-reading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344170" y="774700"/>
            <a:ext cx="4720590" cy="5969000"/>
            <a:chOff x="542" y="1220"/>
            <a:chExt cx="7434" cy="9400"/>
          </a:xfrm>
        </p:grpSpPr>
        <p:grpSp>
          <p:nvGrpSpPr>
            <p:cNvPr id="49" name="组合 48"/>
            <p:cNvGrpSpPr/>
            <p:nvPr/>
          </p:nvGrpSpPr>
          <p:grpSpPr>
            <a:xfrm>
              <a:off x="542" y="1220"/>
              <a:ext cx="7435" cy="9401"/>
              <a:chOff x="542" y="1220"/>
              <a:chExt cx="7435" cy="9401"/>
            </a:xfrm>
          </p:grpSpPr>
          <p:pic>
            <p:nvPicPr>
              <p:cNvPr id="45" name="图片 1" descr="IMG_256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565" y="1220"/>
                <a:ext cx="3317" cy="256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42" y="3576"/>
                <a:ext cx="7435" cy="7045"/>
              </a:xfrm>
              <a:prstGeom prst="rect">
                <a:avLst/>
              </a:prstGeom>
            </p:spPr>
          </p:pic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68" y="1796"/>
              <a:ext cx="3063" cy="1339"/>
            </a:xfrm>
            <a:prstGeom prst="rect">
              <a:avLst/>
            </a:prstGeom>
          </p:spPr>
        </p:pic>
      </p:grpSp>
      <p:sp>
        <p:nvSpPr>
          <p:cNvPr id="52" name="文本框 51"/>
          <p:cNvSpPr txBox="1"/>
          <p:nvPr/>
        </p:nvSpPr>
        <p:spPr>
          <a:xfrm>
            <a:off x="315595" y="2231390"/>
            <a:ext cx="30353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①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13055" y="3232785"/>
            <a:ext cx="30353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②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34645" y="3891280"/>
            <a:ext cx="30353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③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13055" y="5370195"/>
            <a:ext cx="30353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④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10515" y="5972175"/>
            <a:ext cx="30353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⑤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5028565" y="2415540"/>
            <a:ext cx="2596515" cy="1461770"/>
            <a:chOff x="7919" y="3804"/>
            <a:chExt cx="4089" cy="2302"/>
          </a:xfrm>
        </p:grpSpPr>
        <p:sp>
          <p:nvSpPr>
            <p:cNvPr id="17414" name="文本框 14"/>
            <p:cNvSpPr txBox="1"/>
            <p:nvPr/>
          </p:nvSpPr>
          <p:spPr>
            <a:xfrm>
              <a:off x="8114" y="4586"/>
              <a:ext cx="3895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highlight>
                    <a:srgbClr val="FFFF00"/>
                  </a:highlight>
                  <a:latin typeface="Comic Sans MS" panose="030F0702030302020204" charset="0"/>
                  <a:cs typeface="Comic Sans MS" panose="030F0702030302020204" charset="0"/>
                </a:rPr>
                <a:t>Para 1-2</a:t>
              </a:r>
              <a:endParaRPr lang="en-US" altLang="zh-CN" sz="3200" b="1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59" name="右大括号 58"/>
            <p:cNvSpPr/>
            <p:nvPr/>
          </p:nvSpPr>
          <p:spPr>
            <a:xfrm>
              <a:off x="7919" y="3804"/>
              <a:ext cx="153" cy="2303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065395" y="4113530"/>
            <a:ext cx="2559685" cy="1859280"/>
            <a:chOff x="7977" y="6478"/>
            <a:chExt cx="4031" cy="2928"/>
          </a:xfrm>
        </p:grpSpPr>
        <p:sp>
          <p:nvSpPr>
            <p:cNvPr id="57" name="文本框 14"/>
            <p:cNvSpPr txBox="1"/>
            <p:nvPr/>
          </p:nvSpPr>
          <p:spPr>
            <a:xfrm>
              <a:off x="8114" y="7331"/>
              <a:ext cx="3895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highlight>
                    <a:srgbClr val="FFFF00"/>
                  </a:highlight>
                  <a:latin typeface="Comic Sans MS" panose="030F0702030302020204" charset="0"/>
                  <a:cs typeface="Comic Sans MS" panose="030F0702030302020204" charset="0"/>
                </a:rPr>
                <a:t>Para 3-4</a:t>
              </a:r>
              <a:endParaRPr lang="en-US" altLang="zh-CN" sz="3200" b="1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60" name="右大括号 59"/>
            <p:cNvSpPr/>
            <p:nvPr/>
          </p:nvSpPr>
          <p:spPr>
            <a:xfrm>
              <a:off x="7977" y="6478"/>
              <a:ext cx="153" cy="2928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082540" y="6038215"/>
            <a:ext cx="2553335" cy="582930"/>
            <a:chOff x="8004" y="9509"/>
            <a:chExt cx="4021" cy="918"/>
          </a:xfrm>
        </p:grpSpPr>
        <p:sp>
          <p:nvSpPr>
            <p:cNvPr id="58" name="文本框 14"/>
            <p:cNvSpPr txBox="1"/>
            <p:nvPr/>
          </p:nvSpPr>
          <p:spPr>
            <a:xfrm>
              <a:off x="8131" y="9509"/>
              <a:ext cx="3895" cy="9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highlight>
                    <a:srgbClr val="FFFF00"/>
                  </a:highlight>
                  <a:latin typeface="Comic Sans MS" panose="030F0702030302020204" charset="0"/>
                  <a:cs typeface="Comic Sans MS" panose="030F0702030302020204" charset="0"/>
                </a:rPr>
                <a:t>Para 5</a:t>
              </a:r>
              <a:endParaRPr lang="en-US" altLang="zh-CN" sz="3200" b="1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61" name="右大括号 60"/>
            <p:cNvSpPr/>
            <p:nvPr/>
          </p:nvSpPr>
          <p:spPr>
            <a:xfrm>
              <a:off x="8004" y="9701"/>
              <a:ext cx="120" cy="716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411" name="矩形 10"/>
          <p:cNvSpPr/>
          <p:nvPr/>
        </p:nvSpPr>
        <p:spPr>
          <a:xfrm>
            <a:off x="7652385" y="2883535"/>
            <a:ext cx="3970655" cy="526415"/>
          </a:xfrm>
          <a:prstGeom prst="rect">
            <a:avLst/>
          </a:prstGeom>
          <a:solidFill>
            <a:srgbClr val="B5EEF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 eaLnBrk="0" hangingPunct="0">
              <a:buSzPct val="100000"/>
            </a:pPr>
            <a:r>
              <a:rPr lang="en-US" altLang="en-GB" sz="24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Fashion is not everthing.</a:t>
            </a:r>
            <a:endParaRPr lang="en-US" altLang="en-GB" sz="24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5" name="矩形 10"/>
          <p:cNvSpPr/>
          <p:nvPr/>
        </p:nvSpPr>
        <p:spPr>
          <a:xfrm>
            <a:off x="7660640" y="4683760"/>
            <a:ext cx="3970655" cy="526415"/>
          </a:xfrm>
          <a:prstGeom prst="rect">
            <a:avLst/>
          </a:prstGeom>
          <a:solidFill>
            <a:srgbClr val="B5EEF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 eaLnBrk="0" hangingPunct="0">
              <a:buSzPct val="100000"/>
            </a:pPr>
            <a:r>
              <a:rPr lang="en-US" altLang="en-GB" sz="24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What is fashion </a:t>
            </a:r>
            <a:r>
              <a:rPr lang="en-US" altLang="en-GB" sz="2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anxiety</a:t>
            </a:r>
            <a:r>
              <a:rPr lang="en-US" altLang="en-GB" sz="24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?</a:t>
            </a:r>
            <a:endParaRPr lang="en-US" altLang="en-GB" sz="24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6" name="矩形 10"/>
          <p:cNvSpPr/>
          <p:nvPr/>
        </p:nvSpPr>
        <p:spPr>
          <a:xfrm>
            <a:off x="7681595" y="5897880"/>
            <a:ext cx="3940175" cy="723900"/>
          </a:xfrm>
          <a:prstGeom prst="rect">
            <a:avLst/>
          </a:prstGeom>
          <a:solidFill>
            <a:srgbClr val="B5EEF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 anchorCtr="0"/>
          <a:p>
            <a:pPr algn="ctr" eaLnBrk="0" hangingPunct="0">
              <a:buSzPct val="100000"/>
            </a:pPr>
            <a:r>
              <a:rPr lang="en-US" altLang="en-GB" sz="24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Why is there </a:t>
            </a:r>
            <a:endParaRPr lang="en-US" altLang="en-GB" sz="24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 eaLnBrk="0" hangingPunct="0">
              <a:buSzPct val="100000"/>
            </a:pPr>
            <a:r>
              <a:rPr lang="en-US" altLang="en-GB" sz="24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fashion anxiety?</a:t>
            </a:r>
            <a:endParaRPr lang="en-US" altLang="en-GB" sz="24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200785" y="963295"/>
            <a:ext cx="1104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焦虑的</a:t>
            </a:r>
            <a:endParaRPr lang="zh-CN" altLang="en-US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8" name="直接连接符 67"/>
          <p:cNvCxnSpPr>
            <a:endCxn id="65" idx="1"/>
          </p:cNvCxnSpPr>
          <p:nvPr/>
        </p:nvCxnSpPr>
        <p:spPr>
          <a:xfrm>
            <a:off x="7082790" y="3249295"/>
            <a:ext cx="577850" cy="16979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7074535" y="5046345"/>
            <a:ext cx="578485" cy="14300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H="1">
            <a:off x="6763385" y="3248660"/>
            <a:ext cx="873760" cy="30594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/>
          <p:cNvGrpSpPr/>
          <p:nvPr/>
        </p:nvGrpSpPr>
        <p:grpSpPr>
          <a:xfrm>
            <a:off x="5061585" y="413385"/>
            <a:ext cx="6818630" cy="2303780"/>
            <a:chOff x="7971" y="651"/>
            <a:chExt cx="10738" cy="3628"/>
          </a:xfrm>
        </p:grpSpPr>
        <p:sp>
          <p:nvSpPr>
            <p:cNvPr id="71" name="圆角矩形 70"/>
            <p:cNvSpPr/>
            <p:nvPr/>
          </p:nvSpPr>
          <p:spPr>
            <a:xfrm>
              <a:off x="9853" y="651"/>
              <a:ext cx="8856" cy="3629"/>
            </a:xfrm>
            <a:prstGeom prst="roundRect">
              <a:avLst/>
            </a:prstGeom>
            <a:solidFill>
              <a:srgbClr val="F9C5B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altLang="zh-CN" sz="3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The passage is a ________.</a:t>
              </a:r>
              <a:endPara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/>
              <a:r>
                <a:rPr lang="en-US" altLang="zh-CN" sz="3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A. news report (</a:t>
              </a:r>
              <a:r>
                <a:rPr lang="zh-CN" altLang="en-US" sz="3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新闻报道</a:t>
              </a:r>
              <a:r>
                <a:rPr lang="en-US" altLang="zh-CN" sz="3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)</a:t>
              </a:r>
              <a:endPara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/>
              <a:r>
                <a:rPr lang="en-US" altLang="zh-CN" sz="3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B. diary</a:t>
              </a:r>
              <a:endPara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/>
              <a:r>
                <a:rPr lang="en-US" altLang="zh-CN" sz="3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C. script (</a:t>
              </a:r>
              <a:r>
                <a:rPr lang="zh-CN" altLang="en-US" sz="3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主持稿</a:t>
              </a:r>
              <a:r>
                <a:rPr lang="en-US" altLang="zh-CN" sz="3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)</a:t>
              </a:r>
              <a:endPara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/>
              <a:r>
                <a:rPr lang="en-US" altLang="zh-CN" sz="3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D. letter</a:t>
              </a:r>
              <a:endPara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73" name="直接箭头连接符 72"/>
            <p:cNvCxnSpPr/>
            <p:nvPr/>
          </p:nvCxnSpPr>
          <p:spPr>
            <a:xfrm flipH="1">
              <a:off x="7971" y="1398"/>
              <a:ext cx="1792" cy="66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文本框 74"/>
          <p:cNvSpPr txBox="1"/>
          <p:nvPr/>
        </p:nvSpPr>
        <p:spPr>
          <a:xfrm>
            <a:off x="9475470" y="242570"/>
            <a:ext cx="1361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548255" y="3314700"/>
            <a:ext cx="1451610" cy="2921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619760" y="4192270"/>
            <a:ext cx="3705225" cy="21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638175" y="5654675"/>
            <a:ext cx="4250055" cy="19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344170" y="5850890"/>
            <a:ext cx="127508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405765" y="3119755"/>
            <a:ext cx="2814320" cy="10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3144520" y="6476365"/>
            <a:ext cx="1860550" cy="1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05765" y="6727190"/>
            <a:ext cx="3648710" cy="17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17411" grpId="0" animBg="1"/>
      <p:bldP spid="65" grpId="0" bldLvl="0" animBg="1"/>
      <p:bldP spid="66" grpId="0" animBg="1"/>
      <p:bldP spid="75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2F2F2">
                  <a:alpha val="100000"/>
                </a:srgbClr>
              </a:clrFrom>
              <a:clrTo>
                <a:srgbClr val="F2F2F2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2800" y="948055"/>
            <a:ext cx="3521075" cy="567817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8" name="文本框 47"/>
          <p:cNvSpPr txBox="1"/>
          <p:nvPr/>
        </p:nvSpPr>
        <p:spPr>
          <a:xfrm>
            <a:off x="264795" y="277495"/>
            <a:ext cx="3327400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Careful-reading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标题 11"/>
          <p:cNvSpPr>
            <a:spLocks noGrp="1" noChangeArrowheads="1"/>
          </p:cNvSpPr>
          <p:nvPr/>
        </p:nvSpPr>
        <p:spPr bwMode="auto">
          <a:xfrm>
            <a:off x="104775" y="781685"/>
            <a:ext cx="9097010" cy="7556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algn="l" eaLnBrk="1" hangingPunct="1"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</a:rPr>
              <a:t>  Read para1-2 and choose.</a:t>
            </a:r>
            <a:endParaRPr lang="en-US" altLang="zh-CN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</a:endParaRPr>
          </a:p>
        </p:txBody>
      </p:sp>
      <p:sp>
        <p:nvSpPr>
          <p:cNvPr id="3" name="文本框 1"/>
          <p:cNvSpPr txBox="1"/>
          <p:nvPr/>
        </p:nvSpPr>
        <p:spPr>
          <a:xfrm>
            <a:off x="178753" y="1447800"/>
            <a:ext cx="11123612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1.How does the writer begin the article?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8753" y="4222750"/>
            <a:ext cx="11123612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2.Why does the writer begin with the example?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1965" y="4900613"/>
            <a:ext cx="75787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*To lead in(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引入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 the topic.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*To echo(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呼应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 with the title.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*To catch readers' eyes.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1965" y="2030413"/>
            <a:ext cx="7578725" cy="20621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(1)by showing an attitude(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态度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(2)by giving an example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(3)by listing some numbers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(4)by telling a story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1965" y="2457450"/>
            <a:ext cx="741363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√</a:t>
            </a:r>
            <a:endParaRPr lang="en-US" altLang="zh-CN" sz="4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058920" y="4928870"/>
            <a:ext cx="1278255" cy="5632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555615" y="4936490"/>
            <a:ext cx="2505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</a:rPr>
              <a:t>Fashion anxiety?</a:t>
            </a:r>
            <a:endParaRPr lang="en-US" altLang="zh-CN" sz="2400">
              <a:highlight>
                <a:srgbClr val="FFFF00"/>
              </a:highlight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201035" y="1861185"/>
            <a:ext cx="8025765" cy="2037080"/>
            <a:chOff x="5759" y="54"/>
            <a:chExt cx="12639" cy="3208"/>
          </a:xfrm>
          <a:solidFill>
            <a:schemeClr val="bg1"/>
          </a:solidFill>
        </p:grpSpPr>
        <p:sp>
          <p:nvSpPr>
            <p:cNvPr id="11" name="圆角矩形标注 10"/>
            <p:cNvSpPr/>
            <p:nvPr/>
          </p:nvSpPr>
          <p:spPr>
            <a:xfrm>
              <a:off x="5759" y="54"/>
              <a:ext cx="12639" cy="3208"/>
            </a:xfrm>
            <a:prstGeom prst="wedgeRoundRectCallout">
              <a:avLst>
                <a:gd name="adj1" fmla="val 1127"/>
                <a:gd name="adj2" fmla="val 93360"/>
                <a:gd name="adj3" fmla="val 16667"/>
              </a:avLst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5" y="323"/>
              <a:ext cx="12193" cy="2670"/>
            </a:xfrm>
            <a:prstGeom prst="rect">
              <a:avLst/>
            </a:prstGeom>
            <a:grpFill/>
            <a:ln w="28575">
              <a:noFill/>
            </a:ln>
          </p:spPr>
        </p:pic>
      </p:grpSp>
      <p:sp>
        <p:nvSpPr>
          <p:cNvPr id="13" name="圆角矩形 12"/>
          <p:cNvSpPr/>
          <p:nvPr/>
        </p:nvSpPr>
        <p:spPr>
          <a:xfrm>
            <a:off x="6506845" y="2621280"/>
            <a:ext cx="4615815" cy="45466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444875" y="3201670"/>
            <a:ext cx="4084955" cy="45466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  <p:bldP spid="7" grpId="0"/>
      <p:bldP spid="6" grpId="0" animBg="1"/>
      <p:bldP spid="8" grpId="0"/>
      <p:bldP spid="13" grpId="0" animBg="1"/>
      <p:bldP spid="1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264795" y="277495"/>
            <a:ext cx="3327400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Careful-reading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标题 11"/>
          <p:cNvSpPr>
            <a:spLocks noGrp="1" noChangeArrowheads="1"/>
          </p:cNvSpPr>
          <p:nvPr/>
        </p:nvSpPr>
        <p:spPr bwMode="auto">
          <a:xfrm>
            <a:off x="104775" y="781685"/>
            <a:ext cx="9097010" cy="7556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algn="l" eaLnBrk="1" hangingPunct="1"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</a:rPr>
              <a:t>  Read para3-4 and answer.</a:t>
            </a:r>
            <a:endParaRPr lang="en-US" altLang="zh-CN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</a:endParaRPr>
          </a:p>
        </p:txBody>
      </p:sp>
      <p:sp>
        <p:nvSpPr>
          <p:cNvPr id="44035" name="Text Box 3"/>
          <p:cNvSpPr txBox="1"/>
          <p:nvPr/>
        </p:nvSpPr>
        <p:spPr>
          <a:xfrm>
            <a:off x="405130" y="1414780"/>
            <a:ext cx="9677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latin typeface="Comic Sans MS" panose="030F0702030302020204" charset="0"/>
                <a:cs typeface="Comic Sans MS" panose="030F0702030302020204" charset="0"/>
              </a:rPr>
              <a:t>Why do students have fashion anxiety?</a:t>
            </a:r>
            <a:endParaRPr lang="en-US" altLang="zh-CN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1755" y="2079625"/>
            <a:ext cx="4736465" cy="45853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960110" y="2322830"/>
            <a:ext cx="5243195" cy="734695"/>
            <a:chOff x="9386" y="3658"/>
            <a:chExt cx="8257" cy="1157"/>
          </a:xfrm>
        </p:grpSpPr>
        <p:sp>
          <p:nvSpPr>
            <p:cNvPr id="3" name="线形标注 1 2"/>
            <p:cNvSpPr/>
            <p:nvPr/>
          </p:nvSpPr>
          <p:spPr>
            <a:xfrm>
              <a:off x="12389" y="3658"/>
              <a:ext cx="5254" cy="785"/>
            </a:xfrm>
            <a:prstGeom prst="borderCallout1">
              <a:avLst/>
            </a:prstGeom>
            <a:solidFill>
              <a:srgbClr val="80D5FB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800" b="1" dirty="0">
                  <a:latin typeface="Comic Sans MS" panose="030F0702030302020204" charset="0"/>
                  <a:cs typeface="Comic Sans MS" panose="030F0702030302020204" charset="0"/>
                  <a:sym typeface="+mn-ea"/>
                </a:rPr>
                <a:t>fashion anxiety</a:t>
              </a:r>
              <a:endParaRPr lang="en-US" altLang="zh-CN" sz="2800" b="1" dirty="0">
                <a:latin typeface="Comic Sans MS" panose="030F0702030302020204" charset="0"/>
                <a:cs typeface="Comic Sans MS" panose="030F0702030302020204" charset="0"/>
                <a:sym typeface="+mn-ea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CFFFE">
                    <a:alpha val="100000"/>
                  </a:srgbClr>
                </a:clrFrom>
                <a:clrTo>
                  <a:srgbClr val="FCFFFE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86" y="3923"/>
              <a:ext cx="913" cy="893"/>
            </a:xfrm>
            <a:prstGeom prst="rect">
              <a:avLst/>
            </a:prstGeom>
          </p:spPr>
        </p:pic>
      </p:grpSp>
      <p:cxnSp>
        <p:nvCxnSpPr>
          <p:cNvPr id="6" name="直接连接符 5"/>
          <p:cNvCxnSpPr/>
          <p:nvPr/>
        </p:nvCxnSpPr>
        <p:spPr>
          <a:xfrm flipV="1">
            <a:off x="5191125" y="4170680"/>
            <a:ext cx="2112645" cy="1079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5060950" y="5275580"/>
            <a:ext cx="2296795" cy="4318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060950" y="3531235"/>
            <a:ext cx="2805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fashion bullying</a:t>
            </a:r>
            <a:endParaRPr lang="en-US" altLang="zh-CN" sz="2800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99025" y="4300855"/>
            <a:ext cx="28054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lack of self-confidence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99025" y="5437505"/>
            <a:ext cx="2805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...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92175" y="2217420"/>
            <a:ext cx="2484755" cy="1473176"/>
            <a:chOff x="1167" y="3436"/>
            <a:chExt cx="4321" cy="283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7" y="3436"/>
              <a:ext cx="4100" cy="2528"/>
            </a:xfrm>
            <a:prstGeom prst="round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538" y="5384"/>
              <a:ext cx="3950" cy="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</a:rPr>
                <a:t>advertisements</a:t>
              </a:r>
              <a:endParaRPr lang="en-US" altLang="zh-CN" sz="24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98855" y="3751580"/>
            <a:ext cx="2470150" cy="1275715"/>
            <a:chOff x="1573" y="5908"/>
            <a:chExt cx="3890" cy="200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3" y="6003"/>
              <a:ext cx="3378" cy="1914"/>
            </a:xfrm>
            <a:prstGeom prst="round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887" y="5908"/>
              <a:ext cx="357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</a:rPr>
                <a:t>short videos</a:t>
              </a:r>
              <a:endParaRPr lang="en-US" altLang="zh-CN" sz="24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78535" y="5148580"/>
            <a:ext cx="2291080" cy="1515745"/>
            <a:chOff x="1541" y="8108"/>
            <a:chExt cx="3608" cy="2387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" y="8108"/>
              <a:ext cx="3410" cy="2260"/>
            </a:xfrm>
            <a:prstGeom prst="round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573" y="9771"/>
              <a:ext cx="357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</a:rPr>
                <a:t>clothing  shows</a:t>
              </a:r>
              <a:endParaRPr lang="en-US" altLang="zh-CN" sz="24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255" y="3902710"/>
            <a:ext cx="2076450" cy="161925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264795" y="277495"/>
            <a:ext cx="3327400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Careful-reading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标题 11"/>
          <p:cNvSpPr>
            <a:spLocks noGrp="1" noChangeArrowheads="1"/>
          </p:cNvSpPr>
          <p:nvPr/>
        </p:nvSpPr>
        <p:spPr bwMode="auto">
          <a:xfrm>
            <a:off x="104775" y="781685"/>
            <a:ext cx="9097010" cy="7556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algn="l" eaLnBrk="1" hangingPunct="1">
              <a:defRPr/>
            </a:pPr>
            <a:r>
              <a:rPr lang="en-US" altLang="zh-C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</a:rPr>
              <a:t>  Read para5 and answer.</a:t>
            </a:r>
            <a:endParaRPr lang="en-US" altLang="zh-CN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charset="0"/>
            </a:endParaRPr>
          </a:p>
        </p:txBody>
      </p:sp>
      <p:sp>
        <p:nvSpPr>
          <p:cNvPr id="44035" name="Text Box 3"/>
          <p:cNvSpPr txBox="1"/>
          <p:nvPr/>
        </p:nvSpPr>
        <p:spPr>
          <a:xfrm>
            <a:off x="2204085" y="3004185"/>
            <a:ext cx="77851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latin typeface="Comic Sans MS" panose="030F0702030302020204" charset="0"/>
                <a:cs typeface="Comic Sans MS" panose="030F0702030302020204" charset="0"/>
              </a:rPr>
              <a:t>What does the writer think of fashion?</a:t>
            </a:r>
            <a:endParaRPr lang="en-US" altLang="zh-CN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0740" y="2285365"/>
            <a:ext cx="6955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280" y="1537335"/>
            <a:ext cx="10561320" cy="122872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6946265" y="2296160"/>
            <a:ext cx="4077970" cy="9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09295" y="2763520"/>
            <a:ext cx="8305165" cy="146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264795" y="3752215"/>
            <a:ext cx="7824470" cy="2989580"/>
            <a:chOff x="1874" y="5814"/>
            <a:chExt cx="12322" cy="4708"/>
          </a:xfrm>
        </p:grpSpPr>
        <p:sp>
          <p:nvSpPr>
            <p:cNvPr id="5" name="云形标注 4"/>
            <p:cNvSpPr/>
            <p:nvPr/>
          </p:nvSpPr>
          <p:spPr>
            <a:xfrm>
              <a:off x="4590" y="5814"/>
              <a:ext cx="9606" cy="3225"/>
            </a:xfrm>
            <a:prstGeom prst="cloudCallout">
              <a:avLst>
                <a:gd name="adj1" fmla="val -46984"/>
                <a:gd name="adj2" fmla="val 59860"/>
              </a:avLst>
            </a:prstGeom>
            <a:solidFill>
              <a:srgbClr val="F9C5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600">
                  <a:latin typeface="Comic Sans MS" panose="030F0702030302020204" charset="0"/>
                  <a:cs typeface="Comic Sans MS" panose="030F0702030302020204" charset="0"/>
                </a:rPr>
                <a:t>What’s your own idea about fashion? </a:t>
              </a:r>
              <a:endParaRPr lang="en-US" altLang="zh-CN" sz="3600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74" y="7333"/>
              <a:ext cx="3060" cy="3189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1207770" y="3549650"/>
            <a:ext cx="10478135" cy="2553970"/>
            <a:chOff x="1902" y="5590"/>
            <a:chExt cx="16501" cy="4022"/>
          </a:xfrm>
        </p:grpSpPr>
        <p:pic>
          <p:nvPicPr>
            <p:cNvPr id="29699" name="Picture 3" descr="未命名"/>
            <p:cNvPicPr>
              <a:picLocks noChangeAspect="1"/>
            </p:cNvPicPr>
            <p:nvPr/>
          </p:nvPicPr>
          <p:blipFill>
            <a:blip r:embed="rId3"/>
            <a:srcRect b="11863"/>
            <a:stretch>
              <a:fillRect/>
            </a:stretch>
          </p:blipFill>
          <p:spPr>
            <a:xfrm>
              <a:off x="12965" y="5590"/>
              <a:ext cx="5438" cy="4022"/>
            </a:xfrm>
            <a:prstGeom prst="roundRect">
              <a:avLst/>
            </a:prstGeom>
            <a:noFill/>
            <a:ln w="9525">
              <a:noFill/>
            </a:ln>
            <a:effectLst>
              <a:softEdge rad="63500"/>
            </a:effectLst>
          </p:spPr>
        </p:pic>
        <p:sp>
          <p:nvSpPr>
            <p:cNvPr id="8" name="云形 7"/>
            <p:cNvSpPr/>
            <p:nvPr/>
          </p:nvSpPr>
          <p:spPr>
            <a:xfrm>
              <a:off x="1902" y="5595"/>
              <a:ext cx="11063" cy="4016"/>
            </a:xfrm>
            <a:prstGeom prst="cloud">
              <a:avLst/>
            </a:prstGeom>
            <a:solidFill>
              <a:srgbClr val="B5E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32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Are they fashionable</a:t>
              </a:r>
              <a:r>
                <a:rPr lang="zh-CN" altLang="en-US" sz="32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？</a:t>
              </a:r>
              <a:endParaRPr lang="zh-CN" altLang="en-US" sz="32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ctr"/>
              <a:r>
                <a:rPr lang="en-US" altLang="zh-CN" sz="32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Are they suitable</a:t>
              </a:r>
              <a:r>
                <a:rPr lang="en-US" altLang="zh-CN" sz="24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(</a:t>
              </a:r>
              <a:r>
                <a:rPr lang="zh-CN" altLang="en-US" sz="24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适合</a:t>
              </a:r>
              <a:r>
                <a:rPr lang="en-US" altLang="zh-CN" sz="24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) </a:t>
              </a:r>
              <a:r>
                <a:rPr lang="en-US" altLang="zh-CN" sz="320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for us?</a:t>
              </a:r>
              <a:endParaRPr lang="en-US" altLang="zh-CN" sz="320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/>
        </p:nvSpPr>
        <p:spPr bwMode="auto">
          <a:xfrm>
            <a:off x="307975" y="126365"/>
            <a:ext cx="3361690" cy="1210945"/>
          </a:xfrm>
          <a:prstGeom prst="rect">
            <a:avLst/>
          </a:prstGeom>
          <a:effectLst/>
          <a:scene3d>
            <a:camera prst="orthographicFront"/>
            <a:lightRig rig="balanced" dir="t"/>
          </a:scene3d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charset="0"/>
                <a:cs typeface="+mn-cs"/>
              </a:rPr>
              <a:t>Fr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charset="0"/>
                <a:cs typeface="+mn-cs"/>
              </a:rPr>
              <a:t>ee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charset="0"/>
                <a:cs typeface="+mn-cs"/>
              </a:rPr>
              <a:t> 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Comic Sans MS" panose="030F0702030302020204" charset="0"/>
                <a:cs typeface="+mn-cs"/>
              </a:rPr>
              <a:t>ta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charset="0"/>
                <a:cs typeface="+mn-cs"/>
              </a:rPr>
              <a:t>lk</a:t>
            </a: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Comic Sans MS" panose="030F0702030302020204" charset="0"/>
                <a:cs typeface="+mn-cs"/>
              </a:rPr>
              <a:t> </a:t>
            </a:r>
            <a:endParaRPr lang="en-US" altLang="zh-C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latin typeface="Comic Sans MS" panose="030F0702030302020204" charset="0"/>
              <a:cs typeface="+mn-cs"/>
            </a:endParaRPr>
          </a:p>
        </p:txBody>
      </p:sp>
      <p:sp>
        <p:nvSpPr>
          <p:cNvPr id="6147" name="Rectangle 2"/>
          <p:cNvSpPr txBox="1"/>
          <p:nvPr/>
        </p:nvSpPr>
        <p:spPr>
          <a:xfrm>
            <a:off x="307826" y="1239838"/>
            <a:ext cx="9144000" cy="10668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742950" indent="-74295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charset="0"/>
              </a:rPr>
              <a:t>What kind of clothes do you see?</a:t>
            </a:r>
            <a:endParaRPr lang="en-US" altLang="zh-CN" sz="3600" b="1" dirty="0">
              <a:latin typeface="Comic Sans MS" panose="030F0702030302020204" charset="0"/>
            </a:endParaRPr>
          </a:p>
          <a:p>
            <a:pPr marL="742950" indent="-74295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charset="0"/>
              </a:rPr>
              <a:t> </a:t>
            </a:r>
            <a:endParaRPr lang="zh-CN" altLang="en-US" sz="3200" b="1" dirty="0">
              <a:latin typeface="Comic Sans MS" panose="030F0702030302020204" charset="0"/>
              <a:ea typeface="Times New Roman" panose="02020603050405020304" charset="0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307826" y="2363788"/>
            <a:ext cx="9144000" cy="10668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742950" indent="-74295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charset="0"/>
                <a:sym typeface="+mn-ea"/>
              </a:rPr>
              <a:t>What do you think of the clothes?</a:t>
            </a:r>
            <a:r>
              <a:rPr lang="en-US" altLang="zh-CN" sz="3200" b="1" dirty="0">
                <a:latin typeface="Comic Sans MS" panose="030F0702030302020204" charset="0"/>
              </a:rPr>
              <a:t> </a:t>
            </a:r>
            <a:endParaRPr lang="zh-CN" altLang="en-US" sz="3200" b="1" dirty="0">
              <a:latin typeface="Comic Sans MS" panose="030F0702030302020204" charset="0"/>
              <a:ea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9276" y="2045970"/>
            <a:ext cx="611981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Comic Sans MS" panose="030F0702030302020204" charset="0"/>
              </a:rPr>
              <a:t>coat, dress, trousers, shoes…</a:t>
            </a:r>
            <a:endParaRPr lang="en-US" altLang="zh-CN" b="1" dirty="0">
              <a:solidFill>
                <a:srgbClr val="FF0000"/>
              </a:solidFill>
              <a:latin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9425" y="3482975"/>
            <a:ext cx="8188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solidFill>
                  <a:srgbClr val="FF0000"/>
                </a:solidFill>
                <a:latin typeface="Comic Sans MS" panose="030F0702030302020204" charset="0"/>
              </a:rPr>
              <a:t>Beautiful</a:t>
            </a:r>
            <a:r>
              <a:rPr lang="zh-CN" altLang="en-US" b="1" dirty="0">
                <a:solidFill>
                  <a:srgbClr val="FF0000"/>
                </a:solidFill>
                <a:latin typeface="Comic Sans MS" panose="030F0702030302020204" charset="0"/>
              </a:rPr>
              <a:t>，</a:t>
            </a:r>
            <a:r>
              <a:rPr lang="en-US" altLang="zh-CN" b="1" dirty="0">
                <a:solidFill>
                  <a:srgbClr val="FF0000"/>
                </a:solidFill>
                <a:latin typeface="Comic Sans MS" panose="030F0702030302020204" charset="0"/>
              </a:rPr>
              <a:t>pretty</a:t>
            </a:r>
            <a:r>
              <a:rPr lang="zh-CN" altLang="en-US" b="1" dirty="0">
                <a:solidFill>
                  <a:srgbClr val="FF0000"/>
                </a:solidFill>
                <a:latin typeface="Comic Sans MS" panose="030F0702030302020204" charset="0"/>
              </a:rPr>
              <a:t>，</a:t>
            </a:r>
            <a:r>
              <a:rPr lang="en-US" altLang="zh-CN" b="1" dirty="0">
                <a:solidFill>
                  <a:srgbClr val="FF0000"/>
                </a:solidFill>
                <a:latin typeface="Comic Sans MS" panose="030F0702030302020204" charset="0"/>
              </a:rPr>
              <a:t>cool</a:t>
            </a:r>
            <a:r>
              <a:rPr lang="zh-CN" altLang="en-US" b="1" dirty="0">
                <a:solidFill>
                  <a:srgbClr val="FF0000"/>
                </a:solidFill>
                <a:latin typeface="Comic Sans MS" panose="030F0702030302020204" charset="0"/>
              </a:rPr>
              <a:t>，</a:t>
            </a:r>
            <a:r>
              <a:rPr lang="en-US" altLang="zh-CN" b="1" dirty="0">
                <a:solidFill>
                  <a:srgbClr val="FF0000"/>
                </a:solidFill>
                <a:latin typeface="Comic Sans MS" panose="030F0702030302020204" charset="0"/>
              </a:rPr>
              <a:t>fashionable</a:t>
            </a: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charset="0"/>
              </a:rPr>
              <a:t>(</a:t>
            </a:r>
            <a:r>
              <a:rPr lang="zh-CN" altLang="en-US" sz="2000" b="1" dirty="0">
                <a:solidFill>
                  <a:srgbClr val="FF0000"/>
                </a:solidFill>
                <a:latin typeface="Comic Sans MS" panose="030F0702030302020204" charset="0"/>
              </a:rPr>
              <a:t>时髦的</a:t>
            </a:r>
            <a:r>
              <a:rPr lang="en-US" altLang="zh-CN" sz="2000" b="1" dirty="0">
                <a:solidFill>
                  <a:srgbClr val="FF0000"/>
                </a:solidFill>
                <a:latin typeface="Comic Sans MS" panose="030F0702030302020204" charset="0"/>
              </a:rPr>
              <a:t>)</a:t>
            </a:r>
            <a:r>
              <a:rPr lang="en-US" altLang="zh-CN" b="1" dirty="0">
                <a:solidFill>
                  <a:srgbClr val="FF0000"/>
                </a:solidFill>
                <a:latin typeface="Comic Sans MS" panose="030F0702030302020204" charset="0"/>
              </a:rPr>
              <a:t>…</a:t>
            </a:r>
            <a:endParaRPr lang="en-US" altLang="zh-CN" b="1" dirty="0">
              <a:solidFill>
                <a:srgbClr val="FF0000"/>
              </a:solidFill>
              <a:latin typeface="Comic Sans MS" panose="030F0702030302020204" charset="0"/>
            </a:endParaRPr>
          </a:p>
        </p:txBody>
      </p:sp>
      <p:pic>
        <p:nvPicPr>
          <p:cNvPr id="11266" name="内容占位符 3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03335" y="2916555"/>
            <a:ext cx="2143760" cy="3392805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2" name="组合 11"/>
          <p:cNvGrpSpPr/>
          <p:nvPr/>
        </p:nvGrpSpPr>
        <p:grpSpPr>
          <a:xfrm>
            <a:off x="479425" y="4457700"/>
            <a:ext cx="7813040" cy="1075690"/>
            <a:chOff x="1790" y="7020"/>
            <a:chExt cx="12304" cy="1694"/>
          </a:xfrm>
        </p:grpSpPr>
        <p:sp>
          <p:nvSpPr>
            <p:cNvPr id="8" name="文本框 7"/>
            <p:cNvSpPr txBox="1"/>
            <p:nvPr/>
          </p:nvSpPr>
          <p:spPr>
            <a:xfrm>
              <a:off x="1790" y="7020"/>
              <a:ext cx="12304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3200" b="1">
                  <a:solidFill>
                    <a:srgbClr val="0070C0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Liu Wen is one of most </a:t>
              </a:r>
              <a:r>
                <a:rPr lang="en-US" altLang="zh-CN" sz="3200" b="1">
                  <a:solidFill>
                    <a:srgbClr val="FF0000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popular</a:t>
              </a:r>
              <a:r>
                <a:rPr lang="en-US" altLang="zh-CN" sz="2400" b="1">
                  <a:solidFill>
                    <a:srgbClr val="FF0000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 </a:t>
              </a:r>
              <a:r>
                <a:rPr lang="en-US" altLang="zh-CN" sz="3200" b="1">
                  <a:solidFill>
                    <a:srgbClr val="FF0000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model</a:t>
              </a:r>
              <a:r>
                <a:rPr lang="en-US" altLang="zh-CN" sz="3200" b="1">
                  <a:solidFill>
                    <a:srgbClr val="0070C0"/>
                  </a:solidFill>
                  <a:effectLst/>
                  <a:latin typeface="Comic Sans MS" panose="030F0702030302020204" charset="0"/>
                  <a:cs typeface="Comic Sans MS" panose="030F0702030302020204" charset="0"/>
                </a:rPr>
                <a:t>s among young people.</a:t>
              </a:r>
              <a:endParaRPr lang="en-US" altLang="zh-CN" sz="3200" b="1">
                <a:solidFill>
                  <a:srgbClr val="0070C0"/>
                </a:solidFill>
                <a:effectLst/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348" y="7759"/>
              <a:ext cx="206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流行的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146" y="7747"/>
              <a:ext cx="172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模特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  <p:custDataLst>
      <p:tags r:id="rId3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2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308610" y="299085"/>
            <a:ext cx="3908425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Further-discussion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Text Box 3"/>
          <p:cNvSpPr txBox="1"/>
          <p:nvPr/>
        </p:nvSpPr>
        <p:spPr>
          <a:xfrm>
            <a:off x="2322830" y="1151255"/>
            <a:ext cx="90411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dirty="0">
                <a:latin typeface="Comic Sans MS" panose="030F0702030302020204" charset="0"/>
                <a:cs typeface="Comic Sans MS" panose="030F0702030302020204" charset="0"/>
              </a:rPr>
              <a:t>Should we follow the fashion at school?</a:t>
            </a:r>
            <a:endParaRPr lang="en-US" altLang="zh-CN" sz="32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8970" y="2453005"/>
            <a:ext cx="3726815" cy="4261485"/>
          </a:xfrm>
          <a:prstGeom prst="rect">
            <a:avLst/>
          </a:prstGeom>
        </p:spPr>
      </p:pic>
      <p:sp>
        <p:nvSpPr>
          <p:cNvPr id="32776" name="WordArt 9"/>
          <p:cNvSpPr>
            <a:spLocks noTextEdit="1"/>
          </p:cNvSpPr>
          <p:nvPr/>
        </p:nvSpPr>
        <p:spPr>
          <a:xfrm>
            <a:off x="9163685" y="156210"/>
            <a:ext cx="2832100" cy="86995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  <a:normAutofit fontScale="90000" lnSpcReduction="10000"/>
          </a:bodyPr>
          <a:p>
            <a:pPr algn="ctr" eaLnBrk="1" hangingPunct="1">
              <a:defRPr/>
            </a:pPr>
            <a:r>
              <a:rPr lang="zh-CN" altLang="en-US" sz="60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Gr</a:t>
            </a:r>
            <a:r>
              <a:rPr lang="zh-CN" altLang="en-US" sz="6000" b="1" noProof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ou</a:t>
            </a:r>
            <a:r>
              <a:rPr lang="zh-CN" altLang="en-US" sz="6000" b="1" noProof="1"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p</a:t>
            </a:r>
            <a:r>
              <a:rPr lang="zh-CN" altLang="en-US" sz="60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 </a:t>
            </a:r>
            <a:r>
              <a:rPr lang="zh-CN" altLang="en-US" sz="6000" b="1" noProof="1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wo</a:t>
            </a:r>
            <a:r>
              <a:rPr lang="zh-CN" altLang="en-US" sz="6000" b="1" noProof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r</a:t>
            </a:r>
            <a:r>
              <a:rPr lang="zh-CN" altLang="en-US" sz="6000" b="1" noProof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</a:rPr>
              <a:t>k</a:t>
            </a:r>
            <a:endParaRPr lang="zh-CN" altLang="en-US" sz="6000" b="1" noProof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51535" y="2088515"/>
            <a:ext cx="6802120" cy="4008120"/>
            <a:chOff x="13422" y="3293"/>
            <a:chExt cx="10712" cy="6312"/>
          </a:xfrm>
        </p:grpSpPr>
        <p:sp>
          <p:nvSpPr>
            <p:cNvPr id="6" name="圆角矩形标注 5"/>
            <p:cNvSpPr/>
            <p:nvPr/>
          </p:nvSpPr>
          <p:spPr>
            <a:xfrm>
              <a:off x="13422" y="3293"/>
              <a:ext cx="10712" cy="6312"/>
            </a:xfrm>
            <a:prstGeom prst="wedgeRoundRectCallout">
              <a:avLst>
                <a:gd name="adj1" fmla="val 62985"/>
                <a:gd name="adj2" fmla="val -934"/>
                <a:gd name="adj3" fmla="val 16667"/>
              </a:avLst>
            </a:prstGeom>
            <a:solidFill>
              <a:srgbClr val="B5E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3522" y="3566"/>
              <a:ext cx="10459" cy="57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just">
                <a:lnSpc>
                  <a:spcPct val="100000"/>
                </a:lnSpc>
              </a:pP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S1: We _______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(should/shouldn’t)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 follow the fashion at school.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just">
                <a:lnSpc>
                  <a:spcPct val="100000"/>
                </a:lnSpc>
              </a:pP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S2: Because ...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03300" y="3949700"/>
            <a:ext cx="6399530" cy="1479550"/>
            <a:chOff x="1580" y="6220"/>
            <a:chExt cx="10078" cy="233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80" y="6584"/>
              <a:ext cx="2104" cy="196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30" y="6220"/>
              <a:ext cx="2810" cy="2097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3" y="6424"/>
              <a:ext cx="1958" cy="1922"/>
            </a:xfrm>
            <a:prstGeom prst="round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36" y="6523"/>
              <a:ext cx="2122" cy="1878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328420" y="5308600"/>
            <a:ext cx="6465570" cy="556895"/>
            <a:chOff x="2092" y="8360"/>
            <a:chExt cx="10182" cy="877"/>
          </a:xfrm>
        </p:grpSpPr>
        <p:sp>
          <p:nvSpPr>
            <p:cNvPr id="5" name="文本框 4"/>
            <p:cNvSpPr txBox="1"/>
            <p:nvPr/>
          </p:nvSpPr>
          <p:spPr>
            <a:xfrm>
              <a:off x="2092" y="8513"/>
              <a:ext cx="168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Comic Sans MS" panose="030F0702030302020204" charset="0"/>
                  <a:cs typeface="Comic Sans MS" panose="030F0702030302020204" charset="0"/>
                </a:rPr>
                <a:t>time</a:t>
              </a:r>
              <a:endParaRPr lang="en-US" altLang="zh-CN" sz="2400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447" y="8401"/>
              <a:ext cx="168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Comic Sans MS" panose="030F0702030302020204" charset="0"/>
                  <a:cs typeface="Comic Sans MS" panose="030F0702030302020204" charset="0"/>
                </a:rPr>
                <a:t>money</a:t>
              </a:r>
              <a:endParaRPr lang="en-US" altLang="zh-CN" sz="2400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214" y="8360"/>
              <a:ext cx="23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Comic Sans MS" panose="030F0702030302020204" charset="0"/>
                  <a:cs typeface="Comic Sans MS" panose="030F0702030302020204" charset="0"/>
                </a:rPr>
                <a:t>energy</a:t>
              </a:r>
              <a:endParaRPr lang="en-US" altLang="zh-CN" sz="2400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900" y="8411"/>
              <a:ext cx="23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Comic Sans MS" panose="030F0702030302020204" charset="0"/>
                  <a:cs typeface="Comic Sans MS" panose="030F0702030302020204" charset="0"/>
                </a:rPr>
                <a:t>study</a:t>
              </a:r>
              <a:endParaRPr lang="en-US" altLang="zh-CN" sz="2400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30505" y="219710"/>
            <a:ext cx="11696065" cy="6490970"/>
            <a:chOff x="1794" y="1390"/>
            <a:chExt cx="14958" cy="913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94" y="1390"/>
              <a:ext cx="14958" cy="9135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7" name="文本框 16"/>
            <p:cNvSpPr txBox="1"/>
            <p:nvPr/>
          </p:nvSpPr>
          <p:spPr>
            <a:xfrm>
              <a:off x="1794" y="1390"/>
              <a:ext cx="14957" cy="4135"/>
            </a:xfrm>
            <a:prstGeom prst="rect">
              <a:avLst/>
            </a:prstGeom>
            <a:solidFill>
              <a:srgbClr val="C4E3D3">
                <a:alpha val="56000"/>
              </a:srgbClr>
            </a:solidFill>
            <a:effectLst>
              <a:reflection blurRad="6350" stA="52000" endA="300" endPos="35000" dir="5400000" sy="-100000" algn="bl" rotWithShape="0"/>
              <a:softEdge rad="127000"/>
            </a:effectLst>
          </p:spPr>
          <p:txBody>
            <a:bodyPr wrap="square" rtlCol="0" anchor="t">
              <a:no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T</a:t>
              </a:r>
              <a:r>
                <a:rPr lang="zh-CN" altLang="en-US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rue fashion is not </a:t>
              </a:r>
              <a:r>
                <a:rPr lang="en-US" altLang="zh-CN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a kind of appearance</a:t>
              </a:r>
              <a:r>
                <a:rPr lang="en-US" altLang="zh-CN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(</a:t>
              </a:r>
              <a:r>
                <a:rPr lang="zh-CN" altLang="en-US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外表</a:t>
              </a:r>
              <a:r>
                <a:rPr lang="en-US" altLang="zh-CN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)</a:t>
              </a:r>
              <a:r>
                <a:rPr lang="en-US" altLang="zh-CN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,but an inner</a:t>
              </a:r>
              <a:r>
                <a:rPr lang="en-US" altLang="zh-CN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(</a:t>
              </a:r>
              <a:r>
                <a:rPr lang="zh-CN" altLang="en-US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内在</a:t>
              </a:r>
              <a:r>
                <a:rPr lang="en-US" altLang="zh-CN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)</a:t>
              </a:r>
              <a:r>
                <a:rPr lang="zh-CN" altLang="en-US" sz="3200">
                  <a:latin typeface="Comic Sans MS" panose="030F0702030302020204" charset="0"/>
                  <a:cs typeface="Comic Sans MS" panose="030F0702030302020204" charset="0"/>
                </a:rPr>
                <a:t>. </a:t>
              </a:r>
              <a:r>
                <a:rPr lang="en-US" altLang="zh-CN" sz="32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charset="0"/>
                  <a:cs typeface="Comic Sans MS" panose="030F0702030302020204" charset="0"/>
                </a:rPr>
                <a:t>Only inner beauty is the true fashion.</a:t>
              </a:r>
              <a:r>
                <a:rPr lang="en-US" altLang="zh-CN" sz="3200">
                  <a:latin typeface="Comic Sans MS" panose="030F0702030302020204" charset="0"/>
                  <a:cs typeface="Comic Sans MS" panose="030F0702030302020204" charset="0"/>
                </a:rPr>
                <a:t> </a:t>
              </a:r>
              <a:endParaRPr lang="en-US" altLang="zh-CN" sz="3200"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3200">
                  <a:latin typeface="Comic Sans MS" panose="030F0702030302020204" charset="0"/>
                  <a:cs typeface="Comic Sans MS" panose="030F0702030302020204" charset="0"/>
                </a:rPr>
                <a:t>So, d</a:t>
              </a:r>
              <a:r>
                <a:rPr lang="zh-CN" altLang="en-US" sz="3200">
                  <a:latin typeface="Comic Sans MS" panose="030F0702030302020204" charset="0"/>
                  <a:cs typeface="Comic Sans MS" panose="030F0702030302020204" charset="0"/>
                </a:rPr>
                <a:t>o not blindly</a:t>
              </a:r>
              <a:r>
                <a:rPr lang="en-US" altLang="zh-CN" sz="2400">
                  <a:latin typeface="Comic Sans MS" panose="030F0702030302020204" charset="0"/>
                  <a:cs typeface="Comic Sans MS" panose="030F0702030302020204" charset="0"/>
                </a:rPr>
                <a:t>(</a:t>
              </a:r>
              <a:r>
                <a:rPr lang="zh-CN" altLang="en-US" sz="2400">
                  <a:latin typeface="Comic Sans MS" panose="030F0702030302020204" charset="0"/>
                  <a:cs typeface="Comic Sans MS" panose="030F0702030302020204" charset="0"/>
                </a:rPr>
                <a:t>盲目</a:t>
              </a:r>
              <a:r>
                <a:rPr lang="en-US" altLang="zh-CN" sz="2400">
                  <a:latin typeface="Comic Sans MS" panose="030F0702030302020204" charset="0"/>
                  <a:cs typeface="Comic Sans MS" panose="030F0702030302020204" charset="0"/>
                </a:rPr>
                <a:t>)</a:t>
              </a:r>
              <a:r>
                <a:rPr lang="zh-CN" altLang="en-US" sz="2400">
                  <a:latin typeface="Comic Sans MS" panose="030F0702030302020204" charset="0"/>
                  <a:cs typeface="Comic Sans MS" panose="030F0702030302020204" charset="0"/>
                </a:rPr>
                <a:t> </a:t>
              </a:r>
              <a:r>
                <a:rPr lang="zh-CN" altLang="en-US" sz="3200">
                  <a:latin typeface="Comic Sans MS" panose="030F0702030302020204" charset="0"/>
                  <a:cs typeface="Comic Sans MS" panose="030F0702030302020204" charset="0"/>
                </a:rPr>
                <a:t>follow </a:t>
              </a:r>
              <a:r>
                <a:rPr lang="en-US" altLang="zh-CN" sz="3200">
                  <a:latin typeface="Comic Sans MS" panose="030F0702030302020204" charset="0"/>
                  <a:cs typeface="Comic Sans MS" panose="030F0702030302020204" charset="0"/>
                </a:rPr>
                <a:t>trends</a:t>
              </a:r>
              <a:r>
                <a:rPr lang="en-US" altLang="zh-CN" sz="2400">
                  <a:latin typeface="Comic Sans MS" panose="030F0702030302020204" charset="0"/>
                  <a:cs typeface="Comic Sans MS" panose="030F0702030302020204" charset="0"/>
                </a:rPr>
                <a:t>(</a:t>
              </a:r>
              <a:r>
                <a:rPr lang="zh-CN" altLang="en-US" sz="2400">
                  <a:latin typeface="Comic Sans MS" panose="030F0702030302020204" charset="0"/>
                  <a:cs typeface="Comic Sans MS" panose="030F0702030302020204" charset="0"/>
                </a:rPr>
                <a:t>潮流</a:t>
              </a:r>
              <a:r>
                <a:rPr lang="en-US" altLang="zh-CN" sz="2400">
                  <a:latin typeface="Comic Sans MS" panose="030F0702030302020204" charset="0"/>
                  <a:cs typeface="Comic Sans MS" panose="030F0702030302020204" charset="0"/>
                </a:rPr>
                <a:t>)</a:t>
              </a:r>
              <a:r>
                <a:rPr lang="en-US" altLang="zh-CN" sz="3200">
                  <a:latin typeface="Comic Sans MS" panose="030F0702030302020204" charset="0"/>
                  <a:cs typeface="Comic Sans MS" panose="030F0702030302020204" charset="0"/>
                </a:rPr>
                <a:t>. </a:t>
              </a:r>
              <a:endParaRPr lang="en-US" altLang="zh-CN" sz="3200">
                <a:latin typeface="Comic Sans MS" panose="030F0702030302020204" charset="0"/>
                <a:cs typeface="Comic Sans MS" panose="030F070203030202020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3200">
                  <a:latin typeface="Comic Sans MS" panose="030F0702030302020204" charset="0"/>
                  <a:cs typeface="Comic Sans MS" panose="030F0702030302020204" charset="0"/>
                </a:rPr>
                <a:t>Just be yourself! </a:t>
              </a:r>
              <a:endParaRPr lang="en-US" altLang="zh-CN" sz="3200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pic>
        <p:nvPicPr>
          <p:cNvPr id="5123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095" y="696595"/>
            <a:ext cx="1796415" cy="4185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8845" y="3903345"/>
            <a:ext cx="2079625" cy="2954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文本框 11"/>
          <p:cNvSpPr txBox="1"/>
          <p:nvPr/>
        </p:nvSpPr>
        <p:spPr>
          <a:xfrm>
            <a:off x="2112233" y="3038654"/>
            <a:ext cx="8423593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latin typeface="Comic Sans MS" panose="030F0702030302020204" charset="0"/>
              </a:rPr>
              <a:t>Suppose you are going to a fashion show in Paris.Write a short passage about what you see in the show.</a:t>
            </a:r>
            <a:endParaRPr lang="en-US" altLang="zh-CN" sz="3600" b="1" dirty="0">
              <a:latin typeface="Comic Sans MS" panose="030F0702030302020204" charset="0"/>
            </a:endParaRPr>
          </a:p>
        </p:txBody>
      </p:sp>
      <p:sp>
        <p:nvSpPr>
          <p:cNvPr id="46085" name="文本框 22"/>
          <p:cNvSpPr txBox="1"/>
          <p:nvPr/>
        </p:nvSpPr>
        <p:spPr>
          <a:xfrm>
            <a:off x="4750805" y="1918443"/>
            <a:ext cx="3145790" cy="8299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800" b="1" dirty="0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Homework</a:t>
            </a:r>
            <a:endParaRPr lang="en-US" altLang="zh-CN" sz="4800" b="1" dirty="0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4"/>
    </p:custData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82" name="文本框 81"/>
          <p:cNvSpPr txBox="1"/>
          <p:nvPr/>
        </p:nvSpPr>
        <p:spPr>
          <a:xfrm>
            <a:off x="2621503" y="2058304"/>
            <a:ext cx="774108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267" normalizeH="0" baseline="0" noProof="0" dirty="0">
                <a:ln>
                  <a:noFill/>
                </a:ln>
                <a:solidFill>
                  <a:srgbClr val="F9C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Comic Sans MS" panose="030F0702030302020204" charset="0"/>
                <a:cs typeface="Comic Sans MS" panose="030F0702030302020204" charset="0"/>
                <a:sym typeface="+mn-lt"/>
              </a:rPr>
              <a:t>Thank you!</a:t>
            </a:r>
            <a:endParaRPr kumimoji="0" lang="en-US" altLang="zh-CN" sz="9600" b="1" i="0" u="none" strike="noStrike" kern="1200" cap="none" spc="267" normalizeH="0" baseline="0" noProof="0" dirty="0">
              <a:ln>
                <a:noFill/>
              </a:ln>
              <a:solidFill>
                <a:srgbClr val="F9C5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Comic Sans MS" panose="030F0702030302020204" charset="0"/>
              <a:cs typeface="Comic Sans MS" panose="030F0702030302020204" charset="0"/>
              <a:sym typeface="+mn-lt"/>
            </a:endParaRPr>
          </a:p>
        </p:txBody>
      </p:sp>
      <p:pic>
        <p:nvPicPr>
          <p:cNvPr id="5123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095" y="696595"/>
            <a:ext cx="1796415" cy="4185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4240" y="3679825"/>
            <a:ext cx="2079625" cy="29546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48175" y="2793365"/>
            <a:ext cx="3399155" cy="107823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4400"/>
              <a:t>Fashion</a:t>
            </a:r>
            <a:endParaRPr lang="en-US" altLang="zh-CN" sz="4400"/>
          </a:p>
        </p:txBody>
      </p:sp>
      <p:sp>
        <p:nvSpPr>
          <p:cNvPr id="4" name="右箭头 3"/>
          <p:cNvSpPr/>
          <p:nvPr/>
        </p:nvSpPr>
        <p:spPr>
          <a:xfrm>
            <a:off x="7980680" y="3206750"/>
            <a:ext cx="591185" cy="28067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 rot="10800000">
            <a:off x="3740150" y="3192145"/>
            <a:ext cx="591185" cy="28067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8793480" y="2985135"/>
            <a:ext cx="1507490" cy="723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/>
              <a:t>clothes</a:t>
            </a:r>
            <a:endParaRPr lang="en-US" altLang="zh-CN" sz="2800"/>
          </a:p>
        </p:txBody>
      </p:sp>
      <p:sp>
        <p:nvSpPr>
          <p:cNvPr id="7" name="圆角矩形 6"/>
          <p:cNvSpPr/>
          <p:nvPr/>
        </p:nvSpPr>
        <p:spPr>
          <a:xfrm>
            <a:off x="2101215" y="2970530"/>
            <a:ext cx="1507490" cy="723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/>
              <a:t>anxiety</a:t>
            </a:r>
            <a:endParaRPr lang="en-US" altLang="zh-CN" sz="2800"/>
          </a:p>
        </p:txBody>
      </p:sp>
      <p:sp>
        <p:nvSpPr>
          <p:cNvPr id="8" name="矩形 7"/>
          <p:cNvSpPr/>
          <p:nvPr/>
        </p:nvSpPr>
        <p:spPr>
          <a:xfrm>
            <a:off x="7227570" y="1624330"/>
            <a:ext cx="1565910" cy="636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/>
              <a:t>colors</a:t>
            </a:r>
            <a:endParaRPr lang="en-US" altLang="zh-CN" sz="3200"/>
          </a:p>
        </p:txBody>
      </p:sp>
      <p:sp>
        <p:nvSpPr>
          <p:cNvPr id="9" name="矩形 8"/>
          <p:cNvSpPr/>
          <p:nvPr/>
        </p:nvSpPr>
        <p:spPr>
          <a:xfrm>
            <a:off x="9246235" y="1624330"/>
            <a:ext cx="2230120" cy="636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/>
              <a:t>materials</a:t>
            </a:r>
            <a:endParaRPr lang="en-US" altLang="zh-CN" sz="3200"/>
          </a:p>
        </p:txBody>
      </p:sp>
      <p:sp>
        <p:nvSpPr>
          <p:cNvPr id="10" name="矩形 9"/>
          <p:cNvSpPr/>
          <p:nvPr/>
        </p:nvSpPr>
        <p:spPr>
          <a:xfrm>
            <a:off x="7227570" y="4116070"/>
            <a:ext cx="1684020" cy="636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/>
              <a:t>looks</a:t>
            </a:r>
            <a:endParaRPr lang="en-US" altLang="zh-CN" sz="3200"/>
          </a:p>
        </p:txBody>
      </p:sp>
      <p:sp>
        <p:nvSpPr>
          <p:cNvPr id="11" name="矩形 10"/>
          <p:cNvSpPr/>
          <p:nvPr/>
        </p:nvSpPr>
        <p:spPr>
          <a:xfrm>
            <a:off x="9519285" y="4228465"/>
            <a:ext cx="1957070" cy="636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/>
              <a:t>feelings</a:t>
            </a:r>
            <a:endParaRPr lang="en-US" altLang="zh-CN" sz="3200"/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8216900" y="2349500"/>
            <a:ext cx="1049655" cy="51752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V="1">
            <a:off x="9399270" y="2320290"/>
            <a:ext cx="842645" cy="50228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8423910" y="3783330"/>
            <a:ext cx="1034415" cy="28067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9593580" y="3806190"/>
            <a:ext cx="929005" cy="27241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3253105" y="1713230"/>
            <a:ext cx="2067560" cy="636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/>
              <a:t>unhappy</a:t>
            </a:r>
            <a:endParaRPr lang="en-US" altLang="zh-CN" sz="3200"/>
          </a:p>
        </p:txBody>
      </p:sp>
      <p:sp>
        <p:nvSpPr>
          <p:cNvPr id="17" name="矩形 16"/>
          <p:cNvSpPr/>
          <p:nvPr/>
        </p:nvSpPr>
        <p:spPr>
          <a:xfrm>
            <a:off x="2540" y="1811020"/>
            <a:ext cx="3051175" cy="636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3200"/>
              <a:t>uncomfotable</a:t>
            </a:r>
            <a:endParaRPr lang="en-US" altLang="zh-CN" sz="3200"/>
          </a:p>
        </p:txBody>
      </p:sp>
      <p:sp>
        <p:nvSpPr>
          <p:cNvPr id="18" name="矩形 17"/>
          <p:cNvSpPr/>
          <p:nvPr/>
        </p:nvSpPr>
        <p:spPr>
          <a:xfrm>
            <a:off x="2540" y="3871595"/>
            <a:ext cx="3051175" cy="636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/>
              <a:t>fashion bullying</a:t>
            </a:r>
            <a:endParaRPr lang="en-US" altLang="zh-CN" sz="2800"/>
          </a:p>
        </p:txBody>
      </p:sp>
      <p:sp>
        <p:nvSpPr>
          <p:cNvPr id="19" name="矩形 18"/>
          <p:cNvSpPr/>
          <p:nvPr/>
        </p:nvSpPr>
        <p:spPr>
          <a:xfrm>
            <a:off x="2101215" y="4752340"/>
            <a:ext cx="3150870" cy="6362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800"/>
              <a:t>non- confidence</a:t>
            </a:r>
            <a:endParaRPr lang="en-US" altLang="zh-CN" sz="2800"/>
          </a:p>
        </p:txBody>
      </p:sp>
      <p:cxnSp>
        <p:nvCxnSpPr>
          <p:cNvPr id="20" name="直接箭头连接符 19"/>
          <p:cNvCxnSpPr/>
          <p:nvPr/>
        </p:nvCxnSpPr>
        <p:spPr>
          <a:xfrm flipH="1" flipV="1">
            <a:off x="1652270" y="2449830"/>
            <a:ext cx="1049655" cy="51752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3068320" y="2408555"/>
            <a:ext cx="842645" cy="50228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935355" y="3502660"/>
            <a:ext cx="1034415" cy="28067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3286760" y="3785235"/>
            <a:ext cx="980440" cy="81089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上箭头 23"/>
          <p:cNvSpPr/>
          <p:nvPr/>
        </p:nvSpPr>
        <p:spPr>
          <a:xfrm>
            <a:off x="6070600" y="2039620"/>
            <a:ext cx="325120" cy="531495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下箭头 24"/>
          <p:cNvSpPr/>
          <p:nvPr/>
        </p:nvSpPr>
        <p:spPr>
          <a:xfrm>
            <a:off x="6055360" y="4123055"/>
            <a:ext cx="428625" cy="57658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云形 25"/>
          <p:cNvSpPr/>
          <p:nvPr/>
        </p:nvSpPr>
        <p:spPr>
          <a:xfrm>
            <a:off x="5331460" y="812800"/>
            <a:ext cx="1895475" cy="91630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400"/>
              <a:t>outer beauty</a:t>
            </a:r>
            <a:endParaRPr lang="en-US" altLang="zh-CN" sz="2400"/>
          </a:p>
        </p:txBody>
      </p:sp>
      <p:sp>
        <p:nvSpPr>
          <p:cNvPr id="27" name="云形 26"/>
          <p:cNvSpPr/>
          <p:nvPr/>
        </p:nvSpPr>
        <p:spPr>
          <a:xfrm>
            <a:off x="5502910" y="4870450"/>
            <a:ext cx="1895475" cy="91630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400"/>
              <a:t>inner beauty</a:t>
            </a:r>
            <a:endParaRPr lang="en-US" altLang="zh-CN" sz="2400"/>
          </a:p>
        </p:txBody>
      </p: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pic>
        <p:nvPicPr>
          <p:cNvPr id="13314" name="图片 15"/>
          <p:cNvPicPr>
            <a:picLocks noChangeAspect="1"/>
          </p:cNvPicPr>
          <p:nvPr/>
        </p:nvPicPr>
        <p:blipFill>
          <a:blip r:embed="rId2"/>
          <a:srcRect b="4473"/>
          <a:stretch>
            <a:fillRect/>
          </a:stretch>
        </p:blipFill>
        <p:spPr>
          <a:xfrm>
            <a:off x="82550" y="574675"/>
            <a:ext cx="2532380" cy="363347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5" name="文本框 4"/>
          <p:cNvSpPr txBox="1"/>
          <p:nvPr/>
        </p:nvSpPr>
        <p:spPr>
          <a:xfrm>
            <a:off x="1905" y="0"/>
            <a:ext cx="1749425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Preview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71600" y="150495"/>
            <a:ext cx="5782945" cy="1513205"/>
            <a:chOff x="2758" y="497"/>
            <a:chExt cx="9107" cy="2383"/>
          </a:xfrm>
        </p:grpSpPr>
        <p:grpSp>
          <p:nvGrpSpPr>
            <p:cNvPr id="16" name="组合 15"/>
            <p:cNvGrpSpPr/>
            <p:nvPr/>
          </p:nvGrpSpPr>
          <p:grpSpPr>
            <a:xfrm>
              <a:off x="4995" y="497"/>
              <a:ext cx="6870" cy="2059"/>
              <a:chOff x="4995" y="497"/>
              <a:chExt cx="6870" cy="2059"/>
            </a:xfrm>
          </p:grpSpPr>
          <p:sp>
            <p:nvSpPr>
              <p:cNvPr id="5130" name="Text Box 12"/>
              <p:cNvSpPr txBox="1"/>
              <p:nvPr/>
            </p:nvSpPr>
            <p:spPr>
              <a:xfrm>
                <a:off x="4995" y="919"/>
                <a:ext cx="6871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50000"/>
                  </a:spcBef>
                  <a:buNone/>
                </a:pPr>
                <a:r>
                  <a:rPr lang="en-US" altLang="zh-CN" sz="3200" b="1" dirty="0">
                    <a:solidFill>
                      <a:srgbClr val="0000FF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 a sc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ar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f   </a:t>
                </a:r>
                <a:endParaRPr lang="en-US" altLang="zh-CN" sz="3200" b="1" dirty="0">
                  <a:solidFill>
                    <a:srgbClr val="0000FF"/>
                  </a:solidFill>
                  <a:latin typeface="Comic Sans MS" panose="030F0702030302020204" charset="0"/>
                  <a:cs typeface="Comic Sans MS" panose="030F0702030302020204" charset="0"/>
                </a:endParaRPr>
              </a:p>
            </p:txBody>
          </p:sp>
          <p:sp>
            <p:nvSpPr>
              <p:cNvPr id="5131" name="Text Box 13"/>
              <p:cNvSpPr txBox="1"/>
              <p:nvPr/>
            </p:nvSpPr>
            <p:spPr>
              <a:xfrm>
                <a:off x="4999" y="1638"/>
                <a:ext cx="5819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50000"/>
                  </a:spcBef>
                  <a:buNone/>
                </a:pPr>
                <a:r>
                  <a:rPr lang="en-US" altLang="zh-CN" sz="3200" b="1" dirty="0">
                    <a:solidFill>
                      <a:srgbClr val="0070C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 pl. scar</a:t>
                </a:r>
                <a:r>
                  <a:rPr lang="en-US" altLang="zh-CN" sz="3200" b="1" dirty="0">
                    <a:solidFill>
                      <a:srgbClr val="FF0066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ves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 </a:t>
                </a:r>
                <a:endParaRPr lang="en-US" altLang="zh-CN" sz="3200" b="1" dirty="0">
                  <a:solidFill>
                    <a:srgbClr val="0000FF"/>
                  </a:solidFill>
                  <a:latin typeface="Comic Sans MS" panose="030F0702030302020204" charset="0"/>
                  <a:cs typeface="Comic Sans MS" panose="030F0702030302020204" charset="0"/>
                </a:endParaRPr>
              </a:p>
            </p:txBody>
          </p:sp>
          <p:sp>
            <p:nvSpPr>
              <p:cNvPr id="34836" name="Rectangle 20"/>
              <p:cNvSpPr/>
              <p:nvPr/>
            </p:nvSpPr>
            <p:spPr>
              <a:xfrm>
                <a:off x="5218" y="497"/>
                <a:ext cx="3349" cy="7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>
                <a:no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2400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/sk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a: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f / n. 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围巾</a:t>
                </a:r>
                <a:endParaRPr lang="zh-CN" altLang="en-US" sz="2400" b="1" dirty="0">
                  <a:solidFill>
                    <a:srgbClr val="000000"/>
                  </a:solidFill>
                  <a:latin typeface="Comic Sans MS" panose="030F0702030302020204" charset="0"/>
                  <a:cs typeface="Comic Sans MS" panose="030F0702030302020204" charset="0"/>
                </a:endParaRPr>
              </a:p>
            </p:txBody>
          </p:sp>
        </p:grpSp>
        <p:sp>
          <p:nvSpPr>
            <p:cNvPr id="34825" name="Line 11"/>
            <p:cNvSpPr/>
            <p:nvPr/>
          </p:nvSpPr>
          <p:spPr>
            <a:xfrm flipV="1">
              <a:off x="2758" y="1642"/>
              <a:ext cx="2475" cy="1238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sp>
      </p:grpSp>
      <p:grpSp>
        <p:nvGrpSpPr>
          <p:cNvPr id="20" name="组合 19"/>
          <p:cNvGrpSpPr/>
          <p:nvPr/>
        </p:nvGrpSpPr>
        <p:grpSpPr>
          <a:xfrm>
            <a:off x="1262380" y="1459230"/>
            <a:ext cx="7202170" cy="1390015"/>
            <a:chOff x="2586" y="2558"/>
            <a:chExt cx="11342" cy="2189"/>
          </a:xfrm>
        </p:grpSpPr>
        <p:grpSp>
          <p:nvGrpSpPr>
            <p:cNvPr id="13" name="组合 12"/>
            <p:cNvGrpSpPr/>
            <p:nvPr/>
          </p:nvGrpSpPr>
          <p:grpSpPr>
            <a:xfrm>
              <a:off x="5168" y="2558"/>
              <a:ext cx="8760" cy="1879"/>
              <a:chOff x="5168" y="2558"/>
              <a:chExt cx="8760" cy="1879"/>
            </a:xfrm>
          </p:grpSpPr>
          <p:sp>
            <p:nvSpPr>
              <p:cNvPr id="5124" name="Text Box 6"/>
              <p:cNvSpPr txBox="1"/>
              <p:nvPr/>
            </p:nvSpPr>
            <p:spPr>
              <a:xfrm>
                <a:off x="5408" y="2558"/>
                <a:ext cx="3175" cy="9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50000"/>
                  </a:spcBef>
                  <a:buNone/>
                </a:pPr>
                <a:r>
                  <a:rPr lang="en-US" altLang="zh-CN" sz="3200" b="1" dirty="0">
                    <a:solidFill>
                      <a:srgbClr val="0000FF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j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ea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ns </a:t>
                </a:r>
                <a:endParaRPr lang="en-US" altLang="zh-CN" sz="3200" b="1" dirty="0">
                  <a:solidFill>
                    <a:srgbClr val="0000FF"/>
                  </a:solidFill>
                  <a:latin typeface="Comic Sans MS" panose="030F0702030302020204" charset="0"/>
                  <a:cs typeface="Comic Sans MS" panose="030F0702030302020204" charset="0"/>
                </a:endParaRPr>
              </a:p>
            </p:txBody>
          </p:sp>
          <p:sp>
            <p:nvSpPr>
              <p:cNvPr id="5125" name="Text Box 7"/>
              <p:cNvSpPr txBox="1"/>
              <p:nvPr/>
            </p:nvSpPr>
            <p:spPr>
              <a:xfrm>
                <a:off x="5168" y="3518"/>
                <a:ext cx="8760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50000"/>
                  </a:spcBef>
                  <a:buNone/>
                </a:pPr>
                <a:r>
                  <a:rPr lang="en-US" altLang="zh-CN" sz="3200" b="1" dirty="0">
                    <a:solidFill>
                      <a:srgbClr val="0000FF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 a pair of jeans</a:t>
                </a:r>
                <a:endParaRPr lang="en-US" altLang="zh-CN" sz="3200" b="1" dirty="0">
                  <a:solidFill>
                    <a:srgbClr val="0000FF"/>
                  </a:solidFill>
                  <a:latin typeface="Comic Sans MS" panose="030F0702030302020204" charset="0"/>
                  <a:cs typeface="Comic Sans MS" panose="030F0702030302020204" charset="0"/>
                </a:endParaRPr>
              </a:p>
            </p:txBody>
          </p:sp>
          <p:sp>
            <p:nvSpPr>
              <p:cNvPr id="34845" name="Rectangle 29"/>
              <p:cNvSpPr/>
              <p:nvPr/>
            </p:nvSpPr>
            <p:spPr>
              <a:xfrm>
                <a:off x="7237" y="2675"/>
                <a:ext cx="4348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2400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/d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Comic Sans MS" panose="030F0702030302020204" charset="0"/>
                    <a:ea typeface="MS Gothic" panose="020B0609070205080204" pitchFamily="49" charset="-128"/>
                    <a:cs typeface="Comic Sans MS" panose="030F0702030302020204" charset="0"/>
                  </a:rPr>
                  <a:t>ʒ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i:</a:t>
                </a:r>
                <a:r>
                  <a:rPr lang="en-US" altLang="zh-CN" sz="2400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n z/  n.</a:t>
                </a:r>
                <a:r>
                  <a:rPr lang="zh-CN" altLang="en-US" sz="2400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牛仔裤</a:t>
                </a:r>
                <a:endParaRPr lang="zh-CN" altLang="en-US" sz="2400" b="1" dirty="0">
                  <a:solidFill>
                    <a:srgbClr val="000000"/>
                  </a:solidFill>
                  <a:latin typeface="Comic Sans MS" panose="030F0702030302020204" charset="0"/>
                  <a:cs typeface="Comic Sans MS" panose="030F0702030302020204" charset="0"/>
                </a:endParaRPr>
              </a:p>
            </p:txBody>
          </p:sp>
        </p:grpSp>
        <p:sp>
          <p:nvSpPr>
            <p:cNvPr id="34819" name="Line 5"/>
            <p:cNvSpPr/>
            <p:nvPr/>
          </p:nvSpPr>
          <p:spPr>
            <a:xfrm flipV="1">
              <a:off x="2586" y="3797"/>
              <a:ext cx="2821" cy="950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sp>
      </p:grpSp>
      <p:grpSp>
        <p:nvGrpSpPr>
          <p:cNvPr id="21" name="组合 20"/>
          <p:cNvGrpSpPr/>
          <p:nvPr/>
        </p:nvGrpSpPr>
        <p:grpSpPr>
          <a:xfrm>
            <a:off x="1198880" y="3223895"/>
            <a:ext cx="5816600" cy="949325"/>
            <a:chOff x="2486" y="5337"/>
            <a:chExt cx="9160" cy="1495"/>
          </a:xfrm>
        </p:grpSpPr>
        <p:cxnSp>
          <p:nvCxnSpPr>
            <p:cNvPr id="15" name="直接箭头连接符 14"/>
            <p:cNvCxnSpPr/>
            <p:nvPr/>
          </p:nvCxnSpPr>
          <p:spPr>
            <a:xfrm flipV="1">
              <a:off x="2486" y="6274"/>
              <a:ext cx="2923" cy="559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组合 16"/>
            <p:cNvGrpSpPr/>
            <p:nvPr/>
          </p:nvGrpSpPr>
          <p:grpSpPr>
            <a:xfrm>
              <a:off x="4716" y="5337"/>
              <a:ext cx="6930" cy="1429"/>
              <a:chOff x="4716" y="5337"/>
              <a:chExt cx="6930" cy="1429"/>
            </a:xfrm>
          </p:grpSpPr>
          <p:sp>
            <p:nvSpPr>
              <p:cNvPr id="9" name="Text Box 10"/>
              <p:cNvSpPr txBox="1"/>
              <p:nvPr/>
            </p:nvSpPr>
            <p:spPr>
              <a:xfrm>
                <a:off x="4716" y="5341"/>
                <a:ext cx="6930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50000"/>
                  </a:spcBef>
                  <a:buNone/>
                </a:pPr>
                <a:r>
                  <a:rPr lang="en-US" altLang="zh-CN" sz="3200" dirty="0">
                    <a:solidFill>
                      <a:srgbClr val="0000FF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  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a pair of         </a:t>
                </a:r>
                <a:endParaRPr lang="en-US" altLang="zh-CN" sz="3200" b="1" dirty="0">
                  <a:solidFill>
                    <a:srgbClr val="0000FF"/>
                  </a:solidFill>
                  <a:latin typeface="Comic Sans MS" panose="030F0702030302020204" charset="0"/>
                  <a:cs typeface="Comic Sans MS" panose="030F0702030302020204" charset="0"/>
                </a:endParaRPr>
              </a:p>
            </p:txBody>
          </p:sp>
          <p:sp>
            <p:nvSpPr>
              <p:cNvPr id="14" name="Rectangle 31"/>
              <p:cNvSpPr/>
              <p:nvPr/>
            </p:nvSpPr>
            <p:spPr>
              <a:xfrm>
                <a:off x="6872" y="5944"/>
                <a:ext cx="4674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/tr</a:t>
                </a:r>
                <a:r>
                  <a:rPr lang="en-US" altLang="en-US" b="1" dirty="0">
                    <a:solidFill>
                      <a:srgbClr val="FF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ei</a:t>
                </a:r>
                <a:r>
                  <a:rPr lang="en-US" altLang="zh-CN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n</a:t>
                </a:r>
                <a:r>
                  <a:rPr lang="en-US" altLang="en-US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ə</a:t>
                </a:r>
                <a:r>
                  <a:rPr lang="en-US" altLang="zh-CN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s/n.</a:t>
                </a:r>
                <a:r>
                  <a:rPr lang="zh-CN" altLang="en-US" b="1" dirty="0">
                    <a:solidFill>
                      <a:srgbClr val="00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运动鞋</a:t>
                </a:r>
                <a:endParaRPr lang="zh-CN" altLang="en-US" b="1" dirty="0">
                  <a:solidFill>
                    <a:srgbClr val="000000"/>
                  </a:solidFill>
                  <a:latin typeface="Comic Sans MS" panose="030F0702030302020204" charset="0"/>
                  <a:cs typeface="Comic Sans MS" panose="030F0702030302020204" charset="0"/>
                </a:endParaRPr>
              </a:p>
            </p:txBody>
          </p:sp>
          <p:sp>
            <p:nvSpPr>
              <p:cNvPr id="5127" name="Text Box 9"/>
              <p:cNvSpPr txBox="1"/>
              <p:nvPr/>
            </p:nvSpPr>
            <p:spPr>
              <a:xfrm>
                <a:off x="8037" y="5337"/>
                <a:ext cx="3022" cy="9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50000"/>
                  </a:spcBef>
                  <a:buNone/>
                </a:pPr>
                <a:r>
                  <a:rPr lang="en-US" altLang="zh-CN" sz="3200" b="1" dirty="0">
                    <a:solidFill>
                      <a:srgbClr val="0000FF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tr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ai</a:t>
                </a:r>
                <a:r>
                  <a:rPr lang="en-US" altLang="zh-CN" sz="3200" b="1" dirty="0">
                    <a:solidFill>
                      <a:srgbClr val="0000FF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ners</a:t>
                </a:r>
                <a:endParaRPr lang="en-US" altLang="zh-CN" sz="3200" b="1" dirty="0">
                  <a:solidFill>
                    <a:srgbClr val="0000FF"/>
                  </a:solidFill>
                  <a:latin typeface="Comic Sans MS" panose="030F0702030302020204" charset="0"/>
                  <a:cs typeface="Comic Sans MS" panose="030F0702030302020204" charset="0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7332345" y="396240"/>
            <a:ext cx="5044440" cy="5095875"/>
            <a:chOff x="11547" y="884"/>
            <a:chExt cx="7944" cy="802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547" y="884"/>
              <a:ext cx="5668" cy="5949"/>
            </a:xfrm>
            <a:prstGeom prst="rect">
              <a:avLst/>
            </a:prstGeom>
            <a:effectLst>
              <a:softEdge rad="31750"/>
            </a:effectLst>
          </p:spPr>
        </p:pic>
        <p:grpSp>
          <p:nvGrpSpPr>
            <p:cNvPr id="25" name="组合 24"/>
            <p:cNvGrpSpPr/>
            <p:nvPr/>
          </p:nvGrpSpPr>
          <p:grpSpPr>
            <a:xfrm>
              <a:off x="11547" y="6731"/>
              <a:ext cx="7944" cy="2178"/>
              <a:chOff x="11547" y="6731"/>
              <a:chExt cx="7944" cy="2178"/>
            </a:xfrm>
          </p:grpSpPr>
          <p:sp>
            <p:nvSpPr>
              <p:cNvPr id="23" name="TextBox 2"/>
              <p:cNvSpPr txBox="1"/>
              <p:nvPr/>
            </p:nvSpPr>
            <p:spPr>
              <a:xfrm>
                <a:off x="11547" y="6731"/>
                <a:ext cx="7408" cy="217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b="1" dirty="0">
                    <a:latin typeface="Comic Sans MS" panose="030F0702030302020204" charset="0"/>
                    <a:cs typeface="Comic Sans MS" panose="030F0702030302020204" charset="0"/>
                  </a:rPr>
                  <a:t> a pair of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Comic Sans MS" panose="030F0702030302020204" charset="0"/>
                    <a:cs typeface="Comic Sans MS" panose="030F0702030302020204" charset="0"/>
                  </a:rPr>
                  <a:t>leather</a:t>
                </a:r>
                <a:r>
                  <a:rPr lang="en-US" altLang="zh-CN" b="1" dirty="0">
                    <a:latin typeface="Comic Sans MS" panose="030F0702030302020204" charset="0"/>
                    <a:cs typeface="Comic Sans MS" panose="030F0702030302020204" charset="0"/>
                  </a:rPr>
                  <a:t> boots</a:t>
                </a:r>
                <a:endParaRPr lang="en-US" altLang="zh-CN" b="1" dirty="0">
                  <a:latin typeface="Comic Sans MS" panose="030F0702030302020204" charset="0"/>
                  <a:cs typeface="Comic Sans MS" panose="030F0702030302020204" charset="0"/>
                </a:endParaRPr>
              </a:p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en-US" altLang="zh-CN" b="1" dirty="0">
                  <a:latin typeface="Comic Sans MS" panose="030F0702030302020204" charset="0"/>
                  <a:cs typeface="Comic Sans MS" panose="030F0702030302020204" charset="0"/>
                </a:endParaRPr>
              </a:p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endParaRPr lang="en-US" altLang="zh-CN" b="1" dirty="0">
                  <a:latin typeface="Comic Sans MS" panose="030F0702030302020204" charset="0"/>
                  <a:cs typeface="Comic Sans MS" panose="030F0702030302020204" charset="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4285" y="7303"/>
                <a:ext cx="5207" cy="13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2400" b="1" dirty="0">
                    <a:latin typeface="Comic Sans MS" panose="030F0702030302020204" charset="0"/>
                  </a:rPr>
                  <a:t>['leðə]</a:t>
                </a:r>
                <a:r>
                  <a:rPr lang="en-US" altLang="zh-CN" sz="2400" dirty="0"/>
                  <a:t>        </a:t>
                </a:r>
                <a:r>
                  <a:rPr lang="en-US" altLang="zh-CN" sz="2400" b="1" dirty="0">
                    <a:latin typeface="Comic Sans MS" panose="030F0702030302020204" charset="0"/>
                  </a:rPr>
                  <a:t>[buːts]   </a:t>
                </a:r>
                <a:endParaRPr lang="en-US" altLang="zh-CN" sz="2400" b="1" dirty="0">
                  <a:latin typeface="Comic Sans MS" panose="030F0702030302020204" charset="0"/>
                </a:endParaRPr>
              </a:p>
              <a:p>
                <a:pPr marL="0" indent="0" eaLnBrk="1" hangingPunct="1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zh-CN" sz="2400" b="1" dirty="0">
                    <a:latin typeface="Comic Sans MS" panose="030F0702030302020204" charset="0"/>
                  </a:rPr>
                  <a:t> </a:t>
                </a:r>
                <a:r>
                  <a:rPr lang="zh-CN" altLang="en-US" sz="2400" b="1" dirty="0">
                    <a:latin typeface="Comic Sans MS" panose="030F0702030302020204" charset="0"/>
                  </a:rPr>
                  <a:t>皮的         靴子</a:t>
                </a:r>
                <a:endParaRPr lang="zh-CN" altLang="en-US" sz="2400" b="1" dirty="0">
                  <a:latin typeface="Comic Sans MS" panose="030F0702030302020204" charset="0"/>
                </a:endParaRPr>
              </a:p>
            </p:txBody>
          </p:sp>
        </p:grpSp>
      </p:grpSp>
      <p:sp>
        <p:nvSpPr>
          <p:cNvPr id="26" name="文本框 25"/>
          <p:cNvSpPr txBox="1"/>
          <p:nvPr/>
        </p:nvSpPr>
        <p:spPr>
          <a:xfrm>
            <a:off x="9252755" y="5302186"/>
            <a:ext cx="2304415" cy="9531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>
              <a:defRPr/>
            </a:pPr>
            <a:r>
              <a:rPr lang="en-US" altLang="zh-CN" sz="2800" b="1" noProof="1">
                <a:solidFill>
                  <a:srgbClr val="990099"/>
                </a:solidFill>
                <a:latin typeface="Comic Sans MS" panose="030F0702030302020204" charset="0"/>
                <a:cs typeface="Comic Sans MS" panose="030F0702030302020204" charset="0"/>
              </a:rPr>
              <a:t>be </a:t>
            </a:r>
            <a:r>
              <a:rPr lang="en-US" altLang="zh-CN" sz="2800" b="1" noProof="1"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made </a:t>
            </a:r>
            <a:r>
              <a:rPr lang="en-US" altLang="zh-CN" sz="2800" b="1" noProof="1">
                <a:solidFill>
                  <a:srgbClr val="990099"/>
                </a:solidFill>
                <a:latin typeface="Comic Sans MS" panose="030F0702030302020204" charset="0"/>
                <a:cs typeface="Comic Sans MS" panose="030F0702030302020204" charset="0"/>
              </a:rPr>
              <a:t>of </a:t>
            </a:r>
            <a:endParaRPr lang="en-US" altLang="zh-CN" sz="2800" b="1" noProof="1">
              <a:solidFill>
                <a:srgbClr val="990099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eaLnBrk="1" hangingPunct="1">
              <a:defRPr/>
            </a:pPr>
            <a:r>
              <a:rPr lang="zh-CN" altLang="en-US" sz="2800" b="1" noProof="1">
                <a:solidFill>
                  <a:srgbClr val="990099"/>
                </a:solidFill>
                <a:latin typeface="Comic Sans MS" panose="030F0702030302020204" charset="0"/>
                <a:cs typeface="Comic Sans MS" panose="030F0702030302020204" charset="0"/>
              </a:rPr>
              <a:t>由…制成</a:t>
            </a:r>
            <a:endParaRPr lang="zh-CN" altLang="en-US" sz="2800" b="1" noProof="1">
              <a:solidFill>
                <a:srgbClr val="990099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729095" y="4712970"/>
            <a:ext cx="4000500" cy="2803525"/>
            <a:chOff x="10597" y="7682"/>
            <a:chExt cx="6300" cy="4415"/>
          </a:xfrm>
        </p:grpSpPr>
        <p:pic>
          <p:nvPicPr>
            <p:cNvPr id="16392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68" y="7682"/>
              <a:ext cx="2438" cy="2429"/>
            </a:xfrm>
            <a:prstGeom prst="ellipse">
              <a:avLst/>
            </a:prstGeom>
            <a:noFill/>
            <a:ln w="9525">
              <a:noFill/>
            </a:ln>
            <a:effectLst>
              <a:softEdge rad="63500"/>
            </a:effectLst>
          </p:spPr>
        </p:pic>
        <p:sp>
          <p:nvSpPr>
            <p:cNvPr id="27" name="TextBox 7"/>
            <p:cNvSpPr txBox="1"/>
            <p:nvPr/>
          </p:nvSpPr>
          <p:spPr>
            <a:xfrm>
              <a:off x="10597" y="9919"/>
              <a:ext cx="6300" cy="217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b="1" dirty="0">
                  <a:latin typeface="Comic Sans MS" panose="030F0702030302020204" charset="0"/>
                </a:rPr>
                <a:t> a </a:t>
              </a:r>
              <a:r>
                <a:rPr lang="en-US" altLang="zh-CN" b="1" dirty="0">
                  <a:solidFill>
                    <a:srgbClr val="0000FF"/>
                  </a:solidFill>
                  <a:latin typeface="Comic Sans MS" panose="030F0702030302020204" charset="0"/>
                </a:rPr>
                <a:t>wool</a:t>
              </a:r>
              <a:r>
                <a:rPr lang="en-US" altLang="zh-CN" b="1" dirty="0">
                  <a:latin typeface="Comic Sans MS" panose="030F0702030302020204" charset="0"/>
                </a:rPr>
                <a:t> coat</a:t>
              </a:r>
              <a:endParaRPr lang="en-US" altLang="zh-CN" b="1" dirty="0">
                <a:latin typeface="Comic Sans MS" panose="030F0702030302020204" charset="0"/>
              </a:endParaRPr>
            </a:p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zh-CN" b="1" dirty="0">
                <a:latin typeface="Comic Sans MS" panose="030F0702030302020204" charset="0"/>
              </a:endParaRPr>
            </a:p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zh-CN" b="1" dirty="0">
                <a:latin typeface="Comic Sans MS" panose="030F0702030302020204" charset="0"/>
              </a:endParaRPr>
            </a:p>
          </p:txBody>
        </p:sp>
      </p:grpSp>
      <p:pic>
        <p:nvPicPr>
          <p:cNvPr id="17410" name="图片 16"/>
          <p:cNvPicPr>
            <a:picLocks noChangeAspect="1"/>
          </p:cNvPicPr>
          <p:nvPr/>
        </p:nvPicPr>
        <p:blipFill>
          <a:blip r:embed="rId5"/>
          <a:srcRect l="19003" r="13413" b="9447"/>
          <a:stretch>
            <a:fillRect/>
          </a:stretch>
        </p:blipFill>
        <p:spPr>
          <a:xfrm>
            <a:off x="385445" y="4210050"/>
            <a:ext cx="1925955" cy="2580640"/>
          </a:xfrm>
          <a:prstGeom prst="roundRect">
            <a:avLst/>
          </a:prstGeom>
          <a:noFill/>
          <a:ln w="9525">
            <a:noFill/>
          </a:ln>
          <a:effectLst>
            <a:softEdge rad="63500"/>
          </a:effectLst>
        </p:spPr>
      </p:pic>
      <p:grpSp>
        <p:nvGrpSpPr>
          <p:cNvPr id="32" name="组合 31"/>
          <p:cNvGrpSpPr/>
          <p:nvPr/>
        </p:nvGrpSpPr>
        <p:grpSpPr>
          <a:xfrm>
            <a:off x="1330325" y="4384040"/>
            <a:ext cx="4940935" cy="1115060"/>
            <a:chOff x="2095" y="6904"/>
            <a:chExt cx="7781" cy="1756"/>
          </a:xfrm>
        </p:grpSpPr>
        <p:sp>
          <p:nvSpPr>
            <p:cNvPr id="30" name="Line 11"/>
            <p:cNvSpPr/>
            <p:nvPr/>
          </p:nvSpPr>
          <p:spPr>
            <a:xfrm rot="960000" flipV="1">
              <a:off x="2095" y="7422"/>
              <a:ext cx="2475" cy="1238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sp>
        <p:sp>
          <p:nvSpPr>
            <p:cNvPr id="7174" name="Text Box 6"/>
            <p:cNvSpPr txBox="1"/>
            <p:nvPr/>
          </p:nvSpPr>
          <p:spPr>
            <a:xfrm>
              <a:off x="6362" y="6904"/>
              <a:ext cx="351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zh-CN" b="1" dirty="0">
                  <a:solidFill>
                    <a:srgbClr val="3333CC"/>
                  </a:solidFill>
                  <a:latin typeface="Comic Sans MS" panose="030F0702030302020204" charset="0"/>
                  <a:cs typeface="Comic Sans MS" panose="030F0702030302020204" charset="0"/>
                </a:rPr>
                <a:t>blouse</a:t>
              </a:r>
              <a:endParaRPr lang="en-US" altLang="zh-CN" b="1" dirty="0">
                <a:solidFill>
                  <a:srgbClr val="3333CC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7175" name="Text Box 7"/>
            <p:cNvSpPr txBox="1"/>
            <p:nvPr/>
          </p:nvSpPr>
          <p:spPr>
            <a:xfrm rot="-10800000" flipV="1">
              <a:off x="4184" y="6919"/>
              <a:ext cx="2308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zh-CN" b="1" dirty="0">
                  <a:solidFill>
                    <a:srgbClr val="0000FF"/>
                  </a:solidFill>
                  <a:latin typeface="Comic Sans MS" panose="030F0702030302020204" charset="0"/>
                  <a:cs typeface="Comic Sans MS" panose="030F0702030302020204" charset="0"/>
                </a:rPr>
                <a:t>a  s</a:t>
              </a:r>
              <a:r>
                <a:rPr lang="en-US" altLang="zh-CN" b="1" dirty="0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i</a:t>
              </a:r>
              <a:r>
                <a:rPr lang="en-US" altLang="zh-CN" b="1" dirty="0">
                  <a:solidFill>
                    <a:srgbClr val="0000FF"/>
                  </a:solidFill>
                  <a:latin typeface="Comic Sans MS" panose="030F0702030302020204" charset="0"/>
                  <a:cs typeface="Comic Sans MS" panose="030F0702030302020204" charset="0"/>
                </a:rPr>
                <a:t>lk</a:t>
              </a:r>
              <a:endParaRPr lang="en-US" altLang="zh-CN" b="1" dirty="0">
                <a:solidFill>
                  <a:srgbClr val="0000FF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31" name="TextBox 18"/>
            <p:cNvSpPr txBox="1"/>
            <p:nvPr/>
          </p:nvSpPr>
          <p:spPr>
            <a:xfrm>
              <a:off x="4973" y="7475"/>
              <a:ext cx="156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b="1" dirty="0">
                  <a:latin typeface="Comic Sans MS" panose="030F0702030302020204" charset="0"/>
                </a:rPr>
                <a:t>丝绸</a:t>
              </a:r>
              <a:endParaRPr lang="zh-CN" altLang="en-US" b="1" dirty="0">
                <a:latin typeface="Comic Sans MS" panose="030F070203030202020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508760" y="5515610"/>
            <a:ext cx="6955155" cy="1172210"/>
            <a:chOff x="2376" y="8686"/>
            <a:chExt cx="10953" cy="1846"/>
          </a:xfrm>
        </p:grpSpPr>
        <p:sp>
          <p:nvSpPr>
            <p:cNvPr id="33" name="Line 11"/>
            <p:cNvSpPr/>
            <p:nvPr/>
          </p:nvSpPr>
          <p:spPr>
            <a:xfrm rot="960000" flipV="1">
              <a:off x="2376" y="9294"/>
              <a:ext cx="2475" cy="1238"/>
            </a:xfrm>
            <a:prstGeom prst="line">
              <a:avLst/>
            </a:prstGeom>
            <a:ln w="34925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sp>
        <p:sp>
          <p:nvSpPr>
            <p:cNvPr id="35" name="Text Box 14"/>
            <p:cNvSpPr txBox="1"/>
            <p:nvPr/>
          </p:nvSpPr>
          <p:spPr>
            <a:xfrm>
              <a:off x="3229" y="8686"/>
              <a:ext cx="10101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zh-CN" b="1" dirty="0">
                  <a:solidFill>
                    <a:srgbClr val="3333CC"/>
                  </a:solidFill>
                  <a:latin typeface="Comic Sans MS" panose="030F0702030302020204" charset="0"/>
                  <a:cs typeface="Comic Sans MS" panose="030F0702030302020204" charset="0"/>
                </a:rPr>
                <a:t> a pair of cotton trousers</a:t>
              </a:r>
              <a:endParaRPr lang="en-US" altLang="zh-CN" b="1" dirty="0">
                <a:solidFill>
                  <a:srgbClr val="3333CC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36" name="TextBox 19"/>
            <p:cNvSpPr txBox="1"/>
            <p:nvPr/>
          </p:nvSpPr>
          <p:spPr>
            <a:xfrm>
              <a:off x="6502" y="9266"/>
              <a:ext cx="2760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/>
                <a:t>棉质</a:t>
              </a:r>
              <a:endParaRPr lang="zh-CN" altLang="en-US" sz="2400" b="1" dirty="0"/>
            </a:p>
          </p:txBody>
        </p:sp>
      </p:grpSp>
    </p:spTree>
    <p:custDataLst>
      <p:tags r:id="rId6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2"/>
          <a:srcRect b="4981"/>
          <a:stretch>
            <a:fillRect/>
          </a:stretch>
        </p:blipFill>
        <p:spPr>
          <a:xfrm>
            <a:off x="635" y="-92075"/>
            <a:ext cx="12190095" cy="7047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627630" y="1331595"/>
            <a:ext cx="6976745" cy="2522220"/>
          </a:xfrm>
          <a:prstGeom prst="flowChartAlternateProcess">
            <a:avLst/>
          </a:prstGeom>
          <a:solidFill>
            <a:srgbClr val="BC77AF"/>
          </a:solidFill>
          <a:effectLst>
            <a:softEdge rad="127000"/>
          </a:effectLst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altLang="zh-CN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Good afternoon,</a:t>
            </a:r>
            <a:r>
              <a:rPr lang="en-US" altLang="zh-CN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ladies and gentlemen.</a:t>
            </a:r>
            <a:endParaRPr lang="en-US" altLang="zh-CN" sz="28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Welcome to our fashion show!</a:t>
            </a:r>
            <a:endParaRPr lang="en-US" altLang="zh-CN" sz="28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28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269138" y="2756513"/>
            <a:ext cx="2517987" cy="2633159"/>
            <a:chOff x="9325" y="5425"/>
            <a:chExt cx="4385" cy="43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51" y="5425"/>
              <a:ext cx="3459" cy="437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9325" y="7878"/>
              <a:ext cx="2644" cy="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host</a:t>
              </a:r>
              <a:endPara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高端时尚音乐-时装周bgm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485" y="5984875"/>
            <a:ext cx="716280" cy="54292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766560" y="2367280"/>
            <a:ext cx="3031490" cy="4624070"/>
            <a:chOff x="13752" y="2631"/>
            <a:chExt cx="4425" cy="7809"/>
          </a:xfrm>
        </p:grpSpPr>
        <p:sp>
          <p:nvSpPr>
            <p:cNvPr id="12" name="文本框 11"/>
            <p:cNvSpPr txBox="1"/>
            <p:nvPr/>
          </p:nvSpPr>
          <p:spPr>
            <a:xfrm>
              <a:off x="15446" y="7855"/>
              <a:ext cx="2731" cy="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hostess</a:t>
              </a:r>
              <a:endPara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" name="图片 101"/>
            <p:cNvPicPr/>
            <p:nvPr/>
          </p:nvPicPr>
          <p:blipFill>
            <a:blip r:embed="rId7">
              <a:clrChange>
                <a:clrFrom>
                  <a:srgbClr val="CCCCCC">
                    <a:alpha val="100000"/>
                  </a:srgbClr>
                </a:clrFrom>
                <a:clrTo>
                  <a:srgbClr val="CCCCCC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752" y="2631"/>
              <a:ext cx="2981" cy="7809"/>
            </a:xfrm>
            <a:prstGeom prst="rect">
              <a:avLst/>
            </a:prstGeom>
            <a:noFill/>
            <a:ln w="9525">
              <a:noFill/>
            </a:ln>
            <a:effectLst>
              <a:softEdge rad="31750"/>
            </a:effectLst>
          </p:spPr>
        </p:pic>
      </p:grpSp>
    </p:spTree>
    <p:custDataLst>
      <p:tags r:id="rId8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80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630" y="760095"/>
            <a:ext cx="4174490" cy="59150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文本框 2"/>
          <p:cNvSpPr txBox="1"/>
          <p:nvPr/>
        </p:nvSpPr>
        <p:spPr>
          <a:xfrm>
            <a:off x="252095" y="207645"/>
            <a:ext cx="2557145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Pre-reading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线形标注 1 3"/>
          <p:cNvSpPr/>
          <p:nvPr/>
        </p:nvSpPr>
        <p:spPr>
          <a:xfrm>
            <a:off x="4782820" y="984885"/>
            <a:ext cx="5461000" cy="2918460"/>
          </a:xfrm>
          <a:prstGeom prst="borderCallout1">
            <a:avLst>
              <a:gd name="adj1" fmla="val 22608"/>
              <a:gd name="adj2" fmla="val -227"/>
              <a:gd name="adj3" fmla="val 17697"/>
              <a:gd name="adj4" fmla="val -8865"/>
            </a:avLst>
          </a:prstGeom>
          <a:solidFill>
            <a:srgbClr val="F9C5B8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The passage is a ________.</a:t>
            </a:r>
            <a:endParaRPr lang="en-US" altLang="zh-CN" sz="3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A. news report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新闻报道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B. diary</a:t>
            </a:r>
            <a:endParaRPr lang="en-US" altLang="zh-CN" sz="3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C. script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主持稿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36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D. letter</a:t>
            </a:r>
            <a:endParaRPr lang="en-US" altLang="zh-CN" sz="36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0370" y="795655"/>
            <a:ext cx="3799840" cy="8229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5902325" y="5408295"/>
            <a:ext cx="6282690" cy="1226820"/>
          </a:xfrm>
          <a:prstGeom prst="chevron">
            <a:avLst/>
          </a:prstGeom>
          <a:solidFill>
            <a:srgbClr val="C4E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Tips</a:t>
            </a:r>
            <a:r>
              <a:rPr lang="zh-CN" altLang="en-US" sz="2800">
                <a:solidFill>
                  <a:schemeClr val="tx1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：</a:t>
            </a:r>
            <a:r>
              <a:rPr lang="en-US" altLang="zh-CN" sz="2800">
                <a:solidFill>
                  <a:schemeClr val="tx1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read </a:t>
            </a:r>
            <a:r>
              <a:rPr lang="en-US" altLang="zh-CN" sz="2800">
                <a:solidFill>
                  <a:srgbClr val="FF0000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the begining and ending</a:t>
            </a:r>
            <a:r>
              <a:rPr lang="en-US" altLang="zh-CN" sz="2800">
                <a:solidFill>
                  <a:schemeClr val="tx1"/>
                </a:solidFill>
                <a:effectLst/>
                <a:latin typeface="Comic Sans MS" panose="030F0702030302020204" charset="0"/>
                <a:cs typeface="Comic Sans MS" panose="030F0702030302020204" charset="0"/>
              </a:rPr>
              <a:t> to find out the type of the writing.</a:t>
            </a:r>
            <a:endParaRPr lang="en-US" altLang="zh-CN" sz="2800">
              <a:solidFill>
                <a:schemeClr val="tx1"/>
              </a:solidFill>
              <a:effectLst/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57835" y="3422650"/>
            <a:ext cx="4300855" cy="2546350"/>
            <a:chOff x="721" y="5390"/>
            <a:chExt cx="6773" cy="4010"/>
          </a:xfrm>
        </p:grpSpPr>
        <p:sp>
          <p:nvSpPr>
            <p:cNvPr id="8" name="矩形 7"/>
            <p:cNvSpPr/>
            <p:nvPr/>
          </p:nvSpPr>
          <p:spPr>
            <a:xfrm>
              <a:off x="721" y="8478"/>
              <a:ext cx="2935" cy="92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/>
          </p:nvCxnSpPr>
          <p:spPr>
            <a:xfrm flipV="1">
              <a:off x="3758" y="5390"/>
              <a:ext cx="3737" cy="32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8197215" y="1064895"/>
            <a:ext cx="1361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altLang="zh-C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云形标注 11"/>
          <p:cNvSpPr/>
          <p:nvPr/>
        </p:nvSpPr>
        <p:spPr>
          <a:xfrm>
            <a:off x="5781675" y="4027805"/>
            <a:ext cx="5325745" cy="1580515"/>
          </a:xfrm>
          <a:prstGeom prst="cloudCallout">
            <a:avLst>
              <a:gd name="adj1" fmla="val -45266"/>
              <a:gd name="adj2" fmla="val 76355"/>
            </a:avLst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Spoken English or written English?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bldLvl="0" animBg="1"/>
      <p:bldP spid="7" grpId="0" bldLvl="0" animBg="1"/>
      <p:bldP spid="11" grpId="0"/>
      <p:bldP spid="7" grpId="1" bldLvl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252095" y="207645"/>
            <a:ext cx="2720975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Fast-reading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5602" name="Picture 2" descr="QQ截图201412140110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4651"/>
          <a:stretch>
            <a:fillRect/>
          </a:stretch>
        </p:blipFill>
        <p:spPr>
          <a:xfrm>
            <a:off x="1408430" y="1365250"/>
            <a:ext cx="9375140" cy="535813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49" name="文本框 48"/>
          <p:cNvSpPr txBox="1"/>
          <p:nvPr/>
        </p:nvSpPr>
        <p:spPr>
          <a:xfrm>
            <a:off x="2188845" y="781685"/>
            <a:ext cx="8718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Who are the </a:t>
            </a:r>
            <a:r>
              <a:rPr lang="en-US" altLang="zh-CN" sz="3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models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 in the fashion show?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125470" y="4184015"/>
            <a:ext cx="106299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Simon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454525" y="3813810"/>
            <a:ext cx="85344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Amy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003415" y="3769995"/>
            <a:ext cx="104775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Daniel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439150" y="4184015"/>
            <a:ext cx="107759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Sandy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795645" y="4912995"/>
            <a:ext cx="97345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Millie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540510" y="857885"/>
            <a:ext cx="9242425" cy="521970"/>
          </a:xfrm>
          <a:prstGeom prst="rect">
            <a:avLst/>
          </a:prstGeom>
          <a:solidFill>
            <a:srgbClr val="FFF6EF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The order of show is _______________.</a:t>
            </a:r>
            <a:endParaRPr lang="en-US" altLang="zh-CN" sz="28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426460" y="3719195"/>
            <a:ext cx="43434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 flipH="1">
            <a:off x="4624705" y="3306445"/>
            <a:ext cx="50673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 flipH="1">
            <a:off x="6019165" y="4434840"/>
            <a:ext cx="47244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 flipH="1">
            <a:off x="7195820" y="3291840"/>
            <a:ext cx="52197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 flipH="1">
            <a:off x="8675370" y="3766820"/>
            <a:ext cx="52070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燕尾形 62"/>
          <p:cNvSpPr/>
          <p:nvPr/>
        </p:nvSpPr>
        <p:spPr>
          <a:xfrm>
            <a:off x="5452745" y="5029835"/>
            <a:ext cx="6739255" cy="1660525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effectLst/>
                <a:latin typeface="Times New Roman" panose="02020603050405020304" charset="0"/>
                <a:cs typeface="Times New Roman" panose="02020603050405020304" charset="0"/>
              </a:rPr>
              <a:t>Tips:Skim the first paragraph and the first sentence of each paragraph for general infromation.</a:t>
            </a:r>
            <a:endParaRPr lang="en-US" altLang="zh-CN" sz="2800" b="1"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709410" y="795655"/>
            <a:ext cx="2273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C A B D E </a:t>
            </a:r>
            <a:endParaRPr lang="en-US" altLang="zh-CN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9516745" y="781685"/>
            <a:ext cx="2014220" cy="89154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latin typeface="Arial" panose="020B0604020202020204" pitchFamily="34" charset="0"/>
              </a:rPr>
              <a:t>designers</a:t>
            </a:r>
            <a:r>
              <a:rPr lang="en-US" altLang="zh-CN" sz="2400" b="1" dirty="0">
                <a:latin typeface="Arial" panose="020B0604020202020204" pitchFamily="34" charset="0"/>
              </a:rPr>
              <a:t>(</a:t>
            </a:r>
            <a:r>
              <a:rPr lang="zh-CN" altLang="en-US" sz="2400" b="1" dirty="0">
                <a:latin typeface="Arial" panose="020B0604020202020204" pitchFamily="34" charset="0"/>
              </a:rPr>
              <a:t>设计师</a:t>
            </a:r>
            <a:r>
              <a:rPr lang="en-US" altLang="zh-CN" sz="2400" b="1" dirty="0">
                <a:latin typeface="Arial" panose="020B0604020202020204" pitchFamily="34" charset="0"/>
              </a:rPr>
              <a:t>)</a:t>
            </a:r>
            <a:endParaRPr lang="en-US" altLang="zh-CN" sz="2400" b="1" dirty="0">
              <a:latin typeface="Arial" panose="020B0604020202020204" pitchFamily="34" charset="0"/>
            </a:endParaRPr>
          </a:p>
        </p:txBody>
      </p:sp>
      <p:sp>
        <p:nvSpPr>
          <p:cNvPr id="66" name="圆角矩形标注 65"/>
          <p:cNvSpPr/>
          <p:nvPr/>
        </p:nvSpPr>
        <p:spPr>
          <a:xfrm>
            <a:off x="0" y="1401445"/>
            <a:ext cx="3335020" cy="2835275"/>
          </a:xfrm>
          <a:prstGeom prst="wedgeRoundRectCallout">
            <a:avLst>
              <a:gd name="adj1" fmla="val 46238"/>
              <a:gd name="adj2" fmla="val 65821"/>
              <a:gd name="adj3" fmla="val 16667"/>
            </a:avLst>
          </a:prstGeom>
          <a:solidFill>
            <a:srgbClr val="B5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zh-CN" alt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①</a:t>
            </a:r>
            <a:r>
              <a:rPr lang="en-US" altLang="zh-CN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Different clothes</a:t>
            </a:r>
            <a:endParaRPr lang="en-US" altLang="zh-CN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colors+materials</a:t>
            </a:r>
            <a:endParaRPr lang="en-US" altLang="zh-CN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zh-CN" alt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②</a:t>
            </a:r>
            <a:r>
              <a:rPr lang="en-US" altLang="zh-CN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How they looks</a:t>
            </a:r>
            <a:endParaRPr lang="en-US" altLang="zh-CN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endParaRPr lang="zh-CN" altLang="en-US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  <p:bldP spid="54" grpId="0" animBg="1"/>
      <p:bldP spid="55" grpId="0" bldLvl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bldLvl="0" animBg="1"/>
      <p:bldP spid="63" grpId="1" bldLvl="0" animBg="1"/>
      <p:bldP spid="64" grpId="0"/>
      <p:bldP spid="65" grpId="0" bldLvl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/>
        </p:nvPicPr>
        <p:blipFill>
          <a:blip r:embed="rId1">
            <a:clrChange>
              <a:clrFrom>
                <a:srgbClr val="CCCCCC">
                  <a:alpha val="100000"/>
                </a:srgbClr>
              </a:clrFrom>
              <a:clrTo>
                <a:srgbClr val="CCCCC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180" y="1097915"/>
            <a:ext cx="2624455" cy="5490210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  <p:sp>
        <p:nvSpPr>
          <p:cNvPr id="48" name="文本框 47"/>
          <p:cNvSpPr txBox="1"/>
          <p:nvPr/>
        </p:nvSpPr>
        <p:spPr>
          <a:xfrm>
            <a:off x="252095" y="207645"/>
            <a:ext cx="3169285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Careful-reading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557145" y="857885"/>
            <a:ext cx="8674100" cy="583565"/>
          </a:xfrm>
          <a:prstGeom prst="rect">
            <a:avLst/>
          </a:prstGeom>
          <a:solidFill>
            <a:srgbClr val="FFF6EF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What does Millie show on the catwalk(T</a:t>
            </a:r>
            <a:r>
              <a:rPr lang="zh-CN" altLang="en-US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台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)?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602230" y="2038985"/>
            <a:ext cx="5146675" cy="984885"/>
            <a:chOff x="4098" y="3211"/>
            <a:chExt cx="8105" cy="1551"/>
          </a:xfrm>
        </p:grpSpPr>
        <p:cxnSp>
          <p:nvCxnSpPr>
            <p:cNvPr id="19" name="直接箭头连接符 18"/>
            <p:cNvCxnSpPr/>
            <p:nvPr/>
          </p:nvCxnSpPr>
          <p:spPr>
            <a:xfrm flipV="1">
              <a:off x="4098" y="3798"/>
              <a:ext cx="3510" cy="96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7799" y="3211"/>
              <a:ext cx="440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highlight>
                    <a:srgbClr val="FFFF00"/>
                  </a:highlight>
                  <a:latin typeface="Comic Sans MS" panose="030F0702030302020204" charset="0"/>
                  <a:cs typeface="Comic Sans MS" panose="030F0702030302020204" charset="0"/>
                </a:rPr>
                <a:t>sports clothes</a:t>
              </a:r>
              <a:endParaRPr lang="en-US" altLang="zh-CN" sz="2800" b="1"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557145" y="5307330"/>
            <a:ext cx="9563100" cy="939800"/>
            <a:chOff x="4027" y="8358"/>
            <a:chExt cx="15060" cy="1480"/>
          </a:xfrm>
        </p:grpSpPr>
        <p:cxnSp>
          <p:nvCxnSpPr>
            <p:cNvPr id="23" name="直接箭头连接符 22"/>
            <p:cNvCxnSpPr/>
            <p:nvPr/>
          </p:nvCxnSpPr>
          <p:spPr>
            <a:xfrm flipV="1">
              <a:off x="4027" y="8874"/>
              <a:ext cx="3510" cy="96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7477" y="8358"/>
              <a:ext cx="1161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highlight>
                    <a:srgbClr val="FFFF00"/>
                  </a:highlight>
                  <a:latin typeface="Comic Sans MS" panose="030F0702030302020204" charset="0"/>
                  <a:cs typeface="Comic Sans MS" panose="030F0702030302020204" charset="0"/>
                </a:rPr>
                <a:t>a pair of </a:t>
              </a:r>
              <a:r>
                <a:rPr lang="en-US" altLang="zh-CN" sz="2800" b="1">
                  <a:solidFill>
                    <a:srgbClr val="FF0000"/>
                  </a:solidFill>
                  <a:highlight>
                    <a:srgbClr val="FFFF00"/>
                  </a:highlight>
                  <a:latin typeface="Comic Sans MS" panose="030F0702030302020204" charset="0"/>
                  <a:cs typeface="Comic Sans MS" panose="030F0702030302020204" charset="0"/>
                </a:rPr>
                <a:t>light</a:t>
              </a:r>
              <a:r>
                <a:rPr lang="en-US" altLang="zh-CN" sz="2800" b="1">
                  <a:highlight>
                    <a:srgbClr val="FFFF00"/>
                  </a:highlight>
                  <a:latin typeface="Comic Sans MS" panose="030F0702030302020204" charset="0"/>
                  <a:cs typeface="Comic Sans MS" panose="030F0702030302020204" charset="0"/>
                </a:rPr>
                <a:t> and </a:t>
              </a:r>
              <a:r>
                <a:rPr lang="en-US" altLang="zh-CN" sz="2800" b="1">
                  <a:solidFill>
                    <a:srgbClr val="FF0000"/>
                  </a:solidFill>
                  <a:highlight>
                    <a:srgbClr val="FFFF00"/>
                  </a:highlight>
                  <a:latin typeface="Comic Sans MS" panose="030F0702030302020204" charset="0"/>
                  <a:cs typeface="Comic Sans MS" panose="030F0702030302020204" charset="0"/>
                </a:rPr>
                <a:t>comfortable</a:t>
              </a:r>
              <a:r>
                <a:rPr lang="en-US" altLang="zh-CN" sz="2800" b="1">
                  <a:highlight>
                    <a:srgbClr val="FFFF00"/>
                  </a:highlight>
                  <a:latin typeface="Comic Sans MS" panose="030F0702030302020204" charset="0"/>
                  <a:cs typeface="Comic Sans MS" panose="030F0702030302020204" charset="0"/>
                </a:rPr>
                <a:t> trainers</a:t>
              </a:r>
              <a:endParaRPr lang="en-US" altLang="zh-CN" sz="2800" b="1">
                <a:highlight>
                  <a:srgbClr val="FFFF00"/>
                </a:highlight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281170" y="1917700"/>
            <a:ext cx="6642100" cy="1944370"/>
          </a:xfrm>
          <a:prstGeom prst="rect">
            <a:avLst/>
          </a:prstGeom>
          <a:solidFill>
            <a:srgbClr val="EFDBDA"/>
          </a:solidFill>
        </p:spPr>
        <p:txBody>
          <a:bodyPr wrap="square" rtlCol="0">
            <a:noAutofit/>
          </a:bodyPr>
          <a:p>
            <a:r>
              <a:rPr lang="en-US" altLang="zh-CN" sz="2800" b="1" dirty="0">
                <a:solidFill>
                  <a:srgbClr val="06050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Millie is wearing ______________and a pair of ________. </a:t>
            </a:r>
            <a:endParaRPr lang="en-US" altLang="zh-CN" sz="2800" b="1" dirty="0">
              <a:solidFill>
                <a:srgbClr val="060504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800" b="1" dirty="0">
                <a:solidFill>
                  <a:srgbClr val="060504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Trainers are very ____ and __________. They are ________ among young people.</a:t>
            </a:r>
            <a:endParaRPr lang="en-US" altLang="zh-CN" sz="2800" b="1" dirty="0">
              <a:solidFill>
                <a:srgbClr val="06050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b="1" dirty="0">
              <a:solidFill>
                <a:srgbClr val="06050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b="1" dirty="0">
              <a:solidFill>
                <a:srgbClr val="060504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4967" name="Text Box 7"/>
          <p:cNvSpPr txBox="1">
            <a:spLocks noChangeArrowheads="1"/>
          </p:cNvSpPr>
          <p:nvPr/>
        </p:nvSpPr>
        <p:spPr bwMode="auto">
          <a:xfrm>
            <a:off x="5618804" y="2155513"/>
            <a:ext cx="1907538" cy="52197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eaLnBrk="1" hangingPunct="1">
              <a:spcBef>
                <a:spcPct val="50000"/>
              </a:spcBef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ea typeface="+mn-ea"/>
              </a:rPr>
              <a:t>trainers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ea typeface="+mn-ea"/>
            </a:endParaRPr>
          </a:p>
        </p:txBody>
      </p:sp>
      <p:sp>
        <p:nvSpPr>
          <p:cNvPr id="424976" name="Text Box 16"/>
          <p:cNvSpPr txBox="1"/>
          <p:nvPr/>
        </p:nvSpPr>
        <p:spPr>
          <a:xfrm>
            <a:off x="8855710" y="2696528"/>
            <a:ext cx="2489200" cy="520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ea typeface="+mn-ea"/>
              </a:rPr>
              <a:t>comfortable  </a:t>
            </a:r>
            <a:endParaRPr lang="en-US" altLang="zh-CN" sz="2800" b="1" noProof="1">
              <a:solidFill>
                <a:srgbClr val="C00000"/>
              </a:solidFill>
              <a:latin typeface="Comic Sans MS" panose="030F0702030302020204" charset="0"/>
            </a:endParaRPr>
          </a:p>
        </p:txBody>
      </p:sp>
      <p:sp>
        <p:nvSpPr>
          <p:cNvPr id="424977" name="Text Box 17"/>
          <p:cNvSpPr txBox="1">
            <a:spLocks noChangeArrowheads="1"/>
          </p:cNvSpPr>
          <p:nvPr/>
        </p:nvSpPr>
        <p:spPr bwMode="auto">
          <a:xfrm>
            <a:off x="6762112" y="2686050"/>
            <a:ext cx="110172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eaLnBrk="1" hangingPunct="1">
              <a:spcBef>
                <a:spcPct val="50000"/>
              </a:spcBef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ea typeface="+mn-ea"/>
              </a:rPr>
              <a:t> light 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ea typeface="+mn-ea"/>
            </a:endParaRPr>
          </a:p>
        </p:txBody>
      </p:sp>
      <p:sp>
        <p:nvSpPr>
          <p:cNvPr id="424978" name="Text Box 18"/>
          <p:cNvSpPr txBox="1">
            <a:spLocks noChangeArrowheads="1"/>
          </p:cNvSpPr>
          <p:nvPr/>
        </p:nvSpPr>
        <p:spPr bwMode="auto">
          <a:xfrm>
            <a:off x="5999984" y="3118269"/>
            <a:ext cx="163004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eaLnBrk="1" hangingPunct="1">
              <a:spcBef>
                <a:spcPct val="50000"/>
              </a:spcBef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ea typeface="+mn-ea"/>
              </a:rPr>
              <a:t>popular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ea typeface="+mn-ea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951353" y="1827889"/>
            <a:ext cx="2789555" cy="52197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eaLnBrk="1" hangingPunct="1">
              <a:spcBef>
                <a:spcPct val="50000"/>
              </a:spcBef>
              <a:defRPr/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ea typeface="+mn-ea"/>
              </a:rPr>
              <a:t>sports clothes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charset="0"/>
              <a:ea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770505" y="1915160"/>
            <a:ext cx="1587500" cy="5207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latin typeface="Arial" panose="020B0604020202020204" pitchFamily="34" charset="0"/>
              </a:rPr>
              <a:t>Clothes</a:t>
            </a:r>
            <a:endParaRPr lang="en-US" altLang="zh-CN" b="1" dirty="0">
              <a:latin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936875" y="2905760"/>
            <a:ext cx="1371600" cy="522288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b="1" dirty="0">
                <a:latin typeface="Arial" panose="020B0604020202020204" pitchFamily="34" charset="0"/>
              </a:rPr>
              <a:t>Looks</a:t>
            </a:r>
            <a:endParaRPr lang="en-US" altLang="zh-CN" b="1" dirty="0">
              <a:latin typeface="Arial" panose="020B0604020202020204" pitchFamily="34" charset="0"/>
            </a:endParaRPr>
          </a:p>
        </p:txBody>
      </p:sp>
      <p:sp>
        <p:nvSpPr>
          <p:cNvPr id="31" name="TextBox 15"/>
          <p:cNvSpPr txBox="1"/>
          <p:nvPr/>
        </p:nvSpPr>
        <p:spPr>
          <a:xfrm>
            <a:off x="3421380" y="207010"/>
            <a:ext cx="5944870" cy="584200"/>
          </a:xfrm>
          <a:prstGeom prst="rect">
            <a:avLst/>
          </a:prstGeom>
          <a:solidFill>
            <a:srgbClr val="C4E3D3"/>
          </a:solidFill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FF0066"/>
                </a:solidFill>
                <a:latin typeface="Arial Black" panose="020B0A04020102020204" pitchFamily="34" charset="0"/>
              </a:rPr>
              <a:t>Introduce the models</a:t>
            </a:r>
            <a:endParaRPr lang="en-US" altLang="zh-CN" sz="36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2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2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24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2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56" grpId="1" animBg="1"/>
      <p:bldP spid="424976" grpId="0" bldLvl="0" animBg="1"/>
      <p:bldP spid="29" grpId="0" bldLvl="0" animBg="1"/>
      <p:bldP spid="30" grpId="0" bldLvl="0" animBg="1"/>
      <p:bldP spid="31" grpId="0" bldLvl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3" name="TextBox 15"/>
          <p:cNvSpPr txBox="1"/>
          <p:nvPr/>
        </p:nvSpPr>
        <p:spPr>
          <a:xfrm>
            <a:off x="3421380" y="207010"/>
            <a:ext cx="5944870" cy="584200"/>
          </a:xfrm>
          <a:prstGeom prst="rect">
            <a:avLst/>
          </a:prstGeom>
          <a:solidFill>
            <a:srgbClr val="C4E3D3"/>
          </a:solidFill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FF0066"/>
                </a:solidFill>
                <a:latin typeface="Arial Black" panose="020B0A04020102020204" pitchFamily="34" charset="0"/>
              </a:rPr>
              <a:t>Introduce the models</a:t>
            </a:r>
            <a:endParaRPr lang="en-US" altLang="zh-CN" sz="36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52095" y="207645"/>
            <a:ext cx="3169285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Careful-reading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graphicFrame>
        <p:nvGraphicFramePr>
          <p:cNvPr id="18" name="表格 17"/>
          <p:cNvGraphicFramePr/>
          <p:nvPr>
            <p:custDataLst>
              <p:tags r:id="rId1"/>
            </p:custDataLst>
          </p:nvPr>
        </p:nvGraphicFramePr>
        <p:xfrm>
          <a:off x="3886199" y="1470978"/>
          <a:ext cx="6938646" cy="3111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882"/>
                <a:gridCol w="2312882"/>
                <a:gridCol w="2312882"/>
              </a:tblGrid>
              <a:tr h="7442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Color </a:t>
                      </a:r>
                      <a:endParaRPr lang="en-US" altLang="zh-CN" sz="36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6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Clothes</a:t>
                      </a:r>
                      <a:endParaRPr lang="en-US" altLang="zh-CN" sz="3600" dirty="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Looks</a:t>
                      </a:r>
                      <a:endParaRPr lang="en-US" altLang="zh-CN" sz="36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/>
                </a:tc>
              </a:tr>
              <a:tr h="789567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dirty="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p>
                      <a:pPr algn="ctr">
                        <a:buNone/>
                      </a:pPr>
                      <a:endParaRPr lang="zh-CN" altLang="en-US" dirty="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/>
                </a:tc>
              </a:tr>
              <a:tr h="7883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dirty="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/>
                </a:tc>
                <a:tc vMerge="1">
                  <a:tcPr/>
                </a:tc>
              </a:tr>
              <a:tr h="788933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36" name="Text Box 9"/>
          <p:cNvSpPr txBox="1"/>
          <p:nvPr/>
        </p:nvSpPr>
        <p:spPr>
          <a:xfrm>
            <a:off x="4502151" y="2275840"/>
            <a:ext cx="16808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purple 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Text Box 9"/>
          <p:cNvSpPr txBox="1"/>
          <p:nvPr/>
        </p:nvSpPr>
        <p:spPr>
          <a:xfrm>
            <a:off x="4502151" y="3153410"/>
            <a:ext cx="14636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grey 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5993" name="Text Box 9"/>
          <p:cNvSpPr txBox="1"/>
          <p:nvPr/>
        </p:nvSpPr>
        <p:spPr>
          <a:xfrm>
            <a:off x="3878580" y="3894455"/>
            <a:ext cx="24657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red and grey 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Text Box 9"/>
          <p:cNvSpPr txBox="1"/>
          <p:nvPr/>
        </p:nvSpPr>
        <p:spPr>
          <a:xfrm>
            <a:off x="9191944" y="3153093"/>
            <a:ext cx="14636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smart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Text Box 9"/>
          <p:cNvSpPr txBox="1"/>
          <p:nvPr/>
        </p:nvSpPr>
        <p:spPr>
          <a:xfrm>
            <a:off x="6847206" y="2273300"/>
            <a:ext cx="16808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shirt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Text Box 9"/>
          <p:cNvSpPr txBox="1"/>
          <p:nvPr/>
        </p:nvSpPr>
        <p:spPr>
          <a:xfrm>
            <a:off x="6628130" y="3203575"/>
            <a:ext cx="20548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trousers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Text Box 9"/>
          <p:cNvSpPr txBox="1"/>
          <p:nvPr/>
        </p:nvSpPr>
        <p:spPr>
          <a:xfrm>
            <a:off x="7067047" y="3879216"/>
            <a:ext cx="12731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tie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996180" y="4770755"/>
            <a:ext cx="6686550" cy="1913890"/>
            <a:chOff x="7868" y="7513"/>
            <a:chExt cx="10530" cy="3014"/>
          </a:xfrm>
        </p:grpSpPr>
        <p:sp>
          <p:nvSpPr>
            <p:cNvPr id="43" name="云形 42"/>
            <p:cNvSpPr/>
            <p:nvPr/>
          </p:nvSpPr>
          <p:spPr>
            <a:xfrm>
              <a:off x="7868" y="7513"/>
              <a:ext cx="10531" cy="3015"/>
            </a:xfrm>
            <a:prstGeom prst="cloud">
              <a:avLst/>
            </a:prstGeom>
            <a:solidFill>
              <a:srgbClr val="C4E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8602" y="8287"/>
              <a:ext cx="9420" cy="1550"/>
              <a:chOff x="8480" y="9118"/>
              <a:chExt cx="9420" cy="1550"/>
            </a:xfrm>
            <a:noFill/>
          </p:grpSpPr>
          <p:sp>
            <p:nvSpPr>
              <p:cNvPr id="425999" name="Text Box 15"/>
              <p:cNvSpPr txBox="1"/>
              <p:nvPr/>
            </p:nvSpPr>
            <p:spPr>
              <a:xfrm>
                <a:off x="8480" y="9118"/>
                <a:ext cx="8371" cy="452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 wrap="square">
                <a:no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342900" indent="-342900" algn="ctr" eaLnBrk="1" hangingPunct="1">
                  <a:spcBef>
                    <a:spcPct val="50000"/>
                  </a:spcBef>
                  <a:buNone/>
                </a:pPr>
                <a:r>
                  <a:rPr lang="en-US" altLang="zh-CN" b="1" dirty="0">
                    <a:solidFill>
                      <a:srgbClr val="C00000"/>
                    </a:solidFill>
                    <a:latin typeface="Comic Sans MS" panose="030F0702030302020204" charset="0"/>
                  </a:rPr>
                  <a:t>The tie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Comic Sans MS" panose="030F0702030302020204" charset="0"/>
                  </a:rPr>
                  <a:t>matches</a:t>
                </a:r>
                <a:r>
                  <a:rPr lang="en-US" altLang="zh-CN" b="1" dirty="0">
                    <a:solidFill>
                      <a:srgbClr val="C00000"/>
                    </a:solidFill>
                    <a:latin typeface="Comic Sans MS" panose="030F0702030302020204" charset="0"/>
                  </a:rPr>
                  <a:t> his clothes.</a:t>
                </a:r>
                <a:endParaRPr lang="en-US" altLang="zh-CN" b="1" dirty="0">
                  <a:solidFill>
                    <a:srgbClr val="C00000"/>
                  </a:solidFill>
                  <a:latin typeface="Comic Sans MS" panose="030F0702030302020204" charset="0"/>
                </a:endParaRPr>
              </a:p>
            </p:txBody>
          </p:sp>
          <p:sp>
            <p:nvSpPr>
              <p:cNvPr id="426000" name="Text Box 16"/>
              <p:cNvSpPr txBox="1"/>
              <p:nvPr/>
            </p:nvSpPr>
            <p:spPr>
              <a:xfrm>
                <a:off x="8715" y="9915"/>
                <a:ext cx="9185" cy="753"/>
              </a:xfrm>
              <a:prstGeom prst="rect">
                <a:avLst/>
              </a:prstGeom>
              <a:grpFill/>
              <a:ln w="9525">
                <a:noFill/>
              </a:ln>
            </p:spPr>
            <p:txBody>
              <a:bodyPr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342900" indent="-342900" algn="ctr" eaLnBrk="1" hangingPunct="1">
                  <a:spcBef>
                    <a:spcPct val="50000"/>
                  </a:spcBef>
                  <a:buNone/>
                </a:pPr>
                <a:r>
                  <a:rPr lang="en-US" altLang="zh-CN" b="1" dirty="0">
                    <a:solidFill>
                      <a:srgbClr val="C00000"/>
                    </a:solidFill>
                    <a:latin typeface="Comic Sans MS" panose="030F0702030302020204" charset="0"/>
                  </a:rPr>
                  <a:t>=They are a good match.</a:t>
                </a:r>
                <a:endParaRPr lang="en-US" altLang="zh-CN" b="1" dirty="0">
                  <a:solidFill>
                    <a:srgbClr val="C00000"/>
                  </a:solidFill>
                  <a:latin typeface="Comic Sans MS" panose="030F0702030302020204" charset="0"/>
                </a:endParaRPr>
              </a:p>
            </p:txBody>
          </p:sp>
        </p:grpSp>
      </p:grpSp>
      <p:pic>
        <p:nvPicPr>
          <p:cNvPr id="103" name="图片 102"/>
          <p:cNvPicPr/>
          <p:nvPr/>
        </p:nvPicPr>
        <p:blipFill>
          <a:blip r:embed="rId2">
            <a:clrChange>
              <a:clrFrom>
                <a:srgbClr val="CCCCCC">
                  <a:alpha val="100000"/>
                </a:srgbClr>
              </a:clrFrom>
              <a:clrTo>
                <a:srgbClr val="CCCCC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2095" y="1059815"/>
            <a:ext cx="3079115" cy="59924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" name="文本框 55"/>
          <p:cNvSpPr txBox="1"/>
          <p:nvPr/>
        </p:nvSpPr>
        <p:spPr>
          <a:xfrm>
            <a:off x="2557145" y="857885"/>
            <a:ext cx="8674100" cy="583565"/>
          </a:xfrm>
          <a:prstGeom prst="rect">
            <a:avLst/>
          </a:prstGeom>
          <a:solidFill>
            <a:srgbClr val="FFF6EF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What does Simon show on the catwalk?</a:t>
            </a:r>
            <a:endParaRPr lang="en-US" altLang="zh-CN" sz="3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 bldLvl="0" animBg="1"/>
      <p:bldP spid="36" grpId="0" bldLvl="0" animBg="1"/>
      <p:bldP spid="37" grpId="0" bldLvl="0" animBg="1"/>
      <p:bldP spid="425993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56" grpId="0" bldLvl="0" animBg="1"/>
      <p:bldP spid="5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252095" y="207645"/>
            <a:ext cx="3169285" cy="583565"/>
          </a:xfrm>
          <a:prstGeom prst="rect">
            <a:avLst/>
          </a:prstGeom>
          <a:solidFill>
            <a:srgbClr val="F9C5B8"/>
          </a:solidFill>
        </p:spPr>
        <p:txBody>
          <a:bodyPr wrap="square" rtlCol="0">
            <a:sp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Careful-reading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633" name="TextBox 15"/>
          <p:cNvSpPr txBox="1"/>
          <p:nvPr/>
        </p:nvSpPr>
        <p:spPr>
          <a:xfrm>
            <a:off x="3421380" y="207010"/>
            <a:ext cx="5944870" cy="584200"/>
          </a:xfrm>
          <a:prstGeom prst="rect">
            <a:avLst/>
          </a:prstGeom>
          <a:solidFill>
            <a:srgbClr val="C4E3D3"/>
          </a:solidFill>
          <a:ln w="9525">
            <a:noFill/>
          </a:ln>
        </p:spPr>
        <p:txBody>
          <a:bodyPr wrap="square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dirty="0">
                <a:solidFill>
                  <a:srgbClr val="FF0066"/>
                </a:solidFill>
                <a:latin typeface="Arial Black" panose="020B0A04020102020204" pitchFamily="34" charset="0"/>
              </a:rPr>
              <a:t>Introduce the models</a:t>
            </a:r>
            <a:endParaRPr lang="en-US" altLang="zh-CN" sz="36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47" name="图片 46" descr="A52948997AB157D052C00AD7A29F84E8"/>
          <p:cNvPicPr>
            <a:picLocks noChangeAspect="1"/>
          </p:cNvPicPr>
          <p:nvPr/>
        </p:nvPicPr>
        <p:blipFill>
          <a:blip r:embed="rId1">
            <a:clrChange>
              <a:clrFrom>
                <a:srgbClr val="CCCCCC">
                  <a:alpha val="100000"/>
                </a:srgbClr>
              </a:clrFrom>
              <a:clrTo>
                <a:srgbClr val="CCCCCC">
                  <a:alpha val="100000"/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flipH="1">
            <a:off x="381000" y="1002030"/>
            <a:ext cx="1947545" cy="558800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1834515" y="902970"/>
            <a:ext cx="8522970" cy="583565"/>
          </a:xfrm>
          <a:prstGeom prst="rect">
            <a:avLst/>
          </a:prstGeom>
          <a:solidFill>
            <a:srgbClr val="FFF6EF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黑体" panose="02010609060101010101" charset="-122"/>
                <a:cs typeface="Comic Sans MS" panose="030F0702030302020204" charset="0"/>
              </a:rPr>
              <a:t>What do Daniel&amp;Amy show on the catwalk?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ea typeface="黑体" panose="02010609060101010101" charset="-122"/>
              <a:cs typeface="Comic Sans MS" panose="030F0702030302020204" charset="0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2">
            <a:clrChange>
              <a:clrFrom>
                <a:srgbClr val="CCCCCC">
                  <a:alpha val="100000"/>
                </a:srgbClr>
              </a:clrFrom>
              <a:clrTo>
                <a:srgbClr val="CCCCCC">
                  <a:alpha val="100000"/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flipH="1">
            <a:off x="9841865" y="1270635"/>
            <a:ext cx="1913255" cy="5485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灯片编号占位符 3"/>
          <p:cNvSpPr txBox="1">
            <a:spLocks noGrp="1"/>
          </p:cNvSpPr>
          <p:nvPr/>
        </p:nvSpPr>
        <p:spPr bwMode="auto">
          <a:xfrm>
            <a:off x="8020685" y="6721476"/>
            <a:ext cx="2057400" cy="365125"/>
          </a:xfrm>
          <a:prstGeom prst="rect">
            <a:avLst/>
          </a:prstGeom>
          <a:noFill/>
        </p:spPr>
        <p:txBody>
          <a:bodyPr vert="horz" wrap="square" lIns="91440" tIns="45720" rIns="91440" bIns="45720" numCol="1" rtlCol="0" anchor="t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defRPr/>
            </a:pPr>
            <a:fld id="{0581B7A8-EB2A-46FF-92F9-9CB05A816C48}" type="slidenum">
              <a:rPr lang="en-US" altLang="zh-CN" sz="1000" b="1" noProof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fld>
            <a:endParaRPr lang="en-US" altLang="zh-CN" sz="1000" b="1" noProof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" name="Text Box 19"/>
          <p:cNvSpPr txBox="1"/>
          <p:nvPr/>
        </p:nvSpPr>
        <p:spPr>
          <a:xfrm>
            <a:off x="1554164" y="2977199"/>
            <a:ext cx="8569325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indent="-342900" algn="ctr" eaLnBrk="1" hangingPunct="1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</a:rPr>
              <a:t>Both</a:t>
            </a:r>
            <a:r>
              <a:rPr lang="en-US" altLang="zh-CN" sz="2400" b="1" dirty="0">
                <a:solidFill>
                  <a:srgbClr val="524D3E"/>
                </a:solidFill>
                <a:latin typeface="Tahoma" panose="020B0604030504040204" pitchFamily="34" charset="0"/>
              </a:rPr>
              <a:t> Daniel 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</a:rPr>
              <a:t>and </a:t>
            </a:r>
            <a:r>
              <a:rPr lang="en-US" altLang="zh-CN" sz="2400" b="1" dirty="0">
                <a:solidFill>
                  <a:srgbClr val="524D3E"/>
                </a:solidFill>
                <a:latin typeface="Tahoma" panose="020B0604030504040204" pitchFamily="34" charset="0"/>
              </a:rPr>
              <a:t>Amy are wearing blue jeans.</a:t>
            </a:r>
            <a:endParaRPr lang="en-US" altLang="zh-CN" sz="2400" b="1" dirty="0">
              <a:solidFill>
                <a:srgbClr val="524D3E"/>
              </a:solidFill>
              <a:latin typeface="Tahoma" panose="020B0604030504040204" pitchFamily="34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227070" y="1768475"/>
            <a:ext cx="1686560" cy="1551940"/>
            <a:chOff x="5082" y="2785"/>
            <a:chExt cx="2656" cy="2444"/>
          </a:xfrm>
        </p:grpSpPr>
        <p:pic>
          <p:nvPicPr>
            <p:cNvPr id="26631" name="Picture 7" descr="黄色棉衬衫5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82" y="2785"/>
              <a:ext cx="2657" cy="24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5" name="文本框 6"/>
            <p:cNvSpPr txBox="1"/>
            <p:nvPr/>
          </p:nvSpPr>
          <p:spPr>
            <a:xfrm>
              <a:off x="6083" y="4214"/>
              <a:ext cx="736" cy="823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b="1" dirty="0">
                  <a:latin typeface="Arial" panose="020B0604020202020204" pitchFamily="34" charset="0"/>
                </a:rPr>
                <a:t>A</a:t>
              </a:r>
              <a:endParaRPr lang="en-US" altLang="zh-CN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507990" y="1768475"/>
            <a:ext cx="1537970" cy="1551940"/>
            <a:chOff x="8674" y="2785"/>
            <a:chExt cx="2422" cy="2444"/>
          </a:xfrm>
        </p:grpSpPr>
        <p:pic>
          <p:nvPicPr>
            <p:cNvPr id="53" name="Picture 9" descr="蓝色T恤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74" y="2785"/>
              <a:ext cx="2422" cy="24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6" name="文本框 8"/>
            <p:cNvSpPr txBox="1"/>
            <p:nvPr/>
          </p:nvSpPr>
          <p:spPr>
            <a:xfrm>
              <a:off x="9489" y="4200"/>
              <a:ext cx="650" cy="820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b="1" dirty="0">
                  <a:latin typeface="Arial" panose="020B0604020202020204" pitchFamily="34" charset="0"/>
                </a:rPr>
                <a:t>B</a:t>
              </a:r>
              <a:endParaRPr lang="en-US" altLang="zh-CN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725410" y="1767840"/>
            <a:ext cx="1413510" cy="1634490"/>
            <a:chOff x="12166" y="2784"/>
            <a:chExt cx="2226" cy="2574"/>
          </a:xfrm>
        </p:grpSpPr>
        <p:pic>
          <p:nvPicPr>
            <p:cNvPr id="54" name="Picture 15" descr="蓝色牛仔裤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7FE">
                    <a:alpha val="100000"/>
                  </a:srgbClr>
                </a:clrFrom>
                <a:clrTo>
                  <a:srgbClr val="FEF7FE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166" y="2784"/>
              <a:ext cx="2226" cy="25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7" name="文本框 9"/>
            <p:cNvSpPr txBox="1"/>
            <p:nvPr/>
          </p:nvSpPr>
          <p:spPr>
            <a:xfrm>
              <a:off x="13099" y="2880"/>
              <a:ext cx="653" cy="699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b="1" dirty="0">
                  <a:latin typeface="Arial" panose="020B0604020202020204" pitchFamily="34" charset="0"/>
                </a:rPr>
                <a:t>C</a:t>
              </a:r>
              <a:endParaRPr lang="en-US" altLang="zh-CN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330065" y="4203700"/>
            <a:ext cx="1264920" cy="1573530"/>
            <a:chOff x="6819" y="6620"/>
            <a:chExt cx="1992" cy="2478"/>
          </a:xfrm>
        </p:grpSpPr>
        <p:pic>
          <p:nvPicPr>
            <p:cNvPr id="26635" name="Picture 11" descr="蓝丝巾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6F6F4">
                    <a:alpha val="100000"/>
                  </a:srgbClr>
                </a:clrFrom>
                <a:clrTo>
                  <a:srgbClr val="F6F6F4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19" y="6620"/>
              <a:ext cx="1992" cy="247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8" name="文本框 11"/>
            <p:cNvSpPr txBox="1"/>
            <p:nvPr/>
          </p:nvSpPr>
          <p:spPr>
            <a:xfrm>
              <a:off x="7739" y="8094"/>
              <a:ext cx="652" cy="745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b="1" dirty="0">
                  <a:latin typeface="Arial" panose="020B0604020202020204" pitchFamily="34" charset="0"/>
                </a:rPr>
                <a:t>D</a:t>
              </a:r>
              <a:endParaRPr lang="en-US" altLang="zh-CN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647815" y="4168775"/>
            <a:ext cx="1361440" cy="1573530"/>
            <a:chOff x="10469" y="6565"/>
            <a:chExt cx="2144" cy="2478"/>
          </a:xfrm>
        </p:grpSpPr>
        <p:pic>
          <p:nvPicPr>
            <p:cNvPr id="55" name="Picture 15" descr="蓝色牛仔裤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69" y="6565"/>
              <a:ext cx="2145" cy="247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9" name="文本框 12"/>
            <p:cNvSpPr txBox="1"/>
            <p:nvPr/>
          </p:nvSpPr>
          <p:spPr>
            <a:xfrm>
              <a:off x="11584" y="6897"/>
              <a:ext cx="582" cy="660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>
              <a:no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b="1" dirty="0">
                  <a:latin typeface="Arial" panose="020B0604020202020204" pitchFamily="34" charset="0"/>
                </a:rPr>
                <a:t>E</a:t>
              </a:r>
              <a:endParaRPr lang="en-US" altLang="zh-CN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2275039" y="2313940"/>
            <a:ext cx="1587500" cy="46166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latin typeface="Arial" panose="020B0604020202020204" pitchFamily="34" charset="0"/>
              </a:rPr>
              <a:t>Clothes</a:t>
            </a:r>
            <a:endParaRPr lang="en-US" altLang="zh-CN" sz="2400" b="1" dirty="0">
              <a:latin typeface="Arial" panose="020B0604020202020204" pitchFamily="34" charset="0"/>
            </a:endParaRPr>
          </a:p>
        </p:txBody>
      </p:sp>
      <p:sp>
        <p:nvSpPr>
          <p:cNvPr id="59" name="Text Box 19"/>
          <p:cNvSpPr txBox="1"/>
          <p:nvPr/>
        </p:nvSpPr>
        <p:spPr>
          <a:xfrm>
            <a:off x="1554481" y="4109085"/>
            <a:ext cx="8569325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indent="-342900" algn="ctr" eaLnBrk="1" hangingPunct="1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rgbClr val="524D3E"/>
                </a:solidFill>
                <a:latin typeface="Tahoma" panose="020B0604030504040204" pitchFamily="34" charset="0"/>
              </a:rPr>
              <a:t>They look 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</a:rPr>
              <a:t>cool</a:t>
            </a:r>
            <a:r>
              <a:rPr lang="en-US" altLang="zh-CN" sz="2400" b="1" dirty="0">
                <a:solidFill>
                  <a:srgbClr val="524D3E"/>
                </a:solidFill>
                <a:latin typeface="Tahoma" panose="020B0604030504040204" pitchFamily="34" charset="0"/>
              </a:rPr>
              <a:t>. Young people really like jeans.</a:t>
            </a:r>
            <a:endParaRPr lang="en-US" altLang="zh-CN" sz="2400" b="1" dirty="0">
              <a:solidFill>
                <a:srgbClr val="524D3E"/>
              </a:solidFill>
              <a:latin typeface="Tahoma" panose="020B0604030504040204" pitchFamily="34" charset="0"/>
            </a:endParaRPr>
          </a:p>
        </p:txBody>
      </p:sp>
      <p:pic>
        <p:nvPicPr>
          <p:cNvPr id="60" name="sandy and daniel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96120" y="207645"/>
            <a:ext cx="727710" cy="727710"/>
          </a:xfrm>
          <a:prstGeom prst="rect">
            <a:avLst/>
          </a:prstGeom>
        </p:spPr>
      </p:pic>
      <p:pic>
        <p:nvPicPr>
          <p:cNvPr id="62" name="图片 61" descr="A52948997AB157D052C00AD7A29F84E8"/>
          <p:cNvPicPr>
            <a:picLocks noChangeAspect="1"/>
          </p:cNvPicPr>
          <p:nvPr/>
        </p:nvPicPr>
        <p:blipFill>
          <a:blip r:embed="rId1">
            <a:clrChange>
              <a:clrFrom>
                <a:srgbClr val="CCCCCC">
                  <a:alpha val="100000"/>
                </a:srgbClr>
              </a:clrFrom>
              <a:clrTo>
                <a:srgbClr val="CCCCC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81000" y="1002030"/>
            <a:ext cx="1947545" cy="5588000"/>
          </a:xfrm>
          <a:prstGeom prst="rect">
            <a:avLst/>
          </a:prstGeom>
        </p:spPr>
      </p:pic>
      <p:pic>
        <p:nvPicPr>
          <p:cNvPr id="63" name="图片 62"/>
          <p:cNvPicPr/>
          <p:nvPr/>
        </p:nvPicPr>
        <p:blipFill>
          <a:blip r:embed="rId2">
            <a:clrChange>
              <a:clrFrom>
                <a:srgbClr val="CCCCCC">
                  <a:alpha val="100000"/>
                </a:srgbClr>
              </a:clrFrom>
              <a:clrTo>
                <a:srgbClr val="CCCCC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852660" y="1307465"/>
            <a:ext cx="1913255" cy="5485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" name="文本框 57"/>
          <p:cNvSpPr txBox="1"/>
          <p:nvPr/>
        </p:nvSpPr>
        <p:spPr>
          <a:xfrm>
            <a:off x="2275039" y="3484245"/>
            <a:ext cx="1371600" cy="46166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latin typeface="Arial" panose="020B0604020202020204" pitchFamily="34" charset="0"/>
              </a:rPr>
              <a:t>Looks</a:t>
            </a:r>
            <a:endParaRPr lang="en-US" altLang="zh-CN" sz="24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4635 0.163333 " pathEditMode="relative" ptsTypes="">
                                      <p:cBhvr>
                                        <p:cTn id="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46667 -0.181389 " pathEditMode="relative" ptsTypes="">
                                      <p:cBhvr>
                                        <p:cTn id="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2813 0.341481 " pathEditMode="relative" ptsTypes="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8646 0.0768519 " pathEditMode="relative" ptsTypes="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57708 -0.0686111 " pathEditMode="relative" ptsTypes="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57" grpId="0" bldLvl="0" animBg="1"/>
      <p:bldP spid="52" grpId="0"/>
      <p:bldP spid="58" grpId="0" bldLvl="0" animBg="1"/>
      <p:bldP spid="59" grpId="0"/>
    </p:bld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0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1.xml><?xml version="1.0" encoding="utf-8"?>
<p:tagLst xmlns:p="http://schemas.openxmlformats.org/presentationml/2006/main">
  <p:tag name="KSO_WM_UNIT_PLACING_PICTURE_USER_VIEWPORT" val="{&quot;height&quot;:7683,&quot;width&quot;:9946}"/>
</p:tagLst>
</file>

<file path=ppt/tags/tag12.xml><?xml version="1.0" encoding="utf-8"?>
<p:tagLst xmlns:p="http://schemas.openxmlformats.org/presentationml/2006/main">
  <p:tag name="KSO_WM_UNIT_PLACING_PICTURE_USER_VIEWPORT" val="{&quot;height&quot;:6400,&quot;width&quot;:3970}"/>
</p:tagLst>
</file>

<file path=ppt/tags/tag13.xml><?xml version="1.0" encoding="utf-8"?>
<p:tagLst xmlns:p="http://schemas.openxmlformats.org/presentationml/2006/main">
  <p:tag name="KSO_WM_UNIT_PLACING_PICTURE_USER_VIEWPORT" val="{&quot;height&quot;:5340,&quot;width&quot;:4670}"/>
</p:tagLst>
</file>

<file path=ppt/tags/tag14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5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6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7.xml><?xml version="1.0" encoding="utf-8"?>
<p:tagLst xmlns:p="http://schemas.openxmlformats.org/presentationml/2006/main">
  <p:tag name="ISPRING_PRESENTATION_TITLE" val="几何多边形年终总结"/>
  <p:tag name="KSO_WPP_MARK_KEY" val="a525a2b1-b045-4f05-81f5-47af058e9f2c"/>
  <p:tag name="COMMONDATA" val="eyJoZGlkIjoiNWE3ZDZiNTM0Zjg4MjliNTBmMTRkYWZmNmFjZDQzMDkifQ=="/>
</p:tagLst>
</file>

<file path=ppt/tags/tag2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3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4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5.xml><?xml version="1.0" encoding="utf-8"?>
<p:tagLst xmlns:p="http://schemas.openxmlformats.org/presentationml/2006/main">
  <p:tag name="AS_UNIQUEID" val="2"/>
</p:tagLst>
</file>

<file path=ppt/tags/tag6.xml><?xml version="1.0" encoding="utf-8"?>
<p:tagLst xmlns:p="http://schemas.openxmlformats.org/presentationml/2006/main">
  <p:tag name="KSO_WM_UNIT_TABLE_BEAUTIFY" val="smartTable{608a0219-71f6-4b20-b260-9b15fa16df08}"/>
  <p:tag name="TABLE_ENDDRAG_ORIGIN_RECT" val="537*278"/>
  <p:tag name="TABLE_ENDDRAG_RECT" val="267*191*528*240"/>
</p:tagLst>
</file>

<file path=ppt/tags/tag7.xml><?xml version="1.0" encoding="utf-8"?>
<p:tagLst xmlns:p="http://schemas.openxmlformats.org/presentationml/2006/main">
  <p:tag name="AS_UNIQUEID" val="2"/>
</p:tagLst>
</file>

<file path=ppt/tags/tag8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9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第一PPT，www.1ppt.com">
  <a:themeElements>
    <a:clrScheme name="自定义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AEABAB"/>
      </a:accent2>
      <a:accent3>
        <a:srgbClr val="C00000"/>
      </a:accent3>
      <a:accent4>
        <a:srgbClr val="AEABAB"/>
      </a:accent4>
      <a:accent5>
        <a:srgbClr val="C00000"/>
      </a:accent5>
      <a:accent6>
        <a:srgbClr val="AEABAB"/>
      </a:accent6>
      <a:hlink>
        <a:srgbClr val="FF0000"/>
      </a:hlink>
      <a:folHlink>
        <a:srgbClr val="C00000"/>
      </a:folHlink>
    </a:clrScheme>
    <a:fontScheme name="zxp30hio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4681</Words>
  <Application>WPS 演示</Application>
  <PresentationFormat>自定义</PresentationFormat>
  <Paragraphs>468</Paragraphs>
  <Slides>24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Comic Sans MS</vt:lpstr>
      <vt:lpstr>方正正黑简体</vt:lpstr>
      <vt:lpstr>黑体</vt:lpstr>
      <vt:lpstr>Times New Roman</vt:lpstr>
      <vt:lpstr>等线</vt:lpstr>
      <vt:lpstr>MS Gothic</vt:lpstr>
      <vt:lpstr>Arial Black</vt:lpstr>
      <vt:lpstr>Tahoma</vt:lpstr>
      <vt:lpstr>Palatino Linotype</vt:lpstr>
      <vt:lpstr>微软雅黑</vt:lpstr>
      <vt:lpstr>Arial Unicode MS</vt:lpstr>
      <vt:lpstr>Calibri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淡雅水彩</dc:title>
  <dc:creator>第一PPT</dc:creator>
  <cp:keywords>www.1ppt.com</cp:keywords>
  <dc:description>www.1ppt.com</dc:description>
  <cp:lastModifiedBy>亮亮</cp:lastModifiedBy>
  <cp:revision>117</cp:revision>
  <dcterms:created xsi:type="dcterms:W3CDTF">2018-10-20T02:59:00Z</dcterms:created>
  <dcterms:modified xsi:type="dcterms:W3CDTF">2022-11-30T01:19:44Z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2052-11.1.0.12598</vt:lpwstr>
  </property>
  <property fmtid="{D5CDD505-2E9C-101B-9397-08002B2CF9AE}" pid="4" name="ICV">
    <vt:lpwstr>B2B1DE792E8B4E739120BBD68FE9FBF5</vt:lpwstr>
  </property>
</Properties>
</file>