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sldIdLst>
    <p:sldId id="280" r:id="rId2"/>
    <p:sldId id="277" r:id="rId3"/>
    <p:sldId id="257" r:id="rId4"/>
    <p:sldId id="256" r:id="rId5"/>
    <p:sldId id="258" r:id="rId6"/>
    <p:sldId id="271" r:id="rId7"/>
    <p:sldId id="275" r:id="rId8"/>
    <p:sldId id="260" r:id="rId9"/>
    <p:sldId id="265" r:id="rId10"/>
    <p:sldId id="261" r:id="rId11"/>
    <p:sldId id="259" r:id="rId12"/>
    <p:sldId id="269" r:id="rId13"/>
    <p:sldId id="263" r:id="rId14"/>
    <p:sldId id="272" r:id="rId15"/>
    <p:sldId id="264" r:id="rId16"/>
    <p:sldId id="270" r:id="rId17"/>
    <p:sldId id="278" r:id="rId18"/>
    <p:sldId id="267"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4687"/>
  </p:normalViewPr>
  <p:slideViewPr>
    <p:cSldViewPr snapToGrid="0" snapToObjects="1">
      <p:cViewPr varScale="1">
        <p:scale>
          <a:sx n="104" d="100"/>
          <a:sy n="104" d="100"/>
        </p:scale>
        <p:origin x="36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119029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344202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4484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1444033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7517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46762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3552755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49409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289758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1237555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47942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130346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41381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128712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355551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A86909-9EF7-304D-AFC3-049D91D57699}" type="datetimeFigureOut">
              <a:rPr kumimoji="1" lang="zh-CN" altLang="en-US" smtClean="0"/>
              <a:t>2022/10/26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179270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A86909-9EF7-304D-AFC3-049D91D57699}" type="datetimeFigureOut">
              <a:rPr kumimoji="1" lang="zh-CN" altLang="en-US" smtClean="0"/>
              <a:t>2022/10/26</a:t>
            </a:fld>
            <a:endParaRPr kumimoji="1"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65EB509-BD7C-F348-95B4-6378A09915E0}" type="slidenum">
              <a:rPr kumimoji="1" lang="zh-CN" altLang="en-US" smtClean="0"/>
              <a:t>‹#›</a:t>
            </a:fld>
            <a:endParaRPr kumimoji="1" lang="zh-CN" altLang="en-US"/>
          </a:p>
        </p:txBody>
      </p:sp>
    </p:spTree>
    <p:extLst>
      <p:ext uri="{BB962C8B-B14F-4D97-AF65-F5344CB8AC3E}">
        <p14:creationId xmlns:p14="http://schemas.microsoft.com/office/powerpoint/2010/main" val="272651024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s/illustrations/foco-idea-bombilla-iluminar-luz-2244304/"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hejihz.com/archives/22742/" TargetMode="External"/><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588ku.com/ycpng/11560143.html" TargetMode="Externa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s/illustrations/foco-idea-bombilla-iluminar-luz-2244304/"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zcool.com.cn/work/ZMTgzMjMwMjA=.html"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8EC34E-40FD-B31C-81D2-A55EE438C14B}"/>
              </a:ext>
            </a:extLst>
          </p:cNvPr>
          <p:cNvSpPr>
            <a:spLocks noGrp="1"/>
          </p:cNvSpPr>
          <p:nvPr>
            <p:ph type="ctrTitle"/>
          </p:nvPr>
        </p:nvSpPr>
        <p:spPr>
          <a:xfrm>
            <a:off x="890423" y="835015"/>
            <a:ext cx="4410720" cy="3215821"/>
          </a:xfrm>
        </p:spPr>
        <p:txBody>
          <a:bodyPr>
            <a:normAutofit/>
          </a:bodyPr>
          <a:lstStyle/>
          <a:p>
            <a:pPr algn="l"/>
            <a:r>
              <a:rPr kumimoji="1" lang="en-US" altLang="zh-CN" b="1" i="1" dirty="0">
                <a:latin typeface="Times New Roman" panose="02020603050405020304" pitchFamily="18" charset="0"/>
                <a:cs typeface="Times New Roman" panose="02020603050405020304" pitchFamily="18" charset="0"/>
              </a:rPr>
              <a:t>True grit is the mother of success</a:t>
            </a:r>
            <a:endParaRPr kumimoji="1" lang="zh-CN" altLang="en-US" b="1" i="1" dirty="0">
              <a:latin typeface="Times New Roman" panose="02020603050405020304" pitchFamily="18" charset="0"/>
              <a:cs typeface="Times New Roman" panose="02020603050405020304" pitchFamily="18" charset="0"/>
            </a:endParaRPr>
          </a:p>
        </p:txBody>
      </p:sp>
      <p:pic>
        <p:nvPicPr>
          <p:cNvPr id="8" name="图片 7" descr="图标&#10;&#10;描述已自动生成">
            <a:extLst>
              <a:ext uri="{FF2B5EF4-FFF2-40B4-BE49-F238E27FC236}">
                <a16:creationId xmlns:a16="http://schemas.microsoft.com/office/drawing/2014/main" id="{C0F7A483-AC98-FE4C-B65D-88A788BAF70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41867" y="0"/>
            <a:ext cx="2087880" cy="2087880"/>
          </a:xfrm>
          <a:prstGeom prst="rect">
            <a:avLst/>
          </a:prstGeom>
        </p:spPr>
      </p:pic>
      <p:pic>
        <p:nvPicPr>
          <p:cNvPr id="7" name="内容占位符 6" descr="&#10;&#10;描述已自动生成">
            <a:extLst>
              <a:ext uri="{FF2B5EF4-FFF2-40B4-BE49-F238E27FC236}">
                <a16:creationId xmlns:a16="http://schemas.microsoft.com/office/drawing/2014/main" id="{4D695765-A1CC-9B07-C8B1-6485908C43CB}"/>
              </a:ext>
            </a:extLst>
          </p:cNvPr>
          <p:cNvPicPr>
            <a:picLocks noChangeAspect="1"/>
          </p:cNvPicPr>
          <p:nvPr/>
        </p:nvPicPr>
        <p:blipFill>
          <a:blip r:embed="rId4"/>
          <a:stretch>
            <a:fillRect/>
          </a:stretch>
        </p:blipFill>
        <p:spPr>
          <a:xfrm>
            <a:off x="5475097" y="1092616"/>
            <a:ext cx="6716903" cy="36775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 name="标题 1">
            <a:extLst>
              <a:ext uri="{FF2B5EF4-FFF2-40B4-BE49-F238E27FC236}">
                <a16:creationId xmlns:a16="http://schemas.microsoft.com/office/drawing/2014/main" id="{DE0480D1-B190-307F-079A-0C86C267ADB0}"/>
              </a:ext>
            </a:extLst>
          </p:cNvPr>
          <p:cNvSpPr txBox="1">
            <a:spLocks/>
          </p:cNvSpPr>
          <p:nvPr/>
        </p:nvSpPr>
        <p:spPr>
          <a:xfrm>
            <a:off x="-126835" y="4376683"/>
            <a:ext cx="10455442"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1" lang="en-US" altLang="zh-CN" sz="4800" b="1" i="1" dirty="0">
                <a:latin typeface="Times New Roman" panose="02020603050405020304" pitchFamily="18" charset="0"/>
                <a:cs typeface="Times New Roman" panose="02020603050405020304" pitchFamily="18" charset="0"/>
              </a:rPr>
              <a:t>  </a:t>
            </a:r>
            <a:r>
              <a:rPr kumimoji="1" lang="en-US" altLang="zh-CN" sz="4800" b="1" i="1" dirty="0">
                <a:solidFill>
                  <a:schemeClr val="accent2">
                    <a:lumMod val="75000"/>
                  </a:schemeClr>
                </a:solidFill>
                <a:latin typeface="Times New Roman" panose="02020603050405020304" pitchFamily="18" charset="0"/>
                <a:cs typeface="Times New Roman" panose="02020603050405020304" pitchFamily="18" charset="0"/>
              </a:rPr>
              <a:t>——  Gu </a:t>
            </a:r>
            <a:r>
              <a:rPr kumimoji="1" lang="en-US" altLang="zh-CN" sz="4800" b="1" i="1" dirty="0" err="1">
                <a:solidFill>
                  <a:schemeClr val="accent2">
                    <a:lumMod val="75000"/>
                  </a:schemeClr>
                </a:solidFill>
                <a:latin typeface="Times New Roman" panose="02020603050405020304" pitchFamily="18" charset="0"/>
                <a:cs typeface="Times New Roman" panose="02020603050405020304" pitchFamily="18" charset="0"/>
              </a:rPr>
              <a:t>Jingyun</a:t>
            </a:r>
            <a:endParaRPr kumimoji="1" lang="en-US" altLang="zh-CN" sz="4800" b="1" i="1" dirty="0">
              <a:solidFill>
                <a:schemeClr val="accent2">
                  <a:lumMod val="75000"/>
                </a:schemeClr>
              </a:solidFill>
              <a:latin typeface="Times New Roman" panose="02020603050405020304" pitchFamily="18" charset="0"/>
              <a:cs typeface="Times New Roman" panose="02020603050405020304" pitchFamily="18" charset="0"/>
            </a:endParaRPr>
          </a:p>
          <a:p>
            <a:r>
              <a:rPr kumimoji="1" lang="en-US" altLang="zh-CN" sz="4800" b="1" i="1" dirty="0">
                <a:solidFill>
                  <a:schemeClr val="accent2">
                    <a:lumMod val="75000"/>
                  </a:schemeClr>
                </a:solidFill>
                <a:latin typeface="Times New Roman" panose="02020603050405020304" pitchFamily="18" charset="0"/>
                <a:cs typeface="Times New Roman" panose="02020603050405020304" pitchFamily="18" charset="0"/>
              </a:rPr>
              <a:t>         </a:t>
            </a:r>
            <a:r>
              <a:rPr kumimoji="1" lang="zh-CN" alt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kumimoji="1" lang="en-US" altLang="zh-CN" sz="4800" b="1" i="1" dirty="0" err="1">
                <a:solidFill>
                  <a:schemeClr val="accent2">
                    <a:lumMod val="75000"/>
                  </a:schemeClr>
                </a:solidFill>
                <a:latin typeface="Times New Roman" panose="02020603050405020304" pitchFamily="18" charset="0"/>
                <a:cs typeface="Times New Roman" panose="02020603050405020304" pitchFamily="18" charset="0"/>
              </a:rPr>
              <a:t>Xue</a:t>
            </a:r>
            <a:r>
              <a:rPr kumimoji="1" lang="en-US" altLang="zh-CN" sz="4800" b="1" i="1" dirty="0">
                <a:solidFill>
                  <a:schemeClr val="accent2">
                    <a:lumMod val="75000"/>
                  </a:schemeClr>
                </a:solidFill>
                <a:latin typeface="Times New Roman" panose="02020603050405020304" pitchFamily="18" charset="0"/>
                <a:cs typeface="Times New Roman" panose="02020603050405020304" pitchFamily="18" charset="0"/>
              </a:rPr>
              <a:t> Jia Middle school </a:t>
            </a:r>
          </a:p>
          <a:p>
            <a:endParaRPr kumimoji="1" lang="zh-CN" altLang="en-US" sz="4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888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9C0AF624-30E8-82DC-A54B-86AE87AC67EB}"/>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How to build grit:</a:t>
            </a:r>
          </a:p>
          <a:p>
            <a:pPr algn="ctr"/>
            <a:r>
              <a:rPr kumimoji="1" lang="en-US" altLang="zh-CN" sz="2800" b="1" dirty="0"/>
              <a:t>Para7</a:t>
            </a:r>
            <a:endParaRPr kumimoji="1" lang="zh-CN" altLang="en-US" sz="2800" b="1" dirty="0"/>
          </a:p>
        </p:txBody>
      </p:sp>
      <p:sp>
        <p:nvSpPr>
          <p:cNvPr id="7" name="椭圆 6">
            <a:extLst>
              <a:ext uri="{FF2B5EF4-FFF2-40B4-BE49-F238E27FC236}">
                <a16:creationId xmlns:a16="http://schemas.microsoft.com/office/drawing/2014/main" id="{845A8DF5-F9A3-D839-660B-6813CCD0CF77}"/>
              </a:ext>
            </a:extLst>
          </p:cNvPr>
          <p:cNvSpPr/>
          <p:nvPr/>
        </p:nvSpPr>
        <p:spPr>
          <a:xfrm>
            <a:off x="-119083" y="931684"/>
            <a:ext cx="7686675" cy="4257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1EB79C36-347A-BAC3-A975-57AC1D9A12F0}"/>
              </a:ext>
            </a:extLst>
          </p:cNvPr>
          <p:cNvSpPr txBox="1"/>
          <p:nvPr/>
        </p:nvSpPr>
        <p:spPr>
          <a:xfrm>
            <a:off x="759617" y="1646059"/>
            <a:ext cx="6100762" cy="3046988"/>
          </a:xfrm>
          <a:prstGeom prst="rect">
            <a:avLst/>
          </a:prstGeom>
          <a:noFill/>
        </p:spPr>
        <p:txBody>
          <a:bodyPr wrap="square">
            <a:spAutoFit/>
          </a:bodyPr>
          <a:lstStyle/>
          <a:p>
            <a:r>
              <a:rPr lang="en-US" altLang="zh-CN" sz="3200"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However, we still know </a:t>
            </a:r>
            <a:r>
              <a:rPr lang="en-US" altLang="zh-CN" sz="32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not much</a:t>
            </a:r>
            <a:r>
              <a:rPr lang="en-US" altLang="zh-CN" sz="3200"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about building grit. Perhaps that’s the work that stands before us. We need to take our best ideas and test them. We need to be gritty about getting our kids grittier.</a:t>
            </a:r>
            <a:r>
              <a:rPr lang="zh-CN" altLang="zh-CN" sz="3200" dirty="0">
                <a:solidFill>
                  <a:schemeClr val="bg1"/>
                </a:solidFill>
                <a:effectLst/>
                <a:latin typeface="Times New Roman" panose="02020603050405020304" pitchFamily="18" charset="0"/>
                <a:cs typeface="Times New Roman" panose="02020603050405020304" pitchFamily="18" charset="0"/>
              </a:rPr>
              <a:t> </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9" name="椭圆 8">
            <a:extLst>
              <a:ext uri="{FF2B5EF4-FFF2-40B4-BE49-F238E27FC236}">
                <a16:creationId xmlns:a16="http://schemas.microsoft.com/office/drawing/2014/main" id="{4255AE06-E4E7-5F2E-DF46-9973B0707C00}"/>
              </a:ext>
            </a:extLst>
          </p:cNvPr>
          <p:cNvSpPr/>
          <p:nvPr/>
        </p:nvSpPr>
        <p:spPr>
          <a:xfrm>
            <a:off x="3049286" y="1485900"/>
            <a:ext cx="2765727" cy="885825"/>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 name="直线连接符 9">
            <a:extLst>
              <a:ext uri="{FF2B5EF4-FFF2-40B4-BE49-F238E27FC236}">
                <a16:creationId xmlns:a16="http://schemas.microsoft.com/office/drawing/2014/main" id="{1E824119-14CB-720F-4B7D-40C606C04180}"/>
              </a:ext>
            </a:extLst>
          </p:cNvPr>
          <p:cNvCxnSpPr>
            <a:cxnSpLocks/>
          </p:cNvCxnSpPr>
          <p:nvPr/>
        </p:nvCxnSpPr>
        <p:spPr>
          <a:xfrm>
            <a:off x="955107" y="4146197"/>
            <a:ext cx="5302818"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7CBAE5F0-F815-88BE-A7FF-CC2ABCB22E9B}"/>
              </a:ext>
            </a:extLst>
          </p:cNvPr>
          <p:cNvCxnSpPr>
            <a:cxnSpLocks/>
          </p:cNvCxnSpPr>
          <p:nvPr/>
        </p:nvCxnSpPr>
        <p:spPr>
          <a:xfrm>
            <a:off x="1326582" y="4667294"/>
            <a:ext cx="2030981"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CE25DC24-FE2B-EC5E-463D-42945487B098}"/>
              </a:ext>
            </a:extLst>
          </p:cNvPr>
          <p:cNvSpPr txBox="1"/>
          <p:nvPr/>
        </p:nvSpPr>
        <p:spPr>
          <a:xfrm>
            <a:off x="5853708" y="441394"/>
            <a:ext cx="6122194" cy="1077218"/>
          </a:xfrm>
          <a:prstGeom prst="rect">
            <a:avLst/>
          </a:prstGeom>
          <a:noFill/>
        </p:spPr>
        <p:txBody>
          <a:bodyPr wrap="square">
            <a:spAutoFit/>
          </a:bodyPr>
          <a:lstStyle/>
          <a:p>
            <a:r>
              <a:rPr lang="en-US" altLang="zh-CN" sz="3200" b="1" dirty="0">
                <a:solidFill>
                  <a:schemeClr val="accent5">
                    <a:lumMod val="50000"/>
                  </a:schemeClr>
                </a:solidFill>
                <a:latin typeface="Times New Roman" panose="02020603050405020304" pitchFamily="18" charset="0"/>
                <a:cs typeface="Times New Roman" panose="02020603050405020304" pitchFamily="18" charset="0"/>
              </a:rPr>
              <a:t>1.How can we understand the</a:t>
            </a:r>
          </a:p>
          <a:p>
            <a:r>
              <a:rPr lang="en-US" altLang="zh-CN" sz="3200" b="1" dirty="0">
                <a:solidFill>
                  <a:schemeClr val="accent5">
                    <a:lumMod val="50000"/>
                  </a:schemeClr>
                </a:solidFill>
                <a:latin typeface="Times New Roman" panose="02020603050405020304" pitchFamily="18" charset="0"/>
                <a:cs typeface="Times New Roman" panose="02020603050405020304" pitchFamily="18" charset="0"/>
              </a:rPr>
              <a:t> last sentence?</a:t>
            </a:r>
            <a:endParaRPr lang="zh-CN" alt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74880CE3-EEED-24E7-8069-F918531B2526}"/>
              </a:ext>
            </a:extLst>
          </p:cNvPr>
          <p:cNvGrpSpPr/>
          <p:nvPr/>
        </p:nvGrpSpPr>
        <p:grpSpPr>
          <a:xfrm>
            <a:off x="7350291" y="1450749"/>
            <a:ext cx="4880425" cy="3385542"/>
            <a:chOff x="7545382" y="1428642"/>
            <a:chExt cx="4880425" cy="3385542"/>
          </a:xfrm>
        </p:grpSpPr>
        <p:sp>
          <p:nvSpPr>
            <p:cNvPr id="2" name="矩形 1">
              <a:extLst>
                <a:ext uri="{FF2B5EF4-FFF2-40B4-BE49-F238E27FC236}">
                  <a16:creationId xmlns:a16="http://schemas.microsoft.com/office/drawing/2014/main" id="{6308AA1A-9931-CAD9-A752-86D3C37E2194}"/>
                </a:ext>
              </a:extLst>
            </p:cNvPr>
            <p:cNvSpPr/>
            <p:nvPr/>
          </p:nvSpPr>
          <p:spPr>
            <a:xfrm>
              <a:off x="7545382" y="1439298"/>
              <a:ext cx="4644107" cy="3253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a:extLst>
                <a:ext uri="{FF2B5EF4-FFF2-40B4-BE49-F238E27FC236}">
                  <a16:creationId xmlns:a16="http://schemas.microsoft.com/office/drawing/2014/main" id="{DF3D476A-ED73-ED2F-1FAA-DA4213C62E2D}"/>
                </a:ext>
              </a:extLst>
            </p:cNvPr>
            <p:cNvSpPr txBox="1"/>
            <p:nvPr/>
          </p:nvSpPr>
          <p:spPr>
            <a:xfrm>
              <a:off x="7606287" y="1428642"/>
              <a:ext cx="4819520" cy="3385542"/>
            </a:xfrm>
            <a:prstGeom prst="rect">
              <a:avLst/>
            </a:prstGeom>
            <a:noFill/>
          </p:spPr>
          <p:txBody>
            <a:bodyPr wrap="square" rtlCol="0">
              <a:spAutoFit/>
            </a:bodyPr>
            <a:lstStyle/>
            <a:p>
              <a:r>
                <a:rPr kumimoji="1" lang="en-US" altLang="zh-CN" sz="2800" b="1" dirty="0">
                  <a:solidFill>
                    <a:schemeClr val="accent2">
                      <a:lumMod val="50000"/>
                    </a:schemeClr>
                  </a:solidFill>
                  <a:latin typeface="Times New Roman" panose="02020603050405020304" pitchFamily="18" charset="0"/>
                  <a:cs typeface="Times New Roman" panose="02020603050405020304" pitchFamily="18" charset="0"/>
                </a:rPr>
                <a:t>A. The team has difficulty            </a:t>
              </a:r>
              <a:r>
                <a:rPr kumimoji="1" lang="zh-CN" altLang="en-US" sz="2800" b="1" dirty="0">
                  <a:solidFill>
                    <a:schemeClr val="accent2">
                      <a:lumMod val="50000"/>
                    </a:schemeClr>
                  </a:solidFill>
                  <a:latin typeface="Times New Roman" panose="02020603050405020304" pitchFamily="18" charset="0"/>
                  <a:cs typeface="Times New Roman" panose="02020603050405020304" pitchFamily="18" charset="0"/>
                </a:rPr>
                <a:t>   </a:t>
              </a:r>
              <a:r>
                <a:rPr kumimoji="1" lang="en-US" altLang="zh-CN" sz="2800" b="1" dirty="0">
                  <a:solidFill>
                    <a:schemeClr val="accent2">
                      <a:lumMod val="50000"/>
                    </a:schemeClr>
                  </a:solidFill>
                  <a:latin typeface="Times New Roman" panose="02020603050405020304" pitchFamily="18" charset="0"/>
                  <a:cs typeface="Times New Roman" panose="02020603050405020304" pitchFamily="18" charset="0"/>
                </a:rPr>
                <a:t>     taking actions to be gritty </a:t>
              </a:r>
            </a:p>
            <a:p>
              <a:r>
                <a:rPr kumimoji="1" lang="en-US" altLang="zh-CN" sz="2800" b="1" dirty="0">
                  <a:solidFill>
                    <a:schemeClr val="accent2">
                      <a:lumMod val="50000"/>
                    </a:schemeClr>
                  </a:solidFill>
                  <a:latin typeface="Times New Roman" panose="02020603050405020304" pitchFamily="18" charset="0"/>
                  <a:cs typeface="Times New Roman" panose="02020603050405020304" pitchFamily="18" charset="0"/>
                </a:rPr>
                <a:t>B. The kids will work hard to become gritty</a:t>
              </a:r>
            </a:p>
            <a:p>
              <a:r>
                <a:rPr kumimoji="1" lang="en-US" altLang="zh-CN" sz="2800" b="1" dirty="0">
                  <a:solidFill>
                    <a:schemeClr val="accent2">
                      <a:lumMod val="50000"/>
                    </a:schemeClr>
                  </a:solidFill>
                  <a:latin typeface="Times New Roman" panose="02020603050405020304" pitchFamily="18" charset="0"/>
                  <a:cs typeface="Times New Roman" panose="02020603050405020304" pitchFamily="18" charset="0"/>
                </a:rPr>
                <a:t>C. The writer will also have to carry on with the research with great grit</a:t>
              </a:r>
            </a:p>
            <a:p>
              <a:endParaRPr kumimoji="1" lang="zh-CN" altLang="en-US" dirty="0"/>
            </a:p>
          </p:txBody>
        </p:sp>
      </p:grpSp>
      <p:sp>
        <p:nvSpPr>
          <p:cNvPr id="14" name="文本框 13">
            <a:extLst>
              <a:ext uri="{FF2B5EF4-FFF2-40B4-BE49-F238E27FC236}">
                <a16:creationId xmlns:a16="http://schemas.microsoft.com/office/drawing/2014/main" id="{99E17830-DE14-F73F-8FB6-1415C5473130}"/>
              </a:ext>
            </a:extLst>
          </p:cNvPr>
          <p:cNvSpPr txBox="1"/>
          <p:nvPr/>
        </p:nvSpPr>
        <p:spPr>
          <a:xfrm>
            <a:off x="2712245" y="4648816"/>
            <a:ext cx="6122194" cy="584775"/>
          </a:xfrm>
          <a:prstGeom prst="rect">
            <a:avLst/>
          </a:prstGeom>
          <a:solidFill>
            <a:schemeClr val="bg1"/>
          </a:solidFill>
        </p:spPr>
        <p:txBody>
          <a:bodyPr wrap="square">
            <a:spAutoFit/>
          </a:bodyPr>
          <a:lstStyle/>
          <a:p>
            <a:r>
              <a:rPr lang="en-US" altLang="zh-CN" sz="3200" b="1" dirty="0">
                <a:solidFill>
                  <a:schemeClr val="accent2">
                    <a:lumMod val="75000"/>
                  </a:schemeClr>
                </a:solidFill>
                <a:latin typeface="Times New Roman" panose="02020603050405020304" pitchFamily="18" charset="0"/>
                <a:cs typeface="Times New Roman" panose="02020603050405020304" pitchFamily="18" charset="0"/>
              </a:rPr>
              <a:t>2.what’s the purpose of the speech?</a:t>
            </a:r>
            <a:endParaRPr lang="zh-CN" alt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DD60D268-B250-78EE-5B5E-2523F5933E58}"/>
              </a:ext>
            </a:extLst>
          </p:cNvPr>
          <p:cNvSpPr txBox="1"/>
          <p:nvPr/>
        </p:nvSpPr>
        <p:spPr>
          <a:xfrm>
            <a:off x="0" y="5195665"/>
            <a:ext cx="12192000" cy="954107"/>
          </a:xfrm>
          <a:prstGeom prst="rect">
            <a:avLst/>
          </a:prstGeom>
          <a:noFill/>
        </p:spPr>
        <p:txBody>
          <a:bodyPr wrap="square" rtlCol="0">
            <a:spAutoFit/>
          </a:bodyPr>
          <a:lstStyle/>
          <a:p>
            <a:pPr marL="342900" indent="-342900">
              <a:buAutoNum type="alphaUcPeriod"/>
            </a:pPr>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To prepare students for their future lives  B. To help teachers find smart kids</a:t>
            </a:r>
          </a:p>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C. To inspire us to learn psychology.              D. To explain the power of grit</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 name="七角星 15">
            <a:extLst>
              <a:ext uri="{FF2B5EF4-FFF2-40B4-BE49-F238E27FC236}">
                <a16:creationId xmlns:a16="http://schemas.microsoft.com/office/drawing/2014/main" id="{9058C2B7-27F2-568C-21D2-238313D42A90}"/>
              </a:ext>
            </a:extLst>
          </p:cNvPr>
          <p:cNvSpPr/>
          <p:nvPr/>
        </p:nvSpPr>
        <p:spPr>
          <a:xfrm>
            <a:off x="6785727" y="5670674"/>
            <a:ext cx="484583" cy="53163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连接符 17">
            <a:extLst>
              <a:ext uri="{FF2B5EF4-FFF2-40B4-BE49-F238E27FC236}">
                <a16:creationId xmlns:a16="http://schemas.microsoft.com/office/drawing/2014/main" id="{E0F61A2A-C2AA-BEAF-C315-06110673C498}"/>
              </a:ext>
            </a:extLst>
          </p:cNvPr>
          <p:cNvCxnSpPr/>
          <p:nvPr/>
        </p:nvCxnSpPr>
        <p:spPr>
          <a:xfrm>
            <a:off x="2712245" y="4146197"/>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七角星 16">
            <a:extLst>
              <a:ext uri="{FF2B5EF4-FFF2-40B4-BE49-F238E27FC236}">
                <a16:creationId xmlns:a16="http://schemas.microsoft.com/office/drawing/2014/main" id="{F74686F4-68D0-454F-144C-796847DEBD71}"/>
              </a:ext>
            </a:extLst>
          </p:cNvPr>
          <p:cNvSpPr/>
          <p:nvPr/>
        </p:nvSpPr>
        <p:spPr>
          <a:xfrm>
            <a:off x="7350291" y="3163183"/>
            <a:ext cx="484583" cy="53163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540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p:bldP spid="14" grpId="0" animBg="1"/>
      <p:bldP spid="15" grpId="0"/>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84CDFF7-7FA0-5803-46DD-91E282CDEF55}"/>
              </a:ext>
            </a:extLst>
          </p:cNvPr>
          <p:cNvSpPr txBox="1"/>
          <p:nvPr/>
        </p:nvSpPr>
        <p:spPr>
          <a:xfrm>
            <a:off x="6127340" y="339359"/>
            <a:ext cx="5636292" cy="523220"/>
          </a:xfrm>
          <a:prstGeom prst="rect">
            <a:avLst/>
          </a:prstGeom>
          <a:noFill/>
        </p:spPr>
        <p:txBody>
          <a:bodyPr wrap="square" rtlCol="0">
            <a:spAutoFit/>
          </a:bodyPr>
          <a:lstStyle/>
          <a:p>
            <a:r>
              <a:rPr kumimoji="1" lang="en-US" altLang="zh-CN" sz="2800" b="1" dirty="0">
                <a:solidFill>
                  <a:schemeClr val="accent1">
                    <a:lumMod val="50000"/>
                  </a:schemeClr>
                </a:solidFill>
                <a:latin typeface="Times New Roman" panose="02020603050405020304" pitchFamily="18" charset="0"/>
                <a:cs typeface="Times New Roman" panose="02020603050405020304" pitchFamily="18" charset="0"/>
              </a:rPr>
              <a:t>a ______ in public school at first</a:t>
            </a:r>
            <a:endParaRPr kumimoji="1" lang="zh-CN" alt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9231B0E5-CDCE-3A2A-5D04-82758D075803}"/>
              </a:ext>
            </a:extLst>
          </p:cNvPr>
          <p:cNvSpPr txBox="1"/>
          <p:nvPr/>
        </p:nvSpPr>
        <p:spPr>
          <a:xfrm>
            <a:off x="6087706" y="801604"/>
            <a:ext cx="4763174" cy="523220"/>
          </a:xfrm>
          <a:prstGeom prst="rect">
            <a:avLst/>
          </a:prstGeom>
          <a:noFill/>
        </p:spPr>
        <p:txBody>
          <a:bodyPr wrap="square" rtlCol="0">
            <a:spAutoFit/>
          </a:bodyPr>
          <a:lstStyle/>
          <a:p>
            <a:r>
              <a:rPr kumimoji="1" lang="en-US" altLang="zh-CN" sz="2800" b="1" dirty="0">
                <a:solidFill>
                  <a:schemeClr val="accent1">
                    <a:lumMod val="50000"/>
                  </a:schemeClr>
                </a:solidFill>
              </a:rPr>
              <a:t>a __________ later</a:t>
            </a:r>
            <a:endParaRPr kumimoji="1" lang="zh-CN" altLang="en-US" sz="2800" b="1" dirty="0">
              <a:solidFill>
                <a:schemeClr val="accent1">
                  <a:lumMod val="50000"/>
                </a:schemeClr>
              </a:solidFill>
            </a:endParaRPr>
          </a:p>
        </p:txBody>
      </p:sp>
      <p:sp>
        <p:nvSpPr>
          <p:cNvPr id="7" name="文本框 6">
            <a:extLst>
              <a:ext uri="{FF2B5EF4-FFF2-40B4-BE49-F238E27FC236}">
                <a16:creationId xmlns:a16="http://schemas.microsoft.com/office/drawing/2014/main" id="{0CBD960F-B611-2E02-8DEE-A1EEE523EA72}"/>
              </a:ext>
            </a:extLst>
          </p:cNvPr>
          <p:cNvSpPr txBox="1"/>
          <p:nvPr/>
        </p:nvSpPr>
        <p:spPr>
          <a:xfrm>
            <a:off x="2982591" y="1323788"/>
            <a:ext cx="6629400" cy="523220"/>
          </a:xfrm>
          <a:prstGeom prst="rect">
            <a:avLst/>
          </a:prstGeom>
          <a:noFill/>
        </p:spPr>
        <p:txBody>
          <a:bodyPr wrap="square" rtlCol="0">
            <a:spAutoFit/>
          </a:bodyPr>
          <a:lstStyle/>
          <a:p>
            <a:r>
              <a:rPr kumimoji="1" lang="en-US" altLang="zh-CN" sz="2800" b="1" dirty="0">
                <a:solidFill>
                  <a:schemeClr val="accent1">
                    <a:lumMod val="50000"/>
                  </a:schemeClr>
                </a:solidFill>
              </a:rPr>
              <a:t>Study question</a:t>
            </a:r>
            <a:r>
              <a:rPr kumimoji="1" lang="en-US" altLang="zh-CN" b="1" dirty="0">
                <a:solidFill>
                  <a:schemeClr val="accent1">
                    <a:lumMod val="50000"/>
                  </a:schemeClr>
                </a:solidFill>
              </a:rPr>
              <a:t>:__________________________</a:t>
            </a:r>
            <a:endParaRPr kumimoji="1" lang="zh-CN" altLang="en-US" b="1" dirty="0">
              <a:solidFill>
                <a:schemeClr val="accent1">
                  <a:lumMod val="50000"/>
                </a:schemeClr>
              </a:solidFill>
            </a:endParaRPr>
          </a:p>
        </p:txBody>
      </p:sp>
      <p:cxnSp>
        <p:nvCxnSpPr>
          <p:cNvPr id="9" name="直线箭头连接符 8">
            <a:extLst>
              <a:ext uri="{FF2B5EF4-FFF2-40B4-BE49-F238E27FC236}">
                <a16:creationId xmlns:a16="http://schemas.microsoft.com/office/drawing/2014/main" id="{1D45B4B5-7BC1-386F-A781-BAB51E0267FD}"/>
              </a:ext>
            </a:extLst>
          </p:cNvPr>
          <p:cNvCxnSpPr/>
          <p:nvPr/>
        </p:nvCxnSpPr>
        <p:spPr>
          <a:xfrm flipH="1">
            <a:off x="4814889" y="1856565"/>
            <a:ext cx="1071562" cy="58862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9">
            <a:extLst>
              <a:ext uri="{FF2B5EF4-FFF2-40B4-BE49-F238E27FC236}">
                <a16:creationId xmlns:a16="http://schemas.microsoft.com/office/drawing/2014/main" id="{142A2745-3589-90F9-1B34-6045F5B206EA}"/>
              </a:ext>
            </a:extLst>
          </p:cNvPr>
          <p:cNvCxnSpPr>
            <a:cxnSpLocks/>
          </p:cNvCxnSpPr>
          <p:nvPr/>
        </p:nvCxnSpPr>
        <p:spPr>
          <a:xfrm>
            <a:off x="7135456" y="1810255"/>
            <a:ext cx="0" cy="71721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11">
            <a:extLst>
              <a:ext uri="{FF2B5EF4-FFF2-40B4-BE49-F238E27FC236}">
                <a16:creationId xmlns:a16="http://schemas.microsoft.com/office/drawing/2014/main" id="{B1AA4137-511F-5DCB-E36F-C6675B7F7539}"/>
              </a:ext>
            </a:extLst>
          </p:cNvPr>
          <p:cNvCxnSpPr>
            <a:cxnSpLocks/>
          </p:cNvCxnSpPr>
          <p:nvPr/>
        </p:nvCxnSpPr>
        <p:spPr>
          <a:xfrm>
            <a:off x="8384462" y="1826558"/>
            <a:ext cx="1227529" cy="61764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9B34E439-0D3B-2177-0E53-E4BBB9391FE2}"/>
              </a:ext>
            </a:extLst>
          </p:cNvPr>
          <p:cNvSpPr/>
          <p:nvPr/>
        </p:nvSpPr>
        <p:spPr>
          <a:xfrm>
            <a:off x="3090863" y="2486025"/>
            <a:ext cx="2557463" cy="942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Times New Roman" panose="02020603050405020304" pitchFamily="18" charset="0"/>
                <a:cs typeface="Times New Roman" panose="02020603050405020304" pitchFamily="18" charset="0"/>
              </a:rPr>
              <a:t>West Point Military Academy</a:t>
            </a:r>
            <a:endParaRPr kumimoji="1"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98B91417-EBB5-F9B3-A47D-44C3E1328A81}"/>
              </a:ext>
            </a:extLst>
          </p:cNvPr>
          <p:cNvSpPr/>
          <p:nvPr/>
        </p:nvSpPr>
        <p:spPr>
          <a:xfrm>
            <a:off x="6047197" y="2481044"/>
            <a:ext cx="2557463" cy="942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Times New Roman" panose="02020603050405020304" pitchFamily="18" charset="0"/>
                <a:cs typeface="Times New Roman" panose="02020603050405020304" pitchFamily="18" charset="0"/>
              </a:rPr>
              <a:t>National Spelling Bee</a:t>
            </a:r>
            <a:endParaRPr kumimoji="1" lang="zh-CN"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B33A9A05-F8D0-1ABA-9C91-7D40B1996B9D}"/>
              </a:ext>
            </a:extLst>
          </p:cNvPr>
          <p:cNvSpPr/>
          <p:nvPr/>
        </p:nvSpPr>
        <p:spPr>
          <a:xfrm>
            <a:off x="9003531" y="2517784"/>
            <a:ext cx="2557463" cy="942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Tough </a:t>
            </a:r>
            <a:r>
              <a:rPr kumimoji="1" lang="en-US" altLang="zh-CN" dirty="0" err="1"/>
              <a:t>neighbourhoods</a:t>
            </a:r>
            <a:endParaRPr kumimoji="1" lang="zh-CN" altLang="en-US" dirty="0"/>
          </a:p>
        </p:txBody>
      </p:sp>
      <p:sp>
        <p:nvSpPr>
          <p:cNvPr id="23" name="文本框 22">
            <a:extLst>
              <a:ext uri="{FF2B5EF4-FFF2-40B4-BE49-F238E27FC236}">
                <a16:creationId xmlns:a16="http://schemas.microsoft.com/office/drawing/2014/main" id="{0CE98F2D-E670-892B-FF27-C16F6BCE89F1}"/>
              </a:ext>
            </a:extLst>
          </p:cNvPr>
          <p:cNvSpPr txBox="1"/>
          <p:nvPr/>
        </p:nvSpPr>
        <p:spPr>
          <a:xfrm>
            <a:off x="5648325" y="5120469"/>
            <a:ext cx="4780777" cy="523220"/>
          </a:xfrm>
          <a:prstGeom prst="rect">
            <a:avLst/>
          </a:prstGeom>
          <a:noFill/>
        </p:spPr>
        <p:txBody>
          <a:bodyPr wrap="square" rtlCol="0">
            <a:spAutoFit/>
          </a:bodyPr>
          <a:lstStyle/>
          <a:p>
            <a:r>
              <a:rPr kumimoji="1" lang="en-US" altLang="zh-CN" sz="2800" b="1" dirty="0">
                <a:solidFill>
                  <a:schemeClr val="accent1">
                    <a:lumMod val="50000"/>
                  </a:schemeClr>
                </a:solidFill>
              </a:rPr>
              <a:t>__________ matters most</a:t>
            </a:r>
            <a:endParaRPr kumimoji="1" lang="zh-CN" altLang="en-US" sz="2800" b="1" dirty="0">
              <a:solidFill>
                <a:schemeClr val="accent1">
                  <a:lumMod val="50000"/>
                </a:schemeClr>
              </a:solidFill>
            </a:endParaRPr>
          </a:p>
        </p:txBody>
      </p:sp>
      <p:sp>
        <p:nvSpPr>
          <p:cNvPr id="13" name="文本框 12">
            <a:extLst>
              <a:ext uri="{FF2B5EF4-FFF2-40B4-BE49-F238E27FC236}">
                <a16:creationId xmlns:a16="http://schemas.microsoft.com/office/drawing/2014/main" id="{F409367B-9A5C-C541-CAE7-2E5DAB523514}"/>
              </a:ext>
            </a:extLst>
          </p:cNvPr>
          <p:cNvSpPr txBox="1"/>
          <p:nvPr/>
        </p:nvSpPr>
        <p:spPr>
          <a:xfrm>
            <a:off x="6358744" y="437296"/>
            <a:ext cx="2865953" cy="461665"/>
          </a:xfrm>
          <a:prstGeom prst="rect">
            <a:avLst/>
          </a:prstGeom>
          <a:noFill/>
        </p:spPr>
        <p:txBody>
          <a:bodyPr wrap="square" rtlCol="0">
            <a:spAutoFit/>
          </a:bodyPr>
          <a:lstStyle/>
          <a:p>
            <a:r>
              <a:rPr kumimoji="1" lang="en-US" altLang="zh-CN" sz="2400" b="1" dirty="0">
                <a:solidFill>
                  <a:schemeClr val="accent2">
                    <a:lumMod val="75000"/>
                  </a:schemeClr>
                </a:solidFill>
                <a:latin typeface="Times New Roman" panose="02020603050405020304" pitchFamily="18" charset="0"/>
                <a:cs typeface="Times New Roman" panose="02020603050405020304" pitchFamily="18" charset="0"/>
              </a:rPr>
              <a:t>teacher</a:t>
            </a:r>
            <a:endParaRPr kumimoji="1" lang="zh-CN" alt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405BF172-B515-A2F2-E631-6C1B31AE255C}"/>
              </a:ext>
            </a:extLst>
          </p:cNvPr>
          <p:cNvSpPr txBox="1"/>
          <p:nvPr/>
        </p:nvSpPr>
        <p:spPr>
          <a:xfrm>
            <a:off x="6730973" y="847143"/>
            <a:ext cx="2865953" cy="461665"/>
          </a:xfrm>
          <a:prstGeom prst="rect">
            <a:avLst/>
          </a:prstGeom>
          <a:noFill/>
        </p:spPr>
        <p:txBody>
          <a:bodyPr wrap="square" rtlCol="0">
            <a:spAutoFit/>
          </a:bodyPr>
          <a:lstStyle/>
          <a:p>
            <a:r>
              <a:rPr kumimoji="1" lang="en-US" altLang="zh-CN" sz="2400" b="1" dirty="0">
                <a:solidFill>
                  <a:schemeClr val="accent2">
                    <a:lumMod val="75000"/>
                  </a:schemeClr>
                </a:solidFill>
                <a:latin typeface="Times New Roman" panose="02020603050405020304" pitchFamily="18" charset="0"/>
                <a:cs typeface="Times New Roman" panose="02020603050405020304" pitchFamily="18" charset="0"/>
              </a:rPr>
              <a:t>psychologist</a:t>
            </a:r>
            <a:endParaRPr kumimoji="1" lang="zh-CN" alt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5CF6CC5C-D374-455C-8D1D-1967E5EBF298}"/>
              </a:ext>
            </a:extLst>
          </p:cNvPr>
          <p:cNvSpPr txBox="1"/>
          <p:nvPr/>
        </p:nvSpPr>
        <p:spPr>
          <a:xfrm>
            <a:off x="5479218" y="1346917"/>
            <a:ext cx="5052630" cy="461665"/>
          </a:xfrm>
          <a:prstGeom prst="rect">
            <a:avLst/>
          </a:prstGeom>
          <a:noFill/>
        </p:spPr>
        <p:txBody>
          <a:bodyPr wrap="square" rtlCol="0">
            <a:spAutoFit/>
          </a:bodyPr>
          <a:lstStyle/>
          <a:p>
            <a:r>
              <a:rPr kumimoji="1" lang="en-US" altLang="zh-CN" sz="2400" b="1" dirty="0">
                <a:solidFill>
                  <a:schemeClr val="accent2">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1">
                    <a:lumMod val="50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2">
                    <a:lumMod val="75000"/>
                  </a:schemeClr>
                </a:solidFill>
                <a:latin typeface="Times New Roman" panose="02020603050405020304" pitchFamily="18" charset="0"/>
                <a:cs typeface="Times New Roman" panose="02020603050405020304" pitchFamily="18" charset="0"/>
              </a:rPr>
              <a:t>Who is successful here and why</a:t>
            </a:r>
            <a:endParaRPr kumimoji="1" lang="zh-CN" alt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84AA7321-62D3-701D-8635-A8B801C10E93}"/>
              </a:ext>
            </a:extLst>
          </p:cNvPr>
          <p:cNvSpPr txBox="1"/>
          <p:nvPr/>
        </p:nvSpPr>
        <p:spPr>
          <a:xfrm>
            <a:off x="660978" y="3914698"/>
            <a:ext cx="5005482" cy="830997"/>
          </a:xfrm>
          <a:prstGeom prst="rect">
            <a:avLst/>
          </a:prstGeom>
          <a:noFill/>
        </p:spPr>
        <p:txBody>
          <a:bodyPr wrap="square" rtlCol="0">
            <a:spAutoFit/>
          </a:bodyPr>
          <a:lstStyle/>
          <a:p>
            <a:r>
              <a:rPr kumimoji="1" lang="en-US" altLang="zh-CN" sz="2400" b="1" dirty="0">
                <a:solidFill>
                  <a:schemeClr val="accent1">
                    <a:lumMod val="50000"/>
                  </a:schemeClr>
                </a:solidFill>
              </a:rPr>
              <a:t>Whether to ______in military </a:t>
            </a:r>
          </a:p>
          <a:p>
            <a:r>
              <a:rPr kumimoji="1" lang="en-US" altLang="zh-CN" sz="2400" b="1" dirty="0">
                <a:solidFill>
                  <a:schemeClr val="accent1">
                    <a:lumMod val="50000"/>
                  </a:schemeClr>
                </a:solidFill>
              </a:rPr>
              <a:t>training or __________</a:t>
            </a:r>
            <a:endParaRPr kumimoji="1" lang="zh-CN" altLang="en-US" b="1" dirty="0">
              <a:solidFill>
                <a:schemeClr val="accent1">
                  <a:lumMod val="50000"/>
                </a:schemeClr>
              </a:solidFill>
            </a:endParaRPr>
          </a:p>
        </p:txBody>
      </p:sp>
      <p:sp>
        <p:nvSpPr>
          <p:cNvPr id="17" name="文本框 16">
            <a:extLst>
              <a:ext uri="{FF2B5EF4-FFF2-40B4-BE49-F238E27FC236}">
                <a16:creationId xmlns:a16="http://schemas.microsoft.com/office/drawing/2014/main" id="{22E3778F-C987-EE76-DCA4-876447239F2F}"/>
              </a:ext>
            </a:extLst>
          </p:cNvPr>
          <p:cNvSpPr txBox="1"/>
          <p:nvPr/>
        </p:nvSpPr>
        <p:spPr>
          <a:xfrm>
            <a:off x="5186578" y="4050294"/>
            <a:ext cx="4278699" cy="461665"/>
          </a:xfrm>
          <a:prstGeom prst="rect">
            <a:avLst/>
          </a:prstGeom>
          <a:noFill/>
        </p:spPr>
        <p:txBody>
          <a:bodyPr wrap="square" rtlCol="0">
            <a:spAutoFit/>
          </a:bodyPr>
          <a:lstStyle/>
          <a:p>
            <a:r>
              <a:rPr kumimoji="1" lang="en-US" altLang="zh-CN" sz="2400" b="1" dirty="0">
                <a:solidFill>
                  <a:schemeClr val="accent1">
                    <a:lumMod val="50000"/>
                  </a:schemeClr>
                </a:solidFill>
              </a:rPr>
              <a:t>Which children</a:t>
            </a:r>
            <a:r>
              <a:rPr kumimoji="1" lang="en-US" altLang="zh-CN" b="1" dirty="0">
                <a:solidFill>
                  <a:schemeClr val="accent1">
                    <a:lumMod val="50000"/>
                  </a:schemeClr>
                </a:solidFill>
              </a:rPr>
              <a:t>____________</a:t>
            </a:r>
            <a:endParaRPr kumimoji="1" lang="zh-CN" altLang="en-US" b="1" dirty="0">
              <a:solidFill>
                <a:schemeClr val="accent1">
                  <a:lumMod val="50000"/>
                </a:schemeClr>
              </a:solidFill>
            </a:endParaRPr>
          </a:p>
        </p:txBody>
      </p:sp>
      <p:sp>
        <p:nvSpPr>
          <p:cNvPr id="18" name="文本框 17">
            <a:extLst>
              <a:ext uri="{FF2B5EF4-FFF2-40B4-BE49-F238E27FC236}">
                <a16:creationId xmlns:a16="http://schemas.microsoft.com/office/drawing/2014/main" id="{5B588014-1ED4-D0ED-6315-DC41EB155C56}"/>
              </a:ext>
            </a:extLst>
          </p:cNvPr>
          <p:cNvSpPr txBox="1"/>
          <p:nvPr/>
        </p:nvSpPr>
        <p:spPr>
          <a:xfrm>
            <a:off x="9546561" y="3751588"/>
            <a:ext cx="3748088" cy="830997"/>
          </a:xfrm>
          <a:prstGeom prst="rect">
            <a:avLst/>
          </a:prstGeom>
          <a:noFill/>
        </p:spPr>
        <p:txBody>
          <a:bodyPr wrap="square" rtlCol="0">
            <a:spAutoFit/>
          </a:bodyPr>
          <a:lstStyle/>
          <a:p>
            <a:r>
              <a:rPr kumimoji="1" lang="en-US" altLang="zh-CN" sz="2400" b="1" dirty="0">
                <a:solidFill>
                  <a:schemeClr val="accent1">
                    <a:lumMod val="50000"/>
                  </a:schemeClr>
                </a:solidFill>
              </a:rPr>
              <a:t>Which teachers </a:t>
            </a:r>
          </a:p>
          <a:p>
            <a:r>
              <a:rPr kumimoji="1" lang="en-US" altLang="zh-CN" sz="2400" b="1" dirty="0">
                <a:solidFill>
                  <a:schemeClr val="accent1">
                    <a:lumMod val="50000"/>
                  </a:schemeClr>
                </a:solidFill>
              </a:rPr>
              <a:t>remained </a:t>
            </a:r>
            <a:endParaRPr kumimoji="1" lang="zh-CN" altLang="en-US" sz="2400" b="1" dirty="0">
              <a:solidFill>
                <a:schemeClr val="accent1">
                  <a:lumMod val="50000"/>
                </a:schemeClr>
              </a:solidFill>
            </a:endParaRPr>
          </a:p>
        </p:txBody>
      </p:sp>
      <p:sp>
        <p:nvSpPr>
          <p:cNvPr id="19" name="文本框 18">
            <a:extLst>
              <a:ext uri="{FF2B5EF4-FFF2-40B4-BE49-F238E27FC236}">
                <a16:creationId xmlns:a16="http://schemas.microsoft.com/office/drawing/2014/main" id="{5F41A17B-E246-414C-16B8-9C47331B951E}"/>
              </a:ext>
            </a:extLst>
          </p:cNvPr>
          <p:cNvSpPr txBox="1"/>
          <p:nvPr/>
        </p:nvSpPr>
        <p:spPr>
          <a:xfrm>
            <a:off x="2645439" y="3751588"/>
            <a:ext cx="846652"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stay</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61E8A517-1F78-E430-C850-A9DAFFDD4791}"/>
              </a:ext>
            </a:extLst>
          </p:cNvPr>
          <p:cNvSpPr txBox="1"/>
          <p:nvPr/>
        </p:nvSpPr>
        <p:spPr>
          <a:xfrm>
            <a:off x="2508822" y="4237286"/>
            <a:ext cx="2865953" cy="461665"/>
          </a:xfrm>
          <a:prstGeom prst="rect">
            <a:avLst/>
          </a:prstGeom>
          <a:noFill/>
        </p:spPr>
        <p:txBody>
          <a:bodyPr wrap="square" rtlCol="0">
            <a:spAutoFit/>
          </a:bodyPr>
          <a:lstStyle/>
          <a:p>
            <a:r>
              <a:rPr kumimoji="1" lang="en-US" altLang="zh-CN" sz="2400" b="1" dirty="0">
                <a:solidFill>
                  <a:schemeClr val="accent2">
                    <a:lumMod val="75000"/>
                  </a:schemeClr>
                </a:solidFill>
                <a:latin typeface="Times New Roman" panose="02020603050405020304" pitchFamily="18" charset="0"/>
                <a:cs typeface="Times New Roman" panose="02020603050405020304" pitchFamily="18" charset="0"/>
              </a:rPr>
              <a:t>drop out </a:t>
            </a:r>
            <a:endParaRPr kumimoji="1" lang="zh-CN" alt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43341553-4D94-A8D3-6DEA-165D81F8A9C8}"/>
              </a:ext>
            </a:extLst>
          </p:cNvPr>
          <p:cNvSpPr txBox="1"/>
          <p:nvPr/>
        </p:nvSpPr>
        <p:spPr>
          <a:xfrm>
            <a:off x="6886976" y="3798793"/>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advance farthest</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cxnSp>
        <p:nvCxnSpPr>
          <p:cNvPr id="26" name="直线箭头连接符 25">
            <a:extLst>
              <a:ext uri="{FF2B5EF4-FFF2-40B4-BE49-F238E27FC236}">
                <a16:creationId xmlns:a16="http://schemas.microsoft.com/office/drawing/2014/main" id="{A483E73E-BF96-12A4-D213-994B332E8BA8}"/>
              </a:ext>
            </a:extLst>
          </p:cNvPr>
          <p:cNvCxnSpPr>
            <a:cxnSpLocks/>
          </p:cNvCxnSpPr>
          <p:nvPr/>
        </p:nvCxnSpPr>
        <p:spPr>
          <a:xfrm>
            <a:off x="4229487" y="4402853"/>
            <a:ext cx="1626314" cy="66543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7" name="直线箭头连接符 26">
            <a:extLst>
              <a:ext uri="{FF2B5EF4-FFF2-40B4-BE49-F238E27FC236}">
                <a16:creationId xmlns:a16="http://schemas.microsoft.com/office/drawing/2014/main" id="{2479EE7B-FA34-90DD-2F05-D56FE9C0C1E8}"/>
              </a:ext>
            </a:extLst>
          </p:cNvPr>
          <p:cNvCxnSpPr>
            <a:cxnSpLocks/>
          </p:cNvCxnSpPr>
          <p:nvPr/>
        </p:nvCxnSpPr>
        <p:spPr>
          <a:xfrm>
            <a:off x="6635392" y="4435475"/>
            <a:ext cx="0" cy="71721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9700F4C2-524B-FF87-CCAF-B2302F6134B5}"/>
              </a:ext>
            </a:extLst>
          </p:cNvPr>
          <p:cNvCxnSpPr>
            <a:cxnSpLocks/>
          </p:cNvCxnSpPr>
          <p:nvPr/>
        </p:nvCxnSpPr>
        <p:spPr>
          <a:xfrm flipH="1">
            <a:off x="8424875" y="4597555"/>
            <a:ext cx="1328054" cy="54035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6" name="圆角矩形 35">
            <a:extLst>
              <a:ext uri="{FF2B5EF4-FFF2-40B4-BE49-F238E27FC236}">
                <a16:creationId xmlns:a16="http://schemas.microsoft.com/office/drawing/2014/main" id="{045284B5-D9B8-779E-5AA9-109BD7A2AF76}"/>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The mind map </a:t>
            </a:r>
            <a:endParaRPr kumimoji="1" lang="zh-CN" altLang="en-US" sz="2800" b="1" dirty="0"/>
          </a:p>
        </p:txBody>
      </p:sp>
      <p:sp>
        <p:nvSpPr>
          <p:cNvPr id="30" name="文本框 29">
            <a:extLst>
              <a:ext uri="{FF2B5EF4-FFF2-40B4-BE49-F238E27FC236}">
                <a16:creationId xmlns:a16="http://schemas.microsoft.com/office/drawing/2014/main" id="{D223BE2E-3BD8-2496-7A89-E2C044983D75}"/>
              </a:ext>
            </a:extLst>
          </p:cNvPr>
          <p:cNvSpPr txBox="1"/>
          <p:nvPr/>
        </p:nvSpPr>
        <p:spPr>
          <a:xfrm>
            <a:off x="3537405" y="6039486"/>
            <a:ext cx="1626314" cy="461665"/>
          </a:xfrm>
          <a:prstGeom prst="rect">
            <a:avLst/>
          </a:prstGeom>
          <a:noFill/>
        </p:spPr>
        <p:txBody>
          <a:bodyPr wrap="square" rtlCol="0">
            <a:spAutoFit/>
          </a:bodyPr>
          <a:lstStyle/>
          <a:p>
            <a:r>
              <a:rPr kumimoji="1" lang="en-US" altLang="zh-CN" sz="2400" b="1" dirty="0">
                <a:solidFill>
                  <a:schemeClr val="accent1">
                    <a:lumMod val="50000"/>
                  </a:schemeClr>
                </a:solidFill>
              </a:rPr>
              <a:t>_______</a:t>
            </a:r>
            <a:endParaRPr kumimoji="1" lang="zh-CN" alt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FF7BDC84-4A53-6B6F-5F3D-4884F2DB7462}"/>
              </a:ext>
            </a:extLst>
          </p:cNvPr>
          <p:cNvSpPr txBox="1"/>
          <p:nvPr/>
        </p:nvSpPr>
        <p:spPr>
          <a:xfrm>
            <a:off x="7556317" y="6111396"/>
            <a:ext cx="6484620" cy="369332"/>
          </a:xfrm>
          <a:prstGeom prst="rect">
            <a:avLst/>
          </a:prstGeom>
          <a:noFill/>
        </p:spPr>
        <p:txBody>
          <a:bodyPr wrap="square">
            <a:spAutoFit/>
          </a:bodyPr>
          <a:lstStyle/>
          <a:p>
            <a:r>
              <a:rPr kumimoji="1" lang="en-US" altLang="zh-CN" sz="1800" b="1" dirty="0">
                <a:solidFill>
                  <a:schemeClr val="accent1">
                    <a:lumMod val="50000"/>
                  </a:schemeClr>
                </a:solidFill>
              </a:rPr>
              <a:t>__________</a:t>
            </a:r>
            <a:endParaRPr lang="zh-CN" altLang="en-US" dirty="0"/>
          </a:p>
        </p:txBody>
      </p:sp>
      <p:sp>
        <p:nvSpPr>
          <p:cNvPr id="34" name="文本框 33">
            <a:extLst>
              <a:ext uri="{FF2B5EF4-FFF2-40B4-BE49-F238E27FC236}">
                <a16:creationId xmlns:a16="http://schemas.microsoft.com/office/drawing/2014/main" id="{2339F456-6D3E-D882-CF6B-379D406906F5}"/>
              </a:ext>
            </a:extLst>
          </p:cNvPr>
          <p:cNvSpPr txBox="1"/>
          <p:nvPr/>
        </p:nvSpPr>
        <p:spPr>
          <a:xfrm>
            <a:off x="3734508" y="5890173"/>
            <a:ext cx="1605539"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passion</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5" name="文本框 34">
            <a:extLst>
              <a:ext uri="{FF2B5EF4-FFF2-40B4-BE49-F238E27FC236}">
                <a16:creationId xmlns:a16="http://schemas.microsoft.com/office/drawing/2014/main" id="{2F74EB10-E462-8C38-4F4E-0645C549780D}"/>
              </a:ext>
            </a:extLst>
          </p:cNvPr>
          <p:cNvSpPr txBox="1"/>
          <p:nvPr/>
        </p:nvSpPr>
        <p:spPr>
          <a:xfrm>
            <a:off x="5273297" y="5893736"/>
            <a:ext cx="2865953" cy="523220"/>
          </a:xfrm>
          <a:prstGeom prst="rect">
            <a:avLst/>
          </a:prstGeom>
          <a:noFill/>
        </p:spPr>
        <p:txBody>
          <a:bodyPr wrap="square" rtlCol="0">
            <a:spAutoFit/>
          </a:bodyPr>
          <a:lstStyle/>
          <a:p>
            <a:r>
              <a:rPr kumimoji="1" lang="en-US" altLang="zh-CN" sz="2800" b="1" dirty="0">
                <a:solidFill>
                  <a:schemeClr val="accent1">
                    <a:lumMod val="50000"/>
                  </a:schemeClr>
                </a:solidFill>
                <a:latin typeface="Times New Roman" panose="02020603050405020304" pitchFamily="18" charset="0"/>
                <a:cs typeface="Times New Roman" panose="02020603050405020304" pitchFamily="18" charset="0"/>
              </a:rPr>
              <a:t>perseverance</a:t>
            </a:r>
            <a:endParaRPr kumimoji="1" lang="zh-CN" alt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A4BB974C-AD9A-3F0F-43C0-32208F50258B}"/>
              </a:ext>
            </a:extLst>
          </p:cNvPr>
          <p:cNvSpPr txBox="1"/>
          <p:nvPr/>
        </p:nvSpPr>
        <p:spPr>
          <a:xfrm>
            <a:off x="7665895" y="5971620"/>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stamina</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左大括号 7">
            <a:extLst>
              <a:ext uri="{FF2B5EF4-FFF2-40B4-BE49-F238E27FC236}">
                <a16:creationId xmlns:a16="http://schemas.microsoft.com/office/drawing/2014/main" id="{0941715F-B71C-4810-B267-06F418D96ECE}"/>
              </a:ext>
            </a:extLst>
          </p:cNvPr>
          <p:cNvSpPr/>
          <p:nvPr/>
        </p:nvSpPr>
        <p:spPr>
          <a:xfrm rot="5400000">
            <a:off x="6090364" y="3859386"/>
            <a:ext cx="854816" cy="3441420"/>
          </a:xfrm>
          <a:prstGeom prst="leftBrace">
            <a:avLst>
              <a:gd name="adj1" fmla="val 8333"/>
              <a:gd name="adj2" fmla="val 5044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8" name="文本框 37">
            <a:extLst>
              <a:ext uri="{FF2B5EF4-FFF2-40B4-BE49-F238E27FC236}">
                <a16:creationId xmlns:a16="http://schemas.microsoft.com/office/drawing/2014/main" id="{D7810922-A669-6C61-CC58-851427F5A212}"/>
              </a:ext>
            </a:extLst>
          </p:cNvPr>
          <p:cNvSpPr txBox="1"/>
          <p:nvPr/>
        </p:nvSpPr>
        <p:spPr>
          <a:xfrm>
            <a:off x="5984943" y="4874969"/>
            <a:ext cx="1530308" cy="523220"/>
          </a:xfrm>
          <a:prstGeom prst="rect">
            <a:avLst/>
          </a:prstGeom>
          <a:solidFill>
            <a:schemeClr val="bg1"/>
          </a:solidFill>
          <a:ln w="57150">
            <a:solidFill>
              <a:schemeClr val="accent1">
                <a:shade val="50000"/>
              </a:schemeClr>
            </a:solidFill>
          </a:ln>
        </p:spPr>
        <p:txBody>
          <a:bodyPr wrap="square" rtlCol="0">
            <a:spAutoFit/>
          </a:bodyPr>
          <a:lstStyle/>
          <a:p>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61CBB589-1B63-E544-F449-3E7CB5482A33}"/>
              </a:ext>
            </a:extLst>
          </p:cNvPr>
          <p:cNvSpPr txBox="1"/>
          <p:nvPr/>
        </p:nvSpPr>
        <p:spPr>
          <a:xfrm>
            <a:off x="6297291" y="4771077"/>
            <a:ext cx="1094602" cy="584775"/>
          </a:xfrm>
          <a:prstGeom prst="rect">
            <a:avLst/>
          </a:prstGeom>
          <a:noFill/>
        </p:spPr>
        <p:txBody>
          <a:bodyPr wrap="square" rtlCol="0">
            <a:spAutoFit/>
          </a:bodyPr>
          <a:lstStyle/>
          <a:p>
            <a:r>
              <a:rPr kumimoji="1" lang="en-US" altLang="zh-CN" sz="3200" b="1" dirty="0">
                <a:solidFill>
                  <a:schemeClr val="accent2">
                    <a:lumMod val="75000"/>
                  </a:schemeClr>
                </a:solidFill>
                <a:latin typeface="Times New Roman" panose="02020603050405020304" pitchFamily="18" charset="0"/>
                <a:cs typeface="Times New Roman" panose="02020603050405020304" pitchFamily="18" charset="0"/>
              </a:rPr>
              <a:t>grit</a:t>
            </a:r>
            <a:endParaRPr kumimoji="1" lang="zh-CN" alt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616B33A9-AEC5-EBA7-249E-30D1299CB8C7}"/>
              </a:ext>
            </a:extLst>
          </p:cNvPr>
          <p:cNvSpPr/>
          <p:nvPr/>
        </p:nvSpPr>
        <p:spPr>
          <a:xfrm>
            <a:off x="3680428" y="5888163"/>
            <a:ext cx="2498233" cy="665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latin typeface="Times New Roman" panose="02020603050405020304" pitchFamily="18" charset="0"/>
                <a:cs typeface="Times New Roman" panose="02020603050405020304" pitchFamily="18" charset="0"/>
              </a:rPr>
              <a:t>Mind:?</a:t>
            </a:r>
            <a:endParaRPr kumimoji="1" lang="zh-CN" altLang="en-US" sz="2800" b="1" dirty="0">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A654EF16-60F6-EC8C-2D6A-E7968EF39C1C}"/>
              </a:ext>
            </a:extLst>
          </p:cNvPr>
          <p:cNvSpPr/>
          <p:nvPr/>
        </p:nvSpPr>
        <p:spPr>
          <a:xfrm>
            <a:off x="6499993" y="5886024"/>
            <a:ext cx="2498233" cy="665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latin typeface="Times New Roman" panose="02020603050405020304" pitchFamily="18" charset="0"/>
                <a:cs typeface="Times New Roman" panose="02020603050405020304" pitchFamily="18" charset="0"/>
              </a:rPr>
              <a:t>Action?</a:t>
            </a:r>
            <a:endParaRPr kumimoji="1" lang="zh-C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0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1" grpId="0"/>
      <p:bldP spid="24" grpId="0"/>
      <p:bldP spid="34" grpId="0"/>
      <p:bldP spid="37" grpId="0"/>
      <p:bldP spid="25" grpId="0" animBg="1"/>
      <p:bldP spid="32"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666522729247478" descr="1666522729247478">
            <a:hlinkClick r:id="" action="ppaction://media"/>
            <a:extLst>
              <a:ext uri="{FF2B5EF4-FFF2-40B4-BE49-F238E27FC236}">
                <a16:creationId xmlns:a16="http://schemas.microsoft.com/office/drawing/2014/main" id="{F6B4A06E-D42E-42A0-1B5B-02D1FE8EE5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357"/>
            <a:ext cx="5165125" cy="7154563"/>
          </a:xfrm>
          <a:prstGeom prst="rect">
            <a:avLst/>
          </a:prstGeom>
        </p:spPr>
      </p:pic>
      <p:sp>
        <p:nvSpPr>
          <p:cNvPr id="5" name="文本框 4">
            <a:extLst>
              <a:ext uri="{FF2B5EF4-FFF2-40B4-BE49-F238E27FC236}">
                <a16:creationId xmlns:a16="http://schemas.microsoft.com/office/drawing/2014/main" id="{6A449B94-C9D5-BE38-A03E-3C1DFCA31F94}"/>
              </a:ext>
            </a:extLst>
          </p:cNvPr>
          <p:cNvSpPr txBox="1"/>
          <p:nvPr/>
        </p:nvSpPr>
        <p:spPr>
          <a:xfrm>
            <a:off x="5165124" y="580768"/>
            <a:ext cx="7562335" cy="1077218"/>
          </a:xfrm>
          <a:prstGeom prst="rect">
            <a:avLst/>
          </a:prstGeom>
          <a:noFill/>
        </p:spPr>
        <p:txBody>
          <a:bodyPr wrap="square" rtlCol="0">
            <a:spAutoFit/>
          </a:bodyPr>
          <a:lstStyle/>
          <a:p>
            <a:r>
              <a:rPr kumimoji="1" lang="en-US" altLang="zh-CN" sz="3200" dirty="0">
                <a:solidFill>
                  <a:schemeClr val="accent5">
                    <a:lumMod val="50000"/>
                  </a:schemeClr>
                </a:solidFill>
                <a:latin typeface="Times New Roman" panose="02020603050405020304" pitchFamily="18" charset="0"/>
                <a:cs typeface="Times New Roman" panose="02020603050405020304" pitchFamily="18" charset="0"/>
              </a:rPr>
              <a:t>The precondition(</a:t>
            </a:r>
            <a:r>
              <a:rPr kumimoji="1" lang="zh-CN" altLang="en-US" sz="3200" dirty="0">
                <a:solidFill>
                  <a:schemeClr val="accent5">
                    <a:lumMod val="50000"/>
                  </a:schemeClr>
                </a:solidFill>
                <a:latin typeface="Times New Roman" panose="02020603050405020304" pitchFamily="18" charset="0"/>
                <a:cs typeface="Times New Roman" panose="02020603050405020304" pitchFamily="18" charset="0"/>
              </a:rPr>
              <a:t>前提</a:t>
            </a:r>
            <a:r>
              <a:rPr kumimoji="1" lang="en-US" altLang="zh-CN" sz="3200" dirty="0">
                <a:solidFill>
                  <a:schemeClr val="accent5">
                    <a:lumMod val="50000"/>
                  </a:schemeClr>
                </a:solidFill>
                <a:latin typeface="Times New Roman" panose="02020603050405020304" pitchFamily="18" charset="0"/>
                <a:cs typeface="Times New Roman" panose="02020603050405020304" pitchFamily="18" charset="0"/>
              </a:rPr>
              <a:t>)of building strong grit is : </a:t>
            </a:r>
            <a:endParaRPr kumimoji="1" lang="zh-CN" altLang="en-US" sz="3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6" name="圆角矩形 5">
            <a:extLst>
              <a:ext uri="{FF2B5EF4-FFF2-40B4-BE49-F238E27FC236}">
                <a16:creationId xmlns:a16="http://schemas.microsoft.com/office/drawing/2014/main" id="{B6F2AB28-53B4-2313-941E-AC051B8A63F9}"/>
              </a:ext>
            </a:extLst>
          </p:cNvPr>
          <p:cNvSpPr/>
          <p:nvPr/>
        </p:nvSpPr>
        <p:spPr>
          <a:xfrm>
            <a:off x="5820033" y="1775374"/>
            <a:ext cx="5461686" cy="1653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800" b="1" dirty="0">
                <a:latin typeface="Times New Roman" panose="02020603050405020304" pitchFamily="18" charset="0"/>
                <a:cs typeface="Times New Roman" panose="02020603050405020304" pitchFamily="18" charset="0"/>
              </a:rPr>
              <a:t>Growth mindset</a:t>
            </a:r>
            <a:endParaRPr kumimoji="1" lang="zh-CN" altLang="en-US" sz="4800" b="1"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83FA2EE5-5FAC-4EA0-AE63-A3679158665B}"/>
              </a:ext>
            </a:extLst>
          </p:cNvPr>
          <p:cNvSpPr/>
          <p:nvPr/>
        </p:nvSpPr>
        <p:spPr>
          <a:xfrm>
            <a:off x="5640860" y="3756453"/>
            <a:ext cx="5820032" cy="1554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kern="0" dirty="0">
                <a:solidFill>
                  <a:schemeClr val="accent5">
                    <a:lumMod val="50000"/>
                  </a:schemeClr>
                </a:solidFill>
                <a:latin typeface="Times New Roman" panose="02020603050405020304" pitchFamily="18" charset="0"/>
                <a:ea typeface="宋体" panose="02010600030101010101" pitchFamily="2" charset="-122"/>
                <a:cs typeface="Times New Roman" panose="02020603050405020304" pitchFamily="18" charset="0"/>
              </a:rPr>
              <a:t>You must believe that you can improve your ability through hard work.</a:t>
            </a:r>
          </a:p>
        </p:txBody>
      </p:sp>
    </p:spTree>
    <p:extLst>
      <p:ext uri="{BB962C8B-B14F-4D97-AF65-F5344CB8AC3E}">
        <p14:creationId xmlns:p14="http://schemas.microsoft.com/office/powerpoint/2010/main" val="35338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 2" descr="篮球运动员&#10;&#10;描述已自动生成">
            <a:extLst>
              <a:ext uri="{FF2B5EF4-FFF2-40B4-BE49-F238E27FC236}">
                <a16:creationId xmlns:a16="http://schemas.microsoft.com/office/drawing/2014/main" id="{16AAEDAA-512F-D0D7-146D-B86C8F9738DA}"/>
              </a:ext>
            </a:extLst>
          </p:cNvPr>
          <p:cNvPicPr>
            <a:picLocks noChangeAspect="1"/>
          </p:cNvPicPr>
          <p:nvPr/>
        </p:nvPicPr>
        <p:blipFill rotWithShape="1">
          <a:blip r:embed="rId2"/>
          <a:srcRect l="101" r="9727" b="-2"/>
          <a:stretch/>
        </p:blipFill>
        <p:spPr>
          <a:xfrm>
            <a:off x="196731" y="166533"/>
            <a:ext cx="3809612" cy="6524936"/>
          </a:xfrm>
          <a:prstGeom prst="rect">
            <a:avLst/>
          </a:prstGeom>
        </p:spPr>
      </p:pic>
      <p:pic>
        <p:nvPicPr>
          <p:cNvPr id="7" name="图片 6" descr="穿着西装笔挺的男子&#10;&#10;描述已自动生成">
            <a:extLst>
              <a:ext uri="{FF2B5EF4-FFF2-40B4-BE49-F238E27FC236}">
                <a16:creationId xmlns:a16="http://schemas.microsoft.com/office/drawing/2014/main" id="{05AB7D7A-099C-DD37-5CC5-68C46894D29C}"/>
              </a:ext>
            </a:extLst>
          </p:cNvPr>
          <p:cNvPicPr>
            <a:picLocks noChangeAspect="1"/>
          </p:cNvPicPr>
          <p:nvPr/>
        </p:nvPicPr>
        <p:blipFill rotWithShape="1">
          <a:blip r:embed="rId3"/>
          <a:srcRect l="20963" r="14901" b="-2"/>
          <a:stretch/>
        </p:blipFill>
        <p:spPr>
          <a:xfrm>
            <a:off x="4196497" y="166533"/>
            <a:ext cx="3797618" cy="6524936"/>
          </a:xfrm>
          <a:prstGeom prst="rect">
            <a:avLst/>
          </a:prstGeom>
        </p:spPr>
      </p:pic>
      <p:pic>
        <p:nvPicPr>
          <p:cNvPr id="2056" name="Picture 8" descr="人的照片上写着字&#10;&#10;描述已自动生成">
            <a:extLst>
              <a:ext uri="{FF2B5EF4-FFF2-40B4-BE49-F238E27FC236}">
                <a16:creationId xmlns:a16="http://schemas.microsoft.com/office/drawing/2014/main" id="{7916B11C-D146-F88A-DF38-B278ACDB03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46" r="-2" b="41219"/>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70" name="图片 69">
            <a:extLst>
              <a:ext uri="{FF2B5EF4-FFF2-40B4-BE49-F238E27FC236}">
                <a16:creationId xmlns:a16="http://schemas.microsoft.com/office/drawing/2014/main" id="{4362A65F-7B9C-777D-06ED-C1C16623D53B}"/>
              </a:ext>
            </a:extLst>
          </p:cNvPr>
          <p:cNvPicPr>
            <a:picLocks noChangeAspect="1"/>
          </p:cNvPicPr>
          <p:nvPr/>
        </p:nvPicPr>
        <p:blipFill>
          <a:blip r:embed="rId5"/>
          <a:stretch>
            <a:fillRect/>
          </a:stretch>
        </p:blipFill>
        <p:spPr>
          <a:xfrm>
            <a:off x="8183346" y="3565200"/>
            <a:ext cx="3940403" cy="2519470"/>
          </a:xfrm>
          <a:prstGeom prst="rect">
            <a:avLst/>
          </a:prstGeom>
        </p:spPr>
      </p:pic>
      <p:sp>
        <p:nvSpPr>
          <p:cNvPr id="8" name="文本框 7">
            <a:extLst>
              <a:ext uri="{FF2B5EF4-FFF2-40B4-BE49-F238E27FC236}">
                <a16:creationId xmlns:a16="http://schemas.microsoft.com/office/drawing/2014/main" id="{6F5608A5-9BC9-7469-523E-8FFC1F3C86A8}"/>
              </a:ext>
            </a:extLst>
          </p:cNvPr>
          <p:cNvSpPr txBox="1"/>
          <p:nvPr/>
        </p:nvSpPr>
        <p:spPr>
          <a:xfrm>
            <a:off x="6315075" y="2461490"/>
            <a:ext cx="2114550" cy="523220"/>
          </a:xfrm>
          <a:prstGeom prst="rect">
            <a:avLst/>
          </a:prstGeom>
          <a:noFill/>
        </p:spPr>
        <p:txBody>
          <a:bodyPr wrap="square" rtlCol="0">
            <a:spAutoFit/>
          </a:bodyPr>
          <a:lstStyle/>
          <a:p>
            <a:r>
              <a:rPr kumimoji="1" lang="en-US" altLang="zh-CN" sz="2800" b="1" dirty="0">
                <a:solidFill>
                  <a:schemeClr val="accent4"/>
                </a:solidFill>
                <a:latin typeface="Times New Roman" panose="02020603050405020304" pitchFamily="18" charset="0"/>
                <a:cs typeface="Times New Roman" panose="02020603050405020304" pitchFamily="18" charset="0"/>
              </a:rPr>
              <a:t>Musician</a:t>
            </a:r>
            <a:endParaRPr kumimoji="1" lang="zh-CN" altLang="en-US" sz="2800" b="1" dirty="0">
              <a:solidFill>
                <a:schemeClr val="accent4"/>
              </a:solidFill>
              <a:latin typeface="Times New Roman" panose="02020603050405020304" pitchFamily="18" charset="0"/>
              <a:cs typeface="Times New Roman" panose="02020603050405020304" pitchFamily="18" charset="0"/>
            </a:endParaRPr>
          </a:p>
        </p:txBody>
      </p:sp>
      <p:sp>
        <p:nvSpPr>
          <p:cNvPr id="72" name="文本框 71">
            <a:extLst>
              <a:ext uri="{FF2B5EF4-FFF2-40B4-BE49-F238E27FC236}">
                <a16:creationId xmlns:a16="http://schemas.microsoft.com/office/drawing/2014/main" id="{83B287AE-34AA-C2F6-5A19-AC1D2B9DDFE0}"/>
              </a:ext>
            </a:extLst>
          </p:cNvPr>
          <p:cNvSpPr txBox="1"/>
          <p:nvPr/>
        </p:nvSpPr>
        <p:spPr>
          <a:xfrm>
            <a:off x="8529739" y="2461490"/>
            <a:ext cx="2114550" cy="523220"/>
          </a:xfrm>
          <a:prstGeom prst="rect">
            <a:avLst/>
          </a:prstGeom>
          <a:noFill/>
        </p:spPr>
        <p:txBody>
          <a:bodyPr wrap="square" rtlCol="0">
            <a:spAutoFit/>
          </a:bodyPr>
          <a:lstStyle/>
          <a:p>
            <a:r>
              <a:rPr kumimoji="1" lang="en-US" altLang="zh-CN" sz="2800" b="1" dirty="0">
                <a:solidFill>
                  <a:schemeClr val="accent4"/>
                </a:solidFill>
                <a:latin typeface="Times New Roman" panose="02020603050405020304" pitchFamily="18" charset="0"/>
                <a:cs typeface="Times New Roman" panose="02020603050405020304" pitchFamily="18" charset="0"/>
              </a:rPr>
              <a:t>Scientist</a:t>
            </a:r>
            <a:endParaRPr kumimoji="1" lang="zh-CN" altLang="en-US" sz="2800" b="1" dirty="0">
              <a:solidFill>
                <a:schemeClr val="accent4"/>
              </a:solidFill>
              <a:latin typeface="Times New Roman" panose="02020603050405020304" pitchFamily="18" charset="0"/>
              <a:cs typeface="Times New Roman" panose="02020603050405020304" pitchFamily="18" charset="0"/>
            </a:endParaRPr>
          </a:p>
        </p:txBody>
      </p:sp>
      <p:sp>
        <p:nvSpPr>
          <p:cNvPr id="73" name="文本框 72">
            <a:extLst>
              <a:ext uri="{FF2B5EF4-FFF2-40B4-BE49-F238E27FC236}">
                <a16:creationId xmlns:a16="http://schemas.microsoft.com/office/drawing/2014/main" id="{C0096626-B73C-3735-84EE-840B7285ED65}"/>
              </a:ext>
            </a:extLst>
          </p:cNvPr>
          <p:cNvSpPr txBox="1"/>
          <p:nvPr/>
        </p:nvSpPr>
        <p:spPr>
          <a:xfrm>
            <a:off x="9266075" y="4803547"/>
            <a:ext cx="2114550" cy="523220"/>
          </a:xfrm>
          <a:prstGeom prst="rect">
            <a:avLst/>
          </a:prstGeom>
          <a:noFill/>
        </p:spPr>
        <p:txBody>
          <a:bodyPr wrap="square" rtlCol="0">
            <a:spAutoFit/>
          </a:bodyPr>
          <a:lstStyle/>
          <a:p>
            <a:r>
              <a:rPr kumimoji="1" lang="en-US" altLang="zh-CN" sz="2800" b="1" dirty="0">
                <a:solidFill>
                  <a:schemeClr val="accent4"/>
                </a:solidFill>
                <a:latin typeface="Times New Roman" panose="02020603050405020304" pitchFamily="18" charset="0"/>
                <a:cs typeface="Times New Roman" panose="02020603050405020304" pitchFamily="18" charset="0"/>
              </a:rPr>
              <a:t>Athlete</a:t>
            </a:r>
            <a:endParaRPr kumimoji="1" lang="zh-CN" altLang="en-US" sz="2800" b="1" dirty="0">
              <a:solidFill>
                <a:schemeClr val="accent4"/>
              </a:solidFill>
              <a:latin typeface="Times New Roman" panose="02020603050405020304" pitchFamily="18" charset="0"/>
              <a:cs typeface="Times New Roman" panose="02020603050405020304" pitchFamily="18" charset="0"/>
            </a:endParaRPr>
          </a:p>
        </p:txBody>
      </p:sp>
      <p:sp>
        <p:nvSpPr>
          <p:cNvPr id="74" name="文本框 73">
            <a:extLst>
              <a:ext uri="{FF2B5EF4-FFF2-40B4-BE49-F238E27FC236}">
                <a16:creationId xmlns:a16="http://schemas.microsoft.com/office/drawing/2014/main" id="{E5D4C263-A726-C340-7666-719C0073A1E9}"/>
              </a:ext>
            </a:extLst>
          </p:cNvPr>
          <p:cNvSpPr txBox="1"/>
          <p:nvPr/>
        </p:nvSpPr>
        <p:spPr>
          <a:xfrm>
            <a:off x="345913" y="1938270"/>
            <a:ext cx="2114550" cy="523220"/>
          </a:xfrm>
          <a:prstGeom prst="rect">
            <a:avLst/>
          </a:prstGeom>
          <a:noFill/>
        </p:spPr>
        <p:txBody>
          <a:bodyPr wrap="square" rtlCol="0">
            <a:spAutoFit/>
          </a:bodyPr>
          <a:lstStyle/>
          <a:p>
            <a:r>
              <a:rPr kumimoji="1" lang="en-US" altLang="zh-CN" sz="2800" b="1" dirty="0">
                <a:solidFill>
                  <a:schemeClr val="accent4"/>
                </a:solidFill>
                <a:latin typeface="Times New Roman" panose="02020603050405020304" pitchFamily="18" charset="0"/>
                <a:cs typeface="Times New Roman" panose="02020603050405020304" pitchFamily="18" charset="0"/>
              </a:rPr>
              <a:t>Athlete</a:t>
            </a:r>
            <a:endParaRPr kumimoji="1" lang="zh-CN" altLang="en-US" sz="2800" b="1" dirty="0">
              <a:solidFill>
                <a:schemeClr val="accent4"/>
              </a:solidFill>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4CB17E1A-FA73-D703-B19D-557675760644}"/>
              </a:ext>
            </a:extLst>
          </p:cNvPr>
          <p:cNvPicPr>
            <a:picLocks noChangeAspect="1"/>
          </p:cNvPicPr>
          <p:nvPr/>
        </p:nvPicPr>
        <p:blipFill>
          <a:blip r:embed="rId6"/>
          <a:stretch>
            <a:fillRect/>
          </a:stretch>
        </p:blipFill>
        <p:spPr>
          <a:xfrm>
            <a:off x="4129770" y="3770467"/>
            <a:ext cx="3864345" cy="2921000"/>
          </a:xfrm>
          <a:prstGeom prst="rect">
            <a:avLst/>
          </a:prstGeom>
        </p:spPr>
      </p:pic>
      <p:sp>
        <p:nvSpPr>
          <p:cNvPr id="75" name="文本框 74">
            <a:extLst>
              <a:ext uri="{FF2B5EF4-FFF2-40B4-BE49-F238E27FC236}">
                <a16:creationId xmlns:a16="http://schemas.microsoft.com/office/drawing/2014/main" id="{108FED08-4B60-6096-D524-F7027AD58B31}"/>
              </a:ext>
            </a:extLst>
          </p:cNvPr>
          <p:cNvSpPr txBox="1"/>
          <p:nvPr/>
        </p:nvSpPr>
        <p:spPr>
          <a:xfrm>
            <a:off x="7605814" y="6077877"/>
            <a:ext cx="4629150" cy="523220"/>
          </a:xfrm>
          <a:prstGeom prst="rect">
            <a:avLst/>
          </a:prstGeom>
          <a:noFill/>
        </p:spPr>
        <p:txBody>
          <a:bodyPr wrap="square" rtlCol="0">
            <a:spAutoFit/>
          </a:bodyPr>
          <a:lstStyle/>
          <a:p>
            <a:r>
              <a:rPr kumimoji="1" lang="en-US" altLang="zh-CN" sz="2800" b="1" dirty="0">
                <a:solidFill>
                  <a:schemeClr val="accent4"/>
                </a:solidFill>
                <a:latin typeface="Times New Roman" panose="02020603050405020304" pitchFamily="18" charset="0"/>
                <a:cs typeface="Times New Roman" panose="02020603050405020304" pitchFamily="18" charset="0"/>
              </a:rPr>
              <a:t>Great men in different fields</a:t>
            </a:r>
            <a:endParaRPr kumimoji="1" lang="zh-CN" altLang="en-US" sz="2800" b="1" dirty="0">
              <a:solidFill>
                <a:schemeClr val="accent4"/>
              </a:solidFill>
              <a:latin typeface="Times New Roman" panose="02020603050405020304" pitchFamily="18" charset="0"/>
              <a:cs typeface="Times New Roman" panose="02020603050405020304" pitchFamily="18" charset="0"/>
            </a:endParaRPr>
          </a:p>
        </p:txBody>
      </p:sp>
      <p:sp>
        <p:nvSpPr>
          <p:cNvPr id="76" name="文本框 75">
            <a:extLst>
              <a:ext uri="{FF2B5EF4-FFF2-40B4-BE49-F238E27FC236}">
                <a16:creationId xmlns:a16="http://schemas.microsoft.com/office/drawing/2014/main" id="{1FECC219-54FB-62C1-37F9-27F9A5415780}"/>
              </a:ext>
            </a:extLst>
          </p:cNvPr>
          <p:cNvSpPr txBox="1"/>
          <p:nvPr/>
        </p:nvSpPr>
        <p:spPr>
          <a:xfrm>
            <a:off x="4200525" y="4008073"/>
            <a:ext cx="2114550" cy="523220"/>
          </a:xfrm>
          <a:prstGeom prst="rect">
            <a:avLst/>
          </a:prstGeom>
          <a:noFill/>
        </p:spPr>
        <p:txBody>
          <a:bodyPr wrap="square" rtlCol="0">
            <a:spAutoFit/>
          </a:bodyPr>
          <a:lstStyle/>
          <a:p>
            <a:r>
              <a:rPr kumimoji="1" lang="en-US" altLang="zh-CN" sz="2800" b="1" dirty="0">
                <a:solidFill>
                  <a:schemeClr val="accent4"/>
                </a:solidFill>
                <a:latin typeface="Times New Roman" panose="02020603050405020304" pitchFamily="18" charset="0"/>
                <a:cs typeface="Times New Roman" panose="02020603050405020304" pitchFamily="18" charset="0"/>
              </a:rPr>
              <a:t>Athlete</a:t>
            </a:r>
            <a:endParaRPr kumimoji="1" lang="zh-CN" altLang="en-US" sz="2800" b="1"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78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D9ACE42-DBA5-0027-D4EA-49519DC6714C}"/>
              </a:ext>
            </a:extLst>
          </p:cNvPr>
          <p:cNvPicPr>
            <a:picLocks noChangeAspect="1"/>
          </p:cNvPicPr>
          <p:nvPr/>
        </p:nvPicPr>
        <p:blipFill>
          <a:blip r:embed="rId2"/>
          <a:stretch>
            <a:fillRect/>
          </a:stretch>
        </p:blipFill>
        <p:spPr>
          <a:xfrm>
            <a:off x="0" y="2303635"/>
            <a:ext cx="4947955" cy="31765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圆角矩形 6">
            <a:extLst>
              <a:ext uri="{FF2B5EF4-FFF2-40B4-BE49-F238E27FC236}">
                <a16:creationId xmlns:a16="http://schemas.microsoft.com/office/drawing/2014/main" id="{30310646-D6F3-6947-2B4A-767D174D78E4}"/>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Scan and find the information</a:t>
            </a:r>
            <a:endParaRPr kumimoji="1" lang="zh-CN" altLang="en-US" sz="2800" b="1" dirty="0"/>
          </a:p>
        </p:txBody>
      </p:sp>
      <p:sp>
        <p:nvSpPr>
          <p:cNvPr id="9" name="文本框 8">
            <a:extLst>
              <a:ext uri="{FF2B5EF4-FFF2-40B4-BE49-F238E27FC236}">
                <a16:creationId xmlns:a16="http://schemas.microsoft.com/office/drawing/2014/main" id="{B3FF730B-8C3B-671A-558B-1033EB621E34}"/>
              </a:ext>
            </a:extLst>
          </p:cNvPr>
          <p:cNvSpPr txBox="1"/>
          <p:nvPr/>
        </p:nvSpPr>
        <p:spPr>
          <a:xfrm>
            <a:off x="316333" y="1079050"/>
            <a:ext cx="5824151" cy="1077218"/>
          </a:xfrm>
          <a:prstGeom prst="rect">
            <a:avLst/>
          </a:prstGeom>
          <a:noFill/>
        </p:spPr>
        <p:txBody>
          <a:bodyPr wrap="square" rtlCol="0">
            <a:spAutoFit/>
          </a:bodyPr>
          <a:lstStyle/>
          <a:p>
            <a:r>
              <a:rPr kumimoji="1" lang="en-US" altLang="zh-CN" sz="3200" b="1" dirty="0"/>
              <a:t>How did </a:t>
            </a:r>
            <a:r>
              <a:rPr kumimoji="1" lang="en-US" altLang="zh-CN" sz="3200" b="1" dirty="0" err="1"/>
              <a:t>Su</a:t>
            </a:r>
            <a:r>
              <a:rPr kumimoji="1" lang="en-US" altLang="zh-CN" sz="3200" b="1" dirty="0"/>
              <a:t> </a:t>
            </a:r>
            <a:r>
              <a:rPr kumimoji="1" lang="en-US" altLang="zh-CN" sz="3200" b="1" dirty="0" err="1"/>
              <a:t>Bingtian</a:t>
            </a:r>
            <a:r>
              <a:rPr kumimoji="1" lang="zh-CN" altLang="en-US" sz="3200" b="1" dirty="0"/>
              <a:t> </a:t>
            </a:r>
            <a:endParaRPr kumimoji="1" lang="en-US" altLang="zh-CN" sz="3200" b="1" dirty="0"/>
          </a:p>
          <a:p>
            <a:r>
              <a:rPr kumimoji="1" lang="en-US" altLang="zh-CN" sz="3200" b="1" dirty="0"/>
              <a:t>build grit ?</a:t>
            </a:r>
            <a:endParaRPr kumimoji="1" lang="zh-CN" altLang="en-US" sz="3200" b="1" dirty="0"/>
          </a:p>
        </p:txBody>
      </p:sp>
      <p:sp>
        <p:nvSpPr>
          <p:cNvPr id="10" name="矩形 9">
            <a:extLst>
              <a:ext uri="{FF2B5EF4-FFF2-40B4-BE49-F238E27FC236}">
                <a16:creationId xmlns:a16="http://schemas.microsoft.com/office/drawing/2014/main" id="{55A93732-1C0A-30CA-7F29-56CE2D74852C}"/>
              </a:ext>
            </a:extLst>
          </p:cNvPr>
          <p:cNvSpPr/>
          <p:nvPr/>
        </p:nvSpPr>
        <p:spPr>
          <a:xfrm>
            <a:off x="5449329" y="106680"/>
            <a:ext cx="6569263" cy="65186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DF9EEAF0-721A-A6C8-288C-04566F88912B}"/>
              </a:ext>
            </a:extLst>
          </p:cNvPr>
          <p:cNvSpPr txBox="1"/>
          <p:nvPr/>
        </p:nvSpPr>
        <p:spPr>
          <a:xfrm>
            <a:off x="5449329" y="232647"/>
            <a:ext cx="6301946" cy="1200329"/>
          </a:xfrm>
          <a:prstGeom prst="rect">
            <a:avLst/>
          </a:prstGeom>
          <a:noFill/>
        </p:spPr>
        <p:txBody>
          <a:bodyPr wrap="square">
            <a:spAutoFit/>
          </a:bodyPr>
          <a:lstStyle/>
          <a:p>
            <a:r>
              <a:rPr lang="zh-CN" altLang="en-US"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Known as the fastest Chinese man,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Su</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Bingtian</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made history and brought an unforgettable moment for the world in the summer of 2021.</a:t>
            </a:r>
            <a:r>
              <a:rPr lang="zh-CN" altLang="zh-CN" sz="2400" dirty="0">
                <a:solidFill>
                  <a:schemeClr val="accent2">
                    <a:lumMod val="75000"/>
                  </a:schemeClr>
                </a:solidFill>
                <a:effectLst/>
                <a:latin typeface="Times New Roman" panose="02020603050405020304" pitchFamily="18" charset="0"/>
                <a:cs typeface="Times New Roman" panose="02020603050405020304" pitchFamily="18" charset="0"/>
              </a:rPr>
              <a:t> </a:t>
            </a:r>
            <a:endParaRPr lang="zh-CN" altLang="en-US" sz="24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7BD26A2C-0B4C-7F46-64A8-87D546243BAD}"/>
              </a:ext>
            </a:extLst>
          </p:cNvPr>
          <p:cNvSpPr txBox="1"/>
          <p:nvPr/>
        </p:nvSpPr>
        <p:spPr>
          <a:xfrm>
            <a:off x="5449329" y="1479821"/>
            <a:ext cx="6301946" cy="4893647"/>
          </a:xfrm>
          <a:prstGeom prst="rect">
            <a:avLst/>
          </a:prstGeom>
          <a:noFill/>
        </p:spPr>
        <p:txBody>
          <a:bodyPr wrap="square">
            <a:spAutoFit/>
          </a:bodyPr>
          <a:lstStyle/>
          <a:p>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But the way to success was never easy for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Su</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Because of an injury (</a:t>
            </a:r>
            <a:r>
              <a:rPr lang="zh-CN"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受伤</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Su</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had to stop running for several years. He even planned to retire (</a:t>
            </a:r>
            <a:r>
              <a:rPr lang="zh-CN"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退役</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in 2017. But the call to challenge himself brought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Su</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back to the track (</a:t>
            </a:r>
            <a:r>
              <a:rPr lang="zh-CN"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跑道</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To increase his strength,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Su</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trained even harder than before.</a:t>
            </a:r>
            <a:b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b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He realized that finishing the semifinal in less than 10 seconds would earn him the chance to enter the final competition. To encourage himself, </a:t>
            </a:r>
            <a:r>
              <a:rPr lang="en-US" altLang="zh-CN" sz="2400" kern="0" dirty="0" err="1">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Su</a:t>
            </a:r>
            <a:r>
              <a:rPr lang="en-US" altLang="zh-CN" sz="2400" kern="0" dirty="0">
                <a:solidFill>
                  <a:schemeClr val="accent2">
                    <a:lumMod val="75000"/>
                  </a:schemeClr>
                </a:solidFill>
                <a:effectLst/>
                <a:latin typeface="Times New Roman" panose="02020603050405020304" pitchFamily="18" charset="0"/>
                <a:ea typeface="宋体" panose="02010600030101010101" pitchFamily="2" charset="-122"/>
                <a:cs typeface="Times New Roman" panose="02020603050405020304" pitchFamily="18" charset="0"/>
              </a:rPr>
              <a:t> set a personal goal of 9.89 seconds. He even made the number his personal password for his phone and computer. Luckily, his efforts paid off.</a:t>
            </a:r>
            <a:r>
              <a:rPr lang="zh-CN" altLang="en-US" sz="2400" kern="0" dirty="0">
                <a:solidFill>
                  <a:schemeClr val="accent2">
                    <a:lumMod val="75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2400" dirty="0">
                <a:solidFill>
                  <a:schemeClr val="accent2">
                    <a:lumMod val="75000"/>
                  </a:schemeClr>
                </a:solidFill>
                <a:effectLst/>
                <a:latin typeface="Times New Roman" panose="02020603050405020304" pitchFamily="18" charset="0"/>
                <a:cs typeface="Times New Roman" panose="02020603050405020304" pitchFamily="18" charset="0"/>
              </a:rPr>
              <a:t> </a:t>
            </a:r>
            <a:endParaRPr lang="zh-CN" altLang="en-US" sz="24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285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423F9DC-60EF-163E-24BC-E5C0E5F1DCF6}"/>
              </a:ext>
            </a:extLst>
          </p:cNvPr>
          <p:cNvPicPr>
            <a:picLocks noChangeAspect="1"/>
          </p:cNvPicPr>
          <p:nvPr/>
        </p:nvPicPr>
        <p:blipFill>
          <a:blip r:embed="rId2"/>
          <a:stretch>
            <a:fillRect/>
          </a:stretch>
        </p:blipFill>
        <p:spPr>
          <a:xfrm>
            <a:off x="91164" y="11651"/>
            <a:ext cx="4191000" cy="2679700"/>
          </a:xfrm>
          <a:prstGeom prst="rect">
            <a:avLst/>
          </a:prstGeom>
        </p:spPr>
      </p:pic>
      <p:sp>
        <p:nvSpPr>
          <p:cNvPr id="7" name="矩形 6">
            <a:extLst>
              <a:ext uri="{FF2B5EF4-FFF2-40B4-BE49-F238E27FC236}">
                <a16:creationId xmlns:a16="http://schemas.microsoft.com/office/drawing/2014/main" id="{45B6EF44-C5AA-C082-611F-A3C9DDBDD1BA}"/>
              </a:ext>
            </a:extLst>
          </p:cNvPr>
          <p:cNvSpPr/>
          <p:nvPr/>
        </p:nvSpPr>
        <p:spPr>
          <a:xfrm>
            <a:off x="4805363" y="314325"/>
            <a:ext cx="6599923" cy="525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7ABCB6F7-2E25-1FD0-BEB1-76078DCA846D}"/>
              </a:ext>
            </a:extLst>
          </p:cNvPr>
          <p:cNvSpPr txBox="1"/>
          <p:nvPr/>
        </p:nvSpPr>
        <p:spPr>
          <a:xfrm>
            <a:off x="-103664" y="2960716"/>
            <a:ext cx="2675466" cy="461665"/>
          </a:xfrm>
          <a:prstGeom prst="rect">
            <a:avLst/>
          </a:prstGeom>
          <a:noFill/>
        </p:spPr>
        <p:txBody>
          <a:bodyPr wrap="square" rtlCol="0">
            <a:spAutoFit/>
          </a:bodyPr>
          <a:lstStyle/>
          <a:p>
            <a:r>
              <a:rPr kumimoji="1" lang="en-US" altLang="zh-CN" sz="2400" b="1" dirty="0" err="1">
                <a:solidFill>
                  <a:schemeClr val="accent5">
                    <a:lumMod val="50000"/>
                  </a:schemeClr>
                </a:solidFill>
              </a:rPr>
              <a:t>Su</a:t>
            </a:r>
            <a:r>
              <a:rPr kumimoji="1" lang="en-US" altLang="zh-CN" sz="2400" b="1" dirty="0">
                <a:solidFill>
                  <a:schemeClr val="accent5">
                    <a:lumMod val="50000"/>
                  </a:schemeClr>
                </a:solidFill>
              </a:rPr>
              <a:t> </a:t>
            </a:r>
            <a:r>
              <a:rPr kumimoji="1" lang="en-US" altLang="zh-CN" sz="2400" b="1" dirty="0" err="1">
                <a:solidFill>
                  <a:schemeClr val="accent5">
                    <a:lumMod val="50000"/>
                  </a:schemeClr>
                </a:solidFill>
              </a:rPr>
              <a:t>Bingtian</a:t>
            </a:r>
            <a:endParaRPr kumimoji="1" lang="zh-CN" altLang="en-US" sz="2400" b="1" dirty="0">
              <a:solidFill>
                <a:schemeClr val="accent5">
                  <a:lumMod val="50000"/>
                </a:schemeClr>
              </a:solidFill>
            </a:endParaRPr>
          </a:p>
        </p:txBody>
      </p:sp>
      <p:sp>
        <p:nvSpPr>
          <p:cNvPr id="12" name="文本框 11">
            <a:extLst>
              <a:ext uri="{FF2B5EF4-FFF2-40B4-BE49-F238E27FC236}">
                <a16:creationId xmlns:a16="http://schemas.microsoft.com/office/drawing/2014/main" id="{4D084569-DA39-4471-4E27-4C3E29F2AB0D}"/>
              </a:ext>
            </a:extLst>
          </p:cNvPr>
          <p:cNvSpPr txBox="1"/>
          <p:nvPr/>
        </p:nvSpPr>
        <p:spPr>
          <a:xfrm>
            <a:off x="4805363" y="329226"/>
            <a:ext cx="7122835" cy="5878532"/>
          </a:xfrm>
          <a:prstGeom prst="rect">
            <a:avLst/>
          </a:prstGeom>
          <a:solidFill>
            <a:schemeClr val="bg1"/>
          </a:solidFill>
          <a:ln w="31750">
            <a:solidFill>
              <a:schemeClr val="accent1">
                <a:shade val="50000"/>
              </a:schemeClr>
            </a:solidFill>
          </a:ln>
        </p:spPr>
        <p:txBody>
          <a:bodyPr wrap="square" rtlCol="0">
            <a:spAutoFit/>
          </a:bodyPr>
          <a:lstStyle/>
          <a:p>
            <a:r>
              <a:rPr kumimoji="1" lang="en-US" altLang="zh-CN" sz="2800" b="1" dirty="0"/>
              <a:t>How he built grit</a:t>
            </a:r>
            <a:r>
              <a:rPr kumimoji="1" lang="en-US" altLang="zh-CN" sz="2400" dirty="0"/>
              <a:t>:</a:t>
            </a:r>
          </a:p>
          <a:p>
            <a:r>
              <a:rPr kumimoji="1" lang="en-US" altLang="zh-CN" sz="2400" dirty="0"/>
              <a:t>   </a:t>
            </a:r>
            <a:r>
              <a:rPr kumimoji="1" lang="en-US" altLang="zh-CN" sz="3200" dirty="0">
                <a:solidFill>
                  <a:srgbClr val="002060"/>
                </a:solidFill>
                <a:latin typeface="Times New Roman" panose="02020603050405020304" pitchFamily="18" charset="0"/>
                <a:cs typeface="Times New Roman" panose="02020603050405020304" pitchFamily="18" charset="0"/>
              </a:rPr>
              <a:t>1. have the </a:t>
            </a:r>
            <a:r>
              <a:rPr kumimoji="1" lang="en-US" altLang="zh-CN" sz="3200" dirty="0">
                <a:solidFill>
                  <a:schemeClr val="accent2">
                    <a:lumMod val="75000"/>
                  </a:schemeClr>
                </a:solidFill>
                <a:latin typeface="Times New Roman" panose="02020603050405020304" pitchFamily="18" charset="0"/>
                <a:cs typeface="Times New Roman" panose="02020603050405020304" pitchFamily="18" charset="0"/>
              </a:rPr>
              <a:t>call</a:t>
            </a:r>
            <a:r>
              <a:rPr kumimoji="1" lang="en-US" altLang="zh-CN" sz="3200" dirty="0">
                <a:solidFill>
                  <a:srgbClr val="002060"/>
                </a:solidFill>
                <a:latin typeface="Times New Roman" panose="02020603050405020304" pitchFamily="18" charset="0"/>
                <a:cs typeface="Times New Roman" panose="02020603050405020304" pitchFamily="18" charset="0"/>
              </a:rPr>
              <a:t> to________________</a:t>
            </a:r>
          </a:p>
          <a:p>
            <a:r>
              <a:rPr kumimoji="1" lang="en-US" altLang="zh-CN" sz="3200" dirty="0">
                <a:solidFill>
                  <a:srgbClr val="002060"/>
                </a:solidFill>
                <a:latin typeface="Times New Roman" panose="02020603050405020304" pitchFamily="18" charset="0"/>
                <a:cs typeface="Times New Roman" panose="02020603050405020304" pitchFamily="18" charset="0"/>
              </a:rPr>
              <a:t>   2. set _______________  9.89 seconds</a:t>
            </a:r>
          </a:p>
          <a:p>
            <a:endParaRPr kumimoji="1" lang="en-US" altLang="zh-CN" sz="3200" dirty="0">
              <a:solidFill>
                <a:srgbClr val="002060"/>
              </a:solidFill>
              <a:latin typeface="Times New Roman" panose="02020603050405020304" pitchFamily="18" charset="0"/>
              <a:cs typeface="Times New Roman" panose="02020603050405020304" pitchFamily="18" charset="0"/>
            </a:endParaRPr>
          </a:p>
          <a:p>
            <a:endParaRPr kumimoji="1" lang="en-US" altLang="zh-CN" sz="3200" dirty="0">
              <a:solidFill>
                <a:srgbClr val="002060"/>
              </a:solidFill>
              <a:latin typeface="Times New Roman" panose="02020603050405020304" pitchFamily="18" charset="0"/>
              <a:cs typeface="Times New Roman" panose="02020603050405020304" pitchFamily="18" charset="0"/>
            </a:endParaRPr>
          </a:p>
          <a:p>
            <a:r>
              <a:rPr kumimoji="1" lang="en-US" altLang="zh-CN" sz="3200" dirty="0">
                <a:solidFill>
                  <a:srgbClr val="002060"/>
                </a:solidFill>
                <a:latin typeface="Times New Roman" panose="02020603050405020304" pitchFamily="18" charset="0"/>
                <a:cs typeface="Times New Roman" panose="02020603050405020304" pitchFamily="18" charset="0"/>
              </a:rPr>
              <a:t> </a:t>
            </a:r>
          </a:p>
          <a:p>
            <a:r>
              <a:rPr kumimoji="1" lang="en-US" altLang="zh-CN" sz="3200" dirty="0">
                <a:solidFill>
                  <a:srgbClr val="002060"/>
                </a:solidFill>
                <a:latin typeface="Times New Roman" panose="02020603050405020304" pitchFamily="18" charset="0"/>
                <a:cs typeface="Times New Roman" panose="02020603050405020304" pitchFamily="18" charset="0"/>
              </a:rPr>
              <a:t> 3. __________________ to increase his strength</a:t>
            </a:r>
          </a:p>
          <a:p>
            <a:r>
              <a:rPr kumimoji="1" lang="en-US" altLang="zh-CN" sz="3200" dirty="0">
                <a:solidFill>
                  <a:srgbClr val="002060"/>
                </a:solidFill>
                <a:latin typeface="Times New Roman" panose="02020603050405020304" pitchFamily="18" charset="0"/>
                <a:cs typeface="Times New Roman" panose="02020603050405020304" pitchFamily="18" charset="0"/>
              </a:rPr>
              <a:t> 4. make the number 9.89 his _______________________________</a:t>
            </a:r>
          </a:p>
          <a:p>
            <a:r>
              <a:rPr kumimoji="1" lang="en-US" altLang="zh-CN" sz="3200" dirty="0">
                <a:solidFill>
                  <a:srgbClr val="002060"/>
                </a:solidFill>
                <a:latin typeface="Times New Roman" panose="02020603050405020304" pitchFamily="18" charset="0"/>
                <a:cs typeface="Times New Roman" panose="02020603050405020304" pitchFamily="18" charset="0"/>
              </a:rPr>
              <a:t>_____________________________</a:t>
            </a:r>
          </a:p>
          <a:p>
            <a:r>
              <a:rPr kumimoji="1" lang="en-US" altLang="zh-CN" sz="2800" dirty="0">
                <a:solidFill>
                  <a:srgbClr val="002060"/>
                </a:solidFill>
                <a:latin typeface="Times New Roman" panose="02020603050405020304" pitchFamily="18" charset="0"/>
                <a:cs typeface="Times New Roman" panose="02020603050405020304" pitchFamily="18" charset="0"/>
              </a:rPr>
              <a:t>     </a:t>
            </a:r>
            <a:r>
              <a:rPr kumimoji="1" lang="en-US" altLang="zh-CN" sz="2400" dirty="0">
                <a:solidFill>
                  <a:srgbClr val="002060"/>
                </a:solidFill>
                <a:latin typeface="Times New Roman" panose="02020603050405020304" pitchFamily="18" charset="0"/>
                <a:cs typeface="Times New Roman" panose="02020603050405020304" pitchFamily="18" charset="0"/>
              </a:rPr>
              <a:t>        </a:t>
            </a:r>
            <a:endParaRPr kumimoji="1" lang="zh-CN" altLang="en-US" sz="2400" dirty="0">
              <a:solidFill>
                <a:srgbClr val="00206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D9AF08A-50B2-8C07-5A7B-9A35B71B789F}"/>
              </a:ext>
            </a:extLst>
          </p:cNvPr>
          <p:cNvSpPr txBox="1"/>
          <p:nvPr/>
        </p:nvSpPr>
        <p:spPr>
          <a:xfrm>
            <a:off x="8105324" y="791509"/>
            <a:ext cx="4431505" cy="523220"/>
          </a:xfrm>
          <a:prstGeom prst="rect">
            <a:avLst/>
          </a:prstGeom>
          <a:noFill/>
        </p:spPr>
        <p:txBody>
          <a:bodyPr wrap="square" rtlCol="0">
            <a:spAutoFit/>
          </a:bodyPr>
          <a:lstStyle/>
          <a:p>
            <a:r>
              <a:rPr kumimoji="1" lang="en-US" altLang="zh-CN" sz="2800" b="1" dirty="0">
                <a:solidFill>
                  <a:schemeClr val="accent5">
                    <a:lumMod val="50000"/>
                  </a:schemeClr>
                </a:solidFill>
              </a:rPr>
              <a:t>challenge himself</a:t>
            </a:r>
            <a:endParaRPr kumimoji="1" lang="zh-CN" altLang="en-US" sz="2800" b="1" dirty="0">
              <a:solidFill>
                <a:schemeClr val="accent5">
                  <a:lumMod val="50000"/>
                </a:schemeClr>
              </a:solidFill>
            </a:endParaRPr>
          </a:p>
        </p:txBody>
      </p:sp>
      <p:sp>
        <p:nvSpPr>
          <p:cNvPr id="15" name="文本框 14">
            <a:extLst>
              <a:ext uri="{FF2B5EF4-FFF2-40B4-BE49-F238E27FC236}">
                <a16:creationId xmlns:a16="http://schemas.microsoft.com/office/drawing/2014/main" id="{91FA5029-1A65-4A7D-92EF-2F55B85088AE}"/>
              </a:ext>
            </a:extLst>
          </p:cNvPr>
          <p:cNvSpPr txBox="1"/>
          <p:nvPr/>
        </p:nvSpPr>
        <p:spPr>
          <a:xfrm>
            <a:off x="6168953" y="1274313"/>
            <a:ext cx="4431505" cy="523220"/>
          </a:xfrm>
          <a:prstGeom prst="rect">
            <a:avLst/>
          </a:prstGeom>
          <a:noFill/>
        </p:spPr>
        <p:txBody>
          <a:bodyPr wrap="square" rtlCol="0">
            <a:spAutoFit/>
          </a:bodyPr>
          <a:lstStyle/>
          <a:p>
            <a:r>
              <a:rPr kumimoji="1" lang="en-US" altLang="zh-CN" sz="2800" b="1" dirty="0">
                <a:solidFill>
                  <a:schemeClr val="accent5">
                    <a:lumMod val="50000"/>
                  </a:schemeClr>
                </a:solidFill>
              </a:rPr>
              <a:t>a personal goal of </a:t>
            </a:r>
            <a:endParaRPr kumimoji="1" lang="zh-CN" altLang="en-US" sz="2800" b="1" dirty="0">
              <a:solidFill>
                <a:schemeClr val="accent5">
                  <a:lumMod val="50000"/>
                </a:schemeClr>
              </a:solidFill>
            </a:endParaRPr>
          </a:p>
        </p:txBody>
      </p:sp>
      <p:sp>
        <p:nvSpPr>
          <p:cNvPr id="16" name="文本框 15">
            <a:extLst>
              <a:ext uri="{FF2B5EF4-FFF2-40B4-BE49-F238E27FC236}">
                <a16:creationId xmlns:a16="http://schemas.microsoft.com/office/drawing/2014/main" id="{06651505-9A39-2B18-E6E4-CDB2BE7B5871}"/>
              </a:ext>
            </a:extLst>
          </p:cNvPr>
          <p:cNvSpPr txBox="1"/>
          <p:nvPr/>
        </p:nvSpPr>
        <p:spPr>
          <a:xfrm>
            <a:off x="5162586" y="3110434"/>
            <a:ext cx="4987173" cy="461665"/>
          </a:xfrm>
          <a:prstGeom prst="rect">
            <a:avLst/>
          </a:prstGeom>
          <a:noFill/>
        </p:spPr>
        <p:txBody>
          <a:bodyPr wrap="square" rtlCol="0">
            <a:spAutoFit/>
          </a:bodyPr>
          <a:lstStyle/>
          <a:p>
            <a:r>
              <a:rPr kumimoji="1" lang="en-US" altLang="zh-CN" sz="2400" b="1" dirty="0">
                <a:solidFill>
                  <a:schemeClr val="accent5">
                    <a:lumMod val="50000"/>
                  </a:schemeClr>
                </a:solidFill>
              </a:rPr>
              <a:t>Train even harder than before</a:t>
            </a:r>
            <a:endParaRPr kumimoji="1" lang="zh-CN" altLang="en-US" sz="2400" b="1" dirty="0">
              <a:solidFill>
                <a:schemeClr val="accent5">
                  <a:lumMod val="50000"/>
                </a:schemeClr>
              </a:solidFill>
            </a:endParaRPr>
          </a:p>
        </p:txBody>
      </p:sp>
      <p:sp>
        <p:nvSpPr>
          <p:cNvPr id="17" name="文本框 16">
            <a:extLst>
              <a:ext uri="{FF2B5EF4-FFF2-40B4-BE49-F238E27FC236}">
                <a16:creationId xmlns:a16="http://schemas.microsoft.com/office/drawing/2014/main" id="{0813C83F-AE52-B92D-C9FA-C55F70C2780E}"/>
              </a:ext>
            </a:extLst>
          </p:cNvPr>
          <p:cNvSpPr txBox="1"/>
          <p:nvPr/>
        </p:nvSpPr>
        <p:spPr>
          <a:xfrm>
            <a:off x="4969863" y="4658098"/>
            <a:ext cx="6623608" cy="954107"/>
          </a:xfrm>
          <a:prstGeom prst="rect">
            <a:avLst/>
          </a:prstGeom>
          <a:noFill/>
        </p:spPr>
        <p:txBody>
          <a:bodyPr wrap="square" rtlCol="0">
            <a:spAutoFit/>
          </a:bodyPr>
          <a:lstStyle/>
          <a:p>
            <a:r>
              <a:rPr kumimoji="1" lang="en-US" altLang="zh-CN" sz="2800" b="1" dirty="0">
                <a:solidFill>
                  <a:schemeClr val="accent5">
                    <a:lumMod val="50000"/>
                  </a:schemeClr>
                </a:solidFill>
              </a:rPr>
              <a:t>personal password for his phone and computer</a:t>
            </a:r>
            <a:endParaRPr kumimoji="1" lang="zh-CN" altLang="en-US" sz="2800" b="1" dirty="0">
              <a:solidFill>
                <a:schemeClr val="accent5">
                  <a:lumMod val="50000"/>
                </a:schemeClr>
              </a:solidFill>
            </a:endParaRPr>
          </a:p>
        </p:txBody>
      </p:sp>
      <p:sp>
        <p:nvSpPr>
          <p:cNvPr id="4" name="文本框 3">
            <a:extLst>
              <a:ext uri="{FF2B5EF4-FFF2-40B4-BE49-F238E27FC236}">
                <a16:creationId xmlns:a16="http://schemas.microsoft.com/office/drawing/2014/main" id="{CDE24FDD-1CEC-1128-9F47-AA5EF05EA9A2}"/>
              </a:ext>
            </a:extLst>
          </p:cNvPr>
          <p:cNvSpPr txBox="1"/>
          <p:nvPr/>
        </p:nvSpPr>
        <p:spPr>
          <a:xfrm>
            <a:off x="4957296" y="1829264"/>
            <a:ext cx="2852385" cy="461665"/>
          </a:xfrm>
          <a:prstGeom prst="rect">
            <a:avLst/>
          </a:prstGeom>
          <a:solidFill>
            <a:schemeClr val="accent2"/>
          </a:solidFill>
        </p:spPr>
        <p:txBody>
          <a:bodyPr wrap="square" rtlCol="0">
            <a:spAutoFit/>
          </a:bodyPr>
          <a:lstStyle/>
          <a:p>
            <a:r>
              <a:rPr kumimoji="1" lang="en-US" altLang="zh-CN" sz="2400" b="1" dirty="0">
                <a:solidFill>
                  <a:schemeClr val="bg1"/>
                </a:solidFill>
              </a:rPr>
              <a:t>Be full of passion</a:t>
            </a:r>
            <a:endParaRPr kumimoji="1" lang="zh-CN" altLang="en-US" sz="2400" b="1" dirty="0">
              <a:solidFill>
                <a:schemeClr val="bg1"/>
              </a:solidFill>
            </a:endParaRPr>
          </a:p>
        </p:txBody>
      </p:sp>
      <p:sp>
        <p:nvSpPr>
          <p:cNvPr id="19" name="文本框 18">
            <a:extLst>
              <a:ext uri="{FF2B5EF4-FFF2-40B4-BE49-F238E27FC236}">
                <a16:creationId xmlns:a16="http://schemas.microsoft.com/office/drawing/2014/main" id="{081B9AB6-BF98-B3F6-17FF-F032721EDF1C}"/>
              </a:ext>
            </a:extLst>
          </p:cNvPr>
          <p:cNvSpPr txBox="1"/>
          <p:nvPr/>
        </p:nvSpPr>
        <p:spPr>
          <a:xfrm>
            <a:off x="3341165" y="2527462"/>
            <a:ext cx="3307858" cy="461665"/>
          </a:xfrm>
          <a:prstGeom prst="rect">
            <a:avLst/>
          </a:prstGeom>
          <a:solidFill>
            <a:schemeClr val="accent2"/>
          </a:solidFill>
        </p:spPr>
        <p:txBody>
          <a:bodyPr wrap="square" rtlCol="0">
            <a:spAutoFit/>
          </a:bodyPr>
          <a:lstStyle/>
          <a:p>
            <a:r>
              <a:rPr kumimoji="1" lang="en-US" altLang="zh-CN" sz="2400" b="1" dirty="0">
                <a:solidFill>
                  <a:schemeClr val="bg1"/>
                </a:solidFill>
              </a:rPr>
              <a:t>Set a proper goal</a:t>
            </a:r>
            <a:endParaRPr kumimoji="1" lang="zh-CN" altLang="en-US" sz="2400" b="1" dirty="0">
              <a:solidFill>
                <a:schemeClr val="bg1"/>
              </a:solidFill>
            </a:endParaRPr>
          </a:p>
        </p:txBody>
      </p:sp>
      <p:sp>
        <p:nvSpPr>
          <p:cNvPr id="20" name="文本框 19">
            <a:extLst>
              <a:ext uri="{FF2B5EF4-FFF2-40B4-BE49-F238E27FC236}">
                <a16:creationId xmlns:a16="http://schemas.microsoft.com/office/drawing/2014/main" id="{0BF0AE4A-CAEE-B935-F2C6-56560EF3B958}"/>
              </a:ext>
            </a:extLst>
          </p:cNvPr>
          <p:cNvSpPr txBox="1"/>
          <p:nvPr/>
        </p:nvSpPr>
        <p:spPr>
          <a:xfrm>
            <a:off x="1688578" y="3260052"/>
            <a:ext cx="3293271" cy="461665"/>
          </a:xfrm>
          <a:prstGeom prst="rect">
            <a:avLst/>
          </a:prstGeom>
          <a:solidFill>
            <a:schemeClr val="accent2"/>
          </a:solidFill>
        </p:spPr>
        <p:txBody>
          <a:bodyPr wrap="square" rtlCol="0">
            <a:spAutoFit/>
          </a:bodyPr>
          <a:lstStyle/>
          <a:p>
            <a:r>
              <a:rPr kumimoji="1" lang="en-US" altLang="zh-CN" sz="2400" b="1" dirty="0">
                <a:solidFill>
                  <a:schemeClr val="bg1"/>
                </a:solidFill>
              </a:rPr>
              <a:t>Train hard enough</a:t>
            </a:r>
            <a:endParaRPr kumimoji="1" lang="zh-CN" altLang="en-US" sz="2400" b="1" dirty="0">
              <a:solidFill>
                <a:schemeClr val="bg1"/>
              </a:solidFill>
            </a:endParaRPr>
          </a:p>
        </p:txBody>
      </p:sp>
      <p:sp>
        <p:nvSpPr>
          <p:cNvPr id="21" name="文本框 20">
            <a:extLst>
              <a:ext uri="{FF2B5EF4-FFF2-40B4-BE49-F238E27FC236}">
                <a16:creationId xmlns:a16="http://schemas.microsoft.com/office/drawing/2014/main" id="{D444E76A-3FFA-509C-C78F-0311395B896F}"/>
              </a:ext>
            </a:extLst>
          </p:cNvPr>
          <p:cNvSpPr txBox="1"/>
          <p:nvPr/>
        </p:nvSpPr>
        <p:spPr>
          <a:xfrm>
            <a:off x="413254" y="4338137"/>
            <a:ext cx="4556609" cy="461665"/>
          </a:xfrm>
          <a:prstGeom prst="rect">
            <a:avLst/>
          </a:prstGeom>
          <a:solidFill>
            <a:schemeClr val="accent2"/>
          </a:solidFill>
        </p:spPr>
        <p:txBody>
          <a:bodyPr wrap="square" rtlCol="0">
            <a:spAutoFit/>
          </a:bodyPr>
          <a:lstStyle/>
          <a:p>
            <a:r>
              <a:rPr kumimoji="1" lang="en-US" altLang="zh-CN" sz="2400" b="1" dirty="0">
                <a:solidFill>
                  <a:schemeClr val="bg1"/>
                </a:solidFill>
              </a:rPr>
              <a:t>Have daily reminder </a:t>
            </a:r>
            <a:endParaRPr kumimoji="1" lang="zh-CN" altLang="en-US" sz="2400" b="1" dirty="0">
              <a:solidFill>
                <a:schemeClr val="bg1"/>
              </a:solidFill>
            </a:endParaRPr>
          </a:p>
        </p:txBody>
      </p:sp>
      <p:sp>
        <p:nvSpPr>
          <p:cNvPr id="24" name="文本框 23">
            <a:extLst>
              <a:ext uri="{FF2B5EF4-FFF2-40B4-BE49-F238E27FC236}">
                <a16:creationId xmlns:a16="http://schemas.microsoft.com/office/drawing/2014/main" id="{B8934F34-4197-DE8B-190D-7E86F3807924}"/>
              </a:ext>
            </a:extLst>
          </p:cNvPr>
          <p:cNvSpPr txBox="1"/>
          <p:nvPr/>
        </p:nvSpPr>
        <p:spPr>
          <a:xfrm>
            <a:off x="291608" y="5202264"/>
            <a:ext cx="4431505" cy="769441"/>
          </a:xfrm>
          <a:prstGeom prst="rect">
            <a:avLst/>
          </a:prstGeom>
          <a:noFill/>
        </p:spPr>
        <p:txBody>
          <a:bodyPr wrap="square" rtlCol="0">
            <a:spAutoFit/>
          </a:bodyPr>
          <a:lstStyle/>
          <a:p>
            <a:r>
              <a:rPr kumimoji="1" lang="en-US" altLang="zh-CN" sz="4400" b="1" dirty="0">
                <a:solidFill>
                  <a:schemeClr val="accent2">
                    <a:lumMod val="50000"/>
                  </a:schemeClr>
                </a:solidFill>
                <a:latin typeface="Times New Roman" panose="02020603050405020304" pitchFamily="18" charset="0"/>
                <a:cs typeface="Times New Roman" panose="02020603050405020304" pitchFamily="18" charset="0"/>
              </a:rPr>
              <a:t>Build grit</a:t>
            </a:r>
            <a:endParaRPr kumimoji="1" lang="zh-CN" altLang="en-US" sz="4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6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4" grpId="0" animBg="1"/>
      <p:bldP spid="19" grpId="0" animBg="1"/>
      <p:bldP spid="20" grpId="0" animBg="1"/>
      <p:bldP spid="21"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B0A1E833-B35E-3F36-106B-BA616D0AAAA4}"/>
              </a:ext>
            </a:extLst>
          </p:cNvPr>
          <p:cNvSpPr/>
          <p:nvPr/>
        </p:nvSpPr>
        <p:spPr>
          <a:xfrm>
            <a:off x="0" y="0"/>
            <a:ext cx="5836920" cy="65490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Use grit to solve  your problem:</a:t>
            </a:r>
            <a:endParaRPr kumimoji="1" lang="zh-CN" altLang="en-US" sz="2800" b="1" dirty="0"/>
          </a:p>
        </p:txBody>
      </p:sp>
      <p:sp>
        <p:nvSpPr>
          <p:cNvPr id="6" name="文本框 5">
            <a:extLst>
              <a:ext uri="{FF2B5EF4-FFF2-40B4-BE49-F238E27FC236}">
                <a16:creationId xmlns:a16="http://schemas.microsoft.com/office/drawing/2014/main" id="{F461EB69-0173-43ED-EB6D-6FADB6BD833A}"/>
              </a:ext>
            </a:extLst>
          </p:cNvPr>
          <p:cNvSpPr txBox="1"/>
          <p:nvPr/>
        </p:nvSpPr>
        <p:spPr>
          <a:xfrm>
            <a:off x="378940" y="654908"/>
            <a:ext cx="11813060" cy="5478423"/>
          </a:xfrm>
          <a:prstGeom prst="rect">
            <a:avLst/>
          </a:prstGeom>
          <a:noFill/>
        </p:spPr>
        <p:txBody>
          <a:bodyPr wrap="square" rtlCol="0">
            <a:spAutoFit/>
          </a:bodyPr>
          <a:lstStyle/>
          <a:p>
            <a:r>
              <a:rPr kumimoji="1" lang="en-US" altLang="zh-CN" sz="2800" dirty="0"/>
              <a:t>A: I want to improve my ……….., but I have no idea.</a:t>
            </a:r>
          </a:p>
          <a:p>
            <a:r>
              <a:rPr kumimoji="1" lang="en-US" altLang="zh-CN" sz="2800" dirty="0"/>
              <a:t>B: Take it easy, grit is the key to success.</a:t>
            </a:r>
          </a:p>
          <a:p>
            <a:r>
              <a:rPr kumimoji="1" lang="en-US" altLang="zh-CN" sz="2800" dirty="0"/>
              <a:t>A: How to be gritty?</a:t>
            </a:r>
          </a:p>
          <a:p>
            <a:r>
              <a:rPr kumimoji="1" lang="en-US" altLang="zh-CN" sz="2800" dirty="0"/>
              <a:t>B: First you should have </a:t>
            </a:r>
            <a:r>
              <a:rPr kumimoji="1" lang="en-US" altLang="zh-CN" sz="2800" dirty="0">
                <a:solidFill>
                  <a:schemeClr val="accent2">
                    <a:lumMod val="50000"/>
                  </a:schemeClr>
                </a:solidFill>
              </a:rPr>
              <a:t>a growth mindset</a:t>
            </a:r>
            <a:r>
              <a:rPr kumimoji="1" lang="en-US" altLang="zh-CN" sz="2800" dirty="0"/>
              <a:t>. You must believe…………</a:t>
            </a:r>
          </a:p>
          <a:p>
            <a:r>
              <a:rPr kumimoji="1" lang="en-US" altLang="zh-CN" sz="2800" dirty="0"/>
              <a:t>A</a:t>
            </a:r>
            <a:r>
              <a:rPr kumimoji="1" lang="zh-CN" altLang="en-US" sz="2800" dirty="0"/>
              <a:t>：</a:t>
            </a:r>
            <a:r>
              <a:rPr kumimoji="1" lang="en-US" altLang="zh-CN" sz="2800" dirty="0"/>
              <a:t>I see, I think I will be confident of myself.</a:t>
            </a:r>
          </a:p>
          <a:p>
            <a:r>
              <a:rPr kumimoji="1" lang="en-US" altLang="zh-CN" sz="2800" dirty="0"/>
              <a:t>B: Then you should set……….</a:t>
            </a:r>
          </a:p>
          <a:p>
            <a:r>
              <a:rPr kumimoji="1" lang="en-US" altLang="zh-CN" sz="2800" dirty="0"/>
              <a:t>A: Ok, I want to ………(</a:t>
            </a:r>
            <a:r>
              <a:rPr kumimoji="1" lang="zh-CN" altLang="en-US" sz="2800" dirty="0"/>
              <a:t>具体目标</a:t>
            </a:r>
            <a:r>
              <a:rPr kumimoji="1" lang="en-US" altLang="zh-CN" sz="2800" dirty="0"/>
              <a:t>)</a:t>
            </a:r>
          </a:p>
          <a:p>
            <a:r>
              <a:rPr kumimoji="1" lang="en-US" altLang="zh-CN" sz="2800" dirty="0"/>
              <a:t>B: You must also work hard enough.</a:t>
            </a:r>
          </a:p>
          <a:p>
            <a:r>
              <a:rPr kumimoji="1" lang="en-US" altLang="zh-CN" sz="2800" dirty="0"/>
              <a:t>A: I plan to ………..…………..and…………</a:t>
            </a:r>
            <a:r>
              <a:rPr kumimoji="1" lang="zh-CN" altLang="en-US" sz="2800" dirty="0"/>
              <a:t>（具体行动）</a:t>
            </a:r>
            <a:endParaRPr kumimoji="1" lang="en-US" altLang="zh-CN" sz="2800" dirty="0"/>
          </a:p>
          <a:p>
            <a:r>
              <a:rPr kumimoji="1" lang="en-US" altLang="zh-CN" sz="2800" dirty="0"/>
              <a:t>B: what’s more, often remind yourself of your goal and try your best. </a:t>
            </a:r>
          </a:p>
          <a:p>
            <a:r>
              <a:rPr kumimoji="1" lang="en-US" altLang="zh-CN" sz="2800" dirty="0"/>
              <a:t>A: Thanks, I will let you know if I make it.</a:t>
            </a:r>
          </a:p>
          <a:p>
            <a:endParaRPr kumimoji="1" lang="en-US" altLang="zh-CN" sz="2400" dirty="0"/>
          </a:p>
          <a:p>
            <a:endParaRPr kumimoji="1" lang="zh-CN" altLang="en-US" dirty="0"/>
          </a:p>
        </p:txBody>
      </p:sp>
    </p:spTree>
    <p:extLst>
      <p:ext uri="{BB962C8B-B14F-4D97-AF65-F5344CB8AC3E}">
        <p14:creationId xmlns:p14="http://schemas.microsoft.com/office/powerpoint/2010/main" val="131119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EC76C9D-3C10-E72E-9551-2102AF1E74A0}"/>
              </a:ext>
            </a:extLst>
          </p:cNvPr>
          <p:cNvSpPr txBox="1"/>
          <p:nvPr/>
        </p:nvSpPr>
        <p:spPr>
          <a:xfrm>
            <a:off x="383058" y="247820"/>
            <a:ext cx="11442357" cy="7017306"/>
          </a:xfrm>
          <a:prstGeom prst="rect">
            <a:avLst/>
          </a:prstGeom>
          <a:solidFill>
            <a:schemeClr val="accent4">
              <a:lumMod val="40000"/>
              <a:lumOff val="60000"/>
            </a:schemeClr>
          </a:solidFill>
        </p:spPr>
        <p:txBody>
          <a:bodyPr wrap="square" rtlCol="0">
            <a:spAutoFit/>
          </a:bodyPr>
          <a:lstStyle/>
          <a:p>
            <a:r>
              <a:rPr kumimoji="1" lang="en-US" altLang="zh-CN" sz="2400" b="1" dirty="0"/>
              <a:t>         Since this term, we 1_________(learn) about many great men, 2___________Spud Web and Anne Frank. Because of the 3________(high), Sup Web met many difficulties and Anne Frank died from the war. But both of them had great grit and they never gave up 4___________ (realize) what they want.</a:t>
            </a:r>
          </a:p>
          <a:p>
            <a:r>
              <a:rPr kumimoji="1" lang="en-US" altLang="zh-CN" sz="2400" b="1" dirty="0"/>
              <a:t>         Grit is 5___________ (value) to all of us. It is _________, perseverance and ____________(</a:t>
            </a:r>
            <a:r>
              <a:rPr kumimoji="1" lang="zh-CN" altLang="en-US" sz="2400" b="1" dirty="0">
                <a:latin typeface="SimHei" panose="02010609060101010101" pitchFamily="49" charset="-122"/>
                <a:ea typeface="SimHei" panose="02010609060101010101" pitchFamily="49" charset="-122"/>
              </a:rPr>
              <a:t>毅力的定义</a:t>
            </a:r>
            <a:r>
              <a:rPr kumimoji="1" lang="en-US" altLang="zh-CN" sz="2400" b="1" dirty="0"/>
              <a:t>). 6___________ we want to build grit, we should first have a growth mindset. it means we must believe that our abilities can 7______________(change) through our hard work. </a:t>
            </a:r>
          </a:p>
          <a:p>
            <a:r>
              <a:rPr kumimoji="1" lang="en-US" altLang="zh-CN" sz="2400" b="1" dirty="0"/>
              <a:t>           And we must take actions to try to build our grit. First, we should _____________________. Second, we should set __________________ and then ________________________.Besides, we should often remind ourselves of our goal and keep 8_________ on mind.</a:t>
            </a:r>
          </a:p>
          <a:p>
            <a:r>
              <a:rPr kumimoji="1" lang="en-US" altLang="zh-CN" sz="2400" b="1" dirty="0"/>
              <a:t>        As for me, I have made up my mind 9.________(improve) myself in _________________. I think I can challenge 10_________(me). </a:t>
            </a:r>
            <a:r>
              <a:rPr kumimoji="1" lang="en-US" altLang="zh-CN" sz="2400" b="1" dirty="0" err="1"/>
              <a:t>i</a:t>
            </a:r>
            <a:r>
              <a:rPr kumimoji="1" lang="en-US" altLang="zh-CN" sz="2400" b="1" dirty="0"/>
              <a:t> set a goal of /that_______________________(</a:t>
            </a:r>
            <a:r>
              <a:rPr kumimoji="1" lang="zh-CN" altLang="en-US" sz="2400" b="1" dirty="0">
                <a:latin typeface="SimHei" panose="02010609060101010101" pitchFamily="49" charset="-122"/>
                <a:ea typeface="SimHei" panose="02010609060101010101" pitchFamily="49" charset="-122"/>
              </a:rPr>
              <a:t>具体目标</a:t>
            </a:r>
            <a:r>
              <a:rPr kumimoji="1" lang="en-US" altLang="zh-CN" sz="2400" b="1" dirty="0"/>
              <a:t>). I plan to _______</a:t>
            </a:r>
            <a:br>
              <a:rPr kumimoji="1" lang="en-US" altLang="zh-CN" sz="2400" b="1" dirty="0"/>
            </a:br>
            <a:r>
              <a:rPr kumimoji="1" lang="en-US" altLang="zh-CN" sz="2400" b="1" dirty="0"/>
              <a:t>_________________________________________________________(</a:t>
            </a:r>
            <a:r>
              <a:rPr kumimoji="1" lang="zh-CN" altLang="en-US" sz="2400" b="1" dirty="0"/>
              <a:t>具体的措施</a:t>
            </a:r>
            <a:r>
              <a:rPr kumimoji="1" lang="en-US" altLang="zh-CN" sz="2400" b="1" dirty="0"/>
              <a:t>)</a:t>
            </a:r>
            <a:r>
              <a:rPr kumimoji="1" lang="zh-CN" altLang="en-US" sz="2400" b="1" dirty="0"/>
              <a:t> </a:t>
            </a:r>
            <a:r>
              <a:rPr kumimoji="1" lang="en-US" altLang="zh-CN" sz="2400" b="1" dirty="0"/>
              <a:t>and compete with my classmates to see whether we can achieve it.</a:t>
            </a:r>
          </a:p>
          <a:p>
            <a:r>
              <a:rPr kumimoji="1" lang="en-US" altLang="zh-CN" dirty="0"/>
              <a:t> </a:t>
            </a:r>
            <a:endParaRPr kumimoji="1" lang="zh-CN" altLang="en-US" dirty="0"/>
          </a:p>
        </p:txBody>
      </p:sp>
      <p:sp>
        <p:nvSpPr>
          <p:cNvPr id="4" name="矩形 3">
            <a:extLst>
              <a:ext uri="{FF2B5EF4-FFF2-40B4-BE49-F238E27FC236}">
                <a16:creationId xmlns:a16="http://schemas.microsoft.com/office/drawing/2014/main" id="{B537A659-1A49-E046-210E-6372DDABB569}"/>
              </a:ext>
            </a:extLst>
          </p:cNvPr>
          <p:cNvSpPr/>
          <p:nvPr/>
        </p:nvSpPr>
        <p:spPr>
          <a:xfrm>
            <a:off x="228600" y="146186"/>
            <a:ext cx="11739562" cy="6711814"/>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971CC8D-DD4B-1FC9-E5F1-CE86A18FAD2D}"/>
              </a:ext>
            </a:extLst>
          </p:cNvPr>
          <p:cNvSpPr txBox="1"/>
          <p:nvPr/>
        </p:nvSpPr>
        <p:spPr>
          <a:xfrm>
            <a:off x="4258212" y="146186"/>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have learnt</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60904D07-A9B8-BEB6-2C4E-2E225AC30F5B}"/>
              </a:ext>
            </a:extLst>
          </p:cNvPr>
          <p:cNvSpPr txBox="1"/>
          <p:nvPr/>
        </p:nvSpPr>
        <p:spPr>
          <a:xfrm>
            <a:off x="1249512" y="500104"/>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like</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3D4DAA6-4958-5744-A201-41DDA295970D}"/>
              </a:ext>
            </a:extLst>
          </p:cNvPr>
          <p:cNvSpPr txBox="1"/>
          <p:nvPr/>
        </p:nvSpPr>
        <p:spPr>
          <a:xfrm>
            <a:off x="9030835" y="500104"/>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height</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3771AA8-9A9F-FA80-8FA0-97019EE914F1}"/>
              </a:ext>
            </a:extLst>
          </p:cNvPr>
          <p:cNvSpPr txBox="1"/>
          <p:nvPr/>
        </p:nvSpPr>
        <p:spPr>
          <a:xfrm>
            <a:off x="7124165" y="1315687"/>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realizing</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946C384-504A-41A6-0992-01C51C63B637}"/>
              </a:ext>
            </a:extLst>
          </p:cNvPr>
          <p:cNvSpPr txBox="1"/>
          <p:nvPr/>
        </p:nvSpPr>
        <p:spPr>
          <a:xfrm>
            <a:off x="2499115" y="1959291"/>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valuable</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EF00CDD-FF6F-187B-B82A-4938976A67C0}"/>
              </a:ext>
            </a:extLst>
          </p:cNvPr>
          <p:cNvSpPr txBox="1"/>
          <p:nvPr/>
        </p:nvSpPr>
        <p:spPr>
          <a:xfrm>
            <a:off x="6520786" y="4828076"/>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to improve</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914C597-E9EA-28EB-1B96-8F2105F7A7B7}"/>
              </a:ext>
            </a:extLst>
          </p:cNvPr>
          <p:cNvSpPr txBox="1"/>
          <p:nvPr/>
        </p:nvSpPr>
        <p:spPr>
          <a:xfrm>
            <a:off x="1320079" y="2424464"/>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stamina</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0770806C-E7F8-7B55-C74B-7F537552553E}"/>
              </a:ext>
            </a:extLst>
          </p:cNvPr>
          <p:cNvSpPr txBox="1"/>
          <p:nvPr/>
        </p:nvSpPr>
        <p:spPr>
          <a:xfrm>
            <a:off x="5743052" y="2394122"/>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If</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1DDD39FC-A233-B2AA-1D31-85B5D7746E19}"/>
              </a:ext>
            </a:extLst>
          </p:cNvPr>
          <p:cNvSpPr txBox="1"/>
          <p:nvPr/>
        </p:nvSpPr>
        <p:spPr>
          <a:xfrm>
            <a:off x="2753055" y="3063524"/>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be changed</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220D5775-5EE9-F00F-C6A5-3E2AFA9E071B}"/>
              </a:ext>
            </a:extLst>
          </p:cNvPr>
          <p:cNvSpPr txBox="1"/>
          <p:nvPr/>
        </p:nvSpPr>
        <p:spPr>
          <a:xfrm>
            <a:off x="944151" y="3772396"/>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have passion</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5593A374-9926-E45C-3543-B5C5370E770A}"/>
              </a:ext>
            </a:extLst>
          </p:cNvPr>
          <p:cNvSpPr txBox="1"/>
          <p:nvPr/>
        </p:nvSpPr>
        <p:spPr>
          <a:xfrm>
            <a:off x="7900434" y="3790715"/>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a proper goal</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890DE443-DE67-7E45-B97E-C1407A39AC04}"/>
              </a:ext>
            </a:extLst>
          </p:cNvPr>
          <p:cNvSpPr txBox="1"/>
          <p:nvPr/>
        </p:nvSpPr>
        <p:spPr>
          <a:xfrm>
            <a:off x="1934751" y="4170140"/>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hard enough</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6E0EFFFD-F212-8F50-348B-AB048881F1A5}"/>
              </a:ext>
            </a:extLst>
          </p:cNvPr>
          <p:cNvSpPr txBox="1"/>
          <p:nvPr/>
        </p:nvSpPr>
        <p:spPr>
          <a:xfrm>
            <a:off x="5211351" y="4571783"/>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it</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E08963D5-478E-5ECD-4873-06217F2F531B}"/>
              </a:ext>
            </a:extLst>
          </p:cNvPr>
          <p:cNvSpPr txBox="1"/>
          <p:nvPr/>
        </p:nvSpPr>
        <p:spPr>
          <a:xfrm>
            <a:off x="7953763" y="1948560"/>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passion</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1398077D-9FC4-D2B5-2731-E506F53E250A}"/>
              </a:ext>
            </a:extLst>
          </p:cNvPr>
          <p:cNvSpPr txBox="1"/>
          <p:nvPr/>
        </p:nvSpPr>
        <p:spPr>
          <a:xfrm>
            <a:off x="7351256" y="5298974"/>
            <a:ext cx="2865953" cy="523220"/>
          </a:xfrm>
          <a:prstGeom prst="rect">
            <a:avLst/>
          </a:prstGeom>
          <a:noFill/>
        </p:spPr>
        <p:txBody>
          <a:bodyPr wrap="square" rtlCol="0">
            <a:spAutoFit/>
          </a:bodyPr>
          <a:lstStyle/>
          <a:p>
            <a:r>
              <a:rPr kumimoji="1" lang="en-US" altLang="zh-CN" sz="2800" b="1" dirty="0">
                <a:solidFill>
                  <a:schemeClr val="accent2">
                    <a:lumMod val="75000"/>
                  </a:schemeClr>
                </a:solidFill>
                <a:latin typeface="Times New Roman" panose="02020603050405020304" pitchFamily="18" charset="0"/>
                <a:cs typeface="Times New Roman" panose="02020603050405020304" pitchFamily="18" charset="0"/>
              </a:rPr>
              <a:t>myself</a:t>
            </a:r>
            <a:endParaRPr kumimoji="1" lang="zh-CN" alt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游戏机, 桌子, 男人, 大&#10;&#10;描述已自动生成">
            <a:extLst>
              <a:ext uri="{FF2B5EF4-FFF2-40B4-BE49-F238E27FC236}">
                <a16:creationId xmlns:a16="http://schemas.microsoft.com/office/drawing/2014/main" id="{D267BF2F-657A-3A2A-03C5-286908999D3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2900" y="3633560"/>
            <a:ext cx="7558087" cy="3429000"/>
          </a:xfrm>
          <a:prstGeom prst="rect">
            <a:avLst/>
          </a:prstGeom>
        </p:spPr>
      </p:pic>
      <p:pic>
        <p:nvPicPr>
          <p:cNvPr id="8" name="图片 7" descr="一艘船&#10;&#10;低可信度描述已自动生成">
            <a:extLst>
              <a:ext uri="{FF2B5EF4-FFF2-40B4-BE49-F238E27FC236}">
                <a16:creationId xmlns:a16="http://schemas.microsoft.com/office/drawing/2014/main" id="{9BA07733-EC65-648E-6E51-E4D8C81AD90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67499" y="2395666"/>
            <a:ext cx="5524501" cy="4972050"/>
          </a:xfrm>
          <a:prstGeom prst="ellipse">
            <a:avLst/>
          </a:prstGeom>
          <a:ln>
            <a:noFill/>
          </a:ln>
          <a:effectLst>
            <a:softEdge rad="112500"/>
          </a:effectLst>
        </p:spPr>
      </p:pic>
      <p:sp>
        <p:nvSpPr>
          <p:cNvPr id="4" name="文本框 3">
            <a:extLst>
              <a:ext uri="{FF2B5EF4-FFF2-40B4-BE49-F238E27FC236}">
                <a16:creationId xmlns:a16="http://schemas.microsoft.com/office/drawing/2014/main" id="{102A51F2-FFEF-83BC-3A96-3D6C94F19989}"/>
              </a:ext>
            </a:extLst>
          </p:cNvPr>
          <p:cNvSpPr txBox="1"/>
          <p:nvPr/>
        </p:nvSpPr>
        <p:spPr>
          <a:xfrm>
            <a:off x="273845" y="1137595"/>
            <a:ext cx="10501313" cy="2862322"/>
          </a:xfrm>
          <a:prstGeom prst="rect">
            <a:avLst/>
          </a:prstGeom>
          <a:noFill/>
        </p:spPr>
        <p:txBody>
          <a:bodyPr wrap="square" rtlCol="0">
            <a:spAutoFit/>
          </a:bodyPr>
          <a:lstStyle/>
          <a:p>
            <a:r>
              <a:rPr kumimoji="1" lang="en-US" altLang="zh-CN" sz="3600" dirty="0">
                <a:solidFill>
                  <a:schemeClr val="accent2">
                    <a:lumMod val="50000"/>
                  </a:schemeClr>
                </a:solidFill>
                <a:latin typeface="Times New Roman" panose="02020603050405020304" pitchFamily="18" charset="0"/>
                <a:cs typeface="Times New Roman" panose="02020603050405020304" pitchFamily="18" charset="0"/>
              </a:rPr>
              <a:t>Always trust yourself</a:t>
            </a:r>
          </a:p>
          <a:p>
            <a:r>
              <a:rPr kumimoji="1" lang="en-US" altLang="zh-CN" sz="3600" dirty="0">
                <a:solidFill>
                  <a:schemeClr val="accent2">
                    <a:lumMod val="50000"/>
                  </a:schemeClr>
                </a:solidFill>
                <a:latin typeface="Times New Roman" panose="02020603050405020304" pitchFamily="18" charset="0"/>
                <a:cs typeface="Times New Roman" panose="02020603050405020304" pitchFamily="18" charset="0"/>
              </a:rPr>
              <a:t>     set a proper goal</a:t>
            </a:r>
          </a:p>
          <a:p>
            <a:r>
              <a:rPr kumimoji="1" lang="en-US" altLang="zh-CN" sz="3600" dirty="0">
                <a:solidFill>
                  <a:schemeClr val="accent2">
                    <a:lumMod val="50000"/>
                  </a:schemeClr>
                </a:solidFill>
                <a:latin typeface="Times New Roman" panose="02020603050405020304" pitchFamily="18" charset="0"/>
                <a:cs typeface="Times New Roman" panose="02020603050405020304" pitchFamily="18" charset="0"/>
              </a:rPr>
              <a:t>         keep practicing day in , day out </a:t>
            </a:r>
          </a:p>
          <a:p>
            <a:r>
              <a:rPr kumimoji="1" lang="en-US" altLang="zh-CN" sz="3600" dirty="0">
                <a:solidFill>
                  <a:schemeClr val="accent2">
                    <a:lumMod val="50000"/>
                  </a:schemeClr>
                </a:solidFill>
                <a:latin typeface="Times New Roman" panose="02020603050405020304" pitchFamily="18" charset="0"/>
                <a:cs typeface="Times New Roman" panose="02020603050405020304" pitchFamily="18" charset="0"/>
              </a:rPr>
              <a:t>            give yourself encouragement </a:t>
            </a:r>
          </a:p>
          <a:p>
            <a:r>
              <a:rPr kumimoji="1" lang="en-US" altLang="zh-CN" sz="3600" dirty="0">
                <a:solidFill>
                  <a:schemeClr val="accent2">
                    <a:lumMod val="50000"/>
                  </a:schemeClr>
                </a:solidFill>
                <a:latin typeface="Times New Roman" panose="02020603050405020304" pitchFamily="18" charset="0"/>
                <a:cs typeface="Times New Roman" panose="02020603050405020304" pitchFamily="18" charset="0"/>
              </a:rPr>
              <a:t>With strong grit, you can achieve whatever you want </a:t>
            </a:r>
            <a:endParaRPr kumimoji="1" lang="zh-CN" alt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7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标题 1">
            <a:extLst>
              <a:ext uri="{FF2B5EF4-FFF2-40B4-BE49-F238E27FC236}">
                <a16:creationId xmlns:a16="http://schemas.microsoft.com/office/drawing/2014/main" id="{DDE923B8-3077-10CB-FB40-CA3BADA1A3C4}"/>
              </a:ext>
            </a:extLst>
          </p:cNvPr>
          <p:cNvSpPr>
            <a:spLocks noGrp="1"/>
          </p:cNvSpPr>
          <p:nvPr>
            <p:ph type="title"/>
          </p:nvPr>
        </p:nvSpPr>
        <p:spPr>
          <a:xfrm>
            <a:off x="673754" y="643467"/>
            <a:ext cx="4203045" cy="1375608"/>
          </a:xfrm>
        </p:spPr>
        <p:txBody>
          <a:bodyPr anchor="ctr">
            <a:normAutofit/>
          </a:bodyPr>
          <a:lstStyle/>
          <a:p>
            <a:r>
              <a:rPr kumimoji="1" lang="en-US" altLang="zh-CN" b="1" i="1" u="sng" dirty="0">
                <a:solidFill>
                  <a:schemeClr val="accent4">
                    <a:lumMod val="60000"/>
                    <a:lumOff val="40000"/>
                  </a:schemeClr>
                </a:solidFill>
              </a:rPr>
              <a:t>Homework:</a:t>
            </a:r>
            <a:endParaRPr kumimoji="1" lang="zh-CN" altLang="en-US" b="1" i="1" u="sng" dirty="0">
              <a:solidFill>
                <a:schemeClr val="accent4">
                  <a:lumMod val="60000"/>
                  <a:lumOff val="40000"/>
                </a:schemeClr>
              </a:solidFill>
            </a:endParaRPr>
          </a:p>
        </p:txBody>
      </p:sp>
      <p:sp>
        <p:nvSpPr>
          <p:cNvPr id="3" name="内容占位符 2">
            <a:extLst>
              <a:ext uri="{FF2B5EF4-FFF2-40B4-BE49-F238E27FC236}">
                <a16:creationId xmlns:a16="http://schemas.microsoft.com/office/drawing/2014/main" id="{9CD8441E-9E86-738B-C045-FC7108360E48}"/>
              </a:ext>
            </a:extLst>
          </p:cNvPr>
          <p:cNvSpPr>
            <a:spLocks noGrp="1"/>
          </p:cNvSpPr>
          <p:nvPr>
            <p:ph idx="1"/>
          </p:nvPr>
        </p:nvSpPr>
        <p:spPr>
          <a:xfrm>
            <a:off x="673754" y="2160590"/>
            <a:ext cx="3973943" cy="3440110"/>
          </a:xfrm>
        </p:spPr>
        <p:txBody>
          <a:bodyPr>
            <a:normAutofit fontScale="92500" lnSpcReduction="20000"/>
          </a:bodyPr>
          <a:lstStyle/>
          <a:p>
            <a:r>
              <a:rPr kumimoji="1" lang="en-US" altLang="zh-CN" sz="3200" dirty="0">
                <a:solidFill>
                  <a:schemeClr val="accent4">
                    <a:lumMod val="60000"/>
                    <a:lumOff val="40000"/>
                  </a:schemeClr>
                </a:solidFill>
              </a:rPr>
              <a:t>1. share the passage with classmates</a:t>
            </a:r>
          </a:p>
          <a:p>
            <a:r>
              <a:rPr kumimoji="1" lang="en-US" altLang="zh-CN" sz="3200" dirty="0">
                <a:solidFill>
                  <a:schemeClr val="accent4">
                    <a:lumMod val="60000"/>
                    <a:lumOff val="40000"/>
                  </a:schemeClr>
                </a:solidFill>
              </a:rPr>
              <a:t>2. watch the complete video and borrow the books about the grit to read </a:t>
            </a:r>
            <a:endParaRPr kumimoji="1" lang="zh-CN" altLang="en-US" sz="3200" dirty="0">
              <a:solidFill>
                <a:schemeClr val="accent4">
                  <a:lumMod val="60000"/>
                  <a:lumOff val="40000"/>
                </a:schemeClr>
              </a:solidFill>
            </a:endParaRPr>
          </a:p>
        </p:txBody>
      </p:sp>
      <p:pic>
        <p:nvPicPr>
          <p:cNvPr id="4" name="图片 3" descr="白色的游戏机&#10;&#10;中度可信度描述已自动生成">
            <a:extLst>
              <a:ext uri="{FF2B5EF4-FFF2-40B4-BE49-F238E27FC236}">
                <a16:creationId xmlns:a16="http://schemas.microsoft.com/office/drawing/2014/main" id="{F0CE6A57-DE27-5456-CF00-7487A700D61A}"/>
              </a:ext>
            </a:extLst>
          </p:cNvPr>
          <p:cNvPicPr>
            <a:picLocks noChangeAspect="1"/>
          </p:cNvPicPr>
          <p:nvPr/>
        </p:nvPicPr>
        <p:blipFill>
          <a:blip r:embed="rId2"/>
          <a:stretch>
            <a:fillRect/>
          </a:stretch>
        </p:blipFill>
        <p:spPr>
          <a:xfrm>
            <a:off x="6303371" y="972608"/>
            <a:ext cx="4728759" cy="4900269"/>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82512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75C737-DE9F-8F93-E04E-70AC2EA0AEEA}"/>
              </a:ext>
            </a:extLst>
          </p:cNvPr>
          <p:cNvSpPr>
            <a:spLocks noGrp="1"/>
          </p:cNvSpPr>
          <p:nvPr>
            <p:ph type="ctrTitle"/>
          </p:nvPr>
        </p:nvSpPr>
        <p:spPr/>
        <p:txBody>
          <a:bodyPr/>
          <a:lstStyle/>
          <a:p>
            <a:endParaRPr kumimoji="1" lang="zh-CN" altLang="en-US"/>
          </a:p>
        </p:txBody>
      </p:sp>
      <p:sp>
        <p:nvSpPr>
          <p:cNvPr id="3" name="副标题 2">
            <a:extLst>
              <a:ext uri="{FF2B5EF4-FFF2-40B4-BE49-F238E27FC236}">
                <a16:creationId xmlns:a16="http://schemas.microsoft.com/office/drawing/2014/main" id="{7C0BAEC3-C117-F67C-55AB-24513289BD60}"/>
              </a:ext>
            </a:extLst>
          </p:cNvPr>
          <p:cNvSpPr>
            <a:spLocks noGrp="1"/>
          </p:cNvSpPr>
          <p:nvPr>
            <p:ph type="subTitle" idx="1"/>
          </p:nvPr>
        </p:nvSpPr>
        <p:spPr/>
        <p:txBody>
          <a:bodyPr/>
          <a:lstStyle/>
          <a:p>
            <a:endParaRPr kumimoji="1" lang="zh-CN" altLang="en-US"/>
          </a:p>
        </p:txBody>
      </p:sp>
      <p:pic>
        <p:nvPicPr>
          <p:cNvPr id="4" name="星垂平野阔 2022-10-10 12.50.53" descr="星垂平野阔 2022-10-10 12.50.53">
            <a:hlinkClick r:id="" action="ppaction://media"/>
            <a:extLst>
              <a:ext uri="{FF2B5EF4-FFF2-40B4-BE49-F238E27FC236}">
                <a16:creationId xmlns:a16="http://schemas.microsoft.com/office/drawing/2014/main" id="{81A793EF-F875-213C-CCC1-C47AEF49D5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2344" y="-271849"/>
            <a:ext cx="5874705" cy="7888842"/>
          </a:xfrm>
          <a:prstGeom prst="rect">
            <a:avLst/>
          </a:prstGeom>
        </p:spPr>
      </p:pic>
    </p:spTree>
    <p:extLst>
      <p:ext uri="{BB962C8B-B14F-4D97-AF65-F5344CB8AC3E}">
        <p14:creationId xmlns:p14="http://schemas.microsoft.com/office/powerpoint/2010/main" val="27298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D0A3B779-231C-AAB2-B396-637A88DB78D7}"/>
              </a:ext>
            </a:extLst>
          </p:cNvPr>
          <p:cNvSpPr txBox="1">
            <a:spLocks/>
          </p:cNvSpPr>
          <p:nvPr/>
        </p:nvSpPr>
        <p:spPr>
          <a:xfrm>
            <a:off x="522289" y="1990530"/>
            <a:ext cx="10455442"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1" lang="en-US" altLang="zh-CN" sz="4800" b="1" i="1" dirty="0">
                <a:latin typeface="Times New Roman" panose="02020603050405020304" pitchFamily="18" charset="0"/>
                <a:cs typeface="Times New Roman" panose="02020603050405020304" pitchFamily="18" charset="0"/>
              </a:rPr>
              <a:t>___?___ is the mother of success</a:t>
            </a:r>
            <a:endParaRPr kumimoji="1" lang="zh-CN" altLang="en-US" sz="4800" b="1" i="1" dirty="0">
              <a:latin typeface="Times New Roman" panose="02020603050405020304" pitchFamily="18" charset="0"/>
              <a:cs typeface="Times New Roman" panose="02020603050405020304" pitchFamily="18" charset="0"/>
            </a:endParaRPr>
          </a:p>
        </p:txBody>
      </p:sp>
      <p:sp>
        <p:nvSpPr>
          <p:cNvPr id="6" name="爆炸形 2 5">
            <a:extLst>
              <a:ext uri="{FF2B5EF4-FFF2-40B4-BE49-F238E27FC236}">
                <a16:creationId xmlns:a16="http://schemas.microsoft.com/office/drawing/2014/main" id="{F815AAB5-7244-DCC5-C8E1-01353BAD13DB}"/>
              </a:ext>
            </a:extLst>
          </p:cNvPr>
          <p:cNvSpPr/>
          <p:nvPr/>
        </p:nvSpPr>
        <p:spPr>
          <a:xfrm>
            <a:off x="416966" y="2923510"/>
            <a:ext cx="3731741" cy="1837211"/>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failure</a:t>
            </a:r>
            <a:r>
              <a:rPr kumimoji="1" lang="en-US" altLang="zh-CN" dirty="0"/>
              <a:t> </a:t>
            </a:r>
            <a:endParaRPr kumimoji="1" lang="zh-CN" altLang="en-US" dirty="0"/>
          </a:p>
        </p:txBody>
      </p:sp>
      <p:sp>
        <p:nvSpPr>
          <p:cNvPr id="8" name="爆炸形 2 7">
            <a:extLst>
              <a:ext uri="{FF2B5EF4-FFF2-40B4-BE49-F238E27FC236}">
                <a16:creationId xmlns:a16="http://schemas.microsoft.com/office/drawing/2014/main" id="{1620EC4F-2927-F4BE-C890-A926637125B7}"/>
              </a:ext>
            </a:extLst>
          </p:cNvPr>
          <p:cNvSpPr/>
          <p:nvPr/>
        </p:nvSpPr>
        <p:spPr>
          <a:xfrm>
            <a:off x="1158858" y="153318"/>
            <a:ext cx="3731741" cy="1837211"/>
          </a:xfrm>
          <a:prstGeom prst="irregularSeal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hard work</a:t>
            </a:r>
            <a:r>
              <a:rPr kumimoji="1" lang="en-US" altLang="zh-CN" dirty="0"/>
              <a:t> </a:t>
            </a:r>
            <a:endParaRPr kumimoji="1" lang="zh-CN" altLang="en-US" dirty="0"/>
          </a:p>
        </p:txBody>
      </p:sp>
      <p:sp>
        <p:nvSpPr>
          <p:cNvPr id="9" name="爆炸形 2 8">
            <a:extLst>
              <a:ext uri="{FF2B5EF4-FFF2-40B4-BE49-F238E27FC236}">
                <a16:creationId xmlns:a16="http://schemas.microsoft.com/office/drawing/2014/main" id="{A15F8199-80A1-9277-7D45-A838AAD24702}"/>
              </a:ext>
            </a:extLst>
          </p:cNvPr>
          <p:cNvSpPr/>
          <p:nvPr/>
        </p:nvSpPr>
        <p:spPr>
          <a:xfrm>
            <a:off x="5317525" y="153319"/>
            <a:ext cx="3731741" cy="1837211"/>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good</a:t>
            </a:r>
            <a:r>
              <a:rPr kumimoji="1" lang="en-US" altLang="zh-CN" dirty="0"/>
              <a:t> </a:t>
            </a:r>
            <a:r>
              <a:rPr kumimoji="1" lang="en-US" altLang="zh-CN" sz="2800" b="1" dirty="0"/>
              <a:t>looks</a:t>
            </a:r>
            <a:r>
              <a:rPr kumimoji="1" lang="en-US" altLang="zh-CN" dirty="0"/>
              <a:t> </a:t>
            </a:r>
            <a:endParaRPr kumimoji="1" lang="zh-CN" altLang="en-US" dirty="0"/>
          </a:p>
        </p:txBody>
      </p:sp>
      <p:sp>
        <p:nvSpPr>
          <p:cNvPr id="10" name="爆炸形 2 9">
            <a:extLst>
              <a:ext uri="{FF2B5EF4-FFF2-40B4-BE49-F238E27FC236}">
                <a16:creationId xmlns:a16="http://schemas.microsoft.com/office/drawing/2014/main" id="{D5AD1066-E623-9CFA-586E-CE7F874EB0F0}"/>
              </a:ext>
            </a:extLst>
          </p:cNvPr>
          <p:cNvSpPr/>
          <p:nvPr/>
        </p:nvSpPr>
        <p:spPr>
          <a:xfrm>
            <a:off x="8870346" y="864561"/>
            <a:ext cx="3731741" cy="1837211"/>
          </a:xfrm>
          <a:prstGeom prst="irregularSeal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accent2">
                    <a:lumMod val="50000"/>
                  </a:schemeClr>
                </a:solidFill>
              </a:rPr>
              <a:t>gift(</a:t>
            </a:r>
            <a:r>
              <a:rPr kumimoji="1" lang="zh-CN" altLang="en-US" sz="2800" b="1" dirty="0">
                <a:solidFill>
                  <a:schemeClr val="accent2">
                    <a:lumMod val="50000"/>
                  </a:schemeClr>
                </a:solidFill>
              </a:rPr>
              <a:t>天赋</a:t>
            </a:r>
            <a:r>
              <a:rPr kumimoji="1" lang="en-US" altLang="zh-CN" sz="2800" b="1" dirty="0">
                <a:solidFill>
                  <a:schemeClr val="accent2">
                    <a:lumMod val="50000"/>
                  </a:schemeClr>
                </a:solidFill>
              </a:rPr>
              <a:t>)</a:t>
            </a:r>
            <a:r>
              <a:rPr kumimoji="1" lang="en-US" altLang="zh-CN" dirty="0">
                <a:solidFill>
                  <a:schemeClr val="accent2">
                    <a:lumMod val="50000"/>
                  </a:schemeClr>
                </a:solidFill>
              </a:rPr>
              <a:t> </a:t>
            </a:r>
            <a:endParaRPr kumimoji="1" lang="zh-CN" altLang="en-US" dirty="0">
              <a:solidFill>
                <a:schemeClr val="accent2">
                  <a:lumMod val="50000"/>
                </a:schemeClr>
              </a:solidFill>
            </a:endParaRPr>
          </a:p>
        </p:txBody>
      </p:sp>
      <p:sp>
        <p:nvSpPr>
          <p:cNvPr id="14" name="爆炸形 2 13">
            <a:extLst>
              <a:ext uri="{FF2B5EF4-FFF2-40B4-BE49-F238E27FC236}">
                <a16:creationId xmlns:a16="http://schemas.microsoft.com/office/drawing/2014/main" id="{1060A20B-A7C3-DCCC-F329-FFD8C878B3FB}"/>
              </a:ext>
            </a:extLst>
          </p:cNvPr>
          <p:cNvSpPr/>
          <p:nvPr/>
        </p:nvSpPr>
        <p:spPr>
          <a:xfrm>
            <a:off x="7457895" y="3280171"/>
            <a:ext cx="4158667" cy="1837211"/>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physical health </a:t>
            </a:r>
            <a:endParaRPr kumimoji="1" lang="zh-CN" altLang="en-US" dirty="0"/>
          </a:p>
        </p:txBody>
      </p:sp>
      <p:sp>
        <p:nvSpPr>
          <p:cNvPr id="11" name="爆炸形 2 10">
            <a:extLst>
              <a:ext uri="{FF2B5EF4-FFF2-40B4-BE49-F238E27FC236}">
                <a16:creationId xmlns:a16="http://schemas.microsoft.com/office/drawing/2014/main" id="{57D8F0E1-A6E9-24CD-F3E0-B4D209F27BDF}"/>
              </a:ext>
            </a:extLst>
          </p:cNvPr>
          <p:cNvSpPr/>
          <p:nvPr/>
        </p:nvSpPr>
        <p:spPr>
          <a:xfrm>
            <a:off x="3831477" y="3280171"/>
            <a:ext cx="3731741" cy="1837211"/>
          </a:xfrm>
          <a:prstGeom prst="irregularSeal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chemeClr val="accent2">
                    <a:lumMod val="50000"/>
                  </a:schemeClr>
                </a:solidFill>
              </a:rPr>
              <a:t>IQ</a:t>
            </a:r>
            <a:endParaRPr kumimoji="1" lang="zh-CN" altLang="en-US" sz="2000" dirty="0">
              <a:solidFill>
                <a:schemeClr val="accent2">
                  <a:lumMod val="50000"/>
                </a:schemeClr>
              </a:solidFill>
            </a:endParaRPr>
          </a:p>
        </p:txBody>
      </p:sp>
    </p:spTree>
    <p:extLst>
      <p:ext uri="{BB962C8B-B14F-4D97-AF65-F5344CB8AC3E}">
        <p14:creationId xmlns:p14="http://schemas.microsoft.com/office/powerpoint/2010/main" val="15896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4"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8EC34E-40FD-B31C-81D2-A55EE438C14B}"/>
              </a:ext>
            </a:extLst>
          </p:cNvPr>
          <p:cNvSpPr>
            <a:spLocks noGrp="1"/>
          </p:cNvSpPr>
          <p:nvPr>
            <p:ph type="ctrTitle"/>
          </p:nvPr>
        </p:nvSpPr>
        <p:spPr>
          <a:xfrm>
            <a:off x="-179722" y="1258332"/>
            <a:ext cx="11670681" cy="1646302"/>
          </a:xfrm>
        </p:spPr>
        <p:txBody>
          <a:bodyPr/>
          <a:lstStyle/>
          <a:p>
            <a:r>
              <a:rPr kumimoji="1" lang="en-US" altLang="zh-CN" b="1" i="1" u="sng" dirty="0">
                <a:latin typeface="Times New Roman" panose="02020603050405020304" pitchFamily="18" charset="0"/>
                <a:cs typeface="Times New Roman" panose="02020603050405020304" pitchFamily="18" charset="0"/>
              </a:rPr>
              <a:t>True grit(</a:t>
            </a:r>
            <a:r>
              <a:rPr kumimoji="1" lang="zh-CN" altLang="en-US" sz="4000" dirty="0">
                <a:latin typeface="SimHei" panose="02010609060101010101" pitchFamily="49" charset="-122"/>
                <a:ea typeface="SimHei" panose="02010609060101010101" pitchFamily="49" charset="-122"/>
                <a:cs typeface="Times New Roman" panose="02020603050405020304" pitchFamily="18" charset="0"/>
              </a:rPr>
              <a:t>坚毅</a:t>
            </a:r>
            <a:r>
              <a:rPr kumimoji="1" lang="en-US" altLang="zh-CN" b="1" i="1" u="sng" dirty="0">
                <a:latin typeface="Times New Roman" panose="02020603050405020304" pitchFamily="18" charset="0"/>
                <a:cs typeface="Times New Roman" panose="02020603050405020304" pitchFamily="18" charset="0"/>
              </a:rPr>
              <a:t>) </a:t>
            </a:r>
            <a:r>
              <a:rPr kumimoji="1" lang="en-US" altLang="zh-CN" b="1" i="1" dirty="0">
                <a:latin typeface="Times New Roman" panose="02020603050405020304" pitchFamily="18" charset="0"/>
                <a:cs typeface="Times New Roman" panose="02020603050405020304" pitchFamily="18" charset="0"/>
              </a:rPr>
              <a:t>is the mother of success</a:t>
            </a:r>
            <a:endParaRPr kumimoji="1" lang="zh-CN" altLang="en-US" b="1" i="1" dirty="0">
              <a:latin typeface="Times New Roman" panose="02020603050405020304" pitchFamily="18" charset="0"/>
              <a:cs typeface="Times New Roman" panose="02020603050405020304" pitchFamily="18" charset="0"/>
            </a:endParaRPr>
          </a:p>
        </p:txBody>
      </p:sp>
      <p:sp>
        <p:nvSpPr>
          <p:cNvPr id="4" name="椭圆 3">
            <a:extLst>
              <a:ext uri="{FF2B5EF4-FFF2-40B4-BE49-F238E27FC236}">
                <a16:creationId xmlns:a16="http://schemas.microsoft.com/office/drawing/2014/main" id="{B8AAA3AC-7922-7A97-B7B5-0CABCE824E7A}"/>
              </a:ext>
            </a:extLst>
          </p:cNvPr>
          <p:cNvSpPr/>
          <p:nvPr/>
        </p:nvSpPr>
        <p:spPr>
          <a:xfrm>
            <a:off x="962040" y="3006709"/>
            <a:ext cx="2471737" cy="1484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t>What </a:t>
            </a:r>
            <a:endParaRPr kumimoji="1" lang="zh-CN" altLang="en-US" sz="4400" b="1" dirty="0"/>
          </a:p>
        </p:txBody>
      </p:sp>
      <p:sp>
        <p:nvSpPr>
          <p:cNvPr id="5" name="椭圆 4">
            <a:extLst>
              <a:ext uri="{FF2B5EF4-FFF2-40B4-BE49-F238E27FC236}">
                <a16:creationId xmlns:a16="http://schemas.microsoft.com/office/drawing/2014/main" id="{6BEB720B-B03D-9663-64AD-FB14D4F149FE}"/>
              </a:ext>
            </a:extLst>
          </p:cNvPr>
          <p:cNvSpPr/>
          <p:nvPr/>
        </p:nvSpPr>
        <p:spPr>
          <a:xfrm>
            <a:off x="4649559" y="2904634"/>
            <a:ext cx="2471737" cy="1484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t>Why  </a:t>
            </a:r>
            <a:endParaRPr kumimoji="1" lang="zh-CN" altLang="en-US" sz="4400" b="1" dirty="0"/>
          </a:p>
        </p:txBody>
      </p:sp>
      <p:sp>
        <p:nvSpPr>
          <p:cNvPr id="6" name="椭圆 5">
            <a:extLst>
              <a:ext uri="{FF2B5EF4-FFF2-40B4-BE49-F238E27FC236}">
                <a16:creationId xmlns:a16="http://schemas.microsoft.com/office/drawing/2014/main" id="{576ECB3F-016B-B230-E83B-2CBE8CC30E53}"/>
              </a:ext>
            </a:extLst>
          </p:cNvPr>
          <p:cNvSpPr/>
          <p:nvPr/>
        </p:nvSpPr>
        <p:spPr>
          <a:xfrm>
            <a:off x="8337078" y="2904634"/>
            <a:ext cx="2471737" cy="148486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400" b="1" dirty="0"/>
              <a:t>How </a:t>
            </a:r>
            <a:endParaRPr kumimoji="1" lang="zh-CN" altLang="en-US" sz="4400" b="1" dirty="0"/>
          </a:p>
        </p:txBody>
      </p:sp>
      <p:pic>
        <p:nvPicPr>
          <p:cNvPr id="8" name="图片 7" descr="图标&#10;&#10;描述已自动生成">
            <a:extLst>
              <a:ext uri="{FF2B5EF4-FFF2-40B4-BE49-F238E27FC236}">
                <a16:creationId xmlns:a16="http://schemas.microsoft.com/office/drawing/2014/main" id="{C0F7A483-AC98-FE4C-B65D-88A788BAF70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4155" y="0"/>
            <a:ext cx="1919287" cy="1919287"/>
          </a:xfrm>
          <a:prstGeom prst="rect">
            <a:avLst/>
          </a:prstGeom>
        </p:spPr>
      </p:pic>
    </p:spTree>
    <p:extLst>
      <p:ext uri="{BB962C8B-B14F-4D97-AF65-F5344CB8AC3E}">
        <p14:creationId xmlns:p14="http://schemas.microsoft.com/office/powerpoint/2010/main" val="265061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BE9AF1-E9B9-3254-C9ED-07D4E000DA9B}"/>
              </a:ext>
            </a:extLst>
          </p:cNvPr>
          <p:cNvPicPr>
            <a:picLocks noChangeAspect="1"/>
          </p:cNvPicPr>
          <p:nvPr/>
        </p:nvPicPr>
        <p:blipFill>
          <a:blip r:embed="rId2"/>
          <a:stretch>
            <a:fillRect/>
          </a:stretch>
        </p:blipFill>
        <p:spPr>
          <a:xfrm>
            <a:off x="-184742" y="-301003"/>
            <a:ext cx="8228120" cy="7460005"/>
          </a:xfrm>
          <a:prstGeom prst="rect">
            <a:avLst/>
          </a:prstGeom>
        </p:spPr>
      </p:pic>
      <p:sp>
        <p:nvSpPr>
          <p:cNvPr id="5" name="文本框 4">
            <a:extLst>
              <a:ext uri="{FF2B5EF4-FFF2-40B4-BE49-F238E27FC236}">
                <a16:creationId xmlns:a16="http://schemas.microsoft.com/office/drawing/2014/main" id="{91791533-9D8E-2C9F-360B-E88E150C7FD1}"/>
              </a:ext>
            </a:extLst>
          </p:cNvPr>
          <p:cNvSpPr txBox="1"/>
          <p:nvPr/>
        </p:nvSpPr>
        <p:spPr>
          <a:xfrm>
            <a:off x="514512" y="945642"/>
            <a:ext cx="1146647" cy="523220"/>
          </a:xfrm>
          <a:prstGeom prst="rect">
            <a:avLst/>
          </a:prstGeom>
          <a:noFill/>
        </p:spPr>
        <p:txBody>
          <a:bodyPr wrap="square" rtlCol="0">
            <a:spAutoFit/>
          </a:bodyPr>
          <a:lstStyle/>
          <a:p>
            <a:r>
              <a:rPr kumimoji="1" lang="en-US" altLang="zh-CN" sz="2800" b="1" dirty="0">
                <a:solidFill>
                  <a:schemeClr val="accent1"/>
                </a:solidFill>
              </a:rPr>
              <a:t>P1</a:t>
            </a:r>
            <a:endParaRPr kumimoji="1" lang="zh-CN" altLang="en-US" sz="2800" b="1" dirty="0">
              <a:solidFill>
                <a:schemeClr val="accent1"/>
              </a:solidFill>
            </a:endParaRPr>
          </a:p>
        </p:txBody>
      </p:sp>
      <p:sp>
        <p:nvSpPr>
          <p:cNvPr id="7" name="文本框 6">
            <a:extLst>
              <a:ext uri="{FF2B5EF4-FFF2-40B4-BE49-F238E27FC236}">
                <a16:creationId xmlns:a16="http://schemas.microsoft.com/office/drawing/2014/main" id="{75EF14EF-66C0-B037-B1B7-7B96102BA311}"/>
              </a:ext>
            </a:extLst>
          </p:cNvPr>
          <p:cNvSpPr txBox="1"/>
          <p:nvPr/>
        </p:nvSpPr>
        <p:spPr>
          <a:xfrm>
            <a:off x="503251" y="1955752"/>
            <a:ext cx="1061525" cy="523220"/>
          </a:xfrm>
          <a:prstGeom prst="rect">
            <a:avLst/>
          </a:prstGeom>
          <a:noFill/>
        </p:spPr>
        <p:txBody>
          <a:bodyPr wrap="square" rtlCol="0">
            <a:spAutoFit/>
          </a:bodyPr>
          <a:lstStyle/>
          <a:p>
            <a:r>
              <a:rPr kumimoji="1" lang="en-US" altLang="zh-CN" sz="2800" b="1" dirty="0">
                <a:solidFill>
                  <a:schemeClr val="accent1"/>
                </a:solidFill>
              </a:rPr>
              <a:t>P2</a:t>
            </a:r>
            <a:endParaRPr kumimoji="1" lang="zh-CN" altLang="en-US" sz="2800" b="1" dirty="0">
              <a:solidFill>
                <a:schemeClr val="accent1"/>
              </a:solidFill>
            </a:endParaRPr>
          </a:p>
        </p:txBody>
      </p:sp>
      <p:sp>
        <p:nvSpPr>
          <p:cNvPr id="8" name="文本框 7">
            <a:extLst>
              <a:ext uri="{FF2B5EF4-FFF2-40B4-BE49-F238E27FC236}">
                <a16:creationId xmlns:a16="http://schemas.microsoft.com/office/drawing/2014/main" id="{60D98403-FBCD-0432-1F6C-E370EF8D4D20}"/>
              </a:ext>
            </a:extLst>
          </p:cNvPr>
          <p:cNvSpPr txBox="1"/>
          <p:nvPr/>
        </p:nvSpPr>
        <p:spPr>
          <a:xfrm>
            <a:off x="514512" y="2618235"/>
            <a:ext cx="824106" cy="523220"/>
          </a:xfrm>
          <a:prstGeom prst="rect">
            <a:avLst/>
          </a:prstGeom>
          <a:noFill/>
        </p:spPr>
        <p:txBody>
          <a:bodyPr wrap="square" rtlCol="0">
            <a:spAutoFit/>
          </a:bodyPr>
          <a:lstStyle/>
          <a:p>
            <a:r>
              <a:rPr kumimoji="1" lang="en-US" altLang="zh-CN" sz="2800" b="1" dirty="0">
                <a:solidFill>
                  <a:schemeClr val="accent1"/>
                </a:solidFill>
              </a:rPr>
              <a:t>P3</a:t>
            </a:r>
            <a:endParaRPr kumimoji="1" lang="zh-CN" altLang="en-US" sz="2800" b="1" dirty="0">
              <a:solidFill>
                <a:schemeClr val="accent1"/>
              </a:solidFill>
            </a:endParaRPr>
          </a:p>
        </p:txBody>
      </p:sp>
      <p:sp>
        <p:nvSpPr>
          <p:cNvPr id="9" name="文本框 8">
            <a:extLst>
              <a:ext uri="{FF2B5EF4-FFF2-40B4-BE49-F238E27FC236}">
                <a16:creationId xmlns:a16="http://schemas.microsoft.com/office/drawing/2014/main" id="{13BBF67D-9630-15F3-0638-CA4F31F96F08}"/>
              </a:ext>
            </a:extLst>
          </p:cNvPr>
          <p:cNvSpPr txBox="1"/>
          <p:nvPr/>
        </p:nvSpPr>
        <p:spPr>
          <a:xfrm>
            <a:off x="483958" y="3506690"/>
            <a:ext cx="824105" cy="523220"/>
          </a:xfrm>
          <a:prstGeom prst="rect">
            <a:avLst/>
          </a:prstGeom>
          <a:noFill/>
        </p:spPr>
        <p:txBody>
          <a:bodyPr wrap="square" rtlCol="0">
            <a:spAutoFit/>
          </a:bodyPr>
          <a:lstStyle/>
          <a:p>
            <a:r>
              <a:rPr kumimoji="1" lang="en-US" altLang="zh-CN" sz="2800" b="1" dirty="0">
                <a:solidFill>
                  <a:schemeClr val="accent1"/>
                </a:solidFill>
              </a:rPr>
              <a:t>P4</a:t>
            </a:r>
            <a:endParaRPr kumimoji="1" lang="zh-CN" altLang="en-US" sz="2800" b="1" dirty="0">
              <a:solidFill>
                <a:schemeClr val="accent1"/>
              </a:solidFill>
            </a:endParaRPr>
          </a:p>
        </p:txBody>
      </p:sp>
      <p:sp>
        <p:nvSpPr>
          <p:cNvPr id="10" name="文本框 9">
            <a:extLst>
              <a:ext uri="{FF2B5EF4-FFF2-40B4-BE49-F238E27FC236}">
                <a16:creationId xmlns:a16="http://schemas.microsoft.com/office/drawing/2014/main" id="{FAE1FBEA-F9A1-5A93-EED2-9C55F27351E6}"/>
              </a:ext>
            </a:extLst>
          </p:cNvPr>
          <p:cNvSpPr txBox="1"/>
          <p:nvPr/>
        </p:nvSpPr>
        <p:spPr>
          <a:xfrm>
            <a:off x="483958" y="4042861"/>
            <a:ext cx="901288" cy="523220"/>
          </a:xfrm>
          <a:prstGeom prst="rect">
            <a:avLst/>
          </a:prstGeom>
          <a:noFill/>
        </p:spPr>
        <p:txBody>
          <a:bodyPr wrap="square" rtlCol="0">
            <a:spAutoFit/>
          </a:bodyPr>
          <a:lstStyle/>
          <a:p>
            <a:r>
              <a:rPr kumimoji="1" lang="en-US" altLang="zh-CN" sz="2800" b="1" dirty="0">
                <a:solidFill>
                  <a:schemeClr val="accent1"/>
                </a:solidFill>
              </a:rPr>
              <a:t>P5</a:t>
            </a:r>
            <a:endParaRPr kumimoji="1" lang="zh-CN" altLang="en-US" sz="2800" b="1" dirty="0">
              <a:solidFill>
                <a:schemeClr val="accent1"/>
              </a:solidFill>
            </a:endParaRPr>
          </a:p>
        </p:txBody>
      </p:sp>
      <p:sp>
        <p:nvSpPr>
          <p:cNvPr id="11" name="文本框 10">
            <a:extLst>
              <a:ext uri="{FF2B5EF4-FFF2-40B4-BE49-F238E27FC236}">
                <a16:creationId xmlns:a16="http://schemas.microsoft.com/office/drawing/2014/main" id="{E720EFE8-0CC6-2F86-AB7E-F774699CECE6}"/>
              </a:ext>
            </a:extLst>
          </p:cNvPr>
          <p:cNvSpPr txBox="1"/>
          <p:nvPr/>
        </p:nvSpPr>
        <p:spPr>
          <a:xfrm>
            <a:off x="406775" y="4773496"/>
            <a:ext cx="901288" cy="523220"/>
          </a:xfrm>
          <a:prstGeom prst="rect">
            <a:avLst/>
          </a:prstGeom>
          <a:noFill/>
        </p:spPr>
        <p:txBody>
          <a:bodyPr wrap="square" rtlCol="0">
            <a:spAutoFit/>
          </a:bodyPr>
          <a:lstStyle/>
          <a:p>
            <a:r>
              <a:rPr kumimoji="1" lang="en-US" altLang="zh-CN" sz="2800" b="1" dirty="0">
                <a:solidFill>
                  <a:schemeClr val="accent1"/>
                </a:solidFill>
              </a:rPr>
              <a:t>P6</a:t>
            </a:r>
            <a:endParaRPr kumimoji="1" lang="zh-CN" altLang="en-US" sz="2800" b="1" dirty="0">
              <a:solidFill>
                <a:schemeClr val="accent1"/>
              </a:solidFill>
            </a:endParaRPr>
          </a:p>
        </p:txBody>
      </p:sp>
      <p:sp>
        <p:nvSpPr>
          <p:cNvPr id="12" name="文本框 11">
            <a:extLst>
              <a:ext uri="{FF2B5EF4-FFF2-40B4-BE49-F238E27FC236}">
                <a16:creationId xmlns:a16="http://schemas.microsoft.com/office/drawing/2014/main" id="{977D88C4-8011-4DF5-C0CD-ED056E586C53}"/>
              </a:ext>
            </a:extLst>
          </p:cNvPr>
          <p:cNvSpPr txBox="1"/>
          <p:nvPr/>
        </p:nvSpPr>
        <p:spPr>
          <a:xfrm>
            <a:off x="406775" y="5674984"/>
            <a:ext cx="901287" cy="523220"/>
          </a:xfrm>
          <a:prstGeom prst="rect">
            <a:avLst/>
          </a:prstGeom>
          <a:noFill/>
        </p:spPr>
        <p:txBody>
          <a:bodyPr wrap="square" rtlCol="0">
            <a:spAutoFit/>
          </a:bodyPr>
          <a:lstStyle/>
          <a:p>
            <a:r>
              <a:rPr kumimoji="1" lang="en-US" altLang="zh-CN" sz="2800" b="1" dirty="0">
                <a:solidFill>
                  <a:schemeClr val="accent1"/>
                </a:solidFill>
              </a:rPr>
              <a:t>P7</a:t>
            </a:r>
            <a:endParaRPr kumimoji="1" lang="zh-CN" altLang="en-US" sz="2800" b="1" dirty="0">
              <a:solidFill>
                <a:schemeClr val="accent1"/>
              </a:solidFill>
            </a:endParaRPr>
          </a:p>
        </p:txBody>
      </p:sp>
      <p:sp>
        <p:nvSpPr>
          <p:cNvPr id="13" name="圆角矩形 12">
            <a:extLst>
              <a:ext uri="{FF2B5EF4-FFF2-40B4-BE49-F238E27FC236}">
                <a16:creationId xmlns:a16="http://schemas.microsoft.com/office/drawing/2014/main" id="{009EB44A-C28D-0D65-5377-5CD71284FD64}"/>
              </a:ext>
            </a:extLst>
          </p:cNvPr>
          <p:cNvSpPr/>
          <p:nvPr/>
        </p:nvSpPr>
        <p:spPr>
          <a:xfrm>
            <a:off x="8697500" y="3964458"/>
            <a:ext cx="3360429" cy="931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How the research is made</a:t>
            </a:r>
            <a:endParaRPr kumimoji="1" lang="zh-CN" altLang="en-US" sz="2400" dirty="0"/>
          </a:p>
        </p:txBody>
      </p:sp>
      <p:sp>
        <p:nvSpPr>
          <p:cNvPr id="14" name="圆角矩形 13">
            <a:extLst>
              <a:ext uri="{FF2B5EF4-FFF2-40B4-BE49-F238E27FC236}">
                <a16:creationId xmlns:a16="http://schemas.microsoft.com/office/drawing/2014/main" id="{449240A0-8296-C094-D964-854F8127BE18}"/>
              </a:ext>
            </a:extLst>
          </p:cNvPr>
          <p:cNvSpPr/>
          <p:nvPr/>
        </p:nvSpPr>
        <p:spPr>
          <a:xfrm>
            <a:off x="8666314" y="3032774"/>
            <a:ext cx="3422802" cy="931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What is grit</a:t>
            </a:r>
            <a:endParaRPr kumimoji="1" lang="zh-CN" altLang="en-US" sz="2400" dirty="0"/>
          </a:p>
        </p:txBody>
      </p:sp>
      <p:sp>
        <p:nvSpPr>
          <p:cNvPr id="15" name="圆角矩形 14">
            <a:extLst>
              <a:ext uri="{FF2B5EF4-FFF2-40B4-BE49-F238E27FC236}">
                <a16:creationId xmlns:a16="http://schemas.microsoft.com/office/drawing/2014/main" id="{CD266A49-833B-17BD-00FD-6A0E399DF056}"/>
              </a:ext>
            </a:extLst>
          </p:cNvPr>
          <p:cNvSpPr/>
          <p:nvPr/>
        </p:nvSpPr>
        <p:spPr>
          <a:xfrm>
            <a:off x="8666314" y="5827826"/>
            <a:ext cx="3422802" cy="931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How grit matters in school</a:t>
            </a:r>
            <a:endParaRPr kumimoji="1" lang="zh-CN" altLang="en-US" sz="2400" dirty="0"/>
          </a:p>
        </p:txBody>
      </p:sp>
      <p:sp>
        <p:nvSpPr>
          <p:cNvPr id="16" name="圆角矩形 15">
            <a:extLst>
              <a:ext uri="{FF2B5EF4-FFF2-40B4-BE49-F238E27FC236}">
                <a16:creationId xmlns:a16="http://schemas.microsoft.com/office/drawing/2014/main" id="{4F8E2307-2631-1599-6BE1-BE975DCC0583}"/>
              </a:ext>
            </a:extLst>
          </p:cNvPr>
          <p:cNvSpPr/>
          <p:nvPr/>
        </p:nvSpPr>
        <p:spPr>
          <a:xfrm>
            <a:off x="8666315" y="4896142"/>
            <a:ext cx="3422801" cy="931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How to build grit</a:t>
            </a:r>
            <a:endParaRPr kumimoji="1" lang="zh-CN" altLang="en-US" sz="2400" dirty="0"/>
          </a:p>
        </p:txBody>
      </p:sp>
      <p:sp>
        <p:nvSpPr>
          <p:cNvPr id="3" name="右大括号 2">
            <a:extLst>
              <a:ext uri="{FF2B5EF4-FFF2-40B4-BE49-F238E27FC236}">
                <a16:creationId xmlns:a16="http://schemas.microsoft.com/office/drawing/2014/main" id="{A9391CDE-FA59-72CE-5D29-3891F3CAD781}"/>
              </a:ext>
            </a:extLst>
          </p:cNvPr>
          <p:cNvSpPr/>
          <p:nvPr/>
        </p:nvSpPr>
        <p:spPr>
          <a:xfrm>
            <a:off x="6926066" y="1113720"/>
            <a:ext cx="585788" cy="2277121"/>
          </a:xfrm>
          <a:prstGeom prst="righ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9" name="右大括号 18">
            <a:extLst>
              <a:ext uri="{FF2B5EF4-FFF2-40B4-BE49-F238E27FC236}">
                <a16:creationId xmlns:a16="http://schemas.microsoft.com/office/drawing/2014/main" id="{F2BB6EB9-379A-8548-DC38-24D6B1E7482A}"/>
              </a:ext>
            </a:extLst>
          </p:cNvPr>
          <p:cNvSpPr/>
          <p:nvPr/>
        </p:nvSpPr>
        <p:spPr>
          <a:xfrm>
            <a:off x="6926066" y="3705424"/>
            <a:ext cx="585788" cy="1068072"/>
          </a:xfrm>
          <a:prstGeom prst="righ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31007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3.33333E-6 L -0.08489 -0.32592 " pathEditMode="relative" rAng="0" ptsTypes="AA">
                                      <p:cBhvr>
                                        <p:cTn id="6" dur="2000" fill="hold"/>
                                        <p:tgtEl>
                                          <p:spTgt spid="13"/>
                                        </p:tgtEl>
                                        <p:attrNameLst>
                                          <p:attrName>ppt_x</p:attrName>
                                          <p:attrName>ppt_y</p:attrName>
                                        </p:attrNameLst>
                                      </p:cBhvr>
                                      <p:rCtr x="-4245" y="-1629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99 -0.07685 L -0.08047 0.10093 " pathEditMode="relative" rAng="0" ptsTypes="AA">
                                      <p:cBhvr>
                                        <p:cTn id="10" dur="2000" fill="hold"/>
                                        <p:tgtEl>
                                          <p:spTgt spid="14"/>
                                        </p:tgtEl>
                                        <p:attrNameLst>
                                          <p:attrName>ppt_x</p:attrName>
                                          <p:attrName>ppt_y</p:attrName>
                                        </p:attrNameLst>
                                      </p:cBhvr>
                                      <p:rCtr x="-3880" y="888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875E-6 -2.59259E-6 L -0.06237 -0.13588 " pathEditMode="relative" rAng="0" ptsTypes="AA">
                                      <p:cBhvr>
                                        <p:cTn id="14" dur="2000" fill="hold"/>
                                        <p:tgtEl>
                                          <p:spTgt spid="15"/>
                                        </p:tgtEl>
                                        <p:attrNameLst>
                                          <p:attrName>ppt_x</p:attrName>
                                          <p:attrName>ppt_y</p:attrName>
                                        </p:attrNameLst>
                                      </p:cBhvr>
                                      <p:rCtr x="-3125" y="-680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2005 0.04074 L -0.05364 0.17199 " pathEditMode="relative" rAng="0" ptsTypes="AA">
                                      <p:cBhvr>
                                        <p:cTn id="18" dur="2000" fill="hold"/>
                                        <p:tgtEl>
                                          <p:spTgt spid="16"/>
                                        </p:tgtEl>
                                        <p:attrNameLst>
                                          <p:attrName>ppt_x</p:attrName>
                                          <p:attrName>ppt_y</p:attrName>
                                        </p:attrNameLst>
                                      </p:cBhvr>
                                      <p:rCtr x="-3685" y="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13E91679-8BB9-3334-22E0-1A01767AB653}"/>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How the research is made:</a:t>
            </a:r>
          </a:p>
          <a:p>
            <a:pPr algn="ctr"/>
            <a:r>
              <a:rPr kumimoji="1" lang="en-US" altLang="zh-CN" sz="2800" b="1" dirty="0"/>
              <a:t>Para1-Para3</a:t>
            </a:r>
            <a:endParaRPr kumimoji="1" lang="zh-CN" altLang="en-US" sz="2800" b="1" dirty="0"/>
          </a:p>
        </p:txBody>
      </p:sp>
      <p:sp>
        <p:nvSpPr>
          <p:cNvPr id="5" name="文本框 4">
            <a:extLst>
              <a:ext uri="{FF2B5EF4-FFF2-40B4-BE49-F238E27FC236}">
                <a16:creationId xmlns:a16="http://schemas.microsoft.com/office/drawing/2014/main" id="{C0DCA20E-905B-2C5F-02FF-301543207241}"/>
              </a:ext>
            </a:extLst>
          </p:cNvPr>
          <p:cNvSpPr txBox="1"/>
          <p:nvPr/>
        </p:nvSpPr>
        <p:spPr>
          <a:xfrm>
            <a:off x="624840" y="1203960"/>
            <a:ext cx="10378440" cy="4339650"/>
          </a:xfrm>
          <a:prstGeom prst="rect">
            <a:avLst/>
          </a:prstGeom>
          <a:noFill/>
        </p:spPr>
        <p:txBody>
          <a:bodyPr wrap="square" rtlCol="0">
            <a:spAutoFit/>
          </a:bodyPr>
          <a:lstStyle/>
          <a:p>
            <a:r>
              <a:rPr kumimoji="1" lang="en-US" altLang="zh-CN" sz="2800" b="1" dirty="0">
                <a:solidFill>
                  <a:schemeClr val="accent2"/>
                </a:solidFill>
                <a:latin typeface="Times New Roman" panose="02020603050405020304" pitchFamily="18" charset="0"/>
                <a:cs typeface="Times New Roman" panose="02020603050405020304" pitchFamily="18" charset="0"/>
              </a:rPr>
              <a:t>1.What did the writer learn from her years of teaching?</a:t>
            </a:r>
          </a:p>
          <a:p>
            <a:r>
              <a:rPr kumimoji="1" lang="en-US" altLang="zh-CN" sz="2800" b="1" dirty="0">
                <a:solidFill>
                  <a:schemeClr val="accent5">
                    <a:lumMod val="75000"/>
                  </a:schemeClr>
                </a:solidFill>
                <a:latin typeface="Times New Roman" panose="02020603050405020304" pitchFamily="18" charset="0"/>
                <a:cs typeface="Times New Roman" panose="02020603050405020304" pitchFamily="18" charset="0"/>
              </a:rPr>
              <a:t> A. Teaching was less interesting than doing research</a:t>
            </a:r>
          </a:p>
          <a:p>
            <a:r>
              <a:rPr kumimoji="1" lang="en-US" altLang="zh-CN" sz="2800" b="1" dirty="0">
                <a:solidFill>
                  <a:schemeClr val="accent5">
                    <a:lumMod val="75000"/>
                  </a:schemeClr>
                </a:solidFill>
                <a:latin typeface="Times New Roman" panose="02020603050405020304" pitchFamily="18" charset="0"/>
                <a:cs typeface="Times New Roman" panose="02020603050405020304" pitchFamily="18" charset="0"/>
              </a:rPr>
              <a:t> B. Students’ performances depend on their IQs</a:t>
            </a:r>
          </a:p>
          <a:p>
            <a:r>
              <a:rPr kumimoji="1" lang="en-US" altLang="zh-CN" sz="2800" b="1" dirty="0">
                <a:solidFill>
                  <a:schemeClr val="accent5">
                    <a:lumMod val="75000"/>
                  </a:schemeClr>
                </a:solidFill>
                <a:latin typeface="Times New Roman" panose="02020603050405020304" pitchFamily="18" charset="0"/>
                <a:cs typeface="Times New Roman" panose="02020603050405020304" pitchFamily="18" charset="0"/>
              </a:rPr>
              <a:t> C. Education was more challenging than she expected</a:t>
            </a:r>
          </a:p>
          <a:p>
            <a:r>
              <a:rPr kumimoji="1" lang="en-US" altLang="zh-CN" sz="2800" b="1" dirty="0">
                <a:solidFill>
                  <a:schemeClr val="accent5">
                    <a:lumMod val="75000"/>
                  </a:schemeClr>
                </a:solidFill>
                <a:latin typeface="Times New Roman" panose="02020603050405020304" pitchFamily="18" charset="0"/>
                <a:cs typeface="Times New Roman" panose="02020603050405020304" pitchFamily="18" charset="0"/>
              </a:rPr>
              <a:t> D. Students’ success didn’t necessarily relate to their IQs</a:t>
            </a:r>
          </a:p>
          <a:p>
            <a:endParaRPr kumimoji="1" lang="en-US" altLang="zh-CN" sz="2400" b="1" dirty="0">
              <a:solidFill>
                <a:schemeClr val="accent5">
                  <a:lumMod val="75000"/>
                </a:schemeClr>
              </a:solidFill>
              <a:latin typeface="Times New Roman" panose="02020603050405020304" pitchFamily="18" charset="0"/>
              <a:cs typeface="Times New Roman" panose="02020603050405020304" pitchFamily="18" charset="0"/>
            </a:endParaRPr>
          </a:p>
          <a:p>
            <a:endParaRPr kumimoji="1" lang="en-US" altLang="zh-CN" sz="2400" b="1" dirty="0">
              <a:solidFill>
                <a:schemeClr val="accent5">
                  <a:lumMod val="75000"/>
                </a:schemeClr>
              </a:solidFill>
              <a:latin typeface="Times New Roman" panose="02020603050405020304" pitchFamily="18" charset="0"/>
              <a:cs typeface="Times New Roman" panose="02020603050405020304" pitchFamily="18" charset="0"/>
            </a:endParaRPr>
          </a:p>
          <a:p>
            <a:r>
              <a:rPr kumimoji="1" lang="en-US" altLang="zh-CN" sz="3200" b="1" dirty="0">
                <a:solidFill>
                  <a:schemeClr val="accent2"/>
                </a:solidFill>
                <a:latin typeface="Times New Roman" panose="02020603050405020304" pitchFamily="18" charset="0"/>
                <a:cs typeface="Times New Roman" panose="02020603050405020304" pitchFamily="18" charset="0"/>
              </a:rPr>
              <a:t>2. What does the</a:t>
            </a:r>
            <a:r>
              <a:rPr kumimoji="1" lang="zh-CN" altLang="en-US" sz="3200" b="1" dirty="0">
                <a:solidFill>
                  <a:schemeClr val="accent2"/>
                </a:solidFill>
                <a:latin typeface="Times New Roman" panose="02020603050405020304" pitchFamily="18" charset="0"/>
                <a:cs typeface="Times New Roman" panose="02020603050405020304" pitchFamily="18" charset="0"/>
              </a:rPr>
              <a:t> </a:t>
            </a:r>
            <a:r>
              <a:rPr kumimoji="1" lang="en-US" altLang="zh-CN" sz="3200" b="1" dirty="0">
                <a:solidFill>
                  <a:schemeClr val="accent2"/>
                </a:solidFill>
                <a:latin typeface="Times New Roman" panose="02020603050405020304" pitchFamily="18" charset="0"/>
                <a:cs typeface="Times New Roman" panose="02020603050405020304" pitchFamily="18" charset="0"/>
              </a:rPr>
              <a:t>word </a:t>
            </a:r>
            <a:r>
              <a:rPr kumimoji="1" lang="en-US" altLang="zh-CN" sz="3200" b="1" i="1" dirty="0">
                <a:solidFill>
                  <a:srgbClr val="7030A0"/>
                </a:solidFill>
                <a:latin typeface="Times New Roman" panose="02020603050405020304" pitchFamily="18" charset="0"/>
                <a:cs typeface="Times New Roman" panose="02020603050405020304" pitchFamily="18" charset="0"/>
              </a:rPr>
              <a:t>predict</a:t>
            </a:r>
            <a:r>
              <a:rPr kumimoji="1" lang="en-US" altLang="zh-CN" sz="3200" b="1" i="1" dirty="0">
                <a:solidFill>
                  <a:schemeClr val="accent2"/>
                </a:solidFill>
                <a:latin typeface="Times New Roman" panose="02020603050405020304" pitchFamily="18" charset="0"/>
                <a:cs typeface="Times New Roman" panose="02020603050405020304" pitchFamily="18" charset="0"/>
              </a:rPr>
              <a:t> </a:t>
            </a:r>
            <a:r>
              <a:rPr kumimoji="1" lang="en-US" altLang="zh-CN" sz="3200" b="1" dirty="0">
                <a:solidFill>
                  <a:schemeClr val="accent2"/>
                </a:solidFill>
                <a:latin typeface="Times New Roman" panose="02020603050405020304" pitchFamily="18" charset="0"/>
                <a:cs typeface="Times New Roman" panose="02020603050405020304" pitchFamily="18" charset="0"/>
              </a:rPr>
              <a:t>in paragraph 3mean?</a:t>
            </a:r>
          </a:p>
          <a:p>
            <a:pPr marL="457200" indent="-457200">
              <a:buAutoNum type="alphaUcPeriod"/>
            </a:pPr>
            <a:r>
              <a:rPr kumimoji="1" lang="zh-CN" altLang="en-US" sz="3200" b="1" dirty="0">
                <a:solidFill>
                  <a:schemeClr val="accent2"/>
                </a:solidFill>
                <a:latin typeface="SimHei" panose="02010609060101010101" pitchFamily="49" charset="-122"/>
                <a:ea typeface="SimHei" panose="02010609060101010101" pitchFamily="49" charset="-122"/>
                <a:cs typeface="Times New Roman" panose="02020603050405020304" pitchFamily="18" charset="0"/>
              </a:rPr>
              <a:t>冥想    </a:t>
            </a:r>
            <a:r>
              <a:rPr kumimoji="1" lang="en-US" altLang="zh-CN" sz="3200" b="1" dirty="0">
                <a:solidFill>
                  <a:schemeClr val="accent2"/>
                </a:solidFill>
                <a:latin typeface="Times New Roman" panose="02020603050405020304" pitchFamily="18" charset="0"/>
                <a:cs typeface="Times New Roman" panose="02020603050405020304" pitchFamily="18" charset="0"/>
              </a:rPr>
              <a:t>B.</a:t>
            </a:r>
            <a:r>
              <a:rPr kumimoji="1" lang="zh-CN" altLang="en-US" sz="3200" b="1" dirty="0">
                <a:solidFill>
                  <a:schemeClr val="accent2"/>
                </a:solidFill>
                <a:latin typeface="Times New Roman" panose="02020603050405020304" pitchFamily="18" charset="0"/>
                <a:cs typeface="Times New Roman" panose="02020603050405020304" pitchFamily="18" charset="0"/>
              </a:rPr>
              <a:t> </a:t>
            </a:r>
            <a:r>
              <a:rPr kumimoji="1" lang="zh-CN" altLang="en-US" sz="3200" b="1" dirty="0">
                <a:solidFill>
                  <a:schemeClr val="accent2"/>
                </a:solidFill>
                <a:latin typeface="SimHei" panose="02010609060101010101" pitchFamily="49" charset="-122"/>
                <a:ea typeface="SimHei" panose="02010609060101010101" pitchFamily="49" charset="-122"/>
                <a:cs typeface="Times New Roman" panose="02020603050405020304" pitchFamily="18" charset="0"/>
              </a:rPr>
              <a:t>预测    </a:t>
            </a:r>
            <a:r>
              <a:rPr kumimoji="1" lang="en-US" altLang="zh-CN" sz="3200" b="1" dirty="0">
                <a:solidFill>
                  <a:schemeClr val="accent2"/>
                </a:solidFill>
                <a:latin typeface="Times New Roman" panose="02020603050405020304" pitchFamily="18" charset="0"/>
                <a:cs typeface="Times New Roman" panose="02020603050405020304" pitchFamily="18" charset="0"/>
              </a:rPr>
              <a:t>C.</a:t>
            </a:r>
            <a:r>
              <a:rPr kumimoji="1" lang="zh-CN" altLang="en-US" sz="3200" b="1" dirty="0">
                <a:solidFill>
                  <a:schemeClr val="accent2"/>
                </a:solidFill>
                <a:latin typeface="Times New Roman" panose="02020603050405020304" pitchFamily="18" charset="0"/>
                <a:cs typeface="Times New Roman" panose="02020603050405020304" pitchFamily="18" charset="0"/>
              </a:rPr>
              <a:t> </a:t>
            </a:r>
            <a:r>
              <a:rPr kumimoji="1" lang="zh-CN" altLang="en-US" sz="3200" b="1" dirty="0">
                <a:solidFill>
                  <a:schemeClr val="accent2"/>
                </a:solidFill>
                <a:latin typeface="SimHei" panose="02010609060101010101" pitchFamily="49" charset="-122"/>
                <a:ea typeface="SimHei" panose="02010609060101010101" pitchFamily="49" charset="-122"/>
                <a:cs typeface="Times New Roman" panose="02020603050405020304" pitchFamily="18" charset="0"/>
              </a:rPr>
              <a:t>想象   </a:t>
            </a:r>
            <a:r>
              <a:rPr kumimoji="1" lang="zh-CN" altLang="en-US" sz="3200" b="1" dirty="0">
                <a:solidFill>
                  <a:schemeClr val="accent2"/>
                </a:solidFill>
                <a:latin typeface="Times New Roman" panose="02020603050405020304" pitchFamily="18" charset="0"/>
                <a:cs typeface="Times New Roman" panose="02020603050405020304" pitchFamily="18" charset="0"/>
              </a:rPr>
              <a:t> </a:t>
            </a:r>
            <a:r>
              <a:rPr kumimoji="1" lang="en-US" altLang="zh-CN" sz="3200" b="1" dirty="0">
                <a:solidFill>
                  <a:schemeClr val="accent2"/>
                </a:solidFill>
                <a:latin typeface="Times New Roman" panose="02020603050405020304" pitchFamily="18" charset="0"/>
                <a:cs typeface="Times New Roman" panose="02020603050405020304" pitchFamily="18" charset="0"/>
              </a:rPr>
              <a:t>D.</a:t>
            </a:r>
            <a:r>
              <a:rPr kumimoji="1" lang="zh-CN" altLang="en-US" sz="3200" b="1" dirty="0">
                <a:solidFill>
                  <a:schemeClr val="accent2"/>
                </a:solidFill>
                <a:latin typeface="Times New Roman" panose="02020603050405020304" pitchFamily="18" charset="0"/>
                <a:cs typeface="Times New Roman" panose="02020603050405020304" pitchFamily="18" charset="0"/>
              </a:rPr>
              <a:t> </a:t>
            </a:r>
            <a:r>
              <a:rPr kumimoji="1" lang="zh-CN" altLang="en-US" sz="3200" b="1" dirty="0">
                <a:solidFill>
                  <a:schemeClr val="accent2"/>
                </a:solidFill>
                <a:latin typeface="SimHei" panose="02010609060101010101" pitchFamily="49" charset="-122"/>
                <a:ea typeface="SimHei" panose="02010609060101010101" pitchFamily="49" charset="-122"/>
                <a:cs typeface="Times New Roman" panose="02020603050405020304" pitchFamily="18" charset="0"/>
              </a:rPr>
              <a:t>归纳</a:t>
            </a:r>
            <a:endParaRPr kumimoji="1" lang="en-US" altLang="zh-CN" sz="3200" b="1" dirty="0">
              <a:solidFill>
                <a:schemeClr val="accent2"/>
              </a:solidFill>
              <a:latin typeface="SimHei" panose="02010609060101010101" pitchFamily="49" charset="-122"/>
              <a:ea typeface="SimHei" panose="02010609060101010101" pitchFamily="49" charset="-122"/>
              <a:cs typeface="Times New Roman" panose="02020603050405020304" pitchFamily="18" charset="0"/>
            </a:endParaRPr>
          </a:p>
          <a:p>
            <a:endParaRPr kumimoji="1" lang="en-US" altLang="zh-CN" sz="2400" b="1" dirty="0">
              <a:solidFill>
                <a:schemeClr val="accent2"/>
              </a:solidFill>
              <a:latin typeface="SimHei" panose="02010609060101010101" pitchFamily="49" charset="-122"/>
              <a:ea typeface="SimHei" panose="02010609060101010101" pitchFamily="49" charset="-122"/>
              <a:cs typeface="Times New Roman" panose="02020603050405020304" pitchFamily="18" charset="0"/>
            </a:endParaRPr>
          </a:p>
        </p:txBody>
      </p:sp>
      <p:sp>
        <p:nvSpPr>
          <p:cNvPr id="6" name="矩形 5">
            <a:extLst>
              <a:ext uri="{FF2B5EF4-FFF2-40B4-BE49-F238E27FC236}">
                <a16:creationId xmlns:a16="http://schemas.microsoft.com/office/drawing/2014/main" id="{14736845-7925-1525-5921-A1D4C19064DE}"/>
              </a:ext>
            </a:extLst>
          </p:cNvPr>
          <p:cNvSpPr/>
          <p:nvPr/>
        </p:nvSpPr>
        <p:spPr>
          <a:xfrm>
            <a:off x="479108" y="1097280"/>
            <a:ext cx="9228772" cy="5303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七角星 6">
            <a:extLst>
              <a:ext uri="{FF2B5EF4-FFF2-40B4-BE49-F238E27FC236}">
                <a16:creationId xmlns:a16="http://schemas.microsoft.com/office/drawing/2014/main" id="{6D0A2F63-1FFE-2A1B-402E-35A416CC024C}"/>
              </a:ext>
            </a:extLst>
          </p:cNvPr>
          <p:cNvSpPr/>
          <p:nvPr/>
        </p:nvSpPr>
        <p:spPr>
          <a:xfrm>
            <a:off x="479108" y="2897366"/>
            <a:ext cx="646671" cy="531634"/>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七角星 7">
            <a:extLst>
              <a:ext uri="{FF2B5EF4-FFF2-40B4-BE49-F238E27FC236}">
                <a16:creationId xmlns:a16="http://schemas.microsoft.com/office/drawing/2014/main" id="{818783EF-2316-BE5F-28A7-F65223E4DDB2}"/>
              </a:ext>
            </a:extLst>
          </p:cNvPr>
          <p:cNvSpPr/>
          <p:nvPr/>
        </p:nvSpPr>
        <p:spPr>
          <a:xfrm>
            <a:off x="2587093" y="4592998"/>
            <a:ext cx="646671" cy="531634"/>
          </a:xfrm>
          <a:prstGeom prst="star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椭圆 1">
            <a:extLst>
              <a:ext uri="{FF2B5EF4-FFF2-40B4-BE49-F238E27FC236}">
                <a16:creationId xmlns:a16="http://schemas.microsoft.com/office/drawing/2014/main" id="{1259A278-6682-8910-7C62-449BE439FFB6}"/>
              </a:ext>
            </a:extLst>
          </p:cNvPr>
          <p:cNvSpPr/>
          <p:nvPr/>
        </p:nvSpPr>
        <p:spPr>
          <a:xfrm>
            <a:off x="5593080" y="1203960"/>
            <a:ext cx="3794760" cy="624840"/>
          </a:xfrm>
          <a:prstGeom prst="ellipse">
            <a:avLst/>
          </a:prstGeom>
          <a:noFill/>
          <a:ln w="412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2">
                  <a:lumMod val="50000"/>
                </a:schemeClr>
              </a:solidFill>
            </a:endParaRPr>
          </a:p>
        </p:txBody>
      </p:sp>
      <p:sp>
        <p:nvSpPr>
          <p:cNvPr id="9" name="矩形 8">
            <a:extLst>
              <a:ext uri="{FF2B5EF4-FFF2-40B4-BE49-F238E27FC236}">
                <a16:creationId xmlns:a16="http://schemas.microsoft.com/office/drawing/2014/main" id="{75F10B8F-44FB-1F5C-D465-669BB114496F}"/>
              </a:ext>
            </a:extLst>
          </p:cNvPr>
          <p:cNvSpPr/>
          <p:nvPr/>
        </p:nvSpPr>
        <p:spPr>
          <a:xfrm>
            <a:off x="8810689" y="266254"/>
            <a:ext cx="2498233" cy="665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latin typeface="Times New Roman" panose="02020603050405020304" pitchFamily="18" charset="0"/>
                <a:cs typeface="Times New Roman" panose="02020603050405020304" pitchFamily="18" charset="0"/>
              </a:rPr>
              <a:t>Tip1</a:t>
            </a:r>
            <a:r>
              <a:rPr kumimoji="1" lang="zh-CN" altLang="en-US" sz="2000" b="1" dirty="0">
                <a:latin typeface="Times New Roman" panose="02020603050405020304" pitchFamily="18" charset="0"/>
                <a:cs typeface="Times New Roman" panose="02020603050405020304" pitchFamily="18" charset="0"/>
              </a:rPr>
              <a:t> </a:t>
            </a:r>
            <a:r>
              <a:rPr kumimoji="1" lang="zh-CN" altLang="en-US" sz="2000" b="1" dirty="0">
                <a:latin typeface="SimHei" panose="02010609060101010101" pitchFamily="49" charset="-122"/>
                <a:ea typeface="SimHei" panose="02010609060101010101" pitchFamily="49" charset="-122"/>
                <a:cs typeface="Times New Roman" panose="02020603050405020304" pitchFamily="18" charset="0"/>
              </a:rPr>
              <a:t>关键词定位</a:t>
            </a:r>
          </a:p>
        </p:txBody>
      </p:sp>
      <p:sp>
        <p:nvSpPr>
          <p:cNvPr id="10" name="矩形 9">
            <a:extLst>
              <a:ext uri="{FF2B5EF4-FFF2-40B4-BE49-F238E27FC236}">
                <a16:creationId xmlns:a16="http://schemas.microsoft.com/office/drawing/2014/main" id="{B142B533-D740-11C4-97EF-1900D1A993B5}"/>
              </a:ext>
            </a:extLst>
          </p:cNvPr>
          <p:cNvSpPr/>
          <p:nvPr/>
        </p:nvSpPr>
        <p:spPr>
          <a:xfrm>
            <a:off x="8810689" y="3526618"/>
            <a:ext cx="2498233" cy="665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latin typeface="Times New Roman" panose="02020603050405020304" pitchFamily="18" charset="0"/>
                <a:cs typeface="Times New Roman" panose="02020603050405020304" pitchFamily="18" charset="0"/>
              </a:rPr>
              <a:t>Tip2</a:t>
            </a:r>
          </a:p>
          <a:p>
            <a:pPr algn="ctr"/>
            <a:r>
              <a:rPr kumimoji="1" lang="zh-CN" altLang="en-US" sz="2000" b="1" dirty="0">
                <a:latin typeface="SimHei" panose="02010609060101010101" pitchFamily="49" charset="-122"/>
                <a:ea typeface="SimHei" panose="02010609060101010101" pitchFamily="49" charset="-122"/>
                <a:cs typeface="Times New Roman" panose="02020603050405020304" pitchFamily="18" charset="0"/>
              </a:rPr>
              <a:t>联系前后，一一代入</a:t>
            </a:r>
          </a:p>
        </p:txBody>
      </p:sp>
    </p:spTree>
    <p:extLst>
      <p:ext uri="{BB962C8B-B14F-4D97-AF65-F5344CB8AC3E}">
        <p14:creationId xmlns:p14="http://schemas.microsoft.com/office/powerpoint/2010/main" val="717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2C4AAB5C-3D6C-9D15-2938-81F4B0F290C3}"/>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Read after the video</a:t>
            </a:r>
            <a:endParaRPr kumimoji="1" lang="zh-CN" altLang="en-US" sz="2800" b="1" dirty="0"/>
          </a:p>
        </p:txBody>
      </p:sp>
      <p:sp>
        <p:nvSpPr>
          <p:cNvPr id="7" name="矩形标注 6">
            <a:extLst>
              <a:ext uri="{FF2B5EF4-FFF2-40B4-BE49-F238E27FC236}">
                <a16:creationId xmlns:a16="http://schemas.microsoft.com/office/drawing/2014/main" id="{CF887EC3-7970-6F2F-D625-16D9AABAB200}"/>
              </a:ext>
            </a:extLst>
          </p:cNvPr>
          <p:cNvSpPr/>
          <p:nvPr/>
        </p:nvSpPr>
        <p:spPr>
          <a:xfrm>
            <a:off x="90124" y="1007077"/>
            <a:ext cx="6005876" cy="5850923"/>
          </a:xfrm>
          <a:prstGeom prst="wedgeRectCallout">
            <a:avLst>
              <a:gd name="adj1" fmla="val -42354"/>
              <a:gd name="adj2" fmla="val 63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201FD5AB-F72F-EAD7-CF64-DE960957FCC1}"/>
              </a:ext>
            </a:extLst>
          </p:cNvPr>
          <p:cNvSpPr txBox="1"/>
          <p:nvPr/>
        </p:nvSpPr>
        <p:spPr>
          <a:xfrm>
            <a:off x="279807" y="1143001"/>
            <a:ext cx="5816193" cy="4401205"/>
          </a:xfrm>
          <a:prstGeom prst="rect">
            <a:avLst/>
          </a:prstGeom>
          <a:noFill/>
        </p:spPr>
        <p:txBody>
          <a:bodyPr wrap="square">
            <a:spAutoFit/>
          </a:bodyPr>
          <a:lstStyle/>
          <a:p>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Grit is passion (</a:t>
            </a:r>
            <a:r>
              <a:rPr lang="zh-CN"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激情</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and perseverance (</a:t>
            </a:r>
            <a:r>
              <a:rPr lang="zh-CN"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坚持</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for very long-term goals. Grit is having stamina (</a:t>
            </a:r>
            <a:r>
              <a:rPr lang="zh-CN"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耐力</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Grit is sticking with your future, day in, day out, not just for the week, not just for the month, but for years, and working really hard to make that future a reality. Grit is living life like it’s a </a:t>
            </a:r>
            <a:r>
              <a:rPr lang="en-US" altLang="zh-CN" sz="2800" b="1" kern="0" dirty="0">
                <a:solidFill>
                  <a:schemeClr val="accent4">
                    <a:lumMod val="60000"/>
                    <a:lumOff val="40000"/>
                  </a:schemeClr>
                </a:solidFill>
                <a:effectLst/>
                <a:latin typeface="Times New Roman" panose="02020603050405020304" pitchFamily="18" charset="0"/>
                <a:ea typeface="宋体" panose="02010600030101010101" pitchFamily="2" charset="-122"/>
                <a:cs typeface="Times New Roman" panose="02020603050405020304" pitchFamily="18" charset="0"/>
              </a:rPr>
              <a:t>marathon</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not a </a:t>
            </a:r>
            <a:r>
              <a:rPr lang="en-US" altLang="zh-CN" sz="2800" b="1" kern="0" dirty="0">
                <a:solidFill>
                  <a:schemeClr val="accent4">
                    <a:lumMod val="60000"/>
                    <a:lumOff val="40000"/>
                  </a:schemeClr>
                </a:solidFill>
                <a:effectLst/>
                <a:latin typeface="Times New Roman" panose="02020603050405020304" pitchFamily="18" charset="0"/>
                <a:ea typeface="宋体" panose="02010600030101010101" pitchFamily="2" charset="-122"/>
                <a:cs typeface="Times New Roman" panose="02020603050405020304" pitchFamily="18" charset="0"/>
              </a:rPr>
              <a:t>sprint</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800" b="1" dirty="0">
                <a:solidFill>
                  <a:schemeClr val="bg1"/>
                </a:solidFill>
                <a:effectLst/>
                <a:latin typeface="Times New Roman" panose="02020603050405020304" pitchFamily="18" charset="0"/>
                <a:cs typeface="Times New Roman" panose="02020603050405020304" pitchFamily="18" charset="0"/>
              </a:rPr>
              <a:t> </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pic>
        <p:nvPicPr>
          <p:cNvPr id="17" name="1666622562026031" descr="1666622562026031">
            <a:hlinkClick r:id="" action="ppaction://media"/>
            <a:extLst>
              <a:ext uri="{FF2B5EF4-FFF2-40B4-BE49-F238E27FC236}">
                <a16:creationId xmlns:a16="http://schemas.microsoft.com/office/drawing/2014/main" id="{3BD844EC-85B8-FF6B-24D7-5A711723E5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90841" y="0"/>
            <a:ext cx="6219508" cy="6969211"/>
          </a:xfrm>
        </p:spPr>
      </p:pic>
    </p:spTree>
    <p:extLst>
      <p:ext uri="{BB962C8B-B14F-4D97-AF65-F5344CB8AC3E}">
        <p14:creationId xmlns:p14="http://schemas.microsoft.com/office/powerpoint/2010/main" val="5228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2C4AAB5C-3D6C-9D15-2938-81F4B0F290C3}"/>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What is grit:</a:t>
            </a:r>
          </a:p>
          <a:p>
            <a:pPr algn="ctr"/>
            <a:r>
              <a:rPr kumimoji="1" lang="en-US" altLang="zh-CN" sz="2800" b="1" dirty="0"/>
              <a:t>Para4-5</a:t>
            </a:r>
            <a:endParaRPr kumimoji="1" lang="zh-CN" altLang="en-US" sz="2800" b="1" dirty="0"/>
          </a:p>
        </p:txBody>
      </p:sp>
      <p:sp>
        <p:nvSpPr>
          <p:cNvPr id="7" name="矩形标注 6">
            <a:extLst>
              <a:ext uri="{FF2B5EF4-FFF2-40B4-BE49-F238E27FC236}">
                <a16:creationId xmlns:a16="http://schemas.microsoft.com/office/drawing/2014/main" id="{CF887EC3-7970-6F2F-D625-16D9AABAB200}"/>
              </a:ext>
            </a:extLst>
          </p:cNvPr>
          <p:cNvSpPr/>
          <p:nvPr/>
        </p:nvSpPr>
        <p:spPr>
          <a:xfrm>
            <a:off x="209573" y="1143001"/>
            <a:ext cx="8305776" cy="3257550"/>
          </a:xfrm>
          <a:prstGeom prst="wedgeRectCallout">
            <a:avLst>
              <a:gd name="adj1" fmla="val -42354"/>
              <a:gd name="adj2" fmla="val 63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201FD5AB-F72F-EAD7-CF64-DE960957FCC1}"/>
              </a:ext>
            </a:extLst>
          </p:cNvPr>
          <p:cNvSpPr txBox="1"/>
          <p:nvPr/>
        </p:nvSpPr>
        <p:spPr>
          <a:xfrm>
            <a:off x="279807" y="1143001"/>
            <a:ext cx="8165307" cy="3108543"/>
          </a:xfrm>
          <a:prstGeom prst="rect">
            <a:avLst/>
          </a:prstGeom>
          <a:noFill/>
        </p:spPr>
        <p:txBody>
          <a:bodyPr wrap="square">
            <a:spAutoFit/>
          </a:bodyPr>
          <a:lstStyle/>
          <a:p>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Grit is passion (</a:t>
            </a:r>
            <a:r>
              <a:rPr lang="zh-CN"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激情</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and perseverance (</a:t>
            </a:r>
            <a:r>
              <a:rPr lang="zh-CN"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坚持</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for very long-term goals. Grit is having stamina (</a:t>
            </a:r>
            <a:r>
              <a:rPr lang="zh-CN"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耐力</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Grit is sticking with your future, day in, day out, not just for the week, not just for the month, but for years, and working really hard to make that future a reality. Grit is living life like it’s a </a:t>
            </a:r>
            <a:r>
              <a:rPr lang="en-US" altLang="zh-CN" sz="2800" b="1" kern="0" dirty="0">
                <a:solidFill>
                  <a:schemeClr val="accent4">
                    <a:lumMod val="60000"/>
                    <a:lumOff val="40000"/>
                  </a:schemeClr>
                </a:solidFill>
                <a:effectLst/>
                <a:latin typeface="Times New Roman" panose="02020603050405020304" pitchFamily="18" charset="0"/>
                <a:ea typeface="宋体" panose="02010600030101010101" pitchFamily="2" charset="-122"/>
                <a:cs typeface="Times New Roman" panose="02020603050405020304" pitchFamily="18" charset="0"/>
              </a:rPr>
              <a:t>marathon</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 not a </a:t>
            </a:r>
            <a:r>
              <a:rPr lang="en-US" altLang="zh-CN" sz="2800" b="1" kern="0" dirty="0">
                <a:solidFill>
                  <a:schemeClr val="accent4">
                    <a:lumMod val="60000"/>
                    <a:lumOff val="40000"/>
                  </a:schemeClr>
                </a:solidFill>
                <a:effectLst/>
                <a:latin typeface="Times New Roman" panose="02020603050405020304" pitchFamily="18" charset="0"/>
                <a:ea typeface="宋体" panose="02010600030101010101" pitchFamily="2" charset="-122"/>
                <a:cs typeface="Times New Roman" panose="02020603050405020304" pitchFamily="18" charset="0"/>
              </a:rPr>
              <a:t>sprint</a:t>
            </a:r>
            <a:r>
              <a:rPr lang="en-US" altLang="zh-CN" sz="2800" b="1" kern="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800" b="1" dirty="0">
                <a:solidFill>
                  <a:schemeClr val="bg1"/>
                </a:solidFill>
                <a:effectLst/>
                <a:latin typeface="Times New Roman" panose="02020603050405020304" pitchFamily="18" charset="0"/>
                <a:cs typeface="Times New Roman" panose="02020603050405020304" pitchFamily="18" charset="0"/>
              </a:rPr>
              <a:t> </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CC64B796-B891-CF94-971B-FF7D5F9007FA}"/>
              </a:ext>
            </a:extLst>
          </p:cNvPr>
          <p:cNvSpPr/>
          <p:nvPr/>
        </p:nvSpPr>
        <p:spPr>
          <a:xfrm>
            <a:off x="279807" y="1191200"/>
            <a:ext cx="7953699" cy="94456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 name="直线连接符 10">
            <a:extLst>
              <a:ext uri="{FF2B5EF4-FFF2-40B4-BE49-F238E27FC236}">
                <a16:creationId xmlns:a16="http://schemas.microsoft.com/office/drawing/2014/main" id="{1D20F5AC-E599-308E-B776-0AE0181596B7}"/>
              </a:ext>
            </a:extLst>
          </p:cNvPr>
          <p:cNvCxnSpPr>
            <a:cxnSpLocks/>
          </p:cNvCxnSpPr>
          <p:nvPr/>
        </p:nvCxnSpPr>
        <p:spPr>
          <a:xfrm>
            <a:off x="793182" y="2488847"/>
            <a:ext cx="7238298"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DFBC6BBE-7563-435D-9AFC-82B111F0E5C0}"/>
              </a:ext>
            </a:extLst>
          </p:cNvPr>
          <p:cNvCxnSpPr>
            <a:cxnSpLocks/>
          </p:cNvCxnSpPr>
          <p:nvPr/>
        </p:nvCxnSpPr>
        <p:spPr>
          <a:xfrm>
            <a:off x="1973001" y="3303234"/>
            <a:ext cx="3300039"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9724B5A4-7181-CA06-2FDA-C933AF40060E}"/>
              </a:ext>
            </a:extLst>
          </p:cNvPr>
          <p:cNvCxnSpPr>
            <a:cxnSpLocks/>
          </p:cNvCxnSpPr>
          <p:nvPr/>
        </p:nvCxnSpPr>
        <p:spPr>
          <a:xfrm>
            <a:off x="1973001" y="3774722"/>
            <a:ext cx="5921319"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圆角矩形 14">
            <a:extLst>
              <a:ext uri="{FF2B5EF4-FFF2-40B4-BE49-F238E27FC236}">
                <a16:creationId xmlns:a16="http://schemas.microsoft.com/office/drawing/2014/main" id="{07800BEA-1CF2-EF22-0075-5E0D1AD2172A}"/>
              </a:ext>
            </a:extLst>
          </p:cNvPr>
          <p:cNvSpPr/>
          <p:nvPr/>
        </p:nvSpPr>
        <p:spPr>
          <a:xfrm>
            <a:off x="8752521" y="1396593"/>
            <a:ext cx="3229906" cy="53377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Definition</a:t>
            </a:r>
            <a:r>
              <a:rPr kumimoji="1" lang="en-US" altLang="zh-CN" sz="2400" b="1" dirty="0">
                <a:latin typeface="SimHei" panose="02010609060101010101" pitchFamily="49" charset="-122"/>
                <a:ea typeface="SimHei" panose="02010609060101010101" pitchFamily="49" charset="-122"/>
              </a:rPr>
              <a:t>(</a:t>
            </a:r>
            <a:r>
              <a:rPr kumimoji="1" lang="zh-CN" altLang="en-US" sz="2400" b="1" dirty="0">
                <a:latin typeface="SimHei" panose="02010609060101010101" pitchFamily="49" charset="-122"/>
                <a:ea typeface="SimHei" panose="02010609060101010101" pitchFamily="49" charset="-122"/>
              </a:rPr>
              <a:t>定义</a:t>
            </a:r>
            <a:r>
              <a:rPr kumimoji="1" lang="en-US" altLang="zh-CN" sz="2400" b="1" dirty="0">
                <a:latin typeface="SimHei" panose="02010609060101010101" pitchFamily="49" charset="-122"/>
                <a:ea typeface="SimHei" panose="02010609060101010101" pitchFamily="49" charset="-122"/>
              </a:rPr>
              <a:t>)</a:t>
            </a:r>
            <a:endParaRPr kumimoji="1" lang="zh-CN" altLang="en-US" sz="2000" b="1" dirty="0">
              <a:latin typeface="SimHei" panose="02010609060101010101" pitchFamily="49" charset="-122"/>
              <a:ea typeface="SimHei" panose="02010609060101010101" pitchFamily="49" charset="-122"/>
            </a:endParaRPr>
          </a:p>
        </p:txBody>
      </p:sp>
      <p:sp>
        <p:nvSpPr>
          <p:cNvPr id="16" name="圆角矩形 15">
            <a:extLst>
              <a:ext uri="{FF2B5EF4-FFF2-40B4-BE49-F238E27FC236}">
                <a16:creationId xmlns:a16="http://schemas.microsoft.com/office/drawing/2014/main" id="{40E6CA15-BC36-478B-4CD9-334DAFA32A16}"/>
              </a:ext>
            </a:extLst>
          </p:cNvPr>
          <p:cNvSpPr/>
          <p:nvPr/>
        </p:nvSpPr>
        <p:spPr>
          <a:xfrm>
            <a:off x="8752521" y="3281555"/>
            <a:ext cx="3229906" cy="53377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Examples</a:t>
            </a:r>
            <a:r>
              <a:rPr kumimoji="1" lang="zh-CN" altLang="en-US" sz="2000" b="1" dirty="0">
                <a:latin typeface="SimHei" panose="02010609060101010101" pitchFamily="49" charset="-122"/>
                <a:ea typeface="SimHei" panose="02010609060101010101" pitchFamily="49" charset="-122"/>
              </a:rPr>
              <a:t>（举例解释）</a:t>
            </a:r>
          </a:p>
        </p:txBody>
      </p:sp>
      <p:grpSp>
        <p:nvGrpSpPr>
          <p:cNvPr id="3" name="组合 2">
            <a:extLst>
              <a:ext uri="{FF2B5EF4-FFF2-40B4-BE49-F238E27FC236}">
                <a16:creationId xmlns:a16="http://schemas.microsoft.com/office/drawing/2014/main" id="{F07F8464-791D-FC3A-8947-6C3BD8EC4C9B}"/>
              </a:ext>
            </a:extLst>
          </p:cNvPr>
          <p:cNvGrpSpPr/>
          <p:nvPr/>
        </p:nvGrpSpPr>
        <p:grpSpPr>
          <a:xfrm>
            <a:off x="146511" y="2230253"/>
            <a:ext cx="11898978" cy="3688080"/>
            <a:chOff x="-851286" y="7003403"/>
            <a:chExt cx="11898978" cy="3688080"/>
          </a:xfrm>
        </p:grpSpPr>
        <p:sp>
          <p:nvSpPr>
            <p:cNvPr id="2" name="矩形 1">
              <a:extLst>
                <a:ext uri="{FF2B5EF4-FFF2-40B4-BE49-F238E27FC236}">
                  <a16:creationId xmlns:a16="http://schemas.microsoft.com/office/drawing/2014/main" id="{77A3E094-51EC-69CE-CBDC-BB2D369785F4}"/>
                </a:ext>
              </a:extLst>
            </p:cNvPr>
            <p:cNvSpPr/>
            <p:nvPr/>
          </p:nvSpPr>
          <p:spPr>
            <a:xfrm>
              <a:off x="-851286" y="7003403"/>
              <a:ext cx="11403307" cy="3688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800630BE-8AB6-8D03-AA9A-569A7A24DD49}"/>
                </a:ext>
              </a:extLst>
            </p:cNvPr>
            <p:cNvSpPr txBox="1"/>
            <p:nvPr/>
          </p:nvSpPr>
          <p:spPr>
            <a:xfrm>
              <a:off x="-552953" y="7145074"/>
              <a:ext cx="11600645" cy="3539430"/>
            </a:xfrm>
            <a:prstGeom prst="rect">
              <a:avLst/>
            </a:prstGeom>
            <a:noFill/>
          </p:spPr>
          <p:txBody>
            <a:bodyPr wrap="square" rtlCol="0">
              <a:spAutoFit/>
            </a:bodyPr>
            <a:lstStyle/>
            <a:p>
              <a:r>
                <a:rPr kumimoji="1" lang="en-US" altLang="zh-CN" sz="3200" b="1" dirty="0">
                  <a:solidFill>
                    <a:schemeClr val="accent5">
                      <a:lumMod val="50000"/>
                    </a:schemeClr>
                  </a:solidFill>
                  <a:latin typeface="Times New Roman" panose="02020603050405020304" pitchFamily="18" charset="0"/>
                  <a:cs typeface="Times New Roman" panose="02020603050405020304" pitchFamily="18" charset="0"/>
                </a:rPr>
                <a:t>1.Which is the one with grit?</a:t>
              </a:r>
            </a:p>
            <a:p>
              <a:r>
                <a:rPr kumimoji="1" lang="en-US" altLang="zh-CN" sz="3200" b="1" dirty="0">
                  <a:solidFill>
                    <a:schemeClr val="accent5">
                      <a:lumMod val="50000"/>
                    </a:schemeClr>
                  </a:solidFill>
                  <a:latin typeface="Times New Roman" panose="02020603050405020304" pitchFamily="18" charset="0"/>
                  <a:cs typeface="Times New Roman" panose="02020603050405020304" pitchFamily="18" charset="0"/>
                </a:rPr>
                <a:t>A. Simon promises to improve his skills and has kept practicing          for 6 hours </a:t>
              </a:r>
              <a:r>
                <a:rPr kumimoji="1" lang="en-US" altLang="zh-CN" sz="3200" b="1" dirty="0">
                  <a:solidFill>
                    <a:schemeClr val="accent2">
                      <a:lumMod val="75000"/>
                    </a:schemeClr>
                  </a:solidFill>
                  <a:latin typeface="Times New Roman" panose="02020603050405020304" pitchFamily="18" charset="0"/>
                  <a:cs typeface="Times New Roman" panose="02020603050405020304" pitchFamily="18" charset="0"/>
                </a:rPr>
                <a:t>today.</a:t>
              </a:r>
            </a:p>
            <a:p>
              <a:r>
                <a:rPr kumimoji="1" lang="en-US" altLang="zh-CN" sz="3200" b="1" dirty="0">
                  <a:solidFill>
                    <a:schemeClr val="accent5">
                      <a:lumMod val="50000"/>
                    </a:schemeClr>
                  </a:solidFill>
                  <a:latin typeface="Times New Roman" panose="02020603050405020304" pitchFamily="18" charset="0"/>
                  <a:cs typeface="Times New Roman" panose="02020603050405020304" pitchFamily="18" charset="0"/>
                </a:rPr>
                <a:t>B. Sandy is full of energy and always wins the first in race</a:t>
              </a:r>
            </a:p>
            <a:p>
              <a:r>
                <a:rPr kumimoji="1" lang="en-US" altLang="zh-CN" sz="3200" b="1" dirty="0">
                  <a:solidFill>
                    <a:schemeClr val="accent5">
                      <a:lumMod val="50000"/>
                    </a:schemeClr>
                  </a:solidFill>
                  <a:latin typeface="Times New Roman" panose="02020603050405020304" pitchFamily="18" charset="0"/>
                  <a:cs typeface="Times New Roman" panose="02020603050405020304" pitchFamily="18" charset="0"/>
                </a:rPr>
                <a:t>C.</a:t>
              </a:r>
              <a:r>
                <a:rPr kumimoji="1" lang="zh-CN" altLang="en-US" sz="3200" b="1" dirty="0">
                  <a:solidFill>
                    <a:schemeClr val="accent5">
                      <a:lumMod val="50000"/>
                    </a:schemeClr>
                  </a:solidFill>
                  <a:latin typeface="Times New Roman" panose="02020603050405020304" pitchFamily="18" charset="0"/>
                  <a:cs typeface="Times New Roman" panose="02020603050405020304" pitchFamily="18" charset="0"/>
                </a:rPr>
                <a:t> </a:t>
              </a:r>
              <a:r>
                <a:rPr kumimoji="1" lang="en-US" altLang="zh-CN" sz="3200" b="1" dirty="0">
                  <a:solidFill>
                    <a:schemeClr val="accent5">
                      <a:lumMod val="50000"/>
                    </a:schemeClr>
                  </a:solidFill>
                  <a:latin typeface="Times New Roman" panose="02020603050405020304" pitchFamily="18" charset="0"/>
                  <a:cs typeface="Times New Roman" panose="02020603050405020304" pitchFamily="18" charset="0"/>
                </a:rPr>
                <a:t>Amy has run for half an hour every weekend for 5 years</a:t>
              </a:r>
            </a:p>
            <a:p>
              <a:r>
                <a:rPr kumimoji="1" lang="en-US" altLang="zh-CN" sz="3200" b="1" dirty="0">
                  <a:solidFill>
                    <a:schemeClr val="accent5">
                      <a:lumMod val="50000"/>
                    </a:schemeClr>
                  </a:solidFill>
                  <a:latin typeface="Times New Roman" panose="02020603050405020304" pitchFamily="18" charset="0"/>
                  <a:cs typeface="Times New Roman" panose="02020603050405020304" pitchFamily="18" charset="0"/>
                </a:rPr>
                <a:t>D. Andrew is clever enough to finish all the homework without spending much time </a:t>
              </a:r>
              <a:endParaRPr kumimoji="1" lang="zh-CN" alt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grpSp>
      <p:sp>
        <p:nvSpPr>
          <p:cNvPr id="12" name="七角星 11">
            <a:extLst>
              <a:ext uri="{FF2B5EF4-FFF2-40B4-BE49-F238E27FC236}">
                <a16:creationId xmlns:a16="http://schemas.microsoft.com/office/drawing/2014/main" id="{87A28E47-F0DC-FC6B-6316-36F3A74C662C}"/>
              </a:ext>
            </a:extLst>
          </p:cNvPr>
          <p:cNvSpPr/>
          <p:nvPr/>
        </p:nvSpPr>
        <p:spPr>
          <a:xfrm>
            <a:off x="318846" y="4335441"/>
            <a:ext cx="646671" cy="531634"/>
          </a:xfrm>
          <a:prstGeom prst="star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681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a:extLst>
              <a:ext uri="{FF2B5EF4-FFF2-40B4-BE49-F238E27FC236}">
                <a16:creationId xmlns:a16="http://schemas.microsoft.com/office/drawing/2014/main" id="{304AB406-3747-783E-18FB-A18DC99742B3}"/>
              </a:ext>
            </a:extLst>
          </p:cNvPr>
          <p:cNvSpPr/>
          <p:nvPr/>
        </p:nvSpPr>
        <p:spPr>
          <a:xfrm>
            <a:off x="0" y="0"/>
            <a:ext cx="4624410" cy="93168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How grit works:</a:t>
            </a:r>
          </a:p>
          <a:p>
            <a:pPr algn="ctr"/>
            <a:r>
              <a:rPr kumimoji="1" lang="en-US" altLang="zh-CN" sz="2800" b="1" dirty="0"/>
              <a:t>Para6</a:t>
            </a:r>
            <a:endParaRPr kumimoji="1" lang="zh-CN" altLang="en-US" sz="2800" b="1" dirty="0"/>
          </a:p>
        </p:txBody>
      </p:sp>
      <p:sp>
        <p:nvSpPr>
          <p:cNvPr id="5" name="矩形 4">
            <a:extLst>
              <a:ext uri="{FF2B5EF4-FFF2-40B4-BE49-F238E27FC236}">
                <a16:creationId xmlns:a16="http://schemas.microsoft.com/office/drawing/2014/main" id="{89706E5E-810F-0284-9103-50B5D4F609CA}"/>
              </a:ext>
            </a:extLst>
          </p:cNvPr>
          <p:cNvSpPr/>
          <p:nvPr/>
        </p:nvSpPr>
        <p:spPr>
          <a:xfrm>
            <a:off x="128588" y="1214438"/>
            <a:ext cx="6215063" cy="3071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kern="0" dirty="0">
                <a:solidFill>
                  <a:schemeClr val="accent5">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rPr>
              <a:t>Grit also matters in school, especially for kids at risk of dropping out. I asked thousands of high school juniors to take grit questionnaires (</a:t>
            </a:r>
            <a:r>
              <a:rPr lang="zh-CN" altLang="zh-CN" sz="2400" b="1" kern="0" dirty="0">
                <a:solidFill>
                  <a:schemeClr val="accent5">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rPr>
              <a:t>调查问卷</a:t>
            </a:r>
            <a:r>
              <a:rPr lang="en-US" altLang="zh-CN" sz="2400" b="1" kern="0" dirty="0">
                <a:solidFill>
                  <a:schemeClr val="accent5">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rPr>
              <a:t>), and then waited around more than a year to see who would graduate. It turns out that grittier kids were more likely to graduate.</a:t>
            </a:r>
            <a:r>
              <a:rPr lang="en-US" altLang="zh-CN" sz="2400" b="1" kern="0" dirty="0">
                <a:solidFill>
                  <a:schemeClr val="accent5">
                    <a:lumMod val="50000"/>
                  </a:schemeClr>
                </a:solidFill>
                <a:effectLst/>
                <a:latin typeface="Times New Roman" panose="02020603050405020304" pitchFamily="18" charset="0"/>
                <a:ea typeface="宋体" panose="02010600030101010101" pitchFamily="2" charset="-122"/>
                <a:cs typeface="Times New Roman" panose="02020603050405020304" pitchFamily="18" charset="0"/>
                <a:sym typeface="Symbol" pitchFamily="2" charset="2"/>
              </a:rPr>
              <a:t></a:t>
            </a:r>
            <a:r>
              <a:rPr lang="zh-CN" altLang="zh-CN" sz="2400" b="1" dirty="0">
                <a:solidFill>
                  <a:schemeClr val="accent5">
                    <a:lumMod val="50000"/>
                  </a:schemeClr>
                </a:solidFill>
                <a:effectLst/>
                <a:latin typeface="Times New Roman" panose="02020603050405020304" pitchFamily="18" charset="0"/>
                <a:cs typeface="Times New Roman" panose="02020603050405020304" pitchFamily="18" charset="0"/>
              </a:rPr>
              <a:t> </a:t>
            </a:r>
            <a:endParaRPr kumimoji="1" lang="zh-C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8" name="图片 7" descr="图示&#10;&#10;描述已自动生成">
            <a:extLst>
              <a:ext uri="{FF2B5EF4-FFF2-40B4-BE49-F238E27FC236}">
                <a16:creationId xmlns:a16="http://schemas.microsoft.com/office/drawing/2014/main" id="{5046531D-38D6-5AEE-ED5B-F1340CCEFBF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18601" y="-45617"/>
            <a:ext cx="3073399" cy="1728787"/>
          </a:xfrm>
          <a:prstGeom prst="ellipse">
            <a:avLst/>
          </a:prstGeom>
          <a:ln>
            <a:noFill/>
          </a:ln>
          <a:effectLst>
            <a:softEdge rad="112500"/>
          </a:effectLst>
        </p:spPr>
      </p:pic>
      <p:sp>
        <p:nvSpPr>
          <p:cNvPr id="10" name="矩形 9">
            <a:extLst>
              <a:ext uri="{FF2B5EF4-FFF2-40B4-BE49-F238E27FC236}">
                <a16:creationId xmlns:a16="http://schemas.microsoft.com/office/drawing/2014/main" id="{54EF9BB6-EF3B-A6A2-7626-2C1822E3B9F4}"/>
              </a:ext>
            </a:extLst>
          </p:cNvPr>
          <p:cNvSpPr/>
          <p:nvPr/>
        </p:nvSpPr>
        <p:spPr>
          <a:xfrm>
            <a:off x="6772277" y="1914524"/>
            <a:ext cx="5059360" cy="21522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B7E34FCE-3836-91BE-00C3-6628F0DBC73D}"/>
              </a:ext>
            </a:extLst>
          </p:cNvPr>
          <p:cNvSpPr txBox="1"/>
          <p:nvPr/>
        </p:nvSpPr>
        <p:spPr>
          <a:xfrm>
            <a:off x="6701247" y="1924141"/>
            <a:ext cx="5201420" cy="830997"/>
          </a:xfrm>
          <a:prstGeom prst="rect">
            <a:avLst/>
          </a:prstGeom>
          <a:solidFill>
            <a:schemeClr val="bg1"/>
          </a:solidFill>
        </p:spPr>
        <p:txBody>
          <a:bodyPr wrap="square" rtlCol="0">
            <a:spAutoFit/>
          </a:bodyPr>
          <a:lstStyle/>
          <a:p>
            <a:r>
              <a:rPr lang="en-US" altLang="zh-CN" sz="2400" b="1" kern="0" dirty="0">
                <a:solidFill>
                  <a:schemeClr val="accent5">
                    <a:lumMod val="50000"/>
                  </a:schemeClr>
                </a:solidFill>
                <a:latin typeface="Times New Roman" panose="02020603050405020304" pitchFamily="18" charset="0"/>
                <a:ea typeface="宋体" panose="02010600030101010101" pitchFamily="2" charset="-122"/>
                <a:cs typeface="Times New Roman" panose="02020603050405020304" pitchFamily="18" charset="0"/>
              </a:rPr>
              <a:t>1. Can we cut out(</a:t>
            </a:r>
            <a:r>
              <a:rPr lang="zh-CN" altLang="en-US" sz="2400" b="1" kern="0" dirty="0">
                <a:solidFill>
                  <a:schemeClr val="accent5">
                    <a:lumMod val="50000"/>
                  </a:schemeClr>
                </a:solidFill>
                <a:latin typeface="Times New Roman" panose="02020603050405020304" pitchFamily="18" charset="0"/>
                <a:ea typeface="宋体" panose="02010600030101010101" pitchFamily="2" charset="-122"/>
                <a:cs typeface="Times New Roman" panose="02020603050405020304" pitchFamily="18" charset="0"/>
              </a:rPr>
              <a:t>删掉</a:t>
            </a:r>
            <a:r>
              <a:rPr lang="en-US" altLang="zh-CN" sz="2400" b="1" kern="0" dirty="0">
                <a:solidFill>
                  <a:schemeClr val="accent5">
                    <a:lumMod val="50000"/>
                  </a:schemeClr>
                </a:solidFill>
                <a:latin typeface="Times New Roman" panose="02020603050405020304" pitchFamily="18" charset="0"/>
                <a:ea typeface="宋体" panose="02010600030101010101" pitchFamily="2" charset="-122"/>
                <a:cs typeface="Times New Roman" panose="02020603050405020304" pitchFamily="18" charset="0"/>
              </a:rPr>
              <a:t>)  paragraph 6? Why</a:t>
            </a:r>
            <a:r>
              <a:rPr kumimoji="1" lang="en-US" altLang="zh-CN" sz="2400" b="1" dirty="0">
                <a:solidFill>
                  <a:schemeClr val="accent1">
                    <a:lumMod val="50000"/>
                  </a:schemeClr>
                </a:solidFill>
              </a:rPr>
              <a:t>?</a:t>
            </a:r>
            <a:endParaRPr kumimoji="1" lang="zh-CN" altLang="en-US" b="1" dirty="0">
              <a:solidFill>
                <a:schemeClr val="accent1">
                  <a:lumMod val="50000"/>
                </a:schemeClr>
              </a:solidFill>
            </a:endParaRPr>
          </a:p>
        </p:txBody>
      </p:sp>
      <p:sp>
        <p:nvSpPr>
          <p:cNvPr id="14" name="椭圆 13">
            <a:extLst>
              <a:ext uri="{FF2B5EF4-FFF2-40B4-BE49-F238E27FC236}">
                <a16:creationId xmlns:a16="http://schemas.microsoft.com/office/drawing/2014/main" id="{33CDE260-02F7-EC16-7919-E4FD9BC8482D}"/>
              </a:ext>
            </a:extLst>
          </p:cNvPr>
          <p:cNvSpPr/>
          <p:nvPr/>
        </p:nvSpPr>
        <p:spPr>
          <a:xfrm>
            <a:off x="4411362" y="1728787"/>
            <a:ext cx="1932289" cy="585788"/>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6007490B-FE22-3878-43E8-EC1257C40A46}"/>
              </a:ext>
            </a:extLst>
          </p:cNvPr>
          <p:cNvSpPr/>
          <p:nvPr/>
        </p:nvSpPr>
        <p:spPr>
          <a:xfrm>
            <a:off x="4163711" y="2457450"/>
            <a:ext cx="1932289" cy="585788"/>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846FE7E0-6228-109F-920C-F7C72E03F6D6}"/>
              </a:ext>
            </a:extLst>
          </p:cNvPr>
          <p:cNvSpPr/>
          <p:nvPr/>
        </p:nvSpPr>
        <p:spPr>
          <a:xfrm>
            <a:off x="379916" y="2843212"/>
            <a:ext cx="1932289" cy="585788"/>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19DA3EF7-59C0-5BA6-7123-62286C43943A}"/>
              </a:ext>
            </a:extLst>
          </p:cNvPr>
          <p:cNvSpPr txBox="1"/>
          <p:nvPr/>
        </p:nvSpPr>
        <p:spPr>
          <a:xfrm>
            <a:off x="6843306" y="2669831"/>
            <a:ext cx="5059360" cy="1384995"/>
          </a:xfrm>
          <a:prstGeom prst="rect">
            <a:avLst/>
          </a:prstGeom>
          <a:solidFill>
            <a:schemeClr val="bg1"/>
          </a:solidFill>
        </p:spPr>
        <p:txBody>
          <a:bodyPr wrap="square" rtlCol="0">
            <a:spAutoFit/>
          </a:bodyPr>
          <a:lstStyle/>
          <a:p>
            <a:r>
              <a:rPr kumimoji="1" lang="en-US" altLang="zh-CN" sz="2800" b="1" dirty="0">
                <a:solidFill>
                  <a:schemeClr val="accent2"/>
                </a:solidFill>
                <a:latin typeface="Times New Roman" panose="02020603050405020304" pitchFamily="18" charset="0"/>
                <a:cs typeface="Times New Roman" panose="02020603050405020304" pitchFamily="18" charset="0"/>
              </a:rPr>
              <a:t>To test whether the result</a:t>
            </a:r>
          </a:p>
          <a:p>
            <a:r>
              <a:rPr kumimoji="1" lang="en-US" altLang="zh-CN" sz="2800" b="1" dirty="0">
                <a:solidFill>
                  <a:schemeClr val="accent2"/>
                </a:solidFill>
                <a:latin typeface="Times New Roman" panose="02020603050405020304" pitchFamily="18" charset="0"/>
                <a:cs typeface="Times New Roman" panose="02020603050405020304" pitchFamily="18" charset="0"/>
              </a:rPr>
              <a:t> is right and give a convictive</a:t>
            </a:r>
            <a:r>
              <a:rPr kumimoji="1" lang="en-US" altLang="zh-CN" b="1" dirty="0">
                <a:latin typeface="SimHei" panose="02010609060101010101" pitchFamily="49" charset="-122"/>
                <a:ea typeface="SimHei" panose="02010609060101010101" pitchFamily="49" charset="-122"/>
                <a:cs typeface="Times New Roman" panose="02020603050405020304" pitchFamily="18" charset="0"/>
              </a:rPr>
              <a:t>(</a:t>
            </a:r>
            <a:r>
              <a:rPr kumimoji="1" lang="zh-CN" altLang="en-US" b="1" dirty="0">
                <a:latin typeface="SimHei" panose="02010609060101010101" pitchFamily="49" charset="-122"/>
                <a:ea typeface="SimHei" panose="02010609060101010101" pitchFamily="49" charset="-122"/>
                <a:cs typeface="Times New Roman" panose="02020603050405020304" pitchFamily="18" charset="0"/>
              </a:rPr>
              <a:t>有说服力的</a:t>
            </a:r>
            <a:r>
              <a:rPr kumimoji="1" lang="en-US" altLang="zh-CN" sz="2800" b="1" dirty="0">
                <a:solidFill>
                  <a:schemeClr val="accent2"/>
                </a:solidFill>
                <a:latin typeface="Times New Roman" panose="02020603050405020304" pitchFamily="18" charset="0"/>
                <a:cs typeface="Times New Roman" panose="02020603050405020304" pitchFamily="18" charset="0"/>
              </a:rPr>
              <a:t>) example</a:t>
            </a:r>
            <a:endParaRPr kumimoji="1" lang="zh-CN" altLang="en-US" sz="2800" b="1" dirty="0">
              <a:solidFill>
                <a:schemeClr val="accent2"/>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39D12385-2A5D-7107-1B23-ABB53D10DA37}"/>
              </a:ext>
            </a:extLst>
          </p:cNvPr>
          <p:cNvSpPr txBox="1"/>
          <p:nvPr/>
        </p:nvSpPr>
        <p:spPr>
          <a:xfrm>
            <a:off x="326012" y="4946633"/>
            <a:ext cx="11232964" cy="1569660"/>
          </a:xfrm>
          <a:prstGeom prst="rect">
            <a:avLst/>
          </a:prstGeom>
          <a:noFill/>
        </p:spPr>
        <p:txBody>
          <a:bodyPr wrap="square" rtlCol="0">
            <a:spAutoFit/>
          </a:bodyPr>
          <a:lstStyle/>
          <a:p>
            <a:r>
              <a:rPr kumimoji="1" lang="en-US" altLang="zh-CN" sz="3200" b="1" dirty="0">
                <a:latin typeface="Times New Roman" panose="02020603050405020304" pitchFamily="18" charset="0"/>
                <a:cs typeface="Times New Roman" panose="02020603050405020304" pitchFamily="18" charset="0"/>
              </a:rPr>
              <a:t>2.</a:t>
            </a:r>
            <a:r>
              <a:rPr kumimoji="1" lang="zh-CN" altLang="en-US" sz="3200" b="1" dirty="0">
                <a:latin typeface="Times New Roman" panose="02020603050405020304" pitchFamily="18" charset="0"/>
                <a:cs typeface="Times New Roman" panose="02020603050405020304" pitchFamily="18" charset="0"/>
              </a:rPr>
              <a:t> </a:t>
            </a:r>
            <a:r>
              <a:rPr kumimoji="1" lang="en-US" altLang="zh-CN" sz="3200" b="1" dirty="0">
                <a:latin typeface="Times New Roman" panose="02020603050405020304" pitchFamily="18" charset="0"/>
                <a:cs typeface="Times New Roman" panose="02020603050405020304" pitchFamily="18" charset="0"/>
              </a:rPr>
              <a:t>To make a  research                                                     we should make sure of _______________ samples(</a:t>
            </a:r>
            <a:r>
              <a:rPr kumimoji="1" lang="zh-CN" altLang="en-US" sz="3200" b="1" dirty="0">
                <a:latin typeface="Times New Roman" panose="02020603050405020304" pitchFamily="18" charset="0"/>
                <a:cs typeface="Times New Roman" panose="02020603050405020304" pitchFamily="18" charset="0"/>
              </a:rPr>
              <a:t>样本</a:t>
            </a:r>
            <a:r>
              <a:rPr kumimoji="1" lang="en-US" altLang="zh-CN" sz="3200" b="1" dirty="0">
                <a:latin typeface="Times New Roman" panose="02020603050405020304" pitchFamily="18" charset="0"/>
                <a:cs typeface="Times New Roman" panose="02020603050405020304" pitchFamily="18" charset="0"/>
              </a:rPr>
              <a:t>)</a:t>
            </a:r>
            <a:r>
              <a:rPr kumimoji="1" lang="zh-CN" altLang="en-US" sz="3200" b="1" dirty="0">
                <a:latin typeface="Times New Roman" panose="02020603050405020304" pitchFamily="18" charset="0"/>
                <a:cs typeface="Times New Roman" panose="02020603050405020304" pitchFamily="18" charset="0"/>
              </a:rPr>
              <a:t> </a:t>
            </a:r>
            <a:r>
              <a:rPr kumimoji="1" lang="en-US" altLang="zh-CN" sz="3200" b="1" dirty="0">
                <a:latin typeface="Times New Roman" panose="02020603050405020304" pitchFamily="18" charset="0"/>
                <a:cs typeface="Times New Roman" panose="02020603050405020304" pitchFamily="18" charset="0"/>
              </a:rPr>
              <a:t>and wait_______________ time </a:t>
            </a:r>
            <a:endParaRPr kumimoji="1" lang="zh-CN" altLang="en-US" sz="3200" b="1"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9DB78870-1114-AB39-9FD0-CDCF935D4EC8}"/>
              </a:ext>
            </a:extLst>
          </p:cNvPr>
          <p:cNvSpPr txBox="1"/>
          <p:nvPr/>
        </p:nvSpPr>
        <p:spPr>
          <a:xfrm>
            <a:off x="2655729" y="5443231"/>
            <a:ext cx="4116548" cy="523220"/>
          </a:xfrm>
          <a:prstGeom prst="rect">
            <a:avLst/>
          </a:prstGeom>
          <a:noFill/>
        </p:spPr>
        <p:txBody>
          <a:bodyPr wrap="square" rtlCol="0">
            <a:spAutoFit/>
          </a:bodyPr>
          <a:lstStyle/>
          <a:p>
            <a:r>
              <a:rPr kumimoji="1" lang="en-US" altLang="zh-CN" sz="2800" b="1" dirty="0"/>
              <a:t>a large number of</a:t>
            </a:r>
            <a:endParaRPr kumimoji="1" lang="zh-CN" altLang="en-US" sz="2800" b="1" dirty="0"/>
          </a:p>
        </p:txBody>
      </p:sp>
      <p:sp>
        <p:nvSpPr>
          <p:cNvPr id="23" name="文本框 22">
            <a:extLst>
              <a:ext uri="{FF2B5EF4-FFF2-40B4-BE49-F238E27FC236}">
                <a16:creationId xmlns:a16="http://schemas.microsoft.com/office/drawing/2014/main" id="{3E6EABED-8A64-E148-851F-DAE55042EA2A}"/>
              </a:ext>
            </a:extLst>
          </p:cNvPr>
          <p:cNvSpPr txBox="1"/>
          <p:nvPr/>
        </p:nvSpPr>
        <p:spPr>
          <a:xfrm>
            <a:off x="1440691" y="5950559"/>
            <a:ext cx="3100246" cy="584775"/>
          </a:xfrm>
          <a:prstGeom prst="rect">
            <a:avLst/>
          </a:prstGeom>
          <a:noFill/>
        </p:spPr>
        <p:txBody>
          <a:bodyPr wrap="square" rtlCol="0">
            <a:spAutoFit/>
          </a:bodyPr>
          <a:lstStyle/>
          <a:p>
            <a:r>
              <a:rPr kumimoji="1" lang="en-US" altLang="zh-CN" sz="2000" dirty="0"/>
              <a:t> </a:t>
            </a:r>
            <a:r>
              <a:rPr kumimoji="1" lang="en-US" altLang="zh-CN" sz="3200" b="1" dirty="0"/>
              <a:t>enough long</a:t>
            </a:r>
            <a:endParaRPr kumimoji="1" lang="zh-CN" altLang="en-US" sz="2000" b="1" dirty="0"/>
          </a:p>
        </p:txBody>
      </p:sp>
      <p:sp>
        <p:nvSpPr>
          <p:cNvPr id="17" name="圆角矩形 16">
            <a:extLst>
              <a:ext uri="{FF2B5EF4-FFF2-40B4-BE49-F238E27FC236}">
                <a16:creationId xmlns:a16="http://schemas.microsoft.com/office/drawing/2014/main" id="{AC8325C9-DF6E-D1C5-F693-02B8EC905943}"/>
              </a:ext>
            </a:extLst>
          </p:cNvPr>
          <p:cNvSpPr/>
          <p:nvPr/>
        </p:nvSpPr>
        <p:spPr>
          <a:xfrm>
            <a:off x="263841" y="4405123"/>
            <a:ext cx="1565661" cy="53377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t>Tips:</a:t>
            </a:r>
            <a:endParaRPr kumimoji="1" lang="zh-CN" altLang="en-US" sz="2800" b="1" dirty="0"/>
          </a:p>
        </p:txBody>
      </p:sp>
      <p:sp>
        <p:nvSpPr>
          <p:cNvPr id="19" name="文本框 18">
            <a:extLst>
              <a:ext uri="{FF2B5EF4-FFF2-40B4-BE49-F238E27FC236}">
                <a16:creationId xmlns:a16="http://schemas.microsoft.com/office/drawing/2014/main" id="{D1C6A6CC-45F0-F048-09A4-FF624ED94492}"/>
              </a:ext>
            </a:extLst>
          </p:cNvPr>
          <p:cNvSpPr txBox="1"/>
          <p:nvPr/>
        </p:nvSpPr>
        <p:spPr>
          <a:xfrm>
            <a:off x="4411362" y="4989193"/>
            <a:ext cx="5366053" cy="523220"/>
          </a:xfrm>
          <a:prstGeom prst="rect">
            <a:avLst/>
          </a:prstGeom>
          <a:noFill/>
        </p:spPr>
        <p:txBody>
          <a:bodyPr wrap="square" rtlCol="0">
            <a:spAutoFit/>
          </a:bodyPr>
          <a:lstStyle/>
          <a:p>
            <a:r>
              <a:rPr kumimoji="1" lang="en-US" altLang="zh-CN" sz="2800" b="1" dirty="0">
                <a:solidFill>
                  <a:schemeClr val="accent2">
                    <a:lumMod val="75000"/>
                  </a:schemeClr>
                </a:solidFill>
              </a:rPr>
              <a:t>scientific and objective(</a:t>
            </a:r>
            <a:r>
              <a:rPr kumimoji="1" lang="zh-CN" altLang="en-US" sz="2800" b="1" dirty="0">
                <a:solidFill>
                  <a:schemeClr val="accent2">
                    <a:lumMod val="75000"/>
                  </a:schemeClr>
                </a:solidFill>
              </a:rPr>
              <a:t>客观的</a:t>
            </a:r>
            <a:r>
              <a:rPr kumimoji="1" lang="en-US" altLang="zh-CN" sz="2800" b="1" dirty="0">
                <a:solidFill>
                  <a:schemeClr val="accent2">
                    <a:lumMod val="75000"/>
                  </a:schemeClr>
                </a:solidFill>
              </a:rPr>
              <a:t>)</a:t>
            </a:r>
            <a:endParaRPr kumimoji="1" lang="zh-CN" altLang="en-US" sz="2800" b="1" dirty="0">
              <a:solidFill>
                <a:schemeClr val="accent2">
                  <a:lumMod val="75000"/>
                </a:schemeClr>
              </a:solidFill>
            </a:endParaRPr>
          </a:p>
        </p:txBody>
      </p:sp>
    </p:spTree>
    <p:extLst>
      <p:ext uri="{BB962C8B-B14F-4D97-AF65-F5344CB8AC3E}">
        <p14:creationId xmlns:p14="http://schemas.microsoft.com/office/powerpoint/2010/main" val="37969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3" grpId="0"/>
    </p:bldLst>
  </p:timing>
</p:sld>
</file>

<file path=ppt/theme/theme1.xml><?xml version="1.0" encoding="utf-8"?>
<a:theme xmlns:a="http://schemas.openxmlformats.org/drawingml/2006/main" name="平面">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{123BC0C6-8B4E-4F4C-B840-9997EE88FD74}tf10001060</Template>
  <TotalTime>5802</TotalTime>
  <Words>1450</Words>
  <Application>Microsoft Macintosh PowerPoint</Application>
  <PresentationFormat>宽屏</PresentationFormat>
  <Paragraphs>174</Paragraphs>
  <Slides>19</Slides>
  <Notes>0</Notes>
  <HiddenSlides>0</HiddenSlides>
  <MMClips>3</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19</vt:i4>
      </vt:variant>
    </vt:vector>
  </HeadingPairs>
  <TitlesOfParts>
    <vt:vector size="25" baseType="lpstr">
      <vt:lpstr>SimHei</vt:lpstr>
      <vt:lpstr>Arial</vt:lpstr>
      <vt:lpstr>Times New Roman</vt:lpstr>
      <vt:lpstr>Trebuchet MS</vt:lpstr>
      <vt:lpstr>Wingdings 3</vt:lpstr>
      <vt:lpstr>平面</vt:lpstr>
      <vt:lpstr>True grit is the mother of success</vt:lpstr>
      <vt:lpstr>PowerPoint 演示文稿</vt:lpstr>
      <vt:lpstr>PowerPoint 演示文稿</vt:lpstr>
      <vt:lpstr>True grit(坚毅) is the mother of success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 grit is the mother of success</dc:title>
  <dc:creator>a30622</dc:creator>
  <cp:lastModifiedBy>a30622</cp:lastModifiedBy>
  <cp:revision>47</cp:revision>
  <dcterms:created xsi:type="dcterms:W3CDTF">2022-10-16T13:18:43Z</dcterms:created>
  <dcterms:modified xsi:type="dcterms:W3CDTF">2022-10-26T03:20:41Z</dcterms:modified>
</cp:coreProperties>
</file>