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10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6"/>
  </p:notesMasterIdLst>
  <p:handoutMasterIdLst>
    <p:handoutMasterId r:id="rId27"/>
  </p:handoutMasterIdLst>
  <p:sldIdLst>
    <p:sldId id="275" r:id="rId4"/>
    <p:sldId id="257" r:id="rId5"/>
    <p:sldId id="258" r:id="rId7"/>
    <p:sldId id="259" r:id="rId8"/>
    <p:sldId id="260" r:id="rId9"/>
    <p:sldId id="295" r:id="rId10"/>
    <p:sldId id="296" r:id="rId11"/>
    <p:sldId id="297" r:id="rId12"/>
    <p:sldId id="299" r:id="rId13"/>
    <p:sldId id="301" r:id="rId14"/>
    <p:sldId id="298" r:id="rId15"/>
    <p:sldId id="302" r:id="rId16"/>
    <p:sldId id="304" r:id="rId17"/>
    <p:sldId id="263" r:id="rId18"/>
    <p:sldId id="319" r:id="rId19"/>
    <p:sldId id="342" r:id="rId20"/>
    <p:sldId id="338" r:id="rId21"/>
    <p:sldId id="336" r:id="rId22"/>
    <p:sldId id="340" r:id="rId23"/>
    <p:sldId id="347" r:id="rId24"/>
    <p:sldId id="345" r:id="rId25"/>
    <p:sldId id="274" r:id="rId26"/>
  </p:sldIdLst>
  <p:sldSz cx="12192000" cy="6858000"/>
  <p:notesSz cx="7103745" cy="10234295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  <p:cmAuthor id="2" name="作者" initials="A" lastIdx="0" clrIdx="1"/>
  <p:cmAuthor id="3" name="fafa" initials="f" lastIdx="0" clrIdx="1"/>
  <p:cmAuthor id="4" name="王习习" initials="王" lastIdx="0" clrIdx="0"/>
  <p:cmAuthor id="5" name="lenovo" initials="l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E8E8E3"/>
    <a:srgbClr val="EBEAE6"/>
    <a:srgbClr val="990000"/>
    <a:srgbClr val="CC3300"/>
    <a:srgbClr val="B2B2B2"/>
    <a:srgbClr val="202020"/>
    <a:srgbClr val="323232"/>
    <a:srgbClr val="CC0000"/>
    <a:srgbClr val="FF3300"/>
    <a:srgbClr val="FF8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364DEFD-1D1D-45AC-B6A7-0296249E4342}" styleName="{96a5a69e-e2c1-4257-9d08-7c964cdb7bb0}">
    <a:wholeTbl>
      <a:tcTxStyle>
        <a:fontRef idx="none">
          <a:prstClr val="black"/>
        </a:fontRef>
      </a:tcTxStyle>
      <a:tcStyle>
        <a:tcBdr/>
        <a:fill>
          <a:solidFill>
            <a:srgbClr val="C6BCAB"/>
          </a:solidFill>
        </a:fill>
      </a:tcStyle>
    </a:wholeTbl>
    <a:band1H>
      <a:tcTxStyle>
        <a:fontRef idx="none">
          <a:prstClr val="black"/>
        </a:fontRef>
      </a:tcTxStyle>
      <a:tcStyle>
        <a:tcBdr>
          <a:left>
            <a:ln w="9525" cmpd="sng">
              <a:solidFill>
                <a:srgbClr val="EAEAEA"/>
              </a:solidFill>
            </a:ln>
          </a:left>
          <a:right>
            <a:ln w="9525" cmpd="sng">
              <a:solidFill>
                <a:srgbClr val="EAEAEA"/>
              </a:solidFill>
            </a:ln>
          </a:right>
          <a:top>
            <a:ln w="9525" cmpd="sng">
              <a:solidFill>
                <a:srgbClr val="EAEAEA"/>
              </a:solidFill>
            </a:ln>
          </a:top>
          <a:bottom>
            <a:ln w="9525" cmpd="sng">
              <a:solidFill>
                <a:srgbClr val="EAEAEA"/>
              </a:solidFill>
            </a:ln>
          </a:bottom>
          <a:insideH>
            <a:ln w="9525" cmpd="sng">
              <a:solidFill>
                <a:srgbClr val="EAEAEA"/>
              </a:solidFill>
            </a:ln>
          </a:insideH>
          <a:insideV>
            <a:ln w="9525" cmpd="sng">
              <a:solidFill>
                <a:srgbClr val="EAEAEA"/>
              </a:solidFill>
            </a:ln>
          </a:insideV>
        </a:tcBdr>
        <a:fill>
          <a:solidFill>
            <a:srgbClr val="D0E0F4"/>
          </a:solidFill>
        </a:fill>
      </a:tcStyle>
    </a:band1H>
    <a:band2H>
      <a:tcTxStyle>
        <a:fontRef idx="none">
          <a:prstClr val="black"/>
        </a:fontRef>
      </a:tcTxStyle>
      <a:tcStyle>
        <a:tcBdr>
          <a:left>
            <a:ln w="6350" cmpd="sng">
              <a:solidFill>
                <a:srgbClr val="EAEAEA"/>
              </a:solidFill>
            </a:ln>
          </a:left>
          <a:right>
            <a:ln w="6350" cmpd="sng">
              <a:solidFill>
                <a:srgbClr val="EAEAEA"/>
              </a:solidFill>
            </a:ln>
          </a:right>
          <a:top>
            <a:ln w="6350" cmpd="sng">
              <a:solidFill>
                <a:srgbClr val="EAEAEA"/>
              </a:solidFill>
            </a:ln>
          </a:top>
          <a:bottom>
            <a:ln w="6350" cmpd="sng">
              <a:solidFill>
                <a:srgbClr val="EAEAEA"/>
              </a:solidFill>
            </a:ln>
          </a:bottom>
          <a:insideH>
            <a:ln w="6350" cmpd="sng">
              <a:solidFill>
                <a:srgbClr val="EAEAEA"/>
              </a:solidFill>
            </a:ln>
          </a:insideH>
          <a:insideV>
            <a:ln w="6350" cmpd="sng">
              <a:solidFill>
                <a:srgbClr val="EAEAEA"/>
              </a:solidFill>
            </a:ln>
          </a:insideV>
        </a:tcBdr>
        <a:fill>
          <a:solidFill>
            <a:srgbClr val="D0E0F4"/>
          </a:solidFill>
        </a:fill>
      </a:tcStyle>
    </a:band2H>
    <a:lastRow>
      <a:tcTxStyle>
        <a:fontRef idx="none">
          <a:prstClr val="black"/>
        </a:fontRef>
      </a:tcTxStyle>
      <a:tcStyle>
        <a:tcBdr>
          <a:top>
            <a:ln w="28575" cmpd="sng">
              <a:solidFill>
                <a:srgbClr val="4684D3"/>
              </a:solidFill>
            </a:ln>
          </a:top>
        </a:tcBdr>
        <a:fill>
          <a:solidFill>
            <a:srgbClr val="DCDCDC"/>
          </a:solidFill>
        </a:fill>
      </a:tcStyle>
    </a:lastRow>
    <a:firstRow>
      <a:tcTxStyle>
        <a:fontRef idx="none">
          <a:prstClr val="black"/>
        </a:fontRef>
      </a:tcTxStyle>
      <a:tcStyle>
        <a:tcBdr>
          <a:bottom>
            <a:ln w="28575" cmpd="sng">
              <a:solidFill>
                <a:srgbClr val="4684D3"/>
              </a:solidFill>
            </a:ln>
          </a:bottom>
        </a:tcBdr>
        <a:fill>
          <a:solidFill>
            <a:srgbClr val="FEFEFE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132" y="1200"/>
      </p:cViewPr>
      <p:guideLst>
        <p:guide orient="horz" pos="2241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gs" Target="tags/tag44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457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A52ABA-4379-48A4-87BD-6DF75108AB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E:\PPT制作文档\小图标PNG\111.jpg111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635"/>
            <a:ext cx="12192000" cy="6858000"/>
          </a:xfrm>
          <a:prstGeom prst="rect">
            <a:avLst/>
          </a:prstGeom>
        </p:spPr>
      </p:pic>
      <p:sp>
        <p:nvSpPr>
          <p:cNvPr id="7" name="圆角矩形 6"/>
          <p:cNvSpPr/>
          <p:nvPr userDrawn="1"/>
        </p:nvSpPr>
        <p:spPr>
          <a:xfrm>
            <a:off x="427355" y="347345"/>
            <a:ext cx="11336020" cy="6181090"/>
          </a:xfrm>
          <a:prstGeom prst="roundRect">
            <a:avLst>
              <a:gd name="adj" fmla="val 6538"/>
            </a:avLst>
          </a:prstGeom>
          <a:noFill/>
          <a:ln w="33655" cmpd="sng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34645" y="3698240"/>
            <a:ext cx="232410" cy="2624455"/>
          </a:xfrm>
          <a:prstGeom prst="rect">
            <a:avLst/>
          </a:prstGeom>
          <a:blipFill rotWithShape="1">
            <a:blip r:embed="rId2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90" y="2130425"/>
            <a:ext cx="1036422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980" y="3886200"/>
            <a:ext cx="853524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indent="0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indent="0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indent="0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indent="0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179" y="4406900"/>
            <a:ext cx="1036422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179" y="2906713"/>
            <a:ext cx="1036422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indent="0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indent="0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60" y="1600200"/>
            <a:ext cx="538533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8210" y="1600200"/>
            <a:ext cx="538533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indent="0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indent="0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60" y="1535113"/>
            <a:ext cx="538744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60" y="2174875"/>
            <a:ext cx="538744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977" y="1535113"/>
            <a:ext cx="538956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977" y="2174875"/>
            <a:ext cx="538956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indent="0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indent="0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indent="0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indent="0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83A8E73-5801-4828-BBD3-3E4D03C2BBE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60" y="273050"/>
            <a:ext cx="401147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03" y="273050"/>
            <a:ext cx="68163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60" y="1435100"/>
            <a:ext cx="401147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indent="0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indent="0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953" y="4800600"/>
            <a:ext cx="731592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953" y="612775"/>
            <a:ext cx="731592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953" y="5367338"/>
            <a:ext cx="731592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indent="0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indent="0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indent="0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indent="0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0070" y="274638"/>
            <a:ext cx="274347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60" y="274638"/>
            <a:ext cx="802719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indent="0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indent="0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solidFill>
          <a:srgbClr val="F7F7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>
            <a:fillRect/>
          </a:stretch>
        </p:blipFill>
        <p:spPr>
          <a:xfrm flipH="1">
            <a:off x="0" y="3429000"/>
            <a:ext cx="5143500" cy="3429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E:\PPT制作文档\小图标PNG\111.jpg111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635"/>
            <a:ext cx="12192000" cy="6858000"/>
          </a:xfrm>
          <a:prstGeom prst="rect">
            <a:avLst/>
          </a:prstGeom>
        </p:spPr>
      </p:pic>
      <p:sp>
        <p:nvSpPr>
          <p:cNvPr id="7" name="圆角矩形 6"/>
          <p:cNvSpPr/>
          <p:nvPr userDrawn="1"/>
        </p:nvSpPr>
        <p:spPr>
          <a:xfrm>
            <a:off x="427355" y="347345"/>
            <a:ext cx="11336020" cy="6181090"/>
          </a:xfrm>
          <a:prstGeom prst="roundRect">
            <a:avLst>
              <a:gd name="adj" fmla="val 6538"/>
            </a:avLst>
          </a:prstGeom>
          <a:noFill/>
          <a:ln w="33655" cmpd="sng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楷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楷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楷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楷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楷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楷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43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4388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83A8E73-5801-4828-BBD3-3E4D03C2BBE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188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image" Target="../media/image7.png"/><Relationship Id="rId12" Type="http://schemas.openxmlformats.org/officeDocument/2006/relationships/notesSlide" Target="../notesSlides/notesSlide6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32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image" Target="../media/image7.png"/><Relationship Id="rId12" Type="http://schemas.openxmlformats.org/officeDocument/2006/relationships/notesSlide" Target="../notesSlides/notesSlide7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40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1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image" Target="../media/image26.png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1" Type="http://schemas.openxmlformats.org/officeDocument/2006/relationships/notesSlide" Target="../notesSlides/notesSlide10.xml"/><Relationship Id="rId10" Type="http://schemas.openxmlformats.org/officeDocument/2006/relationships/slideLayout" Target="../slideLayouts/slideLayout7.xml"/><Relationship Id="rId1" Type="http://schemas.openxmlformats.org/officeDocument/2006/relationships/slide" Target="slide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42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tags" Target="../tags/tag43.xml"/><Relationship Id="rId1" Type="http://schemas.openxmlformats.org/officeDocument/2006/relationships/hyperlink" Target="&#19971;&#19978;&#21382;&#21490;&#30005;&#23376;&#25945;&#26448;&#31508;&#35760;&#29256;&#65288;&#31532;8&#35838;&#65289;.pdf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8.jpeg"/><Relationship Id="rId14" Type="http://schemas.openxmlformats.org/officeDocument/2006/relationships/notesSlide" Target="../notesSlides/notesSlide4.x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0.svg"/><Relationship Id="rId11" Type="http://schemas.openxmlformats.org/officeDocument/2006/relationships/image" Target="../media/image9.png"/><Relationship Id="rId10" Type="http://schemas.openxmlformats.org/officeDocument/2006/relationships/slide" Target="slide7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7.pn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image" Target="../media/image13.png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24.xml"/><Relationship Id="rId10" Type="http://schemas.openxmlformats.org/officeDocument/2006/relationships/image" Target="../media/image14.png"/><Relationship Id="rId1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1689" r="15131" b="14856"/>
          <a:stretch>
            <a:fillRect/>
          </a:stretch>
        </p:blipFill>
        <p:spPr>
          <a:xfrm>
            <a:off x="1503680" y="1159510"/>
            <a:ext cx="9205595" cy="5253355"/>
          </a:xfrm>
          <a:prstGeom prst="round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702685" y="84455"/>
            <a:ext cx="4785360" cy="583565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方正准圆简体" panose="03000509000000000000" charset="-122"/>
                <a:ea typeface="方正准圆简体" panose="03000509000000000000" charset="-122"/>
                <a:cs typeface="方正准圆简体" panose="03000509000000000000" charset="-122"/>
              </a:rPr>
              <a:t>南师大常州实验学校</a:t>
            </a:r>
            <a:r>
              <a:rPr lang="en-US" altLang="zh-CN" sz="3200" b="1">
                <a:solidFill>
                  <a:srgbClr val="FF0000"/>
                </a:solidFill>
                <a:latin typeface="方正准圆简体" panose="03000509000000000000" charset="-122"/>
                <a:ea typeface="方正准圆简体" panose="03000509000000000000" charset="-122"/>
                <a:cs typeface="方正准圆简体" panose="03000509000000000000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方正准圆简体" panose="03000509000000000000" charset="-122"/>
                <a:ea typeface="方正准圆简体" panose="03000509000000000000" charset="-122"/>
                <a:cs typeface="方正准圆简体" panose="03000509000000000000" charset="-122"/>
              </a:rPr>
              <a:t>校训</a:t>
            </a:r>
            <a:endParaRPr lang="zh-CN" altLang="en-US" sz="3200" b="1">
              <a:solidFill>
                <a:srgbClr val="FF0000"/>
              </a:solidFill>
              <a:latin typeface="方正准圆简体" panose="03000509000000000000" charset="-122"/>
              <a:ea typeface="方正准圆简体" panose="03000509000000000000" charset="-122"/>
              <a:cs typeface="方正准圆简体" panose="03000509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103439"/>
          <p:cNvSpPr/>
          <p:nvPr/>
        </p:nvSpPr>
        <p:spPr>
          <a:xfrm>
            <a:off x="566103" y="1326515"/>
            <a:ext cx="5848350" cy="224536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C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0" hangingPunct="0">
              <a:buNone/>
            </a:pPr>
            <a:r>
              <a:rPr lang="zh-CN" altLang="en-US" sz="2800" b="1" dirty="0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贵族子弟：</a:t>
            </a:r>
            <a:r>
              <a:rPr lang="zh-CN" altLang="en-US" sz="2800" b="1" dirty="0">
                <a:solidFill>
                  <a:srgbClr val="996633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孟懿子  司马牛</a:t>
            </a:r>
            <a:endParaRPr lang="zh-CN" altLang="en-US" sz="2800" b="1" dirty="0">
              <a:solidFill>
                <a:srgbClr val="996633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  <a:p>
            <a:pPr eaLnBrk="0" hangingPunct="0">
              <a:buNone/>
            </a:pPr>
            <a:r>
              <a:rPr lang="zh-CN" altLang="en-US" sz="2800" b="1" dirty="0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贫穷卑微：</a:t>
            </a:r>
            <a:r>
              <a:rPr lang="zh-CN" altLang="en-US" sz="2800" b="1" dirty="0">
                <a:solidFill>
                  <a:srgbClr val="996633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颜回  闵子骞  子路</a:t>
            </a:r>
            <a:endParaRPr lang="zh-CN" altLang="en-US" sz="2800" b="1" dirty="0">
              <a:solidFill>
                <a:srgbClr val="996633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  <a:p>
            <a:pPr eaLnBrk="0" hangingPunct="0">
              <a:buNone/>
            </a:pPr>
            <a:r>
              <a:rPr lang="zh-CN" altLang="en-US" sz="2800" b="1" dirty="0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家境富裕：</a:t>
            </a:r>
            <a:r>
              <a:rPr lang="zh-CN" altLang="en-US" sz="2800" b="1" dirty="0">
                <a:solidFill>
                  <a:srgbClr val="996633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子贡 冉有</a:t>
            </a:r>
            <a:endParaRPr lang="zh-CN" altLang="en-US" sz="2800" b="1" dirty="0">
              <a:solidFill>
                <a:srgbClr val="996633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  <a:p>
            <a:pPr eaLnBrk="0" hangingPunct="0">
              <a:buNone/>
            </a:pPr>
            <a:r>
              <a:rPr lang="zh-CN" altLang="en-US" sz="2800" b="1" dirty="0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天资聪颖：</a:t>
            </a:r>
            <a:r>
              <a:rPr lang="zh-CN" altLang="en-US" sz="2800" b="1" dirty="0">
                <a:solidFill>
                  <a:srgbClr val="996633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颜回  子游  子夏</a:t>
            </a:r>
            <a:endParaRPr lang="zh-CN" altLang="en-US" sz="2800" b="1" dirty="0">
              <a:solidFill>
                <a:srgbClr val="996633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  <a:p>
            <a:pPr eaLnBrk="0" hangingPunct="0">
              <a:buNone/>
            </a:pPr>
            <a:r>
              <a:rPr lang="zh-CN" altLang="en-US" sz="2800" b="1" dirty="0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相对愚钝：</a:t>
            </a:r>
            <a:r>
              <a:rPr lang="zh-CN" altLang="en-US" sz="2800" b="1" dirty="0">
                <a:solidFill>
                  <a:srgbClr val="996633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曾参  子路</a:t>
            </a:r>
            <a:endParaRPr lang="zh-CN" altLang="en-US" sz="2800" b="1" dirty="0">
              <a:solidFill>
                <a:srgbClr val="996633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</p:txBody>
      </p:sp>
      <p:sp>
        <p:nvSpPr>
          <p:cNvPr id="27649" name="矩形 90114"/>
          <p:cNvSpPr/>
          <p:nvPr/>
        </p:nvSpPr>
        <p:spPr>
          <a:xfrm>
            <a:off x="6021388" y="4906963"/>
            <a:ext cx="3733800" cy="762000"/>
          </a:xfrm>
          <a:prstGeom prst="rect">
            <a:avLst/>
          </a:prstGeom>
          <a:solidFill>
            <a:srgbClr val="FFFFCC">
              <a:alpha val="30196"/>
            </a:srgbClr>
          </a:solidFill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</a:rPr>
              <a:t>有教无类</a:t>
            </a:r>
            <a:r>
              <a:rPr lang="zh-CN" altLang="en-US" sz="2800" b="1" dirty="0">
                <a:latin typeface="方正楷体简体" panose="03000509000000000000" charset="-122"/>
                <a:ea typeface="方正楷体简体" panose="03000509000000000000" charset="-122"/>
              </a:rPr>
              <a:t>，不分出身</a:t>
            </a:r>
            <a:endParaRPr lang="zh-CN" altLang="en-US" sz="2800" b="1" dirty="0"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90116" name="矩形 90115"/>
          <p:cNvSpPr/>
          <p:nvPr/>
        </p:nvSpPr>
        <p:spPr>
          <a:xfrm>
            <a:off x="1947863" y="4906963"/>
            <a:ext cx="3429000" cy="762000"/>
          </a:xfrm>
          <a:prstGeom prst="rect">
            <a:avLst/>
          </a:prstGeom>
          <a:solidFill>
            <a:srgbClr val="FFFFCC">
              <a:alpha val="30196"/>
            </a:srgbClr>
          </a:solidFill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>
              <a:buNone/>
            </a:pPr>
            <a:r>
              <a:rPr lang="zh-CN" altLang="en-US" sz="2800" b="1" dirty="0">
                <a:latin typeface="方正楷体简体" panose="03000509000000000000" charset="-122"/>
                <a:ea typeface="方正楷体简体" panose="03000509000000000000" charset="-122"/>
              </a:rPr>
              <a:t>学生为王室和贵族</a:t>
            </a:r>
            <a:endParaRPr lang="zh-CN" altLang="en-US" sz="2800" b="1" dirty="0"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27654" name="文本框 90121"/>
          <p:cNvSpPr txBox="1"/>
          <p:nvPr/>
        </p:nvSpPr>
        <p:spPr>
          <a:xfrm>
            <a:off x="3000375" y="4006850"/>
            <a:ext cx="16389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</a:rPr>
              <a:t>官学</a:t>
            </a:r>
            <a:endParaRPr lang="zh-CN" altLang="en-US" sz="2800" b="1" dirty="0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27657" name="文本框 90126"/>
          <p:cNvSpPr txBox="1"/>
          <p:nvPr/>
        </p:nvSpPr>
        <p:spPr>
          <a:xfrm>
            <a:off x="7604125" y="4006850"/>
            <a:ext cx="14763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0" hangingPunct="0">
              <a:spcBef>
                <a:spcPct val="50000"/>
              </a:spcBef>
              <a:buClrTx/>
              <a:buSzTx/>
              <a:buFontTx/>
            </a:pPr>
            <a:r>
              <a:rPr lang="zh-CN" altLang="en-US" sz="2800" b="1" dirty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sym typeface="+mn-ea"/>
              </a:rPr>
              <a:t>私学</a:t>
            </a:r>
            <a:endParaRPr lang="zh-CN" altLang="en-US" sz="2800" b="1" dirty="0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  <a:sym typeface="+mn-ea"/>
            </a:endParaRPr>
          </a:p>
        </p:txBody>
      </p:sp>
      <p:pic>
        <p:nvPicPr>
          <p:cNvPr id="20497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88818" y="3572510"/>
            <a:ext cx="1871662" cy="1390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816860" y="5768975"/>
            <a:ext cx="2006600" cy="762000"/>
          </a:xfrm>
          <a:prstGeom prst="rect">
            <a:avLst/>
          </a:prstGeom>
          <a:solidFill>
            <a:srgbClr val="FFFFCC">
              <a:alpha val="30196"/>
            </a:srgbClr>
          </a:solidFill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>
              <a:buNone/>
            </a:pPr>
            <a:r>
              <a:rPr lang="zh-CN" altLang="en-US" sz="2800" b="1" dirty="0">
                <a:latin typeface="方正楷体简体" panose="03000509000000000000" charset="-122"/>
                <a:ea typeface="方正楷体简体" panose="03000509000000000000" charset="-122"/>
              </a:rPr>
              <a:t>学在官府</a:t>
            </a:r>
            <a:endParaRPr lang="zh-CN" altLang="en-US" sz="2800" b="1" dirty="0"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46813" y="5768975"/>
            <a:ext cx="3429000" cy="762000"/>
          </a:xfrm>
          <a:prstGeom prst="rect">
            <a:avLst/>
          </a:prstGeom>
          <a:solidFill>
            <a:srgbClr val="FFFFCC">
              <a:alpha val="30196"/>
            </a:srgbClr>
          </a:solidFill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>
              <a:buNone/>
            </a:pPr>
            <a:r>
              <a:rPr lang="zh-CN" altLang="en-US" sz="2800" b="1" dirty="0">
                <a:latin typeface="方正楷体简体" panose="03000509000000000000" charset="-122"/>
                <a:ea typeface="方正楷体简体" panose="03000509000000000000" charset="-122"/>
              </a:rPr>
              <a:t>学在民间</a:t>
            </a:r>
            <a:endParaRPr lang="zh-CN" altLang="en-US" sz="2800" b="1" dirty="0"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5100320" y="5869940"/>
            <a:ext cx="869950" cy="406400"/>
          </a:xfrm>
          <a:prstGeom prst="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方正楷体简体" panose="03000509000000000000" charset="-122"/>
              <a:ea typeface="方正楷体简体" panose="03000509000000000000" charset="-122"/>
              <a:cs typeface="+mn-cs"/>
            </a:endParaRPr>
          </a:p>
        </p:txBody>
      </p:sp>
      <p:grpSp>
        <p:nvGrpSpPr>
          <p:cNvPr id="20501" name="组合 14"/>
          <p:cNvGrpSpPr/>
          <p:nvPr/>
        </p:nvGrpSpPr>
        <p:grpSpPr>
          <a:xfrm>
            <a:off x="554038" y="84138"/>
            <a:ext cx="8723312" cy="1601787"/>
            <a:chOff x="873" y="133"/>
            <a:chExt cx="14399" cy="2522"/>
          </a:xfrm>
        </p:grpSpPr>
        <p:grpSp>
          <p:nvGrpSpPr>
            <p:cNvPr id="20503" name="组合 108"/>
            <p:cNvGrpSpPr/>
            <p:nvPr/>
          </p:nvGrpSpPr>
          <p:grpSpPr>
            <a:xfrm>
              <a:off x="1058" y="133"/>
              <a:ext cx="13014" cy="1530"/>
              <a:chOff x="3418293" y="305852"/>
              <a:chExt cx="5492402" cy="879675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3418293" y="305852"/>
                <a:ext cx="4844075" cy="466833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C9C9C9">
                      <a:alpha val="0"/>
                    </a:srgbClr>
                  </a:gs>
                  <a:gs pos="20000">
                    <a:schemeClr val="bg1">
                      <a:lumMod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3553668" y="477187"/>
                <a:ext cx="5357027" cy="708340"/>
              </a:xfrm>
              <a:prstGeom prst="rect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0504" name="组合 111"/>
            <p:cNvGrpSpPr/>
            <p:nvPr/>
          </p:nvGrpSpPr>
          <p:grpSpPr>
            <a:xfrm>
              <a:off x="873" y="136"/>
              <a:ext cx="2770" cy="2519"/>
              <a:chOff x="1003288" y="1798087"/>
              <a:chExt cx="3398850" cy="3383513"/>
            </a:xfrm>
          </p:grpSpPr>
          <p:sp>
            <p:nvSpPr>
              <p:cNvPr id="20506" name="AutoShape 3"/>
              <p:cNvSpPr>
                <a:spLocks noChangeAspect="1" noTextEdit="1"/>
              </p:cNvSpPr>
              <p:nvPr/>
            </p:nvSpPr>
            <p:spPr>
              <a:xfrm>
                <a:off x="1566863" y="1863725"/>
                <a:ext cx="2835275" cy="3317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507" name="AutoShape 11"/>
              <p:cNvSpPr>
                <a:spLocks noChangeAspect="1" noTextEdit="1"/>
              </p:cNvSpPr>
              <p:nvPr/>
            </p:nvSpPr>
            <p:spPr>
              <a:xfrm>
                <a:off x="1028024" y="1798087"/>
                <a:ext cx="2896276" cy="19966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20508" name="组合 114"/>
              <p:cNvGrpSpPr/>
              <p:nvPr/>
            </p:nvGrpSpPr>
            <p:grpSpPr>
              <a:xfrm>
                <a:off x="1003288" y="1856944"/>
                <a:ext cx="3119221" cy="1936050"/>
                <a:chOff x="1028026" y="1617975"/>
                <a:chExt cx="3119221" cy="1936050"/>
              </a:xfrm>
            </p:grpSpPr>
            <p:sp>
              <p:nvSpPr>
                <p:cNvPr id="66" name="Freeform 13"/>
                <p:cNvSpPr/>
                <p:nvPr/>
              </p:nvSpPr>
              <p:spPr bwMode="auto">
                <a:xfrm>
                  <a:off x="1028026" y="1617975"/>
                  <a:ext cx="3119221" cy="1832376"/>
                </a:xfrm>
                <a:custGeom>
                  <a:avLst/>
                  <a:gdLst>
                    <a:gd name="T0" fmla="*/ 264 w 306"/>
                    <a:gd name="T1" fmla="*/ 91 h 210"/>
                    <a:gd name="T2" fmla="*/ 266 w 306"/>
                    <a:gd name="T3" fmla="*/ 73 h 210"/>
                    <a:gd name="T4" fmla="*/ 194 w 306"/>
                    <a:gd name="T5" fmla="*/ 0 h 210"/>
                    <a:gd name="T6" fmla="*/ 127 w 306"/>
                    <a:gd name="T7" fmla="*/ 43 h 210"/>
                    <a:gd name="T8" fmla="*/ 90 w 306"/>
                    <a:gd name="T9" fmla="*/ 27 h 210"/>
                    <a:gd name="T10" fmla="*/ 37 w 306"/>
                    <a:gd name="T11" fmla="*/ 80 h 210"/>
                    <a:gd name="T12" fmla="*/ 39 w 306"/>
                    <a:gd name="T13" fmla="*/ 92 h 210"/>
                    <a:gd name="T14" fmla="*/ 0 w 306"/>
                    <a:gd name="T15" fmla="*/ 149 h 210"/>
                    <a:gd name="T16" fmla="*/ 61 w 306"/>
                    <a:gd name="T17" fmla="*/ 210 h 210"/>
                    <a:gd name="T18" fmla="*/ 245 w 306"/>
                    <a:gd name="T19" fmla="*/ 210 h 210"/>
                    <a:gd name="T20" fmla="*/ 306 w 306"/>
                    <a:gd name="T21" fmla="*/ 149 h 210"/>
                    <a:gd name="T22" fmla="*/ 264 w 306"/>
                    <a:gd name="T23" fmla="*/ 91 h 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06" h="210">
                      <a:moveTo>
                        <a:pt x="264" y="91"/>
                      </a:moveTo>
                      <a:cubicBezTo>
                        <a:pt x="265" y="85"/>
                        <a:pt x="266" y="79"/>
                        <a:pt x="266" y="73"/>
                      </a:cubicBezTo>
                      <a:cubicBezTo>
                        <a:pt x="266" y="33"/>
                        <a:pt x="234" y="0"/>
                        <a:pt x="194" y="0"/>
                      </a:cubicBezTo>
                      <a:cubicBezTo>
                        <a:pt x="164" y="0"/>
                        <a:pt x="139" y="18"/>
                        <a:pt x="127" y="43"/>
                      </a:cubicBezTo>
                      <a:cubicBezTo>
                        <a:pt x="118" y="33"/>
                        <a:pt x="104" y="27"/>
                        <a:pt x="90" y="27"/>
                      </a:cubicBezTo>
                      <a:cubicBezTo>
                        <a:pt x="61" y="27"/>
                        <a:pt x="37" y="50"/>
                        <a:pt x="37" y="80"/>
                      </a:cubicBezTo>
                      <a:cubicBezTo>
                        <a:pt x="37" y="84"/>
                        <a:pt x="38" y="88"/>
                        <a:pt x="39" y="92"/>
                      </a:cubicBezTo>
                      <a:cubicBezTo>
                        <a:pt x="16" y="101"/>
                        <a:pt x="0" y="123"/>
                        <a:pt x="0" y="149"/>
                      </a:cubicBezTo>
                      <a:cubicBezTo>
                        <a:pt x="0" y="183"/>
                        <a:pt x="28" y="210"/>
                        <a:pt x="61" y="210"/>
                      </a:cubicBezTo>
                      <a:cubicBezTo>
                        <a:pt x="245" y="210"/>
                        <a:pt x="245" y="210"/>
                        <a:pt x="245" y="210"/>
                      </a:cubicBezTo>
                      <a:cubicBezTo>
                        <a:pt x="278" y="210"/>
                        <a:pt x="306" y="183"/>
                        <a:pt x="306" y="149"/>
                      </a:cubicBezTo>
                      <a:cubicBezTo>
                        <a:pt x="306" y="122"/>
                        <a:pt x="288" y="99"/>
                        <a:pt x="264" y="9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9CCCC9"/>
                    </a:gs>
                    <a:gs pos="87000">
                      <a:srgbClr val="68B0AB"/>
                    </a:gs>
                  </a:gsLst>
                  <a:lin ang="0" scaled="0"/>
                  <a:tileRect/>
                </a:gradFill>
                <a:ln w="101600">
                  <a:gradFill>
                    <a:gsLst>
                      <a:gs pos="0">
                        <a:srgbClr val="81BDB9"/>
                      </a:gs>
                      <a:gs pos="100000">
                        <a:srgbClr val="9CCCC9"/>
                      </a:gs>
                    </a:gsLst>
                    <a:lin ang="0" scaled="0"/>
                  </a:gradFill>
                </a:ln>
                <a:effectLst>
                  <a:outerShdw blurRad="127000" dist="63500" dir="8100000" algn="tr" rotWithShape="0">
                    <a:prstClr val="black">
                      <a:alpha val="30000"/>
                    </a:prstClr>
                  </a:outerShdw>
                </a:effec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7" name="Freeform 13"/>
                <p:cNvSpPr/>
                <p:nvPr/>
              </p:nvSpPr>
              <p:spPr bwMode="auto">
                <a:xfrm>
                  <a:off x="1591301" y="1892989"/>
                  <a:ext cx="2507439" cy="1661036"/>
                </a:xfrm>
                <a:custGeom>
                  <a:avLst/>
                  <a:gdLst>
                    <a:gd name="T0" fmla="*/ 264 w 306"/>
                    <a:gd name="T1" fmla="*/ 91 h 210"/>
                    <a:gd name="T2" fmla="*/ 266 w 306"/>
                    <a:gd name="T3" fmla="*/ 73 h 210"/>
                    <a:gd name="T4" fmla="*/ 194 w 306"/>
                    <a:gd name="T5" fmla="*/ 0 h 210"/>
                    <a:gd name="T6" fmla="*/ 127 w 306"/>
                    <a:gd name="T7" fmla="*/ 43 h 210"/>
                    <a:gd name="T8" fmla="*/ 90 w 306"/>
                    <a:gd name="T9" fmla="*/ 27 h 210"/>
                    <a:gd name="T10" fmla="*/ 37 w 306"/>
                    <a:gd name="T11" fmla="*/ 80 h 210"/>
                    <a:gd name="T12" fmla="*/ 39 w 306"/>
                    <a:gd name="T13" fmla="*/ 92 h 210"/>
                    <a:gd name="T14" fmla="*/ 0 w 306"/>
                    <a:gd name="T15" fmla="*/ 149 h 210"/>
                    <a:gd name="T16" fmla="*/ 61 w 306"/>
                    <a:gd name="T17" fmla="*/ 210 h 210"/>
                    <a:gd name="T18" fmla="*/ 245 w 306"/>
                    <a:gd name="T19" fmla="*/ 210 h 210"/>
                    <a:gd name="T20" fmla="*/ 306 w 306"/>
                    <a:gd name="T21" fmla="*/ 149 h 210"/>
                    <a:gd name="T22" fmla="*/ 264 w 306"/>
                    <a:gd name="T23" fmla="*/ 91 h 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06" h="210">
                      <a:moveTo>
                        <a:pt x="264" y="91"/>
                      </a:moveTo>
                      <a:cubicBezTo>
                        <a:pt x="265" y="85"/>
                        <a:pt x="266" y="79"/>
                        <a:pt x="266" y="73"/>
                      </a:cubicBezTo>
                      <a:cubicBezTo>
                        <a:pt x="266" y="33"/>
                        <a:pt x="234" y="0"/>
                        <a:pt x="194" y="0"/>
                      </a:cubicBezTo>
                      <a:cubicBezTo>
                        <a:pt x="164" y="0"/>
                        <a:pt x="139" y="18"/>
                        <a:pt x="127" y="43"/>
                      </a:cubicBezTo>
                      <a:cubicBezTo>
                        <a:pt x="118" y="33"/>
                        <a:pt x="104" y="27"/>
                        <a:pt x="90" y="27"/>
                      </a:cubicBezTo>
                      <a:cubicBezTo>
                        <a:pt x="61" y="27"/>
                        <a:pt x="37" y="50"/>
                        <a:pt x="37" y="80"/>
                      </a:cubicBezTo>
                      <a:cubicBezTo>
                        <a:pt x="37" y="84"/>
                        <a:pt x="38" y="88"/>
                        <a:pt x="39" y="92"/>
                      </a:cubicBezTo>
                      <a:cubicBezTo>
                        <a:pt x="16" y="101"/>
                        <a:pt x="0" y="123"/>
                        <a:pt x="0" y="149"/>
                      </a:cubicBezTo>
                      <a:cubicBezTo>
                        <a:pt x="0" y="183"/>
                        <a:pt x="28" y="210"/>
                        <a:pt x="61" y="210"/>
                      </a:cubicBezTo>
                      <a:cubicBezTo>
                        <a:pt x="245" y="210"/>
                        <a:pt x="245" y="210"/>
                        <a:pt x="245" y="210"/>
                      </a:cubicBezTo>
                      <a:cubicBezTo>
                        <a:pt x="278" y="210"/>
                        <a:pt x="306" y="183"/>
                        <a:pt x="306" y="149"/>
                      </a:cubicBezTo>
                      <a:cubicBezTo>
                        <a:pt x="306" y="122"/>
                        <a:pt x="288" y="99"/>
                        <a:pt x="264" y="9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87000">
                      <a:schemeClr val="bg1">
                        <a:lumMod val="85000"/>
                      </a:schemeClr>
                    </a:gs>
                  </a:gsLst>
                  <a:lin ang="0" scaled="0"/>
                  <a:tileRect/>
                </a:gradFill>
                <a:ln w="63500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outerShdw blurRad="127000" dist="63500" dir="8100000" algn="tr" rotWithShape="0">
                    <a:prstClr val="black">
                      <a:alpha val="30000"/>
                    </a:prstClr>
                  </a:outerShdw>
                </a:effec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Calibri" panose="020F050202020403020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20505" name="文本框 117"/>
            <p:cNvSpPr txBox="1"/>
            <p:nvPr/>
          </p:nvSpPr>
          <p:spPr>
            <a:xfrm>
              <a:off x="3490" y="453"/>
              <a:ext cx="11782" cy="12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>
                <a:buNone/>
              </a:pPr>
              <a:r>
                <a:rPr lang="zh-CN" altLang="en-US" sz="4400" b="1" dirty="0">
                  <a:solidFill>
                    <a:srgbClr val="3A646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孔子教育主张：</a:t>
              </a:r>
              <a:r>
                <a:rPr lang="zh-CN" altLang="en-US" sz="44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有教无类</a:t>
              </a:r>
              <a:r>
                <a:rPr lang="en-US" altLang="zh-CN" sz="44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 </a:t>
              </a:r>
              <a:r>
                <a:rPr lang="en-US" altLang="zh-CN" sz="4400" b="1" dirty="0">
                  <a:solidFill>
                    <a:srgbClr val="3A646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 </a:t>
              </a:r>
              <a:endParaRPr lang="en-US" altLang="zh-CN" sz="4400" b="1" dirty="0">
                <a:solidFill>
                  <a:srgbClr val="3A646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" name="云形标注 2"/>
          <p:cNvSpPr/>
          <p:nvPr/>
        </p:nvSpPr>
        <p:spPr>
          <a:xfrm>
            <a:off x="7879080" y="980440"/>
            <a:ext cx="2749550" cy="2581275"/>
          </a:xfrm>
          <a:prstGeom prst="cloud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楷体简体" panose="03000509000000000000" charset="-122"/>
                <a:ea typeface="方正楷体简体" panose="03000509000000000000" charset="-122"/>
                <a:cs typeface="+mn-cs"/>
              </a:rPr>
              <a:t>促进了教育在民间的发展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方正楷体简体" panose="03000509000000000000" charset="-122"/>
              <a:ea typeface="方正楷体简体" panose="03000509000000000000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 bldLvl="0" animBg="1"/>
      <p:bldP spid="90116" grpId="0" bldLvl="0" animBg="1"/>
      <p:bldP spid="27654" grpId="0"/>
      <p:bldP spid="27657" grpId="0"/>
      <p:bldP spid="2" grpId="0" bldLvl="0" animBg="1"/>
      <p:bldP spid="4" grpId="0" bldLvl="0" animBg="1"/>
      <p:bldP spid="6" grpId="0" bldLvl="0" animBg="1"/>
      <p:bldP spid="3" grpId="0" bldLvl="0" animBg="1"/>
      <p:bldP spid="2048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133890" y="144510"/>
            <a:ext cx="800219" cy="773877"/>
            <a:chOff x="11229140" y="144510"/>
            <a:chExt cx="800219" cy="773877"/>
          </a:xfrm>
        </p:grpSpPr>
        <p:sp>
          <p:nvSpPr>
            <p:cNvPr id="5" name="Freeform 5"/>
            <p:cNvSpPr/>
            <p:nvPr/>
          </p:nvSpPr>
          <p:spPr bwMode="auto">
            <a:xfrm>
              <a:off x="11440004" y="177273"/>
              <a:ext cx="308997" cy="489700"/>
            </a:xfrm>
            <a:custGeom>
              <a:avLst/>
              <a:gdLst>
                <a:gd name="T0" fmla="*/ 15 w 164"/>
                <a:gd name="T1" fmla="*/ 164 h 262"/>
                <a:gd name="T2" fmla="*/ 3 w 164"/>
                <a:gd name="T3" fmla="*/ 98 h 262"/>
                <a:gd name="T4" fmla="*/ 22 w 164"/>
                <a:gd name="T5" fmla="*/ 62 h 262"/>
                <a:gd name="T6" fmla="*/ 67 w 164"/>
                <a:gd name="T7" fmla="*/ 21 h 262"/>
                <a:gd name="T8" fmla="*/ 108 w 164"/>
                <a:gd name="T9" fmla="*/ 13 h 262"/>
                <a:gd name="T10" fmla="*/ 160 w 164"/>
                <a:gd name="T11" fmla="*/ 74 h 262"/>
                <a:gd name="T12" fmla="*/ 155 w 164"/>
                <a:gd name="T13" fmla="*/ 164 h 262"/>
                <a:gd name="T14" fmla="*/ 151 w 164"/>
                <a:gd name="T15" fmla="*/ 210 h 262"/>
                <a:gd name="T16" fmla="*/ 96 w 164"/>
                <a:gd name="T17" fmla="*/ 262 h 262"/>
                <a:gd name="T18" fmla="*/ 15 w 164"/>
                <a:gd name="T19" fmla="*/ 16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62">
                  <a:moveTo>
                    <a:pt x="15" y="164"/>
                  </a:moveTo>
                  <a:cubicBezTo>
                    <a:pt x="15" y="164"/>
                    <a:pt x="0" y="122"/>
                    <a:pt x="3" y="98"/>
                  </a:cubicBezTo>
                  <a:cubicBezTo>
                    <a:pt x="6" y="74"/>
                    <a:pt x="13" y="74"/>
                    <a:pt x="22" y="62"/>
                  </a:cubicBezTo>
                  <a:cubicBezTo>
                    <a:pt x="31" y="51"/>
                    <a:pt x="56" y="37"/>
                    <a:pt x="67" y="21"/>
                  </a:cubicBezTo>
                  <a:cubicBezTo>
                    <a:pt x="77" y="6"/>
                    <a:pt x="91" y="0"/>
                    <a:pt x="108" y="13"/>
                  </a:cubicBezTo>
                  <a:cubicBezTo>
                    <a:pt x="125" y="25"/>
                    <a:pt x="155" y="51"/>
                    <a:pt x="160" y="74"/>
                  </a:cubicBezTo>
                  <a:cubicBezTo>
                    <a:pt x="164" y="97"/>
                    <a:pt x="153" y="143"/>
                    <a:pt x="155" y="164"/>
                  </a:cubicBezTo>
                  <a:cubicBezTo>
                    <a:pt x="157" y="185"/>
                    <a:pt x="157" y="190"/>
                    <a:pt x="151" y="210"/>
                  </a:cubicBezTo>
                  <a:cubicBezTo>
                    <a:pt x="145" y="229"/>
                    <a:pt x="112" y="262"/>
                    <a:pt x="96" y="262"/>
                  </a:cubicBezTo>
                  <a:cubicBezTo>
                    <a:pt x="79" y="262"/>
                    <a:pt x="14" y="199"/>
                    <a:pt x="15" y="16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楷体" panose="02010609060101010101" pitchFamily="49" charset="-122"/>
                <a:cs typeface="楷体" panose="02010609060101010101" pitchFamily="49" charset="-122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9140" y="144510"/>
              <a:ext cx="800219" cy="773877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r>
                <a:rPr lang="zh-CN" altLang="en-US" sz="4000" b="1" dirty="0"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壹</a:t>
              </a:r>
              <a:endParaRPr lang="zh-CN" altLang="en-US" sz="4000" b="1" dirty="0">
                <a:ea typeface="楷体" panose="02010609060101010101" pitchFamily="49" charset="-122"/>
                <a:cs typeface="楷体" panose="02010609060101010101" pitchFamily="49" charset="-122"/>
                <a:sym typeface="+mn-lt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1259183" y="750127"/>
            <a:ext cx="551815" cy="13106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老孔学说</a:t>
            </a:r>
            <a:endParaRPr lang="zh-CN" altLang="en-US" sz="2400" dirty="0"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84150" y="3148330"/>
            <a:ext cx="2833370" cy="3472815"/>
            <a:chOff x="-69" y="4792"/>
            <a:chExt cx="4462" cy="5469"/>
          </a:xfrm>
        </p:grpSpPr>
        <p:pic>
          <p:nvPicPr>
            <p:cNvPr id="16387" name="Picture 2" descr="http://imgsrc.baidu.com/baike/pic/item/50da81cb39dbb6fdecf5cad20a24ab18962b3793.jpg"/>
            <p:cNvPicPr>
              <a:picLocks noChangeAspect="1"/>
            </p:cNvPicPr>
            <p:nvPr/>
          </p:nvPicPr>
          <p:blipFill>
            <a:blip r:embed="rId1"/>
            <a:srcRect t="15834"/>
            <a:stretch>
              <a:fillRect/>
            </a:stretch>
          </p:blipFill>
          <p:spPr>
            <a:xfrm>
              <a:off x="-69" y="4833"/>
              <a:ext cx="4462" cy="5429"/>
            </a:xfrm>
            <a:prstGeom prst="ellipse">
              <a:avLst/>
            </a:prstGeom>
            <a:noFill/>
            <a:ln w="9525">
              <a:noFill/>
            </a:ln>
          </p:spPr>
        </p:pic>
        <p:grpSp>
          <p:nvGrpSpPr>
            <p:cNvPr id="3" name="组合 2"/>
            <p:cNvGrpSpPr/>
            <p:nvPr/>
          </p:nvGrpSpPr>
          <p:grpSpPr>
            <a:xfrm>
              <a:off x="3418" y="4792"/>
              <a:ext cx="975" cy="5367"/>
              <a:chOff x="3418" y="4792"/>
              <a:chExt cx="975" cy="5367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333" t="30774" r="27146" b="30889"/>
              <a:stretch>
                <a:fillRect/>
              </a:stretch>
            </p:blipFill>
            <p:spPr>
              <a:xfrm>
                <a:off x="3418" y="9322"/>
                <a:ext cx="863" cy="837"/>
              </a:xfrm>
              <a:prstGeom prst="rect">
                <a:avLst/>
              </a:prstGeom>
            </p:spPr>
          </p:pic>
          <p:sp>
            <p:nvSpPr>
              <p:cNvPr id="2" name="文本框 1"/>
              <p:cNvSpPr txBox="1"/>
              <p:nvPr/>
            </p:nvSpPr>
            <p:spPr>
              <a:xfrm>
                <a:off x="3418" y="4792"/>
                <a:ext cx="975" cy="15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b="1">
                    <a:solidFill>
                      <a:srgbClr val="FF0000"/>
                    </a:solidFill>
                    <a:latin typeface="汉仪中楷简" panose="02010600000101010101" charset="-122"/>
                    <a:ea typeface="汉仪中楷简" panose="02010600000101010101" charset="-122"/>
                  </a:rPr>
                  <a:t>孔子</a:t>
                </a:r>
                <a:endParaRPr lang="zh-CN" altLang="en-US" sz="2800" b="1">
                  <a:solidFill>
                    <a:srgbClr val="FF0000"/>
                  </a:solidFill>
                  <a:latin typeface="汉仪中楷简" panose="02010600000101010101" charset="-122"/>
                  <a:ea typeface="汉仪中楷简" panose="02010600000101010101" charset="-122"/>
                </a:endParaRPr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1056005" y="597535"/>
            <a:ext cx="100050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汉仪中楷简" panose="02010600000101010101" charset="-122"/>
                <a:ea typeface="汉仪中楷简" panose="02010600000101010101" charset="-122"/>
                <a:cs typeface="汉仪中楷简" panose="02010600000101010101" charset="-122"/>
              </a:rPr>
              <a:t>阅读课文第</a:t>
            </a:r>
            <a:r>
              <a:rPr lang="en-US" altLang="zh-CN" sz="2800">
                <a:latin typeface="汉仪中楷简" panose="02010600000101010101" charset="-122"/>
                <a:ea typeface="汉仪中楷简" panose="02010600000101010101" charset="-122"/>
                <a:cs typeface="汉仪中楷简" panose="02010600000101010101" charset="-122"/>
              </a:rPr>
              <a:t>38</a:t>
            </a:r>
            <a:r>
              <a:rPr lang="zh-CN" altLang="en-US" sz="2800">
                <a:latin typeface="汉仪中楷简" panose="02010600000101010101" charset="-122"/>
                <a:ea typeface="汉仪中楷简" panose="02010600000101010101" charset="-122"/>
                <a:cs typeface="汉仪中楷简" panose="02010600000101010101" charset="-122"/>
              </a:rPr>
              <a:t>页到第</a:t>
            </a:r>
            <a:r>
              <a:rPr lang="en-US" altLang="zh-CN" sz="2800">
                <a:latin typeface="汉仪中楷简" panose="02010600000101010101" charset="-122"/>
                <a:ea typeface="汉仪中楷简" panose="02010600000101010101" charset="-122"/>
                <a:cs typeface="汉仪中楷简" panose="02010600000101010101" charset="-122"/>
              </a:rPr>
              <a:t>40</a:t>
            </a:r>
            <a:r>
              <a:rPr lang="zh-CN" altLang="en-US" sz="2800">
                <a:latin typeface="汉仪中楷简" panose="02010600000101010101" charset="-122"/>
                <a:ea typeface="汉仪中楷简" panose="02010600000101010101" charset="-122"/>
                <a:cs typeface="汉仪中楷简" panose="02010600000101010101" charset="-122"/>
              </a:rPr>
              <a:t>页第一段，独立归纳下表，集体回答：</a:t>
            </a:r>
            <a:endParaRPr lang="zh-CN" altLang="en-US" sz="2800">
              <a:latin typeface="汉仪中楷简" panose="02010600000101010101" charset="-122"/>
              <a:ea typeface="汉仪中楷简" panose="02010600000101010101" charset="-122"/>
              <a:cs typeface="汉仪中楷简" panose="02010600000101010101" charset="-122"/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3"/>
            </p:custDataLst>
          </p:nvPr>
        </p:nvGraphicFramePr>
        <p:xfrm>
          <a:off x="3409950" y="1550035"/>
          <a:ext cx="7849870" cy="4881880"/>
        </p:xfrm>
        <a:graphic>
          <a:graphicData uri="http://schemas.openxmlformats.org/drawingml/2006/table">
            <a:tbl>
              <a:tblPr>
                <a:tableStyleId>{E364DEFD-1D1D-45AC-B6A7-0296249E4342}</a:tableStyleId>
              </a:tblPr>
              <a:tblGrid>
                <a:gridCol w="1766570"/>
                <a:gridCol w="6083300"/>
              </a:tblGrid>
              <a:tr h="415925">
                <a:tc>
                  <a:txBody>
                    <a:bodyPr/>
                    <a:p>
                      <a:pPr marL="0" lvl="0" indent="0" algn="ctr" defTabSz="914400" eaLnBrk="1" hangingPunct="1">
                        <a:buNone/>
                      </a:pP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姓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    </a:t>
                      </a: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名</a:t>
                      </a: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defTabSz="914400" eaLnBrk="1" hangingPunct="1">
                        <a:buNone/>
                      </a:pPr>
                      <a:endParaRPr lang="zh-CN" altLang="en-US" sz="1800" dirty="0"/>
                    </a:p>
                  </a:txBody>
                  <a:tcPr marL="101890" marR="101890" marT="50944" marB="50944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760">
                <a:tc>
                  <a:txBody>
                    <a:bodyPr/>
                    <a:p>
                      <a:pPr marL="0" lvl="0" indent="0" algn="ctr" defTabSz="914400" eaLnBrk="1" hangingPunct="1">
                        <a:buNone/>
                      </a:pP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诸侯国别</a:t>
                      </a: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defTabSz="914400" eaLnBrk="1" hangingPunct="1">
                        <a:buNone/>
                      </a:pPr>
                      <a:endParaRPr lang="zh-CN" altLang="en-US" sz="1800" dirty="0"/>
                    </a:p>
                  </a:txBody>
                  <a:tcPr marL="101890" marR="101890" marT="50944" marB="50944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4180">
                <a:tc>
                  <a:txBody>
                    <a:bodyPr/>
                    <a:p>
                      <a:pPr marL="0" lvl="0" indent="0" algn="ctr" defTabSz="914400" eaLnBrk="1" hangingPunct="1">
                        <a:buNone/>
                      </a:pP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学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    </a:t>
                      </a: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派</a:t>
                      </a: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defTabSz="914400" eaLnBrk="1" hangingPunct="1">
                        <a:buNone/>
                      </a:pPr>
                      <a:endParaRPr lang="zh-CN" altLang="en-US" sz="1800" dirty="0"/>
                    </a:p>
                  </a:txBody>
                  <a:tcPr marL="101890" marR="101890" marT="50944" marB="50944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p>
                      <a:pPr marL="0" lvl="0" indent="0" algn="ctr" defTabSz="914400"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  <a:sym typeface="+mn-ea"/>
                        </a:rPr>
                        <a:t>核心</a:t>
                      </a: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思想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 </a:t>
                      </a:r>
                      <a:endParaRPr lang="en-US" altLang="zh-CN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>
                        <a:lnSpc>
                          <a:spcPct val="80000"/>
                        </a:lnSpc>
                        <a:spcBef>
                          <a:spcPct val="20000"/>
                        </a:spcBef>
                        <a:buClrTx/>
                        <a:buFont typeface="Arial" panose="020B0604020202020204" pitchFamily="34" charset="0"/>
                        <a:buNone/>
                      </a:pPr>
                      <a:r>
                        <a:rPr lang="en-US" altLang="zh-CN" sz="2400" b="1">
                          <a:solidFill>
                            <a:srgbClr val="1D41D5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      </a:t>
                      </a:r>
                      <a:r>
                        <a:rPr lang="en-US" sz="2400" dirty="0"/>
                        <a:t> </a:t>
                      </a:r>
                      <a:endParaRPr lang="en-US" sz="2400" dirty="0"/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4505">
                <a:tc>
                  <a:txBody>
                    <a:bodyPr/>
                    <a:p>
                      <a:pPr marL="0" lvl="0" indent="0" algn="ctr" defTabSz="914400">
                        <a:buNone/>
                      </a:pP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政治主张</a:t>
                      </a: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defTabSz="914400" eaLnBrk="1" hangingPunct="1">
                        <a:buNone/>
                      </a:pPr>
                      <a:endParaRPr lang="zh-CN" altLang="zh-CN" sz="1800" dirty="0"/>
                    </a:p>
                  </a:txBody>
                  <a:tcPr marL="101890" marR="101890" marT="50944" marB="50944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6780">
                <a:tc>
                  <a:txBody>
                    <a:bodyPr/>
                    <a:p>
                      <a:pPr marL="0" lvl="0" indent="0" algn="ctr" defTabSz="914400">
                        <a:buNone/>
                      </a:pP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 </a:t>
                      </a: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教育成就</a:t>
                      </a: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defTabSz="914400" eaLnBrk="1" hangingPunct="1">
                        <a:buNone/>
                      </a:pPr>
                      <a:endParaRPr lang="zh-CN" altLang="zh-CN" sz="1800" dirty="0"/>
                    </a:p>
                  </a:txBody>
                  <a:tcPr marL="101890" marR="101890" marT="50944" marB="50944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6730">
                <a:tc>
                  <a:txBody>
                    <a:bodyPr/>
                    <a:p>
                      <a:pPr marL="0" lvl="0" indent="0" algn="ctr" defTabSz="914400">
                        <a:buNone/>
                      </a:pP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文化成就</a:t>
                      </a: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</a:tr>
              <a:tr h="506730">
                <a:tc>
                  <a:txBody>
                    <a:bodyPr/>
                    <a:p>
                      <a:pPr marL="0" lvl="0" indent="0" algn="ctr" defTabSz="914400"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  <a:sym typeface="+mn-ea"/>
                        </a:rPr>
                        <a:t>相关</a:t>
                      </a: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  <a:sym typeface="+mn-ea"/>
                        </a:rPr>
                        <a:t>著作</a:t>
                      </a: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 b="1">
                        <a:solidFill>
                          <a:srgbClr val="FF0000"/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  <a:cs typeface="方正楷体简体" panose="03000509000000000000" charset="-122"/>
                      </a:endParaRPr>
                    </a:p>
                  </a:txBody>
                  <a:tcPr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</a:tr>
              <a:tr h="506730">
                <a:tc>
                  <a:txBody>
                    <a:bodyPr/>
                    <a:p>
                      <a:pPr marL="0" lvl="0" indent="0" algn="ctr" defTabSz="914400">
                        <a:buNone/>
                      </a:pP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地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    </a:t>
                      </a: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位</a:t>
                      </a: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 b="1">
                        <a:solidFill>
                          <a:srgbClr val="FF0000"/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  <a:cs typeface="方正楷体简体" panose="03000509000000000000" charset="-122"/>
                      </a:endParaRPr>
                    </a:p>
                  </a:txBody>
                  <a:tcPr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8718" name="矩形 57468"/>
          <p:cNvSpPr/>
          <p:nvPr>
            <p:custDataLst>
              <p:tags r:id="rId4"/>
            </p:custDataLst>
          </p:nvPr>
        </p:nvSpPr>
        <p:spPr>
          <a:xfrm>
            <a:off x="5840095" y="1535430"/>
            <a:ext cx="38557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 defTabSz="1069975">
              <a:spcBef>
                <a:spcPct val="20000"/>
              </a:spcBef>
              <a:buClrTx/>
              <a:buFont typeface="Arial" panose="020B0604020202020204" pitchFamily="34" charset="0"/>
            </a:pP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</a:rPr>
              <a:t>子姓，孔氏；名丘；字仲尼</a:t>
            </a:r>
            <a:endParaRPr lang="zh-CN" altLang="en-US" sz="24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12" name="矩形 57468"/>
          <p:cNvSpPr/>
          <p:nvPr>
            <p:custDataLst>
              <p:tags r:id="rId5"/>
            </p:custDataLst>
          </p:nvPr>
        </p:nvSpPr>
        <p:spPr>
          <a:xfrm>
            <a:off x="7627620" y="2025015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1069975">
              <a:spcBef>
                <a:spcPct val="20000"/>
              </a:spcBef>
              <a:buClrTx/>
              <a:buFont typeface="Arial" panose="020B0604020202020204" pitchFamily="34" charset="0"/>
            </a:pP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</a:rPr>
              <a:t>鲁国</a:t>
            </a:r>
            <a:endParaRPr lang="zh-CN" altLang="en-US" sz="24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13" name="矩形 57468"/>
          <p:cNvSpPr/>
          <p:nvPr>
            <p:custDataLst>
              <p:tags r:id="rId6"/>
            </p:custDataLst>
          </p:nvPr>
        </p:nvSpPr>
        <p:spPr>
          <a:xfrm>
            <a:off x="7668260" y="2546985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1069975">
              <a:spcBef>
                <a:spcPct val="20000"/>
              </a:spcBef>
              <a:buClrTx/>
              <a:buFont typeface="Arial" panose="020B0604020202020204" pitchFamily="34" charset="0"/>
            </a:pP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</a:rPr>
              <a:t>儒家</a:t>
            </a:r>
            <a:endParaRPr lang="zh-CN" altLang="en-US" sz="24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14" name="矩形 57468">
            <a:hlinkClick r:id="" action="ppaction://hlinkshowjump?jump=nextslide"/>
          </p:cNvPr>
          <p:cNvSpPr/>
          <p:nvPr>
            <p:custDataLst>
              <p:tags r:id="rId7"/>
            </p:custDataLst>
          </p:nvPr>
        </p:nvSpPr>
        <p:spPr>
          <a:xfrm>
            <a:off x="5246370" y="3007360"/>
            <a:ext cx="810260" cy="40259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noAutofit/>
          </a:bodyPr>
          <a:p>
            <a:pPr marL="0" lvl="0" indent="0" algn="ctr" defTabSz="914400" eaLnBrk="1" hangingPunct="1">
              <a:buNone/>
            </a:pPr>
            <a:r>
              <a:rPr lang="en-US" altLang="zh-CN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sym typeface="+mn-ea"/>
              </a:rPr>
              <a:t>  </a:t>
            </a:r>
            <a:r>
              <a:rPr lang="en-US" altLang="zh-CN" sz="2800" b="1">
                <a:solidFill>
                  <a:srgbClr val="FF0000"/>
                </a:solidFill>
                <a:highlight>
                  <a:srgbClr val="FFFF00"/>
                </a:highlight>
                <a:latin typeface="方正楷体简体" panose="03000509000000000000" charset="-122"/>
                <a:ea typeface="方正楷体简体" panose="03000509000000000000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highlight>
                  <a:srgbClr val="FFFF00"/>
                </a:highlight>
                <a:latin typeface="方正楷体简体" panose="03000509000000000000" charset="-122"/>
                <a:ea typeface="方正楷体简体" panose="03000509000000000000" charset="-122"/>
                <a:sym typeface="+mn-ea"/>
              </a:rPr>
              <a:t>仁</a:t>
            </a:r>
            <a:r>
              <a:rPr lang="en-US" altLang="zh-CN" sz="2800" b="1">
                <a:solidFill>
                  <a:srgbClr val="FF0000"/>
                </a:solidFill>
                <a:highlight>
                  <a:srgbClr val="FFFF00"/>
                </a:highlight>
                <a:latin typeface="方正楷体简体" panose="03000509000000000000" charset="-122"/>
                <a:ea typeface="方正楷体简体" panose="03000509000000000000" charset="-122"/>
                <a:sym typeface="+mn-ea"/>
              </a:rPr>
              <a:t>”</a:t>
            </a:r>
            <a:endParaRPr lang="en-US" altLang="zh-CN" sz="2800" b="1">
              <a:solidFill>
                <a:srgbClr val="FF0000"/>
              </a:solidFill>
              <a:highlight>
                <a:srgbClr val="FFFF00"/>
              </a:highlight>
              <a:latin typeface="方正楷体简体" panose="03000509000000000000" charset="-122"/>
              <a:ea typeface="方正楷体简体" panose="03000509000000000000" charset="-122"/>
              <a:sym typeface="+mn-ea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568325" y="2461260"/>
            <a:ext cx="1830070" cy="467360"/>
          </a:xfrm>
          <a:prstGeom prst="wedgeRoundRectCallout">
            <a:avLst>
              <a:gd name="adj1" fmla="val 59715"/>
              <a:gd name="adj2" fmla="val 208559"/>
              <a:gd name="adj3" fmla="val 16667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P40 </a:t>
            </a:r>
            <a:r>
              <a:rPr lang="zh-CN" altLang="en-US" sz="20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相关史事</a:t>
            </a:r>
            <a:endParaRPr lang="zh-CN" altLang="en-US" sz="2000" b="1"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</p:txBody>
      </p:sp>
      <p:sp>
        <p:nvSpPr>
          <p:cNvPr id="20" name="矩形 57468"/>
          <p:cNvSpPr/>
          <p:nvPr>
            <p:custDataLst>
              <p:tags r:id="rId8"/>
            </p:custDataLst>
          </p:nvPr>
        </p:nvSpPr>
        <p:spPr>
          <a:xfrm>
            <a:off x="5194935" y="3578225"/>
            <a:ext cx="5742305" cy="40259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noAutofit/>
          </a:bodyPr>
          <a:p>
            <a:pPr marL="0" lvl="0" indent="0" algn="ctr" defTabSz="914400" eaLnBrk="1" hangingPunct="1">
              <a:buNone/>
            </a:pPr>
            <a:r>
              <a:rPr lang="en-US" altLang="zh-CN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宋体" panose="02010600030101010101" pitchFamily="2" charset="-122"/>
              </a:rPr>
              <a:t>主张以德治国（德政）、反对苛政</a:t>
            </a:r>
            <a:endParaRPr lang="zh-CN" altLang="en-US" sz="24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  <a:sym typeface="宋体" panose="02010600030101010101" pitchFamily="2" charset="-122"/>
            </a:endParaRPr>
          </a:p>
          <a:p>
            <a:pPr marL="0" lvl="0" indent="0" algn="ctr" defTabSz="914400" eaLnBrk="1" hangingPunct="1">
              <a:buNone/>
            </a:pPr>
            <a:endParaRPr lang="zh-CN" altLang="en-US" sz="24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  <a:sym typeface="宋体" panose="02010600030101010101" pitchFamily="2" charset="-122"/>
            </a:endParaRPr>
          </a:p>
        </p:txBody>
      </p:sp>
      <p:sp>
        <p:nvSpPr>
          <p:cNvPr id="21" name="矩形 57468"/>
          <p:cNvSpPr/>
          <p:nvPr>
            <p:custDataLst>
              <p:tags r:id="rId9"/>
            </p:custDataLst>
          </p:nvPr>
        </p:nvSpPr>
        <p:spPr>
          <a:xfrm>
            <a:off x="6043930" y="3028315"/>
            <a:ext cx="5300980" cy="4743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noAutofit/>
          </a:bodyPr>
          <a:p>
            <a:pPr marL="0" lvl="0" indent="0" algn="ctr" defTabSz="914400" eaLnBrk="1" hangingPunct="1">
              <a:buNone/>
            </a:pP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楷体简体" panose="03000509000000000000" charset="-122"/>
                <a:ea typeface="方正楷体简体" panose="03000509000000000000" charset="-122"/>
                <a:sym typeface="+mn-ea"/>
              </a:rPr>
              <a:t> </a:t>
            </a:r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楷体简体" panose="03000509000000000000" charset="-122"/>
                <a:ea typeface="方正楷体简体" panose="03000509000000000000" charset="-122"/>
                <a:sym typeface="+mn-ea"/>
              </a:rPr>
              <a:t>人际关系最高行为准则和道德规范</a:t>
            </a:r>
            <a:endParaRPr lang="zh-CN" altLang="en-US" sz="24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方正楷体简体" panose="03000509000000000000" charset="-122"/>
              <a:ea typeface="方正楷体简体" panose="03000509000000000000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47005" y="4040505"/>
            <a:ext cx="58870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1D41D5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宋体" panose="02010600030101010101" pitchFamily="2" charset="-122"/>
              </a:rPr>
              <a:t>创办</a:t>
            </a: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宋体" panose="02010600030101010101" pitchFamily="2" charset="-122"/>
              </a:rPr>
              <a:t>私学</a:t>
            </a:r>
            <a:r>
              <a:rPr lang="zh-CN" altLang="en-US" sz="2400" b="1">
                <a:solidFill>
                  <a:srgbClr val="1D41D5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宋体" panose="02010600030101010101" pitchFamily="2" charset="-122"/>
              </a:rPr>
              <a:t>，主张</a:t>
            </a: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宋体" panose="02010600030101010101" pitchFamily="2" charset="-122"/>
              </a:rPr>
              <a:t>“有教无类”</a:t>
            </a:r>
            <a:r>
              <a:rPr lang="zh-CN" altLang="en-US" sz="2400" b="1">
                <a:solidFill>
                  <a:srgbClr val="1D41D5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宋体" panose="02010600030101010101" pitchFamily="2" charset="-122"/>
              </a:rPr>
              <a:t>，促进教育在</a:t>
            </a: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宋体" panose="02010600030101010101" pitchFamily="2" charset="-122"/>
              </a:rPr>
              <a:t>民间</a:t>
            </a:r>
            <a:r>
              <a:rPr lang="zh-CN" altLang="en-US" sz="2400" b="1">
                <a:solidFill>
                  <a:srgbClr val="1D41D5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宋体" panose="02010600030101010101" pitchFamily="2" charset="-122"/>
              </a:rPr>
              <a:t>的发展；</a:t>
            </a:r>
            <a:endParaRPr lang="zh-CN" altLang="en-US" sz="2400" b="1">
              <a:solidFill>
                <a:srgbClr val="1D41D5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  <a:sym typeface="宋体" panose="02010600030101010101" pitchFamily="2" charset="-122"/>
            </a:endParaRPr>
          </a:p>
        </p:txBody>
      </p:sp>
      <p:sp>
        <p:nvSpPr>
          <p:cNvPr id="26" name="矩形 57468"/>
          <p:cNvSpPr/>
          <p:nvPr>
            <p:custDataLst>
              <p:tags r:id="rId10"/>
            </p:custDataLst>
          </p:nvPr>
        </p:nvSpPr>
        <p:spPr>
          <a:xfrm>
            <a:off x="5984875" y="4911090"/>
            <a:ext cx="41617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 defTabSz="1069975">
              <a:spcBef>
                <a:spcPct val="20000"/>
              </a:spcBef>
              <a:buClrTx/>
              <a:buFont typeface="Arial" panose="020B0604020202020204" pitchFamily="34" charset="0"/>
            </a:pP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</a:rPr>
              <a:t>精心整理古代重要的文献资料</a:t>
            </a:r>
            <a:endParaRPr lang="en-US" altLang="zh-CN" sz="24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10" animBg="1"/>
      <p:bldP spid="21" grpId="0"/>
      <p:bldP spid="20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3"/>
          <p:cNvSpPr txBox="1">
            <a:spLocks noChangeArrowheads="1"/>
          </p:cNvSpPr>
          <p:nvPr/>
        </p:nvSpPr>
        <p:spPr bwMode="auto">
          <a:xfrm>
            <a:off x="858520" y="377825"/>
            <a:ext cx="258889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3600" b="1" dirty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</a:rPr>
              <a:t>文化成就</a:t>
            </a:r>
            <a:endParaRPr lang="zh-CN" altLang="en-US" sz="3600" b="1" dirty="0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pic>
        <p:nvPicPr>
          <p:cNvPr id="24581" name="Picture 5" descr="sj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10" y="3433445"/>
            <a:ext cx="3477260" cy="287782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6" descr="c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0974" y="3335914"/>
            <a:ext cx="3908394" cy="3126714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7" descr="l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515" y="3281496"/>
            <a:ext cx="3908394" cy="3180998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1499508" y="1227138"/>
            <a:ext cx="846286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3200" b="1" dirty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Wingdings 2" panose="05020102010507070707" pitchFamily="18" charset="2"/>
              </a:rPr>
              <a:t>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Wingdings 2" panose="05020102010507070707" pitchFamily="18" charset="2"/>
              </a:rPr>
              <a:t>整理和编订了古代文化典籍</a:t>
            </a:r>
            <a:r>
              <a:rPr lang="en-US" altLang="zh-CN" sz="3200" b="1" dirty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Wingdings 2" panose="05020102010507070707" pitchFamily="18" charset="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Wingdings 2" panose="05020102010507070707" pitchFamily="18" charset="2"/>
              </a:rPr>
              <a:t>诗经</a:t>
            </a:r>
            <a:r>
              <a:rPr lang="en-US" altLang="zh-CN" sz="3200" b="1" dirty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Wingdings 2" panose="05020102010507070707" pitchFamily="18" charset="2"/>
              </a:rPr>
              <a:t>》</a:t>
            </a:r>
            <a:endParaRPr lang="en-US" altLang="zh-CN" sz="3200" b="1" dirty="0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  <a:sym typeface="Wingdings 2" panose="05020102010507070707" pitchFamily="18" charset="2"/>
            </a:endParaRPr>
          </a:p>
          <a:p>
            <a:pPr algn="l" eaLnBrk="1" hangingPunct="1"/>
            <a:r>
              <a:rPr lang="en-US" altLang="zh-CN" sz="3200" b="1" dirty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Wingdings 2" panose="05020102010507070707" pitchFamily="18" charset="2"/>
              </a:rPr>
              <a:t>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Wingdings 2" panose="05020102010507070707" pitchFamily="18" charset="2"/>
              </a:rPr>
              <a:t>根据鲁国史书，编写了</a:t>
            </a:r>
            <a:r>
              <a:rPr lang="en-US" altLang="zh-CN" sz="3200" b="1" dirty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Wingdings 2" panose="05020102010507070707" pitchFamily="18" charset="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Wingdings 2" panose="05020102010507070707" pitchFamily="18" charset="2"/>
              </a:rPr>
              <a:t>春秋</a:t>
            </a:r>
            <a:r>
              <a:rPr lang="en-US" altLang="zh-CN" sz="3200" b="1" dirty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Wingdings 2" panose="05020102010507070707" pitchFamily="18" charset="2"/>
              </a:rPr>
              <a:t>》</a:t>
            </a:r>
            <a:endParaRPr lang="en-US" altLang="zh-CN" sz="3200" b="1" dirty="0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  <a:sym typeface="Wingdings 2" panose="05020102010507070707" pitchFamily="18" charset="2"/>
            </a:endParaRPr>
          </a:p>
          <a:p>
            <a:pPr algn="l" eaLnBrk="1" hangingPunct="1"/>
            <a:r>
              <a:rPr lang="en-US" altLang="zh-CN" sz="3200" b="1" dirty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Wingdings 2" panose="05020102010507070707" pitchFamily="18" charset="2"/>
              </a:rPr>
              <a:t>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Wingdings 2" panose="05020102010507070707" pitchFamily="18" charset="2"/>
              </a:rPr>
              <a:t>孔子的言行，被他的弟子整理成为</a:t>
            </a:r>
            <a:r>
              <a:rPr lang="en-US" altLang="zh-CN" sz="3200" b="1" dirty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Wingdings 2" panose="05020102010507070707" pitchFamily="18" charset="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Wingdings 2" panose="05020102010507070707" pitchFamily="18" charset="2"/>
              </a:rPr>
              <a:t>论语</a:t>
            </a:r>
            <a:r>
              <a:rPr lang="en-US" altLang="zh-CN" sz="3200" b="1" dirty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Wingdings 2" panose="05020102010507070707" pitchFamily="18" charset="2"/>
              </a:rPr>
              <a:t>》</a:t>
            </a:r>
            <a:r>
              <a:rPr lang="zh-CN" altLang="en-US" sz="3200" b="1" dirty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Wingdings 2" panose="05020102010507070707" pitchFamily="18" charset="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  <a:sym typeface="Wingdings 2" panose="05020102010507070707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5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5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5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5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 autoUpdateAnimBg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133890" y="144510"/>
            <a:ext cx="800219" cy="773877"/>
            <a:chOff x="11229140" y="144510"/>
            <a:chExt cx="800219" cy="773877"/>
          </a:xfrm>
        </p:grpSpPr>
        <p:sp>
          <p:nvSpPr>
            <p:cNvPr id="5" name="Freeform 5"/>
            <p:cNvSpPr/>
            <p:nvPr/>
          </p:nvSpPr>
          <p:spPr bwMode="auto">
            <a:xfrm>
              <a:off x="11440004" y="177273"/>
              <a:ext cx="308997" cy="489700"/>
            </a:xfrm>
            <a:custGeom>
              <a:avLst/>
              <a:gdLst>
                <a:gd name="T0" fmla="*/ 15 w 164"/>
                <a:gd name="T1" fmla="*/ 164 h 262"/>
                <a:gd name="T2" fmla="*/ 3 w 164"/>
                <a:gd name="T3" fmla="*/ 98 h 262"/>
                <a:gd name="T4" fmla="*/ 22 w 164"/>
                <a:gd name="T5" fmla="*/ 62 h 262"/>
                <a:gd name="T6" fmla="*/ 67 w 164"/>
                <a:gd name="T7" fmla="*/ 21 h 262"/>
                <a:gd name="T8" fmla="*/ 108 w 164"/>
                <a:gd name="T9" fmla="*/ 13 h 262"/>
                <a:gd name="T10" fmla="*/ 160 w 164"/>
                <a:gd name="T11" fmla="*/ 74 h 262"/>
                <a:gd name="T12" fmla="*/ 155 w 164"/>
                <a:gd name="T13" fmla="*/ 164 h 262"/>
                <a:gd name="T14" fmla="*/ 151 w 164"/>
                <a:gd name="T15" fmla="*/ 210 h 262"/>
                <a:gd name="T16" fmla="*/ 96 w 164"/>
                <a:gd name="T17" fmla="*/ 262 h 262"/>
                <a:gd name="T18" fmla="*/ 15 w 164"/>
                <a:gd name="T19" fmla="*/ 16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62">
                  <a:moveTo>
                    <a:pt x="15" y="164"/>
                  </a:moveTo>
                  <a:cubicBezTo>
                    <a:pt x="15" y="164"/>
                    <a:pt x="0" y="122"/>
                    <a:pt x="3" y="98"/>
                  </a:cubicBezTo>
                  <a:cubicBezTo>
                    <a:pt x="6" y="74"/>
                    <a:pt x="13" y="74"/>
                    <a:pt x="22" y="62"/>
                  </a:cubicBezTo>
                  <a:cubicBezTo>
                    <a:pt x="31" y="51"/>
                    <a:pt x="56" y="37"/>
                    <a:pt x="67" y="21"/>
                  </a:cubicBezTo>
                  <a:cubicBezTo>
                    <a:pt x="77" y="6"/>
                    <a:pt x="91" y="0"/>
                    <a:pt x="108" y="13"/>
                  </a:cubicBezTo>
                  <a:cubicBezTo>
                    <a:pt x="125" y="25"/>
                    <a:pt x="155" y="51"/>
                    <a:pt x="160" y="74"/>
                  </a:cubicBezTo>
                  <a:cubicBezTo>
                    <a:pt x="164" y="97"/>
                    <a:pt x="153" y="143"/>
                    <a:pt x="155" y="164"/>
                  </a:cubicBezTo>
                  <a:cubicBezTo>
                    <a:pt x="157" y="185"/>
                    <a:pt x="157" y="190"/>
                    <a:pt x="151" y="210"/>
                  </a:cubicBezTo>
                  <a:cubicBezTo>
                    <a:pt x="145" y="229"/>
                    <a:pt x="112" y="262"/>
                    <a:pt x="96" y="262"/>
                  </a:cubicBezTo>
                  <a:cubicBezTo>
                    <a:pt x="79" y="262"/>
                    <a:pt x="14" y="199"/>
                    <a:pt x="15" y="16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楷体" panose="02010609060101010101" pitchFamily="49" charset="-122"/>
                <a:cs typeface="楷体" panose="02010609060101010101" pitchFamily="49" charset="-122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9140" y="144510"/>
              <a:ext cx="800219" cy="773877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r>
                <a:rPr lang="zh-CN" altLang="en-US" sz="4000" b="1" dirty="0"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壹</a:t>
              </a:r>
              <a:endParaRPr lang="zh-CN" altLang="en-US" sz="4000" b="1" dirty="0">
                <a:ea typeface="楷体" panose="02010609060101010101" pitchFamily="49" charset="-122"/>
                <a:cs typeface="楷体" panose="02010609060101010101" pitchFamily="49" charset="-122"/>
                <a:sym typeface="+mn-lt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1259183" y="750127"/>
            <a:ext cx="551815" cy="13106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老孔学说</a:t>
            </a:r>
            <a:endParaRPr lang="zh-CN" altLang="en-US" sz="2400" dirty="0"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84150" y="3148330"/>
            <a:ext cx="2833370" cy="3472815"/>
            <a:chOff x="-69" y="4792"/>
            <a:chExt cx="4462" cy="5469"/>
          </a:xfrm>
        </p:grpSpPr>
        <p:pic>
          <p:nvPicPr>
            <p:cNvPr id="16387" name="Picture 2" descr="http://imgsrc.baidu.com/baike/pic/item/50da81cb39dbb6fdecf5cad20a24ab18962b3793.jpg"/>
            <p:cNvPicPr>
              <a:picLocks noChangeAspect="1"/>
            </p:cNvPicPr>
            <p:nvPr/>
          </p:nvPicPr>
          <p:blipFill>
            <a:blip r:embed="rId1"/>
            <a:srcRect t="15834"/>
            <a:stretch>
              <a:fillRect/>
            </a:stretch>
          </p:blipFill>
          <p:spPr>
            <a:xfrm>
              <a:off x="-69" y="4833"/>
              <a:ext cx="4462" cy="5429"/>
            </a:xfrm>
            <a:prstGeom prst="ellipse">
              <a:avLst/>
            </a:prstGeom>
            <a:noFill/>
            <a:ln w="9525">
              <a:noFill/>
            </a:ln>
          </p:spPr>
        </p:pic>
        <p:grpSp>
          <p:nvGrpSpPr>
            <p:cNvPr id="3" name="组合 2"/>
            <p:cNvGrpSpPr/>
            <p:nvPr/>
          </p:nvGrpSpPr>
          <p:grpSpPr>
            <a:xfrm>
              <a:off x="3418" y="4792"/>
              <a:ext cx="975" cy="5367"/>
              <a:chOff x="3418" y="4792"/>
              <a:chExt cx="975" cy="5367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333" t="30774" r="27146" b="30889"/>
              <a:stretch>
                <a:fillRect/>
              </a:stretch>
            </p:blipFill>
            <p:spPr>
              <a:xfrm>
                <a:off x="3418" y="9322"/>
                <a:ext cx="863" cy="837"/>
              </a:xfrm>
              <a:prstGeom prst="rect">
                <a:avLst/>
              </a:prstGeom>
            </p:spPr>
          </p:pic>
          <p:sp>
            <p:nvSpPr>
              <p:cNvPr id="2" name="文本框 1"/>
              <p:cNvSpPr txBox="1"/>
              <p:nvPr/>
            </p:nvSpPr>
            <p:spPr>
              <a:xfrm>
                <a:off x="3418" y="4792"/>
                <a:ext cx="975" cy="15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b="1">
                    <a:solidFill>
                      <a:srgbClr val="FF0000"/>
                    </a:solidFill>
                    <a:latin typeface="汉仪中楷简" panose="02010600000101010101" charset="-122"/>
                    <a:ea typeface="汉仪中楷简" panose="02010600000101010101" charset="-122"/>
                  </a:rPr>
                  <a:t>孔子</a:t>
                </a:r>
                <a:endParaRPr lang="zh-CN" altLang="en-US" sz="2800" b="1">
                  <a:solidFill>
                    <a:srgbClr val="FF0000"/>
                  </a:solidFill>
                  <a:latin typeface="汉仪中楷简" panose="02010600000101010101" charset="-122"/>
                  <a:ea typeface="汉仪中楷简" panose="02010600000101010101" charset="-122"/>
                </a:endParaRPr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1056005" y="597535"/>
            <a:ext cx="100050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汉仪中楷简" panose="02010600000101010101" charset="-122"/>
                <a:ea typeface="汉仪中楷简" panose="02010600000101010101" charset="-122"/>
                <a:cs typeface="汉仪中楷简" panose="02010600000101010101" charset="-122"/>
              </a:rPr>
              <a:t>阅读课文第</a:t>
            </a:r>
            <a:r>
              <a:rPr lang="en-US" altLang="zh-CN" sz="2800">
                <a:latin typeface="汉仪中楷简" panose="02010600000101010101" charset="-122"/>
                <a:ea typeface="汉仪中楷简" panose="02010600000101010101" charset="-122"/>
                <a:cs typeface="汉仪中楷简" panose="02010600000101010101" charset="-122"/>
              </a:rPr>
              <a:t>38</a:t>
            </a:r>
            <a:r>
              <a:rPr lang="zh-CN" altLang="en-US" sz="2800">
                <a:latin typeface="汉仪中楷简" panose="02010600000101010101" charset="-122"/>
                <a:ea typeface="汉仪中楷简" panose="02010600000101010101" charset="-122"/>
                <a:cs typeface="汉仪中楷简" panose="02010600000101010101" charset="-122"/>
              </a:rPr>
              <a:t>页到第</a:t>
            </a:r>
            <a:r>
              <a:rPr lang="en-US" altLang="zh-CN" sz="2800">
                <a:latin typeface="汉仪中楷简" panose="02010600000101010101" charset="-122"/>
                <a:ea typeface="汉仪中楷简" panose="02010600000101010101" charset="-122"/>
                <a:cs typeface="汉仪中楷简" panose="02010600000101010101" charset="-122"/>
              </a:rPr>
              <a:t>40</a:t>
            </a:r>
            <a:r>
              <a:rPr lang="zh-CN" altLang="en-US" sz="2800">
                <a:latin typeface="汉仪中楷简" panose="02010600000101010101" charset="-122"/>
                <a:ea typeface="汉仪中楷简" panose="02010600000101010101" charset="-122"/>
                <a:cs typeface="汉仪中楷简" panose="02010600000101010101" charset="-122"/>
              </a:rPr>
              <a:t>页第一段，独立归纳下表，集体回答：</a:t>
            </a:r>
            <a:endParaRPr lang="zh-CN" altLang="en-US" sz="2800">
              <a:latin typeface="汉仪中楷简" panose="02010600000101010101" charset="-122"/>
              <a:ea typeface="汉仪中楷简" panose="02010600000101010101" charset="-122"/>
              <a:cs typeface="汉仪中楷简" panose="02010600000101010101" charset="-122"/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3"/>
            </p:custDataLst>
          </p:nvPr>
        </p:nvGraphicFramePr>
        <p:xfrm>
          <a:off x="3409950" y="1550035"/>
          <a:ext cx="7849870" cy="4881880"/>
        </p:xfrm>
        <a:graphic>
          <a:graphicData uri="http://schemas.openxmlformats.org/drawingml/2006/table">
            <a:tbl>
              <a:tblPr>
                <a:tableStyleId>{E364DEFD-1D1D-45AC-B6A7-0296249E4342}</a:tableStyleId>
              </a:tblPr>
              <a:tblGrid>
                <a:gridCol w="1766570"/>
                <a:gridCol w="6083300"/>
              </a:tblGrid>
              <a:tr h="415925">
                <a:tc>
                  <a:txBody>
                    <a:bodyPr/>
                    <a:p>
                      <a:pPr marL="0" lvl="0" indent="0" algn="ctr" defTabSz="914400" eaLnBrk="1" hangingPunct="1">
                        <a:buNone/>
                      </a:pP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姓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    </a:t>
                      </a: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名</a:t>
                      </a: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defTabSz="914400" eaLnBrk="1" hangingPunct="1">
                        <a:buNone/>
                      </a:pPr>
                      <a:endParaRPr lang="zh-CN" altLang="en-US" sz="1800" dirty="0"/>
                    </a:p>
                  </a:txBody>
                  <a:tcPr marL="101890" marR="101890" marT="50944" marB="50944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760">
                <a:tc>
                  <a:txBody>
                    <a:bodyPr/>
                    <a:p>
                      <a:pPr marL="0" lvl="0" indent="0" algn="ctr" defTabSz="914400" eaLnBrk="1" hangingPunct="1">
                        <a:buNone/>
                      </a:pP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诸侯国别</a:t>
                      </a: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defTabSz="914400" eaLnBrk="1" hangingPunct="1">
                        <a:buNone/>
                      </a:pPr>
                      <a:endParaRPr lang="zh-CN" altLang="en-US" sz="1800" dirty="0"/>
                    </a:p>
                  </a:txBody>
                  <a:tcPr marL="101890" marR="101890" marT="50944" marB="50944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4180">
                <a:tc>
                  <a:txBody>
                    <a:bodyPr/>
                    <a:p>
                      <a:pPr marL="0" lvl="0" indent="0" algn="ctr" defTabSz="914400" eaLnBrk="1" hangingPunct="1">
                        <a:buNone/>
                      </a:pP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学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    </a:t>
                      </a: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派</a:t>
                      </a: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defTabSz="914400" eaLnBrk="1" hangingPunct="1">
                        <a:buNone/>
                      </a:pPr>
                      <a:endParaRPr lang="zh-CN" altLang="en-US" sz="1800" dirty="0"/>
                    </a:p>
                  </a:txBody>
                  <a:tcPr marL="101890" marR="101890" marT="50944" marB="50944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p>
                      <a:pPr marL="0" lvl="0" indent="0" algn="ctr" defTabSz="914400"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  <a:sym typeface="+mn-ea"/>
                        </a:rPr>
                        <a:t>核心</a:t>
                      </a: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思想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 </a:t>
                      </a:r>
                      <a:endParaRPr lang="en-US" altLang="zh-CN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>
                        <a:lnSpc>
                          <a:spcPct val="80000"/>
                        </a:lnSpc>
                        <a:spcBef>
                          <a:spcPct val="20000"/>
                        </a:spcBef>
                        <a:buClrTx/>
                        <a:buFont typeface="Arial" panose="020B0604020202020204" pitchFamily="34" charset="0"/>
                        <a:buNone/>
                      </a:pPr>
                      <a:r>
                        <a:rPr lang="en-US" altLang="zh-CN" sz="2400" b="1">
                          <a:solidFill>
                            <a:srgbClr val="1D41D5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      </a:t>
                      </a:r>
                      <a:r>
                        <a:rPr lang="en-US" sz="2400" dirty="0"/>
                        <a:t> </a:t>
                      </a:r>
                      <a:endParaRPr lang="en-US" sz="2400" dirty="0"/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4505">
                <a:tc>
                  <a:txBody>
                    <a:bodyPr/>
                    <a:p>
                      <a:pPr marL="0" lvl="0" indent="0" algn="ctr" defTabSz="914400">
                        <a:buNone/>
                      </a:pP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政治主张</a:t>
                      </a: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defTabSz="914400" eaLnBrk="1" hangingPunct="1">
                        <a:buNone/>
                      </a:pPr>
                      <a:endParaRPr lang="zh-CN" altLang="zh-CN" sz="1800" dirty="0"/>
                    </a:p>
                  </a:txBody>
                  <a:tcPr marL="101890" marR="101890" marT="50944" marB="50944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6780">
                <a:tc>
                  <a:txBody>
                    <a:bodyPr/>
                    <a:p>
                      <a:pPr marL="0" lvl="0" indent="0" algn="ctr" defTabSz="914400">
                        <a:buNone/>
                      </a:pP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 </a:t>
                      </a: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教育成就</a:t>
                      </a: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defTabSz="914400" eaLnBrk="1" hangingPunct="1">
                        <a:buNone/>
                      </a:pPr>
                      <a:endParaRPr lang="zh-CN" altLang="zh-CN" sz="1800" dirty="0"/>
                    </a:p>
                  </a:txBody>
                  <a:tcPr marL="101890" marR="101890" marT="50944" marB="50944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6730">
                <a:tc>
                  <a:txBody>
                    <a:bodyPr/>
                    <a:p>
                      <a:pPr marL="0" lvl="0" indent="0" algn="ctr" defTabSz="914400">
                        <a:buNone/>
                      </a:pP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文化成就</a:t>
                      </a: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</a:tr>
              <a:tr h="506730">
                <a:tc>
                  <a:txBody>
                    <a:bodyPr/>
                    <a:p>
                      <a:pPr marL="0" lvl="0" indent="0" algn="ctr" defTabSz="914400"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  <a:sym typeface="+mn-ea"/>
                        </a:rPr>
                        <a:t>相关</a:t>
                      </a: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  <a:sym typeface="+mn-ea"/>
                        </a:rPr>
                        <a:t>著作</a:t>
                      </a: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 b="1">
                        <a:solidFill>
                          <a:srgbClr val="FF0000"/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  <a:cs typeface="方正楷体简体" panose="03000509000000000000" charset="-122"/>
                      </a:endParaRPr>
                    </a:p>
                  </a:txBody>
                  <a:tcPr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</a:tr>
              <a:tr h="506730">
                <a:tc>
                  <a:txBody>
                    <a:bodyPr/>
                    <a:p>
                      <a:pPr marL="0" lvl="0" indent="0" algn="ctr" defTabSz="914400">
                        <a:buNone/>
                      </a:pP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地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    </a:t>
                      </a: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位</a:t>
                      </a: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 b="1">
                        <a:solidFill>
                          <a:srgbClr val="FF0000"/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  <a:cs typeface="方正楷体简体" panose="03000509000000000000" charset="-122"/>
                      </a:endParaRPr>
                    </a:p>
                  </a:txBody>
                  <a:tcPr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8718" name="矩形 57468"/>
          <p:cNvSpPr/>
          <p:nvPr>
            <p:custDataLst>
              <p:tags r:id="rId4"/>
            </p:custDataLst>
          </p:nvPr>
        </p:nvSpPr>
        <p:spPr>
          <a:xfrm>
            <a:off x="5840095" y="1535430"/>
            <a:ext cx="38557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 defTabSz="1069975">
              <a:spcBef>
                <a:spcPct val="20000"/>
              </a:spcBef>
              <a:buClrTx/>
              <a:buFont typeface="Arial" panose="020B0604020202020204" pitchFamily="34" charset="0"/>
            </a:pP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</a:rPr>
              <a:t>子姓，孔氏；名丘；字仲尼</a:t>
            </a:r>
            <a:endParaRPr lang="zh-CN" altLang="en-US" sz="24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12" name="矩形 57468"/>
          <p:cNvSpPr/>
          <p:nvPr>
            <p:custDataLst>
              <p:tags r:id="rId5"/>
            </p:custDataLst>
          </p:nvPr>
        </p:nvSpPr>
        <p:spPr>
          <a:xfrm>
            <a:off x="7627620" y="2025015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1069975">
              <a:spcBef>
                <a:spcPct val="20000"/>
              </a:spcBef>
              <a:buClrTx/>
              <a:buFont typeface="Arial" panose="020B0604020202020204" pitchFamily="34" charset="0"/>
            </a:pP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</a:rPr>
              <a:t>鲁国</a:t>
            </a:r>
            <a:endParaRPr lang="zh-CN" altLang="en-US" sz="24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13" name="矩形 57468"/>
          <p:cNvSpPr/>
          <p:nvPr>
            <p:custDataLst>
              <p:tags r:id="rId6"/>
            </p:custDataLst>
          </p:nvPr>
        </p:nvSpPr>
        <p:spPr>
          <a:xfrm>
            <a:off x="7668260" y="2546985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1069975">
              <a:spcBef>
                <a:spcPct val="20000"/>
              </a:spcBef>
              <a:buClrTx/>
              <a:buFont typeface="Arial" panose="020B0604020202020204" pitchFamily="34" charset="0"/>
            </a:pP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</a:rPr>
              <a:t>儒家</a:t>
            </a:r>
            <a:endParaRPr lang="zh-CN" altLang="en-US" sz="24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14" name="矩形 57468">
            <a:hlinkClick r:id="" action="ppaction://hlinkshowjump?jump=nextslide"/>
          </p:cNvPr>
          <p:cNvSpPr/>
          <p:nvPr>
            <p:custDataLst>
              <p:tags r:id="rId7"/>
            </p:custDataLst>
          </p:nvPr>
        </p:nvSpPr>
        <p:spPr>
          <a:xfrm>
            <a:off x="5246370" y="3007360"/>
            <a:ext cx="810260" cy="40259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noAutofit/>
          </a:bodyPr>
          <a:p>
            <a:pPr marL="0" lvl="0" indent="0" algn="ctr" defTabSz="914400" eaLnBrk="1" hangingPunct="1">
              <a:buNone/>
            </a:pPr>
            <a:r>
              <a:rPr lang="en-US" altLang="zh-CN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sym typeface="+mn-ea"/>
              </a:rPr>
              <a:t>  </a:t>
            </a:r>
            <a:r>
              <a:rPr lang="en-US" altLang="zh-CN" sz="2800" b="1">
                <a:solidFill>
                  <a:srgbClr val="FF0000"/>
                </a:solidFill>
                <a:highlight>
                  <a:srgbClr val="FFFF00"/>
                </a:highlight>
                <a:latin typeface="方正楷体简体" panose="03000509000000000000" charset="-122"/>
                <a:ea typeface="方正楷体简体" panose="03000509000000000000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highlight>
                  <a:srgbClr val="FFFF00"/>
                </a:highlight>
                <a:latin typeface="方正楷体简体" panose="03000509000000000000" charset="-122"/>
                <a:ea typeface="方正楷体简体" panose="03000509000000000000" charset="-122"/>
                <a:sym typeface="+mn-ea"/>
              </a:rPr>
              <a:t>仁</a:t>
            </a:r>
            <a:r>
              <a:rPr lang="en-US" altLang="zh-CN" sz="2800" b="1">
                <a:solidFill>
                  <a:srgbClr val="FF0000"/>
                </a:solidFill>
                <a:highlight>
                  <a:srgbClr val="FFFF00"/>
                </a:highlight>
                <a:latin typeface="方正楷体简体" panose="03000509000000000000" charset="-122"/>
                <a:ea typeface="方正楷体简体" panose="03000509000000000000" charset="-122"/>
                <a:sym typeface="+mn-ea"/>
              </a:rPr>
              <a:t>”</a:t>
            </a:r>
            <a:endParaRPr lang="en-US" altLang="zh-CN" sz="2800" b="1">
              <a:solidFill>
                <a:srgbClr val="FF0000"/>
              </a:solidFill>
              <a:highlight>
                <a:srgbClr val="FFFF00"/>
              </a:highlight>
              <a:latin typeface="方正楷体简体" panose="03000509000000000000" charset="-122"/>
              <a:ea typeface="方正楷体简体" panose="03000509000000000000" charset="-122"/>
              <a:sym typeface="+mn-ea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568325" y="2461260"/>
            <a:ext cx="1830070" cy="467360"/>
          </a:xfrm>
          <a:prstGeom prst="wedgeRoundRectCallout">
            <a:avLst>
              <a:gd name="adj1" fmla="val 59715"/>
              <a:gd name="adj2" fmla="val 208559"/>
              <a:gd name="adj3" fmla="val 16667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P40 </a:t>
            </a:r>
            <a:r>
              <a:rPr lang="zh-CN" altLang="en-US" sz="20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相关史事</a:t>
            </a:r>
            <a:endParaRPr lang="zh-CN" altLang="en-US" sz="2000" b="1"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</p:txBody>
      </p:sp>
      <p:sp>
        <p:nvSpPr>
          <p:cNvPr id="20" name="矩形 57468"/>
          <p:cNvSpPr/>
          <p:nvPr>
            <p:custDataLst>
              <p:tags r:id="rId8"/>
            </p:custDataLst>
          </p:nvPr>
        </p:nvSpPr>
        <p:spPr>
          <a:xfrm>
            <a:off x="5194935" y="3578225"/>
            <a:ext cx="5742305" cy="40259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noAutofit/>
          </a:bodyPr>
          <a:p>
            <a:pPr marL="0" lvl="0" indent="0" algn="ctr" defTabSz="914400" eaLnBrk="1" hangingPunct="1">
              <a:buNone/>
            </a:pPr>
            <a:r>
              <a:rPr lang="en-US" altLang="zh-CN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  </a:t>
            </a: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宋体" panose="02010600030101010101" pitchFamily="2" charset="-122"/>
              </a:rPr>
              <a:t>主张以德治国（德政）、反对苛政</a:t>
            </a:r>
            <a:endParaRPr lang="zh-CN" altLang="en-US" sz="24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  <a:sym typeface="宋体" panose="02010600030101010101" pitchFamily="2" charset="-122"/>
            </a:endParaRPr>
          </a:p>
          <a:p>
            <a:pPr marL="0" lvl="0" indent="0" algn="ctr" defTabSz="914400" eaLnBrk="1" hangingPunct="1">
              <a:buNone/>
            </a:pPr>
            <a:endParaRPr lang="zh-CN" altLang="en-US" sz="24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  <a:sym typeface="宋体" panose="02010600030101010101" pitchFamily="2" charset="-122"/>
            </a:endParaRPr>
          </a:p>
        </p:txBody>
      </p:sp>
      <p:sp>
        <p:nvSpPr>
          <p:cNvPr id="21" name="矩形 57468"/>
          <p:cNvSpPr/>
          <p:nvPr>
            <p:custDataLst>
              <p:tags r:id="rId9"/>
            </p:custDataLst>
          </p:nvPr>
        </p:nvSpPr>
        <p:spPr>
          <a:xfrm>
            <a:off x="6043930" y="3028315"/>
            <a:ext cx="5300980" cy="4743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noAutofit/>
          </a:bodyPr>
          <a:p>
            <a:pPr marL="0" lvl="0" indent="0" algn="ctr" defTabSz="914400" eaLnBrk="1" hangingPunct="1">
              <a:buNone/>
            </a:pP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楷体简体" panose="03000509000000000000" charset="-122"/>
                <a:ea typeface="方正楷体简体" panose="03000509000000000000" charset="-122"/>
                <a:sym typeface="+mn-ea"/>
              </a:rPr>
              <a:t> </a:t>
            </a:r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楷体简体" panose="03000509000000000000" charset="-122"/>
                <a:ea typeface="方正楷体简体" panose="03000509000000000000" charset="-122"/>
                <a:sym typeface="+mn-ea"/>
              </a:rPr>
              <a:t>人际关系最高行为准则和道德规范</a:t>
            </a:r>
            <a:endParaRPr lang="zh-CN" altLang="en-US" sz="24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方正楷体简体" panose="03000509000000000000" charset="-122"/>
              <a:ea typeface="方正楷体简体" panose="03000509000000000000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47005" y="4040505"/>
            <a:ext cx="58870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1D41D5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宋体" panose="02010600030101010101" pitchFamily="2" charset="-122"/>
              </a:rPr>
              <a:t>创办</a:t>
            </a: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宋体" panose="02010600030101010101" pitchFamily="2" charset="-122"/>
              </a:rPr>
              <a:t>私学</a:t>
            </a:r>
            <a:r>
              <a:rPr lang="zh-CN" altLang="en-US" sz="2400" b="1">
                <a:solidFill>
                  <a:srgbClr val="1D41D5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宋体" panose="02010600030101010101" pitchFamily="2" charset="-122"/>
              </a:rPr>
              <a:t>，主张</a:t>
            </a: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宋体" panose="02010600030101010101" pitchFamily="2" charset="-122"/>
              </a:rPr>
              <a:t>“有教无类”</a:t>
            </a:r>
            <a:r>
              <a:rPr lang="zh-CN" altLang="en-US" sz="2400" b="1">
                <a:solidFill>
                  <a:srgbClr val="1D41D5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宋体" panose="02010600030101010101" pitchFamily="2" charset="-122"/>
              </a:rPr>
              <a:t>，促进教育在</a:t>
            </a: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宋体" panose="02010600030101010101" pitchFamily="2" charset="-122"/>
              </a:rPr>
              <a:t>民间</a:t>
            </a:r>
            <a:r>
              <a:rPr lang="zh-CN" altLang="en-US" sz="2400" b="1">
                <a:solidFill>
                  <a:srgbClr val="1D41D5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宋体" panose="02010600030101010101" pitchFamily="2" charset="-122"/>
              </a:rPr>
              <a:t>的发展；</a:t>
            </a:r>
            <a:endParaRPr lang="zh-CN" altLang="en-US" sz="2400" b="1">
              <a:solidFill>
                <a:srgbClr val="1D41D5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  <a:sym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281545" y="5412105"/>
            <a:ext cx="1487170" cy="6108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《论语》</a:t>
            </a:r>
            <a:endParaRPr lang="zh-CN" altLang="en-US" sz="28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  <a:sym typeface="+mn-ea"/>
            </a:endParaRPr>
          </a:p>
        </p:txBody>
      </p:sp>
      <p:sp>
        <p:nvSpPr>
          <p:cNvPr id="26" name="矩形 57468"/>
          <p:cNvSpPr/>
          <p:nvPr>
            <p:custDataLst>
              <p:tags r:id="rId10"/>
            </p:custDataLst>
          </p:nvPr>
        </p:nvSpPr>
        <p:spPr>
          <a:xfrm>
            <a:off x="5984875" y="4911090"/>
            <a:ext cx="41617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 defTabSz="1069975">
              <a:spcBef>
                <a:spcPct val="20000"/>
              </a:spcBef>
              <a:buClrTx/>
              <a:buFont typeface="Arial" panose="020B0604020202020204" pitchFamily="34" charset="0"/>
            </a:pP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</a:rPr>
              <a:t>精心整理古代重要的文献资料</a:t>
            </a:r>
            <a:endParaRPr lang="en-US" altLang="zh-CN" sz="24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247005" y="6007100"/>
            <a:ext cx="6012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古代大思想家、大教育家、儒家学派创始人</a:t>
            </a:r>
            <a:endParaRPr lang="zh-CN" altLang="en-US" sz="24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1f6085364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0805" y="2480310"/>
            <a:ext cx="12444730" cy="43802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5540" y="6533493"/>
            <a:ext cx="2190750" cy="381000"/>
          </a:xfrm>
          <a:prstGeom prst="rect">
            <a:avLst/>
          </a:prstGeom>
        </p:spPr>
      </p:pic>
      <p:sp>
        <p:nvSpPr>
          <p:cNvPr id="5" name="流程图: 联系 14"/>
          <p:cNvSpPr/>
          <p:nvPr/>
        </p:nvSpPr>
        <p:spPr>
          <a:xfrm>
            <a:off x="7071151" y="2107431"/>
            <a:ext cx="232158" cy="232230"/>
          </a:xfrm>
          <a:prstGeom prst="flowChartConnector">
            <a:avLst/>
          </a:prstGeom>
          <a:solidFill>
            <a:srgbClr val="9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p>
            <a:pPr algn="ctr"/>
            <a:endParaRPr lang="zh-CN" altLang="en-US" sz="2400"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47674" y="1732819"/>
            <a:ext cx="844337" cy="844337"/>
            <a:chOff x="5544108" y="2340814"/>
            <a:chExt cx="633448" cy="633448"/>
          </a:xfrm>
        </p:grpSpPr>
        <p:sp>
          <p:nvSpPr>
            <p:cNvPr id="7" name="椭圆 6"/>
            <p:cNvSpPr/>
            <p:nvPr/>
          </p:nvSpPr>
          <p:spPr>
            <a:xfrm>
              <a:off x="5576663" y="2373369"/>
              <a:ext cx="568339" cy="568339"/>
            </a:xfrm>
            <a:prstGeom prst="ellipse">
              <a:avLst/>
            </a:prstGeom>
            <a:solidFill>
              <a:srgbClr val="99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dirty="0"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贰</a:t>
              </a:r>
              <a:endParaRPr lang="zh-CN" altLang="en-US" sz="3200" dirty="0">
                <a:ea typeface="楷体" panose="02010609060101010101" pitchFamily="49" charset="-122"/>
                <a:cs typeface="楷体" panose="02010609060101010101" pitchFamily="49" charset="-122"/>
                <a:sym typeface="+mn-lt"/>
              </a:endParaRPr>
            </a:p>
          </p:txBody>
        </p:sp>
        <p:sp>
          <p:nvSpPr>
            <p:cNvPr id="8" name="椭圆 7"/>
            <p:cNvSpPr>
              <a:spLocks noChangeAspect="1"/>
            </p:cNvSpPr>
            <p:nvPr/>
          </p:nvSpPr>
          <p:spPr>
            <a:xfrm>
              <a:off x="5544108" y="2340814"/>
              <a:ext cx="633448" cy="633448"/>
            </a:xfrm>
            <a:prstGeom prst="ellipse">
              <a:avLst/>
            </a:prstGeom>
            <a:noFill/>
            <a:ln w="3175">
              <a:solidFill>
                <a:srgbClr val="99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200" dirty="0">
                <a:noFill/>
                <a:ea typeface="楷体" panose="02010609060101010101" pitchFamily="49" charset="-122"/>
                <a:cs typeface="楷体" panose="02010609060101010101" pitchFamily="49" charset="-122"/>
                <a:sym typeface="+mn-lt"/>
              </a:endParaRPr>
            </a:p>
          </p:txBody>
        </p:sp>
      </p:grpSp>
      <p:sp>
        <p:nvSpPr>
          <p:cNvPr id="9" name="流程图: 联系 14"/>
          <p:cNvSpPr/>
          <p:nvPr/>
        </p:nvSpPr>
        <p:spPr>
          <a:xfrm>
            <a:off x="5036376" y="2107431"/>
            <a:ext cx="232158" cy="232230"/>
          </a:xfrm>
          <a:prstGeom prst="flowChartConnector">
            <a:avLst/>
          </a:prstGeom>
          <a:solidFill>
            <a:srgbClr val="9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p>
            <a:pPr algn="ctr"/>
            <a:endParaRPr lang="zh-CN" altLang="en-US" sz="2400"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</p:txBody>
      </p:sp>
      <p:sp>
        <p:nvSpPr>
          <p:cNvPr id="10" name="íśļiḍè"/>
          <p:cNvSpPr txBox="1"/>
          <p:nvPr/>
        </p:nvSpPr>
        <p:spPr>
          <a:xfrm>
            <a:off x="1896917" y="3058501"/>
            <a:ext cx="8398165" cy="1290810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 fontScale="72500"/>
          </a:bodyPr>
          <a:p>
            <a:pPr algn="ctr"/>
            <a:r>
              <a:rPr lang="zh-CN" altLang="en-US" sz="9600" b="1" dirty="0">
                <a:solidFill>
                  <a:srgbClr val="990000"/>
                </a:solidFill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战国时期：百家争鸣</a:t>
            </a:r>
            <a:endParaRPr lang="zh-CN" altLang="en-US" sz="9600" b="1" dirty="0">
              <a:solidFill>
                <a:srgbClr val="990000"/>
              </a:solidFill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1135914" y="144510"/>
            <a:ext cx="798195" cy="773877"/>
            <a:chOff x="11231164" y="144510"/>
            <a:chExt cx="798195" cy="773877"/>
          </a:xfrm>
        </p:grpSpPr>
        <p:sp>
          <p:nvSpPr>
            <p:cNvPr id="9" name="Freeform 5"/>
            <p:cNvSpPr/>
            <p:nvPr/>
          </p:nvSpPr>
          <p:spPr bwMode="auto">
            <a:xfrm>
              <a:off x="11440004" y="177273"/>
              <a:ext cx="308997" cy="489700"/>
            </a:xfrm>
            <a:custGeom>
              <a:avLst/>
              <a:gdLst>
                <a:gd name="T0" fmla="*/ 15 w 164"/>
                <a:gd name="T1" fmla="*/ 164 h 262"/>
                <a:gd name="T2" fmla="*/ 3 w 164"/>
                <a:gd name="T3" fmla="*/ 98 h 262"/>
                <a:gd name="T4" fmla="*/ 22 w 164"/>
                <a:gd name="T5" fmla="*/ 62 h 262"/>
                <a:gd name="T6" fmla="*/ 67 w 164"/>
                <a:gd name="T7" fmla="*/ 21 h 262"/>
                <a:gd name="T8" fmla="*/ 108 w 164"/>
                <a:gd name="T9" fmla="*/ 13 h 262"/>
                <a:gd name="T10" fmla="*/ 160 w 164"/>
                <a:gd name="T11" fmla="*/ 74 h 262"/>
                <a:gd name="T12" fmla="*/ 155 w 164"/>
                <a:gd name="T13" fmla="*/ 164 h 262"/>
                <a:gd name="T14" fmla="*/ 151 w 164"/>
                <a:gd name="T15" fmla="*/ 210 h 262"/>
                <a:gd name="T16" fmla="*/ 96 w 164"/>
                <a:gd name="T17" fmla="*/ 262 h 262"/>
                <a:gd name="T18" fmla="*/ 15 w 164"/>
                <a:gd name="T19" fmla="*/ 16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62">
                  <a:moveTo>
                    <a:pt x="15" y="164"/>
                  </a:moveTo>
                  <a:cubicBezTo>
                    <a:pt x="15" y="164"/>
                    <a:pt x="0" y="122"/>
                    <a:pt x="3" y="98"/>
                  </a:cubicBezTo>
                  <a:cubicBezTo>
                    <a:pt x="6" y="74"/>
                    <a:pt x="13" y="74"/>
                    <a:pt x="22" y="62"/>
                  </a:cubicBezTo>
                  <a:cubicBezTo>
                    <a:pt x="31" y="51"/>
                    <a:pt x="56" y="37"/>
                    <a:pt x="67" y="21"/>
                  </a:cubicBezTo>
                  <a:cubicBezTo>
                    <a:pt x="77" y="6"/>
                    <a:pt x="91" y="0"/>
                    <a:pt x="108" y="13"/>
                  </a:cubicBezTo>
                  <a:cubicBezTo>
                    <a:pt x="125" y="25"/>
                    <a:pt x="155" y="51"/>
                    <a:pt x="160" y="74"/>
                  </a:cubicBezTo>
                  <a:cubicBezTo>
                    <a:pt x="164" y="97"/>
                    <a:pt x="153" y="143"/>
                    <a:pt x="155" y="164"/>
                  </a:cubicBezTo>
                  <a:cubicBezTo>
                    <a:pt x="157" y="185"/>
                    <a:pt x="157" y="190"/>
                    <a:pt x="151" y="210"/>
                  </a:cubicBezTo>
                  <a:cubicBezTo>
                    <a:pt x="145" y="229"/>
                    <a:pt x="112" y="262"/>
                    <a:pt x="96" y="262"/>
                  </a:cubicBezTo>
                  <a:cubicBezTo>
                    <a:pt x="79" y="262"/>
                    <a:pt x="14" y="199"/>
                    <a:pt x="15" y="16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ea typeface="楷体" panose="02010609060101010101" pitchFamily="49" charset="-122"/>
                <a:cs typeface="楷体" panose="02010609060101010101" pitchFamily="49" charset="-122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231164" y="144510"/>
              <a:ext cx="798195" cy="773877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p>
              <a:r>
                <a:rPr lang="zh-CN" altLang="en-US" sz="4000" b="1" dirty="0"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贰</a:t>
              </a:r>
              <a:endParaRPr lang="zh-CN" altLang="en-US" sz="4000" b="1" dirty="0">
                <a:ea typeface="楷体" panose="02010609060101010101" pitchFamily="49" charset="-122"/>
                <a:cs typeface="楷体" panose="02010609060101010101" pitchFamily="49" charset="-122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1582398" y="760922"/>
            <a:ext cx="551815" cy="1310640"/>
          </a:xfrm>
          <a:prstGeom prst="rect">
            <a:avLst/>
          </a:prstGeom>
        </p:spPr>
        <p:txBody>
          <a:bodyPr vert="eaVert" wrap="none">
            <a:spAutoFit/>
          </a:bodyPr>
          <a:p>
            <a:r>
              <a:rPr lang="zh-CN" altLang="en-US" sz="2400" dirty="0"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百家</a:t>
            </a:r>
            <a:r>
              <a:rPr lang="zh-CN" altLang="en-US" sz="2400" dirty="0">
                <a:solidFill>
                  <a:srgbClr val="FF0000"/>
                </a:solidFill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争鸣</a:t>
            </a:r>
            <a:endParaRPr lang="zh-CN" altLang="en-US" sz="2400" dirty="0">
              <a:solidFill>
                <a:srgbClr val="FF0000"/>
              </a:solidFill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7870" y="471805"/>
            <a:ext cx="91084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汉仪中楷简" panose="02010600000101010101" charset="-122"/>
                <a:ea typeface="汉仪中楷简" panose="02010600000101010101" charset="-122"/>
                <a:cs typeface="汉仪中楷简" panose="02010600000101010101" charset="-122"/>
              </a:rPr>
              <a:t>阅读课文第</a:t>
            </a:r>
            <a:r>
              <a:rPr lang="en-US" altLang="zh-CN" sz="2800">
                <a:latin typeface="汉仪中楷简" panose="02010600000101010101" charset="-122"/>
                <a:ea typeface="汉仪中楷简" panose="02010600000101010101" charset="-122"/>
                <a:cs typeface="汉仪中楷简" panose="02010600000101010101" charset="-122"/>
              </a:rPr>
              <a:t>40-41</a:t>
            </a:r>
            <a:r>
              <a:rPr lang="zh-CN" altLang="en-US" sz="2800">
                <a:latin typeface="汉仪中楷简" panose="02010600000101010101" charset="-122"/>
                <a:ea typeface="汉仪中楷简" panose="02010600000101010101" charset="-122"/>
                <a:cs typeface="汉仪中楷简" panose="02010600000101010101" charset="-122"/>
              </a:rPr>
              <a:t>页，</a:t>
            </a:r>
            <a:r>
              <a:rPr lang="en-US" altLang="zh-CN" sz="2800">
                <a:latin typeface="汉仪中楷简" panose="02010600000101010101" charset="-122"/>
                <a:ea typeface="汉仪中楷简" panose="02010600000101010101" charset="-122"/>
                <a:cs typeface="汉仪中楷简" panose="02010600000101010101" charset="-122"/>
              </a:rPr>
              <a:t> </a:t>
            </a:r>
            <a:r>
              <a:rPr lang="zh-CN" altLang="en-US" sz="2800">
                <a:latin typeface="汉仪中楷简" panose="02010600000101010101" charset="-122"/>
                <a:ea typeface="汉仪中楷简" panose="02010600000101010101" charset="-122"/>
                <a:cs typeface="汉仪中楷简" panose="02010600000101010101" charset="-122"/>
              </a:rPr>
              <a:t>举手回答以下问题：</a:t>
            </a:r>
            <a:endParaRPr lang="zh-CN" altLang="en-US" sz="2800">
              <a:latin typeface="汉仪中楷简" panose="02010600000101010101" charset="-122"/>
              <a:ea typeface="汉仪中楷简" panose="02010600000101010101" charset="-122"/>
              <a:cs typeface="汉仪中楷简" panose="02010600000101010101" charset="-122"/>
            </a:endParaRPr>
          </a:p>
        </p:txBody>
      </p:sp>
      <p:sp>
        <p:nvSpPr>
          <p:cNvPr id="83973" name="矩形 83972"/>
          <p:cNvSpPr/>
          <p:nvPr/>
        </p:nvSpPr>
        <p:spPr>
          <a:xfrm>
            <a:off x="737870" y="1001395"/>
            <a:ext cx="5454650" cy="5219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lvl="0" fontAlgn="base"/>
            <a:r>
              <a:rPr lang="en-US" altLang="zh-CN" sz="2800" b="1" strike="noStrike" noProof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1</a:t>
            </a:r>
            <a:r>
              <a:rPr lang="zh-CN" altLang="en-US" sz="2800" b="1" strike="noStrike" noProof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、概念：何谓“百家”？</a:t>
            </a:r>
            <a:endParaRPr lang="zh-CN" altLang="en-US" sz="2800" b="1" strike="noStrike" noProof="1"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</p:txBody>
      </p:sp>
      <p:sp>
        <p:nvSpPr>
          <p:cNvPr id="83975" name="矩形 83974"/>
          <p:cNvSpPr/>
          <p:nvPr/>
        </p:nvSpPr>
        <p:spPr>
          <a:xfrm>
            <a:off x="656590" y="1603375"/>
            <a:ext cx="1087882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zh-CN" altLang="en-US" sz="2800" b="1" strike="noStrike" noProof="1">
                <a:solidFill>
                  <a:srgbClr val="000099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    “百家”是泛指，意为数量多，这里主要指的是战国时期，学术思想领域非常活跃，形成了不同的学派，各陈其说，史称“诸子百家”，即各种思想学派。</a:t>
            </a:r>
            <a:endParaRPr lang="zh-CN" altLang="en-US" sz="2800" b="1" strike="noStrike" noProof="1">
              <a:solidFill>
                <a:srgbClr val="000099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</p:txBody>
      </p:sp>
      <p:sp>
        <p:nvSpPr>
          <p:cNvPr id="83976" name="矩形 83975"/>
          <p:cNvSpPr/>
          <p:nvPr/>
        </p:nvSpPr>
        <p:spPr>
          <a:xfrm>
            <a:off x="814070" y="3168015"/>
            <a:ext cx="7761605" cy="5219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lvl="0" fontAlgn="base"/>
            <a:r>
              <a:rPr lang="en-US" altLang="zh-CN" sz="2800" b="1" strike="noStrike" noProof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2</a:t>
            </a:r>
            <a:r>
              <a:rPr lang="zh-CN" altLang="en-US" sz="2800" b="1" strike="noStrike" noProof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、原因： “诸子百家”形成的时代背景是什么？</a:t>
            </a:r>
            <a:endParaRPr lang="zh-CN" altLang="en-US" sz="2800" b="1" strike="noStrike" noProof="1"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</p:txBody>
      </p:sp>
      <p:sp>
        <p:nvSpPr>
          <p:cNvPr id="83977" name="矩形 83976"/>
          <p:cNvSpPr/>
          <p:nvPr/>
        </p:nvSpPr>
        <p:spPr>
          <a:xfrm>
            <a:off x="814070" y="4093845"/>
            <a:ext cx="1053084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fontAlgn="base">
              <a:buClrTx/>
              <a:buSzTx/>
              <a:buFontTx/>
            </a:pPr>
            <a:r>
              <a:rPr lang="zh-CN" altLang="en-US" sz="2800" b="1">
                <a:solidFill>
                  <a:srgbClr val="000099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    </a:t>
            </a:r>
            <a:r>
              <a:rPr lang="zh-CN" altLang="en-US" sz="2800" b="1">
                <a:solidFill>
                  <a:srgbClr val="000099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战国时期，新的社会制度逐步确立。</a:t>
            </a:r>
            <a:r>
              <a:rPr lang="zh-CN" altLang="en-US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社会大变革</a:t>
            </a:r>
            <a:r>
              <a:rPr lang="zh-CN" altLang="en-US" sz="2800" b="1">
                <a:solidFill>
                  <a:srgbClr val="000099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是百家争鸣出现的</a:t>
            </a:r>
            <a:r>
              <a:rPr lang="zh-CN" altLang="en-US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根本原因</a:t>
            </a:r>
            <a:r>
              <a:rPr lang="zh-CN" altLang="en-US" sz="2800" b="1">
                <a:solidFill>
                  <a:srgbClr val="000099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。</a:t>
            </a:r>
            <a:endParaRPr lang="en-US" altLang="zh-CN" sz="2800" b="1">
              <a:solidFill>
                <a:srgbClr val="000099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  <a:sym typeface="+mn-ea"/>
              <a:hlinkClick r:id="rId1" action="ppaction://hlinksldjump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83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3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83977" grpId="0"/>
      <p:bldP spid="83973" grpId="0" animBg="1"/>
      <p:bldP spid="83975" grpId="0"/>
      <p:bldP spid="8397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1210209" y="133715"/>
            <a:ext cx="798195" cy="773877"/>
            <a:chOff x="11231164" y="144510"/>
            <a:chExt cx="798195" cy="773877"/>
          </a:xfrm>
        </p:grpSpPr>
        <p:sp>
          <p:nvSpPr>
            <p:cNvPr id="9" name="Freeform 5"/>
            <p:cNvSpPr/>
            <p:nvPr/>
          </p:nvSpPr>
          <p:spPr bwMode="auto">
            <a:xfrm>
              <a:off x="11440004" y="177273"/>
              <a:ext cx="308997" cy="489700"/>
            </a:xfrm>
            <a:custGeom>
              <a:avLst/>
              <a:gdLst>
                <a:gd name="T0" fmla="*/ 15 w 164"/>
                <a:gd name="T1" fmla="*/ 164 h 262"/>
                <a:gd name="T2" fmla="*/ 3 w 164"/>
                <a:gd name="T3" fmla="*/ 98 h 262"/>
                <a:gd name="T4" fmla="*/ 22 w 164"/>
                <a:gd name="T5" fmla="*/ 62 h 262"/>
                <a:gd name="T6" fmla="*/ 67 w 164"/>
                <a:gd name="T7" fmla="*/ 21 h 262"/>
                <a:gd name="T8" fmla="*/ 108 w 164"/>
                <a:gd name="T9" fmla="*/ 13 h 262"/>
                <a:gd name="T10" fmla="*/ 160 w 164"/>
                <a:gd name="T11" fmla="*/ 74 h 262"/>
                <a:gd name="T12" fmla="*/ 155 w 164"/>
                <a:gd name="T13" fmla="*/ 164 h 262"/>
                <a:gd name="T14" fmla="*/ 151 w 164"/>
                <a:gd name="T15" fmla="*/ 210 h 262"/>
                <a:gd name="T16" fmla="*/ 96 w 164"/>
                <a:gd name="T17" fmla="*/ 262 h 262"/>
                <a:gd name="T18" fmla="*/ 15 w 164"/>
                <a:gd name="T19" fmla="*/ 16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62">
                  <a:moveTo>
                    <a:pt x="15" y="164"/>
                  </a:moveTo>
                  <a:cubicBezTo>
                    <a:pt x="15" y="164"/>
                    <a:pt x="0" y="122"/>
                    <a:pt x="3" y="98"/>
                  </a:cubicBezTo>
                  <a:cubicBezTo>
                    <a:pt x="6" y="74"/>
                    <a:pt x="13" y="74"/>
                    <a:pt x="22" y="62"/>
                  </a:cubicBezTo>
                  <a:cubicBezTo>
                    <a:pt x="31" y="51"/>
                    <a:pt x="56" y="37"/>
                    <a:pt x="67" y="21"/>
                  </a:cubicBezTo>
                  <a:cubicBezTo>
                    <a:pt x="77" y="6"/>
                    <a:pt x="91" y="0"/>
                    <a:pt x="108" y="13"/>
                  </a:cubicBezTo>
                  <a:cubicBezTo>
                    <a:pt x="125" y="25"/>
                    <a:pt x="155" y="51"/>
                    <a:pt x="160" y="74"/>
                  </a:cubicBezTo>
                  <a:cubicBezTo>
                    <a:pt x="164" y="97"/>
                    <a:pt x="153" y="143"/>
                    <a:pt x="155" y="164"/>
                  </a:cubicBezTo>
                  <a:cubicBezTo>
                    <a:pt x="157" y="185"/>
                    <a:pt x="157" y="190"/>
                    <a:pt x="151" y="210"/>
                  </a:cubicBezTo>
                  <a:cubicBezTo>
                    <a:pt x="145" y="229"/>
                    <a:pt x="112" y="262"/>
                    <a:pt x="96" y="262"/>
                  </a:cubicBezTo>
                  <a:cubicBezTo>
                    <a:pt x="79" y="262"/>
                    <a:pt x="14" y="199"/>
                    <a:pt x="15" y="16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ea typeface="楷体" panose="02010609060101010101" pitchFamily="49" charset="-122"/>
                <a:cs typeface="楷体" panose="02010609060101010101" pitchFamily="49" charset="-122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231164" y="144510"/>
              <a:ext cx="798195" cy="773877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p>
              <a:r>
                <a:rPr lang="zh-CN" altLang="en-US" sz="4000" b="1" dirty="0"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贰</a:t>
              </a:r>
              <a:endParaRPr lang="zh-CN" altLang="en-US" sz="4000" b="1" dirty="0">
                <a:ea typeface="楷体" panose="02010609060101010101" pitchFamily="49" charset="-122"/>
                <a:cs typeface="楷体" panose="02010609060101010101" pitchFamily="49" charset="-122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1656693" y="750127"/>
            <a:ext cx="551815" cy="1310640"/>
          </a:xfrm>
          <a:prstGeom prst="rect">
            <a:avLst/>
          </a:prstGeom>
        </p:spPr>
        <p:txBody>
          <a:bodyPr vert="eaVert" wrap="none">
            <a:spAutoFit/>
          </a:bodyPr>
          <a:p>
            <a:r>
              <a:rPr lang="zh-CN" altLang="en-US" sz="2400" dirty="0"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百家</a:t>
            </a:r>
            <a:r>
              <a:rPr lang="zh-CN" altLang="en-US" sz="2400" dirty="0">
                <a:solidFill>
                  <a:srgbClr val="FF0000"/>
                </a:solidFill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争鸣</a:t>
            </a:r>
            <a:endParaRPr lang="zh-CN" altLang="en-US" sz="2400" dirty="0">
              <a:solidFill>
                <a:srgbClr val="FF0000"/>
              </a:solidFill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</p:txBody>
      </p:sp>
      <p:sp>
        <p:nvSpPr>
          <p:cNvPr id="7195" name="文本框 207912"/>
          <p:cNvSpPr txBox="1"/>
          <p:nvPr/>
        </p:nvSpPr>
        <p:spPr>
          <a:xfrm>
            <a:off x="605790" y="4039870"/>
            <a:ext cx="2070735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方正准圆简体" panose="03000509000000000000" charset="-122"/>
                <a:ea typeface="方正准圆简体" panose="03000509000000000000" charset="-122"/>
                <a:sym typeface="+mn-ea"/>
              </a:rPr>
              <a:t>政治上：</a:t>
            </a:r>
            <a:endParaRPr lang="zh-CN" altLang="en-US" sz="3200" b="1" dirty="0">
              <a:solidFill>
                <a:srgbClr val="FF0000"/>
              </a:solidFill>
              <a:latin typeface="方正准圆简体" panose="03000509000000000000" charset="-122"/>
              <a:ea typeface="方正准圆简体" panose="03000509000000000000" charset="-122"/>
              <a:sym typeface="+mn-ea"/>
            </a:endParaRPr>
          </a:p>
        </p:txBody>
      </p:sp>
      <p:sp>
        <p:nvSpPr>
          <p:cNvPr id="7197" name="文本框 207914"/>
          <p:cNvSpPr txBox="1"/>
          <p:nvPr/>
        </p:nvSpPr>
        <p:spPr>
          <a:xfrm>
            <a:off x="7846060" y="3338830"/>
            <a:ext cx="2009775" cy="70040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方正准圆简体" panose="03000509000000000000" charset="-122"/>
                <a:ea typeface="方正准圆简体" panose="03000509000000000000" charset="-122"/>
                <a:sym typeface="+mn-ea"/>
              </a:rPr>
              <a:t>文化上：</a:t>
            </a:r>
            <a:endParaRPr lang="zh-CN" altLang="en-US" sz="3200" b="1" dirty="0">
              <a:solidFill>
                <a:srgbClr val="FF0000"/>
              </a:solidFill>
              <a:latin typeface="方正准圆简体" panose="03000509000000000000" charset="-122"/>
              <a:ea typeface="方正准圆简体" panose="03000509000000000000" charset="-122"/>
              <a:sym typeface="+mn-ea"/>
            </a:endParaRPr>
          </a:p>
        </p:txBody>
      </p:sp>
      <p:sp>
        <p:nvSpPr>
          <p:cNvPr id="7198" name="文本框 207915"/>
          <p:cNvSpPr txBox="1"/>
          <p:nvPr/>
        </p:nvSpPr>
        <p:spPr>
          <a:xfrm>
            <a:off x="605790" y="2028825"/>
            <a:ext cx="2070735" cy="64516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方正准圆简体" panose="03000509000000000000" charset="-122"/>
                <a:ea typeface="方正准圆简体" panose="03000509000000000000" charset="-122"/>
                <a:sym typeface="+mn-ea"/>
              </a:rPr>
              <a:t>经济</a:t>
            </a:r>
            <a:r>
              <a:rPr lang="zh-CN" altLang="en-US" sz="3200" b="1" dirty="0">
                <a:solidFill>
                  <a:srgbClr val="FF0000"/>
                </a:solidFill>
                <a:latin typeface="方正准圆简体" panose="03000509000000000000" charset="-122"/>
                <a:ea typeface="方正准圆简体" panose="03000509000000000000" charset="-122"/>
                <a:sym typeface="+mn-ea"/>
              </a:rPr>
              <a:t>上：</a:t>
            </a:r>
            <a:endParaRPr lang="zh-CN" altLang="en-US" sz="3200" b="1" dirty="0">
              <a:solidFill>
                <a:srgbClr val="FF0000"/>
              </a:solidFill>
              <a:latin typeface="方正准圆简体" panose="03000509000000000000" charset="-122"/>
              <a:ea typeface="方正准圆简体" panose="03000509000000000000" charset="-122"/>
              <a:sym typeface="+mn-ea"/>
            </a:endParaRPr>
          </a:p>
        </p:txBody>
      </p:sp>
      <p:pic>
        <p:nvPicPr>
          <p:cNvPr id="207923" name="图片 207922" descr="214789-120Q621442579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03068" y="1425575"/>
            <a:ext cx="2705100" cy="3716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174355" y="5142230"/>
            <a:ext cx="27914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汉仪中隶书繁" panose="02010600000101010101" charset="-122"/>
                <a:ea typeface="汉仪中隶书繁" panose="02010600000101010101" charset="-122"/>
                <a:sym typeface="+mn-ea"/>
              </a:rPr>
              <a:t>百家争鸣</a:t>
            </a:r>
            <a:endParaRPr lang="zh-CN" altLang="en-US" sz="4800" b="1" dirty="0">
              <a:solidFill>
                <a:srgbClr val="FF0000"/>
              </a:solidFill>
              <a:latin typeface="汉仪中隶书繁" panose="02010600000101010101" charset="-122"/>
              <a:ea typeface="汉仪中隶书繁" panose="0201060000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1990" y="5095875"/>
            <a:ext cx="59582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spcBef>
                <a:spcPts val="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sym typeface="+mn-ea"/>
              </a:rPr>
              <a:t>王室衰微、诸侯争霸；</a:t>
            </a:r>
            <a:r>
              <a:rPr lang="zh-CN" altLang="en-US" sz="32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</a:rPr>
              <a:t>各国变法</a:t>
            </a:r>
            <a:endParaRPr lang="zh-CN" altLang="en-US" sz="32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  <a:p>
            <a:pPr algn="l" fontAlgn="auto">
              <a:spcBef>
                <a:spcPts val="0"/>
              </a:spcBef>
            </a:pPr>
            <a:r>
              <a:rPr lang="en-US" altLang="zh-CN" sz="32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</a:rPr>
              <a:t>——</a:t>
            </a:r>
            <a:endParaRPr lang="en-US" altLang="zh-CN" sz="32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5790" y="2826385"/>
            <a:ext cx="3659505" cy="5118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铁农具、牛耕</a:t>
            </a:r>
            <a:r>
              <a:rPr lang="en-US" altLang="zh-CN" sz="3200" b="1" dirty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——</a:t>
            </a:r>
            <a:endParaRPr lang="zh-CN" altLang="en-US" sz="3200" b="1" dirty="0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  <a:sym typeface="+mn-ea"/>
            </a:endParaRPr>
          </a:p>
          <a:p>
            <a:endParaRPr lang="zh-CN" altLang="en-US" sz="3200" b="1" dirty="0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65120" y="412750"/>
            <a:ext cx="661035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春秋战国大变革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85720" y="3397250"/>
            <a:ext cx="49847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sym typeface="+mn-ea"/>
              </a:rPr>
              <a:t>井田制瓦解；土地私有</a:t>
            </a:r>
            <a:endParaRPr lang="zh-CN" altLang="en-US" sz="32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01900" y="5673090"/>
            <a:ext cx="4762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spcBef>
                <a:spcPts val="0"/>
              </a:spcBef>
            </a:pPr>
            <a:r>
              <a:rPr lang="en-US" sz="3200" b="1" dirty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sym typeface="+mn-ea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sym typeface="+mn-ea"/>
              </a:rPr>
              <a:t>奴隶社会迈向封建社会</a:t>
            </a:r>
            <a:endParaRPr lang="en-US" altLang="zh-CN" sz="3200" b="1" dirty="0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  <a:sym typeface="+mn-ea"/>
            </a:endParaRPr>
          </a:p>
        </p:txBody>
      </p:sp>
      <p:sp>
        <p:nvSpPr>
          <p:cNvPr id="13" name="右大括号 12"/>
          <p:cNvSpPr/>
          <p:nvPr/>
        </p:nvSpPr>
        <p:spPr>
          <a:xfrm>
            <a:off x="6915150" y="2047240"/>
            <a:ext cx="655955" cy="3630295"/>
          </a:xfrm>
          <a:prstGeom prst="righ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7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7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195" grpId="0" bldLvl="0" animBg="1"/>
      <p:bldP spid="7197" grpId="0" bldLvl="0" animBg="1"/>
      <p:bldP spid="7198" grpId="0" bldLvl="0" animBg="1"/>
      <p:bldP spid="2" grpId="0"/>
      <p:bldP spid="3" grpId="0"/>
      <p:bldP spid="7" grpId="0"/>
      <p:bldP spid="6" grpId="0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651510" y="447675"/>
            <a:ext cx="1877695" cy="47053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noAutofit/>
          </a:bodyPr>
          <a:p>
            <a:r>
              <a:rPr lang="en-US" altLang="zh-CN" sz="24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3</a:t>
            </a:r>
            <a:r>
              <a:rPr lang="zh-CN" altLang="en-US" sz="24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、思想：</a:t>
            </a:r>
            <a:endParaRPr lang="zh-CN" altLang="en-US" sz="2400" b="1"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223544" y="143875"/>
            <a:ext cx="551815" cy="773877"/>
            <a:chOff x="11318794" y="143875"/>
            <a:chExt cx="551815" cy="773877"/>
          </a:xfrm>
        </p:grpSpPr>
        <p:sp>
          <p:nvSpPr>
            <p:cNvPr id="9" name="Freeform 5"/>
            <p:cNvSpPr/>
            <p:nvPr/>
          </p:nvSpPr>
          <p:spPr bwMode="auto">
            <a:xfrm>
              <a:off x="11440004" y="177273"/>
              <a:ext cx="308997" cy="489700"/>
            </a:xfrm>
            <a:custGeom>
              <a:avLst/>
              <a:gdLst>
                <a:gd name="T0" fmla="*/ 15 w 164"/>
                <a:gd name="T1" fmla="*/ 164 h 262"/>
                <a:gd name="T2" fmla="*/ 3 w 164"/>
                <a:gd name="T3" fmla="*/ 98 h 262"/>
                <a:gd name="T4" fmla="*/ 22 w 164"/>
                <a:gd name="T5" fmla="*/ 62 h 262"/>
                <a:gd name="T6" fmla="*/ 67 w 164"/>
                <a:gd name="T7" fmla="*/ 21 h 262"/>
                <a:gd name="T8" fmla="*/ 108 w 164"/>
                <a:gd name="T9" fmla="*/ 13 h 262"/>
                <a:gd name="T10" fmla="*/ 160 w 164"/>
                <a:gd name="T11" fmla="*/ 74 h 262"/>
                <a:gd name="T12" fmla="*/ 155 w 164"/>
                <a:gd name="T13" fmla="*/ 164 h 262"/>
                <a:gd name="T14" fmla="*/ 151 w 164"/>
                <a:gd name="T15" fmla="*/ 210 h 262"/>
                <a:gd name="T16" fmla="*/ 96 w 164"/>
                <a:gd name="T17" fmla="*/ 262 h 262"/>
                <a:gd name="T18" fmla="*/ 15 w 164"/>
                <a:gd name="T19" fmla="*/ 16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62">
                  <a:moveTo>
                    <a:pt x="15" y="164"/>
                  </a:moveTo>
                  <a:cubicBezTo>
                    <a:pt x="15" y="164"/>
                    <a:pt x="0" y="122"/>
                    <a:pt x="3" y="98"/>
                  </a:cubicBezTo>
                  <a:cubicBezTo>
                    <a:pt x="6" y="74"/>
                    <a:pt x="13" y="74"/>
                    <a:pt x="22" y="62"/>
                  </a:cubicBezTo>
                  <a:cubicBezTo>
                    <a:pt x="31" y="51"/>
                    <a:pt x="56" y="37"/>
                    <a:pt x="67" y="21"/>
                  </a:cubicBezTo>
                  <a:cubicBezTo>
                    <a:pt x="77" y="6"/>
                    <a:pt x="91" y="0"/>
                    <a:pt x="108" y="13"/>
                  </a:cubicBezTo>
                  <a:cubicBezTo>
                    <a:pt x="125" y="25"/>
                    <a:pt x="155" y="51"/>
                    <a:pt x="160" y="74"/>
                  </a:cubicBezTo>
                  <a:cubicBezTo>
                    <a:pt x="164" y="97"/>
                    <a:pt x="153" y="143"/>
                    <a:pt x="155" y="164"/>
                  </a:cubicBezTo>
                  <a:cubicBezTo>
                    <a:pt x="157" y="185"/>
                    <a:pt x="157" y="190"/>
                    <a:pt x="151" y="210"/>
                  </a:cubicBezTo>
                  <a:cubicBezTo>
                    <a:pt x="145" y="229"/>
                    <a:pt x="112" y="262"/>
                    <a:pt x="96" y="262"/>
                  </a:cubicBezTo>
                  <a:cubicBezTo>
                    <a:pt x="79" y="262"/>
                    <a:pt x="14" y="199"/>
                    <a:pt x="15" y="16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 sz="2400" b="1">
                <a:latin typeface="方正楷体简体" panose="03000509000000000000" charset="-122"/>
                <a:ea typeface="方正楷体简体" panose="03000509000000000000" charset="-122"/>
                <a:cs typeface="楷体" panose="02010609060101010101" pitchFamily="49" charset="-122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318794" y="143875"/>
              <a:ext cx="551815" cy="773877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p>
              <a:r>
                <a:rPr lang="zh-CN" altLang="en-US" sz="2400" b="1" dirty="0">
                  <a:latin typeface="方正楷体简体" panose="03000509000000000000" charset="-122"/>
                  <a:ea typeface="方正楷体简体" panose="03000509000000000000" charset="-122"/>
                  <a:cs typeface="楷体" panose="02010609060101010101" pitchFamily="49" charset="-122"/>
                  <a:sym typeface="+mn-lt"/>
                </a:rPr>
                <a:t>贰</a:t>
              </a:r>
              <a:endParaRPr lang="zh-CN" altLang="en-US" sz="2400" b="1" dirty="0">
                <a:latin typeface="方正楷体简体" panose="03000509000000000000" charset="-122"/>
                <a:ea typeface="方正楷体简体" panose="03000509000000000000" charset="-122"/>
                <a:cs typeface="楷体" panose="02010609060101010101" pitchFamily="49" charset="-122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1582398" y="760922"/>
            <a:ext cx="551815" cy="1315720"/>
          </a:xfrm>
          <a:prstGeom prst="rect">
            <a:avLst/>
          </a:prstGeom>
        </p:spPr>
        <p:txBody>
          <a:bodyPr vert="eaVert" wrap="none">
            <a:spAutoFit/>
          </a:bodyPr>
          <a:p>
            <a:r>
              <a:rPr lang="zh-CN" altLang="en-US" sz="2400" b="1" dirty="0">
                <a:latin typeface="方正楷体简体" panose="03000509000000000000" charset="-122"/>
                <a:ea typeface="方正楷体简体" panose="03000509000000000000" charset="-122"/>
                <a:cs typeface="楷体" panose="02010609060101010101" pitchFamily="49" charset="-122"/>
                <a:sym typeface="+mn-lt"/>
              </a:rPr>
              <a:t>百家</a:t>
            </a:r>
            <a:r>
              <a:rPr lang="zh-CN" altLang="en-US" sz="2400" b="1" dirty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楷体" panose="02010609060101010101" pitchFamily="49" charset="-122"/>
                <a:sym typeface="+mn-lt"/>
              </a:rPr>
              <a:t>争鸣</a:t>
            </a:r>
            <a:endParaRPr lang="zh-CN" altLang="en-US" sz="2400" b="1" dirty="0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  <a:cs typeface="楷体" panose="02010609060101010101" pitchFamily="49" charset="-122"/>
              <a:sym typeface="+mn-lt"/>
            </a:endParaRPr>
          </a:p>
        </p:txBody>
      </p:sp>
      <p:graphicFrame>
        <p:nvGraphicFramePr>
          <p:cNvPr id="24669" name="表格 24668"/>
          <p:cNvGraphicFramePr/>
          <p:nvPr>
            <p:custDataLst>
              <p:tags r:id="rId1"/>
            </p:custDataLst>
          </p:nvPr>
        </p:nvGraphicFramePr>
        <p:xfrm>
          <a:off x="587375" y="972000"/>
          <a:ext cx="11083290" cy="5480050"/>
        </p:xfrm>
        <a:graphic>
          <a:graphicData uri="http://schemas.openxmlformats.org/drawingml/2006/table">
            <a:tbl>
              <a:tblPr/>
              <a:tblGrid>
                <a:gridCol w="1004570"/>
                <a:gridCol w="1011555"/>
                <a:gridCol w="9067165"/>
              </a:tblGrid>
              <a:tr h="56769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学派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人物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思想主张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28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墨家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8845">
                <a:tc rowSpan="2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儒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家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914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581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道家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chemeClr val="tx2"/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2350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法家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692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兵家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644" name="文本框 24643"/>
          <p:cNvSpPr txBox="1"/>
          <p:nvPr/>
        </p:nvSpPr>
        <p:spPr>
          <a:xfrm>
            <a:off x="1646238" y="1680210"/>
            <a:ext cx="115093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chemeClr val="tx2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墨子</a:t>
            </a:r>
            <a:endParaRPr lang="zh-CN" altLang="en-US" sz="2400" b="1" dirty="0">
              <a:solidFill>
                <a:schemeClr val="tx1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</p:txBody>
      </p:sp>
      <p:sp>
        <p:nvSpPr>
          <p:cNvPr id="24645" name="文本框 24644"/>
          <p:cNvSpPr txBox="1"/>
          <p:nvPr/>
        </p:nvSpPr>
        <p:spPr>
          <a:xfrm>
            <a:off x="2673985" y="1644015"/>
            <a:ext cx="7521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effectLst/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effectLst/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兼爱</a:t>
            </a:r>
            <a:r>
              <a:rPr lang="en-US" altLang="zh-CN" sz="2400" b="1" dirty="0">
                <a:solidFill>
                  <a:schemeClr val="tx1"/>
                </a:solidFill>
                <a:effectLst/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effectLst/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、“非攻”、</a:t>
            </a:r>
            <a:r>
              <a:rPr lang="en-US" altLang="zh-CN" sz="2400" b="1" dirty="0">
                <a:solidFill>
                  <a:schemeClr val="tx1"/>
                </a:solidFill>
                <a:effectLst/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effectLst/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尚贤</a:t>
            </a:r>
            <a:r>
              <a:rPr lang="en-US" altLang="zh-CN" sz="2400" b="1" dirty="0">
                <a:solidFill>
                  <a:schemeClr val="tx1"/>
                </a:solidFill>
                <a:effectLst/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effectLst/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、</a:t>
            </a:r>
            <a:r>
              <a:rPr lang="en-US" altLang="zh-CN" sz="2400" b="1" dirty="0">
                <a:solidFill>
                  <a:schemeClr val="tx1"/>
                </a:solidFill>
                <a:effectLst/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effectLst/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节用</a:t>
            </a:r>
            <a:r>
              <a:rPr lang="en-US" altLang="zh-CN" sz="2400" b="1" dirty="0">
                <a:solidFill>
                  <a:schemeClr val="tx1"/>
                </a:solidFill>
                <a:effectLst/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”</a:t>
            </a:r>
            <a:endParaRPr lang="en-US" altLang="zh-CN" sz="2400" b="1" dirty="0">
              <a:solidFill>
                <a:schemeClr val="tx1"/>
              </a:solidFill>
              <a:effectLst/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</p:txBody>
      </p:sp>
      <p:sp>
        <p:nvSpPr>
          <p:cNvPr id="24649" name="文本框 24648"/>
          <p:cNvSpPr txBox="1"/>
          <p:nvPr/>
        </p:nvSpPr>
        <p:spPr>
          <a:xfrm>
            <a:off x="1646555" y="2459038"/>
            <a:ext cx="1008063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</a:rPr>
              <a:t>孟子</a:t>
            </a:r>
            <a:endParaRPr lang="zh-CN" altLang="en-US" sz="2400" b="1" dirty="0">
              <a:solidFill>
                <a:schemeClr val="tx1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24650" name="文本框 24649"/>
          <p:cNvSpPr txBox="1"/>
          <p:nvPr/>
        </p:nvSpPr>
        <p:spPr>
          <a:xfrm>
            <a:off x="2879725" y="2300605"/>
            <a:ext cx="870267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①实行“</a:t>
            </a:r>
            <a:r>
              <a:rPr lang="zh-CN" altLang="en-US" sz="2400" b="1" dirty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仁政</a:t>
            </a:r>
            <a:r>
              <a:rPr lang="zh-CN" altLang="en-US" sz="2400" b="1" dirty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”；②提出“</a:t>
            </a:r>
            <a:r>
              <a:rPr lang="zh-CN" altLang="en-US" sz="2400" b="1" dirty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民贵君轻</a:t>
            </a:r>
            <a:r>
              <a:rPr lang="zh-CN" altLang="en-US" sz="2400" b="1" dirty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”（民本思想）；反对一切非正义的战争（</a:t>
            </a:r>
            <a:r>
              <a:rPr lang="en-US" altLang="zh-CN" sz="2400" b="1" dirty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春秋无义战</a:t>
            </a:r>
            <a:r>
              <a:rPr lang="en-US" altLang="zh-CN" sz="2400" b="1" dirty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）。</a:t>
            </a:r>
            <a:endParaRPr lang="zh-CN" altLang="en-US" sz="2400" b="1" dirty="0">
              <a:solidFill>
                <a:schemeClr val="tx1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</p:txBody>
      </p:sp>
      <p:sp>
        <p:nvSpPr>
          <p:cNvPr id="24651" name="文本框 24650"/>
          <p:cNvSpPr txBox="1"/>
          <p:nvPr/>
        </p:nvSpPr>
        <p:spPr>
          <a:xfrm>
            <a:off x="1659890" y="3281045"/>
            <a:ext cx="829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</a:rPr>
              <a:t>荀子</a:t>
            </a:r>
            <a:endParaRPr lang="zh-CN" altLang="en-US" sz="2400" b="1" dirty="0">
              <a:solidFill>
                <a:schemeClr val="tx1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24652" name="文本框 24651"/>
          <p:cNvSpPr txBox="1"/>
          <p:nvPr/>
        </p:nvSpPr>
        <p:spPr>
          <a:xfrm>
            <a:off x="3009265" y="3326765"/>
            <a:ext cx="9124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主张实行“</a:t>
            </a:r>
            <a:r>
              <a:rPr lang="zh-CN" altLang="en-US" sz="2400" b="1" dirty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礼治</a:t>
            </a:r>
            <a:r>
              <a:rPr lang="zh-CN" altLang="en-US" sz="2400" b="1" dirty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”，明确尊卑等级，以维系社会秩序。</a:t>
            </a:r>
            <a:endParaRPr lang="zh-CN" altLang="en-US" sz="2400" b="1" dirty="0">
              <a:solidFill>
                <a:schemeClr val="tx1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</p:txBody>
      </p:sp>
      <p:sp>
        <p:nvSpPr>
          <p:cNvPr id="24653" name="文本框 24652"/>
          <p:cNvSpPr txBox="1"/>
          <p:nvPr/>
        </p:nvSpPr>
        <p:spPr>
          <a:xfrm>
            <a:off x="1620520" y="3983355"/>
            <a:ext cx="908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</a:rPr>
              <a:t>庄子</a:t>
            </a:r>
            <a:endParaRPr lang="zh-CN" altLang="en-US" sz="2400" b="1" dirty="0">
              <a:solidFill>
                <a:schemeClr val="tx1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24655" name="文本框 24654"/>
          <p:cNvSpPr txBox="1"/>
          <p:nvPr/>
        </p:nvSpPr>
        <p:spPr>
          <a:xfrm>
            <a:off x="1620203" y="4881563"/>
            <a:ext cx="10795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</a:rPr>
              <a:t>韩非</a:t>
            </a:r>
            <a:endParaRPr lang="zh-CN" altLang="en-US" sz="2400" b="1" dirty="0">
              <a:solidFill>
                <a:schemeClr val="tx1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13350" name="文本框 24655"/>
          <p:cNvSpPr txBox="1"/>
          <p:nvPr/>
        </p:nvSpPr>
        <p:spPr>
          <a:xfrm>
            <a:off x="6383338" y="6020118"/>
            <a:ext cx="237648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sz="2400" b="1" dirty="0"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24657" name="文本框 24656"/>
          <p:cNvSpPr txBox="1"/>
          <p:nvPr/>
        </p:nvSpPr>
        <p:spPr>
          <a:xfrm>
            <a:off x="2797175" y="4881880"/>
            <a:ext cx="873569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</a:rPr>
              <a:t>反对空谈仁义，强调</a:t>
            </a:r>
            <a:r>
              <a:rPr lang="zh-CN" altLang="en-US" sz="2400" b="1" dirty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</a:rPr>
              <a:t>以法治国</a:t>
            </a:r>
            <a:r>
              <a:rPr lang="zh-CN" altLang="en-US" sz="2400" b="1" dirty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</a:rPr>
              <a:t>，树立君主的权威，建立</a:t>
            </a:r>
            <a:r>
              <a:rPr lang="zh-CN" altLang="en-US" sz="2400" b="1" dirty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</a:rPr>
              <a:t>中央集权专制统治</a:t>
            </a:r>
            <a:r>
              <a:rPr lang="zh-CN" altLang="en-US" sz="2400" b="1" dirty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24670" name="文本框 24669"/>
          <p:cNvSpPr txBox="1"/>
          <p:nvPr/>
        </p:nvSpPr>
        <p:spPr>
          <a:xfrm>
            <a:off x="2722880" y="3867150"/>
            <a:ext cx="880999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</a:rPr>
              <a:t>①强调治国要顺应</a:t>
            </a:r>
            <a:r>
              <a:rPr lang="zh-CN" altLang="en-US" sz="2400" b="1" dirty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</a:rPr>
              <a:t>自然</a:t>
            </a:r>
            <a:r>
              <a:rPr lang="zh-CN" altLang="en-US" sz="2400" b="1" dirty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</a:rPr>
              <a:t>民心；</a:t>
            </a:r>
            <a:r>
              <a:rPr lang="zh-CN" altLang="en-US" sz="2400" b="1" dirty="0">
                <a:latin typeface="方正楷体简体" panose="03000509000000000000" charset="-122"/>
                <a:ea typeface="方正楷体简体" panose="03000509000000000000" charset="-122"/>
              </a:rPr>
              <a:t>②认为人生应追求精神自由，要保持独立的人格。</a:t>
            </a:r>
            <a:endParaRPr lang="zh-CN" altLang="en-US" sz="2400" b="1" dirty="0"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82115" y="5896610"/>
            <a:ext cx="846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</a:rPr>
              <a:t>孙武</a:t>
            </a:r>
            <a:endParaRPr lang="zh-CN" altLang="en-US" sz="2400" b="1" dirty="0">
              <a:solidFill>
                <a:schemeClr val="tx1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77490" y="5896610"/>
            <a:ext cx="7874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</a:rPr>
              <a:t>《孙子兵法》奠定了我国古代军事理论的基础</a:t>
            </a:r>
            <a:endParaRPr lang="zh-CN" altLang="en-US" sz="2400" b="1" dirty="0">
              <a:solidFill>
                <a:schemeClr val="tx1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00020" y="447675"/>
            <a:ext cx="7952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汉仪中楷简" panose="02010600000101010101" charset="-122"/>
                <a:ea typeface="汉仪中楷简" panose="02010600000101010101" charset="-122"/>
                <a:cs typeface="汉仪中楷简" panose="02010600000101010101" charset="-122"/>
              </a:rPr>
              <a:t>阅读课文第</a:t>
            </a:r>
            <a:r>
              <a:rPr lang="en-US" altLang="zh-CN" sz="2800">
                <a:latin typeface="汉仪中楷简" panose="02010600000101010101" charset="-122"/>
                <a:ea typeface="汉仪中楷简" panose="02010600000101010101" charset="-122"/>
                <a:cs typeface="汉仪中楷简" panose="02010600000101010101" charset="-122"/>
              </a:rPr>
              <a:t>40-41</a:t>
            </a:r>
            <a:r>
              <a:rPr lang="zh-CN" altLang="en-US" sz="2800">
                <a:latin typeface="汉仪中楷简" panose="02010600000101010101" charset="-122"/>
                <a:ea typeface="汉仪中楷简" panose="02010600000101010101" charset="-122"/>
                <a:cs typeface="汉仪中楷简" panose="02010600000101010101" charset="-122"/>
              </a:rPr>
              <a:t>页，独立归纳下表，举手回答：</a:t>
            </a:r>
            <a:endParaRPr lang="zh-CN" altLang="en-US" sz="2800">
              <a:latin typeface="汉仪中楷简" panose="02010600000101010101" charset="-122"/>
              <a:ea typeface="汉仪中楷简" panose="02010600000101010101" charset="-122"/>
              <a:cs typeface="汉仪中楷简" panose="0201060000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4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4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464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4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464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0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650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650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2465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2465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2465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2467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465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7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24657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4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44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588010" y="538480"/>
            <a:ext cx="1701165" cy="47053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noAutofit/>
          </a:bodyPr>
          <a:p>
            <a:r>
              <a:rPr lang="en-US" altLang="zh-CN" sz="2800" b="1">
                <a:latin typeface="方正楷体简体" panose="03000509000000000000" charset="-122"/>
                <a:ea typeface="方正楷体简体" panose="03000509000000000000" charset="-122"/>
              </a:rPr>
              <a:t>3</a:t>
            </a:r>
            <a:r>
              <a:rPr lang="zh-CN" altLang="en-US" sz="2800" b="1">
                <a:latin typeface="方正楷体简体" panose="03000509000000000000" charset="-122"/>
                <a:ea typeface="方正楷体简体" panose="03000509000000000000" charset="-122"/>
              </a:rPr>
              <a:t>、思想：</a:t>
            </a:r>
            <a:endParaRPr lang="zh-CN" altLang="en-US" sz="2800" b="1"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135914" y="144510"/>
            <a:ext cx="798195" cy="773877"/>
            <a:chOff x="11231164" y="144510"/>
            <a:chExt cx="798195" cy="773877"/>
          </a:xfrm>
        </p:grpSpPr>
        <p:sp>
          <p:nvSpPr>
            <p:cNvPr id="9" name="Freeform 5"/>
            <p:cNvSpPr/>
            <p:nvPr/>
          </p:nvSpPr>
          <p:spPr bwMode="auto">
            <a:xfrm>
              <a:off x="11440004" y="177273"/>
              <a:ext cx="308997" cy="489700"/>
            </a:xfrm>
            <a:custGeom>
              <a:avLst/>
              <a:gdLst>
                <a:gd name="T0" fmla="*/ 15 w 164"/>
                <a:gd name="T1" fmla="*/ 164 h 262"/>
                <a:gd name="T2" fmla="*/ 3 w 164"/>
                <a:gd name="T3" fmla="*/ 98 h 262"/>
                <a:gd name="T4" fmla="*/ 22 w 164"/>
                <a:gd name="T5" fmla="*/ 62 h 262"/>
                <a:gd name="T6" fmla="*/ 67 w 164"/>
                <a:gd name="T7" fmla="*/ 21 h 262"/>
                <a:gd name="T8" fmla="*/ 108 w 164"/>
                <a:gd name="T9" fmla="*/ 13 h 262"/>
                <a:gd name="T10" fmla="*/ 160 w 164"/>
                <a:gd name="T11" fmla="*/ 74 h 262"/>
                <a:gd name="T12" fmla="*/ 155 w 164"/>
                <a:gd name="T13" fmla="*/ 164 h 262"/>
                <a:gd name="T14" fmla="*/ 151 w 164"/>
                <a:gd name="T15" fmla="*/ 210 h 262"/>
                <a:gd name="T16" fmla="*/ 96 w 164"/>
                <a:gd name="T17" fmla="*/ 262 h 262"/>
                <a:gd name="T18" fmla="*/ 15 w 164"/>
                <a:gd name="T19" fmla="*/ 16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62">
                  <a:moveTo>
                    <a:pt x="15" y="164"/>
                  </a:moveTo>
                  <a:cubicBezTo>
                    <a:pt x="15" y="164"/>
                    <a:pt x="0" y="122"/>
                    <a:pt x="3" y="98"/>
                  </a:cubicBezTo>
                  <a:cubicBezTo>
                    <a:pt x="6" y="74"/>
                    <a:pt x="13" y="74"/>
                    <a:pt x="22" y="62"/>
                  </a:cubicBezTo>
                  <a:cubicBezTo>
                    <a:pt x="31" y="51"/>
                    <a:pt x="56" y="37"/>
                    <a:pt x="67" y="21"/>
                  </a:cubicBezTo>
                  <a:cubicBezTo>
                    <a:pt x="77" y="6"/>
                    <a:pt x="91" y="0"/>
                    <a:pt x="108" y="13"/>
                  </a:cubicBezTo>
                  <a:cubicBezTo>
                    <a:pt x="125" y="25"/>
                    <a:pt x="155" y="51"/>
                    <a:pt x="160" y="74"/>
                  </a:cubicBezTo>
                  <a:cubicBezTo>
                    <a:pt x="164" y="97"/>
                    <a:pt x="153" y="143"/>
                    <a:pt x="155" y="164"/>
                  </a:cubicBezTo>
                  <a:cubicBezTo>
                    <a:pt x="157" y="185"/>
                    <a:pt x="157" y="190"/>
                    <a:pt x="151" y="210"/>
                  </a:cubicBezTo>
                  <a:cubicBezTo>
                    <a:pt x="145" y="229"/>
                    <a:pt x="112" y="262"/>
                    <a:pt x="96" y="262"/>
                  </a:cubicBezTo>
                  <a:cubicBezTo>
                    <a:pt x="79" y="262"/>
                    <a:pt x="14" y="199"/>
                    <a:pt x="15" y="16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ea typeface="楷体" panose="02010609060101010101" pitchFamily="49" charset="-122"/>
                <a:cs typeface="楷体" panose="02010609060101010101" pitchFamily="49" charset="-122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231164" y="144510"/>
              <a:ext cx="798195" cy="773877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p>
              <a:r>
                <a:rPr lang="zh-CN" altLang="en-US" sz="4000" b="1" dirty="0"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贰</a:t>
              </a:r>
              <a:endParaRPr lang="zh-CN" altLang="en-US" sz="4000" b="1" dirty="0">
                <a:ea typeface="楷体" panose="02010609060101010101" pitchFamily="49" charset="-122"/>
                <a:cs typeface="楷体" panose="02010609060101010101" pitchFamily="49" charset="-122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1582398" y="760922"/>
            <a:ext cx="551815" cy="1310640"/>
          </a:xfrm>
          <a:prstGeom prst="rect">
            <a:avLst/>
          </a:prstGeom>
        </p:spPr>
        <p:txBody>
          <a:bodyPr vert="eaVert" wrap="none">
            <a:spAutoFit/>
          </a:bodyPr>
          <a:p>
            <a:r>
              <a:rPr lang="zh-CN" altLang="en-US" sz="2400" dirty="0"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百家</a:t>
            </a:r>
            <a:r>
              <a:rPr lang="zh-CN" altLang="en-US" sz="2400" dirty="0">
                <a:solidFill>
                  <a:srgbClr val="FF0000"/>
                </a:solidFill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争鸣</a:t>
            </a:r>
            <a:endParaRPr lang="zh-CN" altLang="en-US" sz="2400" dirty="0">
              <a:solidFill>
                <a:srgbClr val="FF0000"/>
              </a:solidFill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76605" y="1155700"/>
            <a:ext cx="2480572" cy="3209925"/>
            <a:chOff x="1223" y="1820"/>
            <a:chExt cx="3969" cy="5055"/>
          </a:xfrm>
        </p:grpSpPr>
        <p:pic>
          <p:nvPicPr>
            <p:cNvPr id="9236" name="图片 25" descr="孟子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23" y="1820"/>
              <a:ext cx="3355" cy="50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" name="文本框 16"/>
            <p:cNvSpPr txBox="1"/>
            <p:nvPr/>
          </p:nvSpPr>
          <p:spPr>
            <a:xfrm>
              <a:off x="4215" y="2865"/>
              <a:ext cx="977" cy="285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方正楷体简体" panose="03000509000000000000" charset="-122"/>
                  <a:ea typeface="方正楷体简体" panose="03000509000000000000" charset="-122"/>
                  <a:cs typeface="+mn-cs"/>
                </a:rPr>
                <a:t>儒家孟子</a:t>
              </a: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楷体简体" panose="03000509000000000000" charset="-122"/>
                <a:ea typeface="方正楷体简体" panose="03000509000000000000" charset="-122"/>
                <a:cs typeface="+mn-cs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598218" y="3607118"/>
            <a:ext cx="2983547" cy="2797175"/>
            <a:chOff x="13323" y="1768"/>
            <a:chExt cx="4698" cy="4405"/>
          </a:xfrm>
        </p:grpSpPr>
        <p:grpSp>
          <p:nvGrpSpPr>
            <p:cNvPr id="3" name="组合 27"/>
            <p:cNvGrpSpPr/>
            <p:nvPr/>
          </p:nvGrpSpPr>
          <p:grpSpPr>
            <a:xfrm>
              <a:off x="13323" y="1768"/>
              <a:ext cx="4472" cy="4405"/>
              <a:chOff x="13856" y="203"/>
              <a:chExt cx="5319" cy="5337"/>
            </a:xfrm>
          </p:grpSpPr>
          <p:pic>
            <p:nvPicPr>
              <p:cNvPr id="26641" name="图片 6" descr="墨子">
                <a:hlinkClick r:id="rId3" action="ppaction://hlinksldjump"/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856" y="203"/>
                <a:ext cx="3954" cy="533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6642" name="图片 26" descr="图片3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8200" y="1297"/>
                <a:ext cx="975" cy="253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9" name="文本框 18"/>
            <p:cNvSpPr txBox="1"/>
            <p:nvPr/>
          </p:nvSpPr>
          <p:spPr>
            <a:xfrm>
              <a:off x="17078" y="2815"/>
              <a:ext cx="943" cy="285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方正楷体简体" panose="03000509000000000000" charset="-122"/>
                  <a:ea typeface="方正楷体简体" panose="03000509000000000000" charset="-122"/>
                  <a:cs typeface="+mn-cs"/>
                </a:rPr>
                <a:t>墨家墨子</a:t>
              </a: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楷体简体" panose="03000509000000000000" charset="-122"/>
                <a:ea typeface="方正楷体简体" panose="03000509000000000000" charset="-122"/>
                <a:cs typeface="+mn-cs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184525" y="3683953"/>
            <a:ext cx="2924810" cy="2643187"/>
            <a:chOff x="10680" y="6173"/>
            <a:chExt cx="4606" cy="4162"/>
          </a:xfrm>
        </p:grpSpPr>
        <p:grpSp>
          <p:nvGrpSpPr>
            <p:cNvPr id="14" name="组合 31"/>
            <p:cNvGrpSpPr/>
            <p:nvPr/>
          </p:nvGrpSpPr>
          <p:grpSpPr>
            <a:xfrm>
              <a:off x="10680" y="6173"/>
              <a:ext cx="3603" cy="4162"/>
              <a:chOff x="4706" y="6080"/>
              <a:chExt cx="4730" cy="4436"/>
            </a:xfrm>
          </p:grpSpPr>
          <p:pic>
            <p:nvPicPr>
              <p:cNvPr id="26637" name="图片 5" descr="韩非子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706" y="6080"/>
                <a:ext cx="4731" cy="443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6638" name="图片 30" descr="55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864" y="6471"/>
                <a:ext cx="975" cy="321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0" name="文本框 19"/>
            <p:cNvSpPr txBox="1"/>
            <p:nvPr/>
          </p:nvSpPr>
          <p:spPr>
            <a:xfrm>
              <a:off x="14283" y="6323"/>
              <a:ext cx="1003" cy="353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方正楷体简体" panose="03000509000000000000" charset="-122"/>
                  <a:ea typeface="方正楷体简体" panose="03000509000000000000" charset="-122"/>
                  <a:cs typeface="+mn-cs"/>
                </a:rPr>
                <a:t>法家韩非子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596380" y="750253"/>
            <a:ext cx="2714625" cy="3028950"/>
            <a:chOff x="4260" y="5948"/>
            <a:chExt cx="4275" cy="4770"/>
          </a:xfrm>
        </p:grpSpPr>
        <p:grpSp>
          <p:nvGrpSpPr>
            <p:cNvPr id="6" name="组合 29"/>
            <p:cNvGrpSpPr/>
            <p:nvPr/>
          </p:nvGrpSpPr>
          <p:grpSpPr>
            <a:xfrm>
              <a:off x="4440" y="5948"/>
              <a:ext cx="4095" cy="4770"/>
              <a:chOff x="387" y="4267"/>
              <a:chExt cx="4319" cy="6014"/>
            </a:xfrm>
          </p:grpSpPr>
          <p:pic>
            <p:nvPicPr>
              <p:cNvPr id="26639" name="图片 11" descr="庄子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362" y="4267"/>
                <a:ext cx="3344" cy="601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6640" name="图片 28" descr="54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87" y="6631"/>
                <a:ext cx="975" cy="253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1" name="文本框 20"/>
            <p:cNvSpPr txBox="1"/>
            <p:nvPr/>
          </p:nvSpPr>
          <p:spPr>
            <a:xfrm>
              <a:off x="4260" y="7206"/>
              <a:ext cx="879" cy="285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方正楷体简体" panose="03000509000000000000" charset="-122"/>
                  <a:ea typeface="方正楷体简体" panose="03000509000000000000" charset="-122"/>
                  <a:cs typeface="+mn-cs"/>
                </a:rPr>
                <a:t>道家庄子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3539490" y="355600"/>
            <a:ext cx="7586980" cy="9531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楷体简体" panose="03000509000000000000" charset="-122"/>
                <a:ea typeface="方正楷体简体" panose="03000509000000000000" charset="-122"/>
              </a:rPr>
              <a:t>       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楷体简体" panose="03000509000000000000" charset="-122"/>
                <a:ea typeface="方正楷体简体" panose="03000509000000000000" charset="-122"/>
              </a:rPr>
              <a:t>面对学校用餐个别同学不文明现象，请任选以下四位的思想向校长提出管理建议。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4"/>
          <p:cNvGrpSpPr/>
          <p:nvPr/>
        </p:nvGrpSpPr>
        <p:grpSpPr>
          <a:xfrm>
            <a:off x="3198790" y="3549979"/>
            <a:ext cx="491183" cy="327766"/>
            <a:chOff x="6759605" y="2148981"/>
            <a:chExt cx="711972" cy="680985"/>
          </a:xfrm>
          <a:gradFill>
            <a:gsLst>
              <a:gs pos="0">
                <a:schemeClr val="bg1">
                  <a:lumMod val="95000"/>
                </a:schemeClr>
              </a:gs>
              <a:gs pos="32000">
                <a:schemeClr val="bg2">
                  <a:alpha val="36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</a:gradFill>
        </p:grpSpPr>
        <p:sp>
          <p:nvSpPr>
            <p:cNvPr id="12" name="十字星 11"/>
            <p:cNvSpPr/>
            <p:nvPr/>
          </p:nvSpPr>
          <p:spPr>
            <a:xfrm>
              <a:off x="6759605" y="2149624"/>
              <a:ext cx="711972" cy="680342"/>
            </a:xfrm>
            <a:prstGeom prst="star4">
              <a:avLst>
                <a:gd name="adj" fmla="val 662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十字星 12"/>
            <p:cNvSpPr/>
            <p:nvPr/>
          </p:nvSpPr>
          <p:spPr>
            <a:xfrm rot="2630289">
              <a:off x="6759605" y="2148981"/>
              <a:ext cx="711972" cy="680342"/>
            </a:xfrm>
            <a:prstGeom prst="star4">
              <a:avLst>
                <a:gd name="adj" fmla="val 662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" name="组合 16"/>
          <p:cNvGrpSpPr/>
          <p:nvPr/>
        </p:nvGrpSpPr>
        <p:grpSpPr>
          <a:xfrm>
            <a:off x="6817251" y="1670552"/>
            <a:ext cx="491179" cy="327766"/>
            <a:chOff x="6759605" y="2148981"/>
            <a:chExt cx="711972" cy="680985"/>
          </a:xfrm>
          <a:gradFill>
            <a:gsLst>
              <a:gs pos="0">
                <a:schemeClr val="bg1">
                  <a:lumMod val="95000"/>
                </a:schemeClr>
              </a:gs>
              <a:gs pos="32000">
                <a:schemeClr val="bg2">
                  <a:alpha val="36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</a:gradFill>
        </p:grpSpPr>
        <p:sp>
          <p:nvSpPr>
            <p:cNvPr id="18" name="十字星 17"/>
            <p:cNvSpPr/>
            <p:nvPr/>
          </p:nvSpPr>
          <p:spPr>
            <a:xfrm>
              <a:off x="6759605" y="2149624"/>
              <a:ext cx="711972" cy="680342"/>
            </a:xfrm>
            <a:prstGeom prst="star4">
              <a:avLst>
                <a:gd name="adj" fmla="val 662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十字星 18"/>
            <p:cNvSpPr/>
            <p:nvPr/>
          </p:nvSpPr>
          <p:spPr>
            <a:xfrm rot="2630289">
              <a:off x="6759605" y="2148981"/>
              <a:ext cx="711972" cy="680342"/>
            </a:xfrm>
            <a:prstGeom prst="star4">
              <a:avLst>
                <a:gd name="adj" fmla="val 662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19"/>
          <p:cNvGrpSpPr/>
          <p:nvPr/>
        </p:nvGrpSpPr>
        <p:grpSpPr>
          <a:xfrm>
            <a:off x="8732562" y="1777158"/>
            <a:ext cx="491183" cy="327766"/>
            <a:chOff x="6759605" y="2148981"/>
            <a:chExt cx="711972" cy="680985"/>
          </a:xfrm>
          <a:gradFill>
            <a:gsLst>
              <a:gs pos="0">
                <a:schemeClr val="bg1">
                  <a:lumMod val="95000"/>
                </a:schemeClr>
              </a:gs>
              <a:gs pos="32000">
                <a:schemeClr val="bg2">
                  <a:alpha val="36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</a:gradFill>
        </p:grpSpPr>
        <p:sp>
          <p:nvSpPr>
            <p:cNvPr id="21" name="十字星 20"/>
            <p:cNvSpPr/>
            <p:nvPr/>
          </p:nvSpPr>
          <p:spPr>
            <a:xfrm>
              <a:off x="6759605" y="2149624"/>
              <a:ext cx="711972" cy="680342"/>
            </a:xfrm>
            <a:prstGeom prst="star4">
              <a:avLst>
                <a:gd name="adj" fmla="val 662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十字星 21"/>
            <p:cNvSpPr/>
            <p:nvPr/>
          </p:nvSpPr>
          <p:spPr>
            <a:xfrm rot="2630289">
              <a:off x="6759605" y="2148981"/>
              <a:ext cx="711972" cy="680342"/>
            </a:xfrm>
            <a:prstGeom prst="star4">
              <a:avLst>
                <a:gd name="adj" fmla="val 662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" name="组合 22"/>
          <p:cNvGrpSpPr/>
          <p:nvPr/>
        </p:nvGrpSpPr>
        <p:grpSpPr>
          <a:xfrm>
            <a:off x="3895130" y="4706783"/>
            <a:ext cx="491175" cy="327766"/>
            <a:chOff x="6759605" y="2148981"/>
            <a:chExt cx="711972" cy="680985"/>
          </a:xfrm>
          <a:gradFill>
            <a:gsLst>
              <a:gs pos="0">
                <a:schemeClr val="bg1">
                  <a:lumMod val="95000"/>
                </a:schemeClr>
              </a:gs>
              <a:gs pos="32000">
                <a:schemeClr val="bg2">
                  <a:alpha val="36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</a:gradFill>
        </p:grpSpPr>
        <p:sp>
          <p:nvSpPr>
            <p:cNvPr id="24" name="十字星 23"/>
            <p:cNvSpPr/>
            <p:nvPr/>
          </p:nvSpPr>
          <p:spPr>
            <a:xfrm>
              <a:off x="6759605" y="2149624"/>
              <a:ext cx="711972" cy="680342"/>
            </a:xfrm>
            <a:prstGeom prst="star4">
              <a:avLst>
                <a:gd name="adj" fmla="val 662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十字星 24"/>
            <p:cNvSpPr/>
            <p:nvPr/>
          </p:nvSpPr>
          <p:spPr>
            <a:xfrm rot="2630289">
              <a:off x="6759605" y="2148981"/>
              <a:ext cx="711972" cy="680342"/>
            </a:xfrm>
            <a:prstGeom prst="star4">
              <a:avLst>
                <a:gd name="adj" fmla="val 662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6" name="十字星 25"/>
          <p:cNvSpPr/>
          <p:nvPr/>
        </p:nvSpPr>
        <p:spPr>
          <a:xfrm rot="2630289">
            <a:off x="9211642" y="1801214"/>
            <a:ext cx="491179" cy="327457"/>
          </a:xfrm>
          <a:prstGeom prst="star4">
            <a:avLst>
              <a:gd name="adj" fmla="val 6621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32000">
                <a:schemeClr val="bg2">
                  <a:alpha val="36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十字星 26"/>
          <p:cNvSpPr/>
          <p:nvPr/>
        </p:nvSpPr>
        <p:spPr>
          <a:xfrm rot="2630289">
            <a:off x="7837961" y="1732708"/>
            <a:ext cx="491175" cy="327457"/>
          </a:xfrm>
          <a:prstGeom prst="star4">
            <a:avLst>
              <a:gd name="adj" fmla="val 6621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32000">
                <a:schemeClr val="bg2">
                  <a:alpha val="36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" name="组合 30"/>
          <p:cNvGrpSpPr/>
          <p:nvPr/>
        </p:nvGrpSpPr>
        <p:grpSpPr>
          <a:xfrm>
            <a:off x="3968475" y="2007576"/>
            <a:ext cx="491175" cy="327766"/>
            <a:chOff x="6759605" y="2148981"/>
            <a:chExt cx="711972" cy="680985"/>
          </a:xfrm>
          <a:gradFill>
            <a:gsLst>
              <a:gs pos="0">
                <a:schemeClr val="bg1">
                  <a:lumMod val="95000"/>
                </a:schemeClr>
              </a:gs>
              <a:gs pos="32000">
                <a:schemeClr val="bg2">
                  <a:alpha val="36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</a:gradFill>
        </p:grpSpPr>
        <p:sp>
          <p:nvSpPr>
            <p:cNvPr id="32" name="十字星 31"/>
            <p:cNvSpPr/>
            <p:nvPr/>
          </p:nvSpPr>
          <p:spPr>
            <a:xfrm>
              <a:off x="6759605" y="2149624"/>
              <a:ext cx="711972" cy="680342"/>
            </a:xfrm>
            <a:prstGeom prst="star4">
              <a:avLst>
                <a:gd name="adj" fmla="val 662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十字星 32"/>
            <p:cNvSpPr/>
            <p:nvPr/>
          </p:nvSpPr>
          <p:spPr>
            <a:xfrm rot="2630289">
              <a:off x="6759605" y="2148981"/>
              <a:ext cx="711972" cy="680342"/>
            </a:xfrm>
            <a:prstGeom prst="star4">
              <a:avLst>
                <a:gd name="adj" fmla="val 662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" name="组合 33"/>
          <p:cNvGrpSpPr/>
          <p:nvPr/>
        </p:nvGrpSpPr>
        <p:grpSpPr>
          <a:xfrm>
            <a:off x="5666180" y="2234335"/>
            <a:ext cx="491180" cy="327766"/>
            <a:chOff x="6759605" y="2148981"/>
            <a:chExt cx="711972" cy="680985"/>
          </a:xfrm>
          <a:gradFill>
            <a:gsLst>
              <a:gs pos="0">
                <a:schemeClr val="bg1">
                  <a:lumMod val="95000"/>
                </a:schemeClr>
              </a:gs>
              <a:gs pos="32000">
                <a:schemeClr val="bg2">
                  <a:alpha val="36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</a:gradFill>
        </p:grpSpPr>
        <p:sp>
          <p:nvSpPr>
            <p:cNvPr id="35" name="十字星 34"/>
            <p:cNvSpPr/>
            <p:nvPr/>
          </p:nvSpPr>
          <p:spPr>
            <a:xfrm>
              <a:off x="6759605" y="2149624"/>
              <a:ext cx="711972" cy="680342"/>
            </a:xfrm>
            <a:prstGeom prst="star4">
              <a:avLst>
                <a:gd name="adj" fmla="val 662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十字星 35"/>
            <p:cNvSpPr/>
            <p:nvPr/>
          </p:nvSpPr>
          <p:spPr>
            <a:xfrm rot="2630289">
              <a:off x="6759605" y="2148981"/>
              <a:ext cx="711972" cy="680342"/>
            </a:xfrm>
            <a:prstGeom prst="star4">
              <a:avLst>
                <a:gd name="adj" fmla="val 662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5" name="十字星 14"/>
          <p:cNvSpPr/>
          <p:nvPr/>
        </p:nvSpPr>
        <p:spPr>
          <a:xfrm rot="2630289">
            <a:off x="3358990" y="1952880"/>
            <a:ext cx="491183" cy="327457"/>
          </a:xfrm>
          <a:prstGeom prst="star4">
            <a:avLst>
              <a:gd name="adj" fmla="val 6621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32000">
                <a:schemeClr val="bg2">
                  <a:alpha val="36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8" name="组合 27"/>
          <p:cNvGrpSpPr/>
          <p:nvPr/>
        </p:nvGrpSpPr>
        <p:grpSpPr>
          <a:xfrm>
            <a:off x="2817982" y="1937435"/>
            <a:ext cx="491180" cy="327766"/>
            <a:chOff x="6759605" y="2148981"/>
            <a:chExt cx="711972" cy="680985"/>
          </a:xfrm>
          <a:gradFill>
            <a:gsLst>
              <a:gs pos="0">
                <a:schemeClr val="bg1">
                  <a:lumMod val="95000"/>
                </a:schemeClr>
              </a:gs>
              <a:gs pos="32000">
                <a:schemeClr val="bg2">
                  <a:alpha val="36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</a:gradFill>
        </p:grpSpPr>
        <p:sp>
          <p:nvSpPr>
            <p:cNvPr id="29" name="十字星 28"/>
            <p:cNvSpPr/>
            <p:nvPr/>
          </p:nvSpPr>
          <p:spPr>
            <a:xfrm>
              <a:off x="6759605" y="2149624"/>
              <a:ext cx="711972" cy="680342"/>
            </a:xfrm>
            <a:prstGeom prst="star4">
              <a:avLst>
                <a:gd name="adj" fmla="val 662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十字星 29"/>
            <p:cNvSpPr/>
            <p:nvPr/>
          </p:nvSpPr>
          <p:spPr>
            <a:xfrm rot="2630289">
              <a:off x="6759605" y="2148981"/>
              <a:ext cx="711972" cy="680342"/>
            </a:xfrm>
            <a:prstGeom prst="star4">
              <a:avLst>
                <a:gd name="adj" fmla="val 662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9" name="组合 36"/>
          <p:cNvGrpSpPr/>
          <p:nvPr/>
        </p:nvGrpSpPr>
        <p:grpSpPr>
          <a:xfrm>
            <a:off x="2581046" y="1795328"/>
            <a:ext cx="491175" cy="327766"/>
            <a:chOff x="6759605" y="2148981"/>
            <a:chExt cx="711972" cy="680985"/>
          </a:xfrm>
          <a:gradFill>
            <a:gsLst>
              <a:gs pos="0">
                <a:schemeClr val="bg1">
                  <a:lumMod val="95000"/>
                </a:schemeClr>
              </a:gs>
              <a:gs pos="32000">
                <a:schemeClr val="bg2">
                  <a:alpha val="36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</a:gradFill>
        </p:grpSpPr>
        <p:sp>
          <p:nvSpPr>
            <p:cNvPr id="38" name="十字星 37"/>
            <p:cNvSpPr/>
            <p:nvPr/>
          </p:nvSpPr>
          <p:spPr>
            <a:xfrm>
              <a:off x="6759605" y="2149624"/>
              <a:ext cx="711972" cy="680342"/>
            </a:xfrm>
            <a:prstGeom prst="star4">
              <a:avLst>
                <a:gd name="adj" fmla="val 662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十字星 38"/>
            <p:cNvSpPr/>
            <p:nvPr/>
          </p:nvSpPr>
          <p:spPr>
            <a:xfrm rot="2630289">
              <a:off x="6759605" y="2148981"/>
              <a:ext cx="711972" cy="680342"/>
            </a:xfrm>
            <a:prstGeom prst="star4">
              <a:avLst>
                <a:gd name="adj" fmla="val 662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" name="组合 39"/>
          <p:cNvGrpSpPr/>
          <p:nvPr/>
        </p:nvGrpSpPr>
        <p:grpSpPr>
          <a:xfrm>
            <a:off x="7033390" y="1847446"/>
            <a:ext cx="491179" cy="327766"/>
            <a:chOff x="6759605" y="2148981"/>
            <a:chExt cx="711972" cy="680985"/>
          </a:xfrm>
          <a:gradFill>
            <a:gsLst>
              <a:gs pos="0">
                <a:schemeClr val="bg1">
                  <a:lumMod val="95000"/>
                </a:schemeClr>
              </a:gs>
              <a:gs pos="32000">
                <a:schemeClr val="bg2">
                  <a:alpha val="36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</a:gradFill>
        </p:grpSpPr>
        <p:sp>
          <p:nvSpPr>
            <p:cNvPr id="41" name="十字星 40"/>
            <p:cNvSpPr/>
            <p:nvPr/>
          </p:nvSpPr>
          <p:spPr>
            <a:xfrm>
              <a:off x="6759605" y="2149624"/>
              <a:ext cx="711972" cy="680342"/>
            </a:xfrm>
            <a:prstGeom prst="star4">
              <a:avLst>
                <a:gd name="adj" fmla="val 662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十字星 41"/>
            <p:cNvSpPr/>
            <p:nvPr/>
          </p:nvSpPr>
          <p:spPr>
            <a:xfrm rot="2630289">
              <a:off x="6759605" y="2148981"/>
              <a:ext cx="711972" cy="680342"/>
            </a:xfrm>
            <a:prstGeom prst="star4">
              <a:avLst>
                <a:gd name="adj" fmla="val 662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1" name="组合 42"/>
          <p:cNvGrpSpPr/>
          <p:nvPr/>
        </p:nvGrpSpPr>
        <p:grpSpPr>
          <a:xfrm>
            <a:off x="4296045" y="1784032"/>
            <a:ext cx="753818" cy="540557"/>
            <a:chOff x="6759605" y="2148981"/>
            <a:chExt cx="711972" cy="680985"/>
          </a:xfrm>
          <a:gradFill>
            <a:gsLst>
              <a:gs pos="0">
                <a:schemeClr val="bg1">
                  <a:lumMod val="95000"/>
                </a:schemeClr>
              </a:gs>
              <a:gs pos="32000">
                <a:schemeClr val="bg2">
                  <a:alpha val="36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</a:gradFill>
        </p:grpSpPr>
        <p:sp>
          <p:nvSpPr>
            <p:cNvPr id="44" name="十字星 43"/>
            <p:cNvSpPr/>
            <p:nvPr/>
          </p:nvSpPr>
          <p:spPr>
            <a:xfrm>
              <a:off x="6759605" y="2149624"/>
              <a:ext cx="711972" cy="680342"/>
            </a:xfrm>
            <a:prstGeom prst="star4">
              <a:avLst>
                <a:gd name="adj" fmla="val 662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十字星 44"/>
            <p:cNvSpPr/>
            <p:nvPr/>
          </p:nvSpPr>
          <p:spPr>
            <a:xfrm rot="2630289">
              <a:off x="6759605" y="2148981"/>
              <a:ext cx="711972" cy="680342"/>
            </a:xfrm>
            <a:prstGeom prst="star4">
              <a:avLst>
                <a:gd name="adj" fmla="val 662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6" name="十字星 45"/>
          <p:cNvSpPr/>
          <p:nvPr/>
        </p:nvSpPr>
        <p:spPr>
          <a:xfrm rot="2630289">
            <a:off x="9389688" y="2105279"/>
            <a:ext cx="491179" cy="327457"/>
          </a:xfrm>
          <a:prstGeom prst="star4">
            <a:avLst>
              <a:gd name="adj" fmla="val 6621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32000">
                <a:schemeClr val="bg2">
                  <a:alpha val="36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十字星 46"/>
          <p:cNvSpPr/>
          <p:nvPr/>
        </p:nvSpPr>
        <p:spPr>
          <a:xfrm rot="2630289">
            <a:off x="9149972" y="3216352"/>
            <a:ext cx="491183" cy="327457"/>
          </a:xfrm>
          <a:prstGeom prst="star4">
            <a:avLst>
              <a:gd name="adj" fmla="val 6621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32000">
                <a:schemeClr val="bg2">
                  <a:alpha val="36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十字星 47"/>
          <p:cNvSpPr/>
          <p:nvPr/>
        </p:nvSpPr>
        <p:spPr>
          <a:xfrm rot="2630289">
            <a:off x="9211643" y="2582093"/>
            <a:ext cx="491179" cy="327457"/>
          </a:xfrm>
          <a:prstGeom prst="star4">
            <a:avLst>
              <a:gd name="adj" fmla="val 6621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32000">
                <a:schemeClr val="bg2">
                  <a:alpha val="36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十字星 49"/>
          <p:cNvSpPr/>
          <p:nvPr/>
        </p:nvSpPr>
        <p:spPr>
          <a:xfrm rot="2630289">
            <a:off x="8196429" y="1533206"/>
            <a:ext cx="491175" cy="327457"/>
          </a:xfrm>
          <a:prstGeom prst="star4">
            <a:avLst>
              <a:gd name="adj" fmla="val 6621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32000">
                <a:schemeClr val="bg2">
                  <a:alpha val="36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6" name="组合 50"/>
          <p:cNvGrpSpPr/>
          <p:nvPr/>
        </p:nvGrpSpPr>
        <p:grpSpPr>
          <a:xfrm>
            <a:off x="8904385" y="4436954"/>
            <a:ext cx="491180" cy="327766"/>
            <a:chOff x="6759605" y="2148981"/>
            <a:chExt cx="711972" cy="680985"/>
          </a:xfrm>
          <a:gradFill>
            <a:gsLst>
              <a:gs pos="0">
                <a:schemeClr val="bg1">
                  <a:lumMod val="95000"/>
                </a:schemeClr>
              </a:gs>
              <a:gs pos="32000">
                <a:schemeClr val="bg2">
                  <a:alpha val="36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</a:gradFill>
        </p:grpSpPr>
        <p:sp>
          <p:nvSpPr>
            <p:cNvPr id="52" name="十字星 51"/>
            <p:cNvSpPr/>
            <p:nvPr/>
          </p:nvSpPr>
          <p:spPr>
            <a:xfrm>
              <a:off x="6759605" y="2149624"/>
              <a:ext cx="711972" cy="680342"/>
            </a:xfrm>
            <a:prstGeom prst="star4">
              <a:avLst>
                <a:gd name="adj" fmla="val 662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十字星 52"/>
            <p:cNvSpPr/>
            <p:nvPr/>
          </p:nvSpPr>
          <p:spPr>
            <a:xfrm rot="2630289">
              <a:off x="6759605" y="2148981"/>
              <a:ext cx="711972" cy="680342"/>
            </a:xfrm>
            <a:prstGeom prst="star4">
              <a:avLst>
                <a:gd name="adj" fmla="val 662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7" name="组合 53"/>
          <p:cNvGrpSpPr/>
          <p:nvPr/>
        </p:nvGrpSpPr>
        <p:grpSpPr>
          <a:xfrm>
            <a:off x="8267608" y="3674140"/>
            <a:ext cx="491175" cy="327766"/>
            <a:chOff x="6759605" y="2148981"/>
            <a:chExt cx="711972" cy="680985"/>
          </a:xfrm>
          <a:gradFill>
            <a:gsLst>
              <a:gs pos="0">
                <a:schemeClr val="bg1">
                  <a:lumMod val="95000"/>
                </a:schemeClr>
              </a:gs>
              <a:gs pos="32000">
                <a:schemeClr val="bg2">
                  <a:alpha val="36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</a:gradFill>
        </p:grpSpPr>
        <p:sp>
          <p:nvSpPr>
            <p:cNvPr id="55" name="十字星 54"/>
            <p:cNvSpPr/>
            <p:nvPr/>
          </p:nvSpPr>
          <p:spPr>
            <a:xfrm>
              <a:off x="6759605" y="2149624"/>
              <a:ext cx="711972" cy="680342"/>
            </a:xfrm>
            <a:prstGeom prst="star4">
              <a:avLst>
                <a:gd name="adj" fmla="val 662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十字星 55"/>
            <p:cNvSpPr/>
            <p:nvPr/>
          </p:nvSpPr>
          <p:spPr>
            <a:xfrm rot="2630289">
              <a:off x="6759605" y="2148981"/>
              <a:ext cx="711972" cy="680342"/>
            </a:xfrm>
            <a:prstGeom prst="star4">
              <a:avLst>
                <a:gd name="adj" fmla="val 662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935123" y="1312086"/>
            <a:ext cx="8322949" cy="21945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0" i="0" u="none" strike="noStrike" kern="1200" cap="none" spc="0" normalizeH="0" baseline="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  <a:uLnTx/>
                <a:uFillTx/>
                <a:latin typeface="方正舒体" panose="02010601030101010101" pitchFamily="2" charset="-122"/>
                <a:ea typeface="方正舒体" panose="02010601030101010101" pitchFamily="2" charset="-122"/>
                <a:cs typeface="+mn-cs"/>
              </a:rPr>
              <a:t>百家争鸣</a:t>
            </a:r>
            <a:endParaRPr kumimoji="0" lang="zh-CN" altLang="en-US" sz="11500" b="0" i="0" u="none" strike="noStrike" kern="1200" cap="none" spc="0" normalizeH="0" baseline="0" noProof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  <a:uLnTx/>
              <a:uFillTx/>
              <a:latin typeface="方正舒体" panose="02010601030101010101" pitchFamily="2" charset="-122"/>
              <a:ea typeface="方正舒体" panose="02010601030101010101" pitchFamily="2" charset="-122"/>
              <a:cs typeface="+mn-cs"/>
            </a:endParaRPr>
          </a:p>
        </p:txBody>
      </p:sp>
      <p:sp>
        <p:nvSpPr>
          <p:cNvPr id="58" name="十字星 57"/>
          <p:cNvSpPr/>
          <p:nvPr/>
        </p:nvSpPr>
        <p:spPr>
          <a:xfrm rot="2630289">
            <a:off x="3117181" y="2393478"/>
            <a:ext cx="491175" cy="327457"/>
          </a:xfrm>
          <a:prstGeom prst="star4">
            <a:avLst>
              <a:gd name="adj" fmla="val 6621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32000">
                <a:schemeClr val="bg2">
                  <a:alpha val="36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十字星 58"/>
          <p:cNvSpPr/>
          <p:nvPr/>
        </p:nvSpPr>
        <p:spPr>
          <a:xfrm rot="2630289">
            <a:off x="2417068" y="2973579"/>
            <a:ext cx="491179" cy="327457"/>
          </a:xfrm>
          <a:prstGeom prst="star4">
            <a:avLst>
              <a:gd name="adj" fmla="val 6621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32000">
                <a:schemeClr val="bg2">
                  <a:alpha val="36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十字星 59"/>
          <p:cNvSpPr/>
          <p:nvPr/>
        </p:nvSpPr>
        <p:spPr>
          <a:xfrm rot="2630289">
            <a:off x="8335146" y="2043122"/>
            <a:ext cx="491179" cy="327457"/>
          </a:xfrm>
          <a:prstGeom prst="star4">
            <a:avLst>
              <a:gd name="adj" fmla="val 6621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32000">
                <a:schemeClr val="bg2">
                  <a:alpha val="36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98755" y="3615055"/>
            <a:ext cx="11802745" cy="2614930"/>
          </a:xfrm>
          <a:prstGeom prst="rect">
            <a:avLst/>
          </a:prstGeom>
          <a:solidFill>
            <a:schemeClr val="tx1">
              <a:lumMod val="95000"/>
              <a:lumOff val="5000"/>
              <a:alpha val="56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 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准圆简体" panose="03000509000000000000" charset="-122"/>
                <a:ea typeface="方正准圆简体" panose="03000509000000000000" charset="-122"/>
                <a:cs typeface="方正准圆简体" panose="03000509000000000000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sym typeface="+mn-ea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sym typeface="+mn-ea"/>
              </a:rPr>
              <a:t>、影响：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方正准圆简体" panose="03000509000000000000" charset="-122"/>
                <a:ea typeface="方正准圆简体" panose="03000509000000000000" charset="-122"/>
                <a:cs typeface="方正准圆简体" panose="03000509000000000000" charset="-122"/>
              </a:rPr>
              <a:t>百家争鸣</a:t>
            </a:r>
            <a:r>
              <a:rPr lang="zh-CN" altLang="en-US" sz="360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方正准圆简体" panose="03000509000000000000" charset="-122"/>
                <a:ea typeface="方正准圆简体" panose="03000509000000000000" charset="-122"/>
                <a:cs typeface="方正准圆简体" panose="03000509000000000000" charset="-122"/>
                <a:sym typeface="+mn-ea"/>
              </a:rPr>
              <a:t>促进了学术和思想的</a:t>
            </a:r>
            <a:r>
              <a:rPr lang="zh-CN" altLang="en-US" sz="3600" b="1" dirty="0">
                <a:solidFill>
                  <a:srgbClr val="FF0000"/>
                </a:solidFill>
                <a:latin typeface="方正准圆简体" panose="03000509000000000000" charset="-122"/>
                <a:ea typeface="方正准圆简体" panose="03000509000000000000" charset="-122"/>
                <a:cs typeface="方正准圆简体" panose="03000509000000000000" charset="-122"/>
                <a:sym typeface="+mn-ea"/>
              </a:rPr>
              <a:t>繁荣</a:t>
            </a:r>
            <a:r>
              <a:rPr lang="zh-CN" altLang="en-US" sz="360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方正准圆简体" panose="03000509000000000000" charset="-122"/>
                <a:ea typeface="方正准圆简体" panose="03000509000000000000" charset="-122"/>
                <a:cs typeface="方正准圆简体" panose="03000509000000000000" charset="-122"/>
                <a:sym typeface="+mn-ea"/>
              </a:rPr>
              <a:t>，成为中国古代第一次思想文化发展的</a:t>
            </a:r>
            <a:r>
              <a:rPr lang="zh-CN" altLang="en-US" sz="3600" b="1" dirty="0">
                <a:solidFill>
                  <a:srgbClr val="FF0000"/>
                </a:solidFill>
                <a:latin typeface="方正准圆简体" panose="03000509000000000000" charset="-122"/>
                <a:ea typeface="方正准圆简体" panose="03000509000000000000" charset="-122"/>
                <a:cs typeface="方正准圆简体" panose="03000509000000000000" charset="-122"/>
                <a:sym typeface="+mn-ea"/>
              </a:rPr>
              <a:t>高峰</a:t>
            </a:r>
            <a:r>
              <a:rPr lang="zh-CN" altLang="en-US" sz="360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方正准圆简体" panose="03000509000000000000" charset="-122"/>
                <a:ea typeface="方正准圆简体" panose="03000509000000000000" charset="-122"/>
                <a:cs typeface="方正准圆简体" panose="03000509000000000000" charset="-122"/>
                <a:sym typeface="+mn-ea"/>
              </a:rPr>
              <a:t>，为中国古代思想文化的发展奠定了</a:t>
            </a:r>
            <a:r>
              <a:rPr lang="zh-CN" altLang="en-US" sz="3600" b="1" dirty="0">
                <a:solidFill>
                  <a:srgbClr val="FF0000"/>
                </a:solidFill>
                <a:latin typeface="方正准圆简体" panose="03000509000000000000" charset="-122"/>
                <a:ea typeface="方正准圆简体" panose="03000509000000000000" charset="-122"/>
                <a:cs typeface="方正准圆简体" panose="03000509000000000000" charset="-122"/>
                <a:sym typeface="+mn-ea"/>
              </a:rPr>
              <a:t>基础</a:t>
            </a:r>
            <a:r>
              <a:rPr lang="zh-CN" altLang="en-US" sz="360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方正准圆简体" panose="03000509000000000000" charset="-122"/>
                <a:ea typeface="方正准圆简体" panose="03000509000000000000" charset="-122"/>
                <a:cs typeface="方正准圆简体" panose="03000509000000000000" charset="-122"/>
                <a:sym typeface="+mn-ea"/>
              </a:rPr>
              <a:t>，对后世有重要而深远的</a:t>
            </a:r>
            <a:r>
              <a:rPr lang="zh-CN" altLang="en-US" sz="3600" b="1" dirty="0">
                <a:solidFill>
                  <a:srgbClr val="FF0000"/>
                </a:solidFill>
                <a:latin typeface="方正准圆简体" panose="03000509000000000000" charset="-122"/>
                <a:ea typeface="方正准圆简体" panose="03000509000000000000" charset="-122"/>
                <a:cs typeface="方正准圆简体" panose="03000509000000000000" charset="-122"/>
                <a:sym typeface="+mn-ea"/>
              </a:rPr>
              <a:t>影响</a:t>
            </a:r>
            <a:r>
              <a:rPr lang="zh-CN" altLang="en-US" sz="360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方正准圆简体" panose="03000509000000000000" charset="-122"/>
                <a:ea typeface="方正准圆简体" panose="03000509000000000000" charset="-122"/>
                <a:cs typeface="方正准圆简体" panose="03000509000000000000" charset="-122"/>
                <a:sym typeface="+mn-ea"/>
              </a:rPr>
              <a:t>。</a:t>
            </a:r>
            <a:endParaRPr lang="zh-CN" altLang="en-US" sz="3600" b="1" dirty="0">
              <a:solidFill>
                <a:schemeClr val="tx2"/>
              </a:solidFill>
              <a:latin typeface="方正准圆简体" panose="03000509000000000000" charset="-122"/>
              <a:ea typeface="方正准圆简体" panose="03000509000000000000" charset="-122"/>
              <a:cs typeface="方正准圆简体" panose="03000509000000000000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方正准圆简体" panose="03000509000000000000" charset="-122"/>
              <a:ea typeface="方正准圆简体" panose="03000509000000000000" charset="-122"/>
              <a:cs typeface="方正准圆简体" panose="03000509000000000000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24000" y="149225"/>
            <a:ext cx="9144000" cy="1198880"/>
          </a:xfrm>
          <a:prstGeom prst="rect">
            <a:avLst/>
          </a:prstGeom>
          <a:solidFill>
            <a:schemeClr val="bg1">
              <a:lumMod val="95000"/>
              <a:alpha val="85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儒、道、阴阳、法、名、墨、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杂、农、小说、 纵横、兵、医等学术流派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6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2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53" presetClass="entr" presetSubtype="16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53" presetClass="entr" presetSubtype="16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53" presetClass="entr" presetSubtype="16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500"/>
                            </p:stCondLst>
                            <p:childTnLst>
                              <p:par>
                                <p:cTn id="90" presetID="53" presetClass="entr" presetSubtype="16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53" presetClass="entr" presetSubtype="16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3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12" presetID="53" presetClass="entr" presetSubtype="16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5a1f6085364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0805" y="2480310"/>
            <a:ext cx="12444730" cy="438023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0720" y="342900"/>
            <a:ext cx="5434330" cy="532574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514215" y="1547495"/>
            <a:ext cx="2804795" cy="3766185"/>
            <a:chOff x="6083" y="2446"/>
            <a:chExt cx="4417" cy="5931"/>
          </a:xfrm>
        </p:grpSpPr>
        <p:sp>
          <p:nvSpPr>
            <p:cNvPr id="9" name="矩形 8"/>
            <p:cNvSpPr/>
            <p:nvPr/>
          </p:nvSpPr>
          <p:spPr>
            <a:xfrm>
              <a:off x="6083" y="2446"/>
              <a:ext cx="1854" cy="4409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p>
              <a:r>
                <a:rPr lang="zh-CN" altLang="en-US" sz="8800" b="1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汉仪中隶书简" panose="02010600000101010101" charset="-122"/>
                  <a:ea typeface="汉仪中隶书简" panose="02010600000101010101" charset="-122"/>
                </a:rPr>
                <a:t>百家</a:t>
              </a:r>
              <a:endParaRPr lang="zh-CN" altLang="en-US" sz="8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中隶书简" panose="02010600000101010101" charset="-122"/>
                <a:ea typeface="汉仪中隶书简" panose="02010600000101010101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4"/>
              </p:custDataLst>
            </p:nvPr>
          </p:nvSpPr>
          <p:spPr>
            <a:xfrm>
              <a:off x="8646" y="3968"/>
              <a:ext cx="1854" cy="4409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p>
              <a:r>
                <a:rPr lang="zh-CN" altLang="en-US" sz="8800" b="1" dirty="0">
                  <a:solidFill>
                    <a:srgbClr val="990000"/>
                  </a:solidFill>
                  <a:latin typeface="汉仪中隶书简" panose="02010600000101010101" charset="-122"/>
                  <a:ea typeface="汉仪中隶书简" panose="02010600000101010101" charset="-122"/>
                </a:rPr>
                <a:t>争鸣</a:t>
              </a:r>
              <a:endParaRPr lang="zh-CN" altLang="en-US" sz="8700" dirty="0">
                <a:solidFill>
                  <a:srgbClr val="990000"/>
                </a:solidFill>
                <a:latin typeface="汉仪尚巍手书W" panose="00020600040101010101" charset="-122"/>
                <a:ea typeface="汉仪尚巍手书W" panose="0002060004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994150" y="5787390"/>
            <a:ext cx="4785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汉仪中隶书繁" panose="02010600000101010101" charset="-122"/>
                <a:ea typeface="汉仪中隶书繁" panose="02010600000101010101" charset="-122"/>
                <a:cs typeface="汉仪中隶书繁" panose="02010600000101010101" charset="-122"/>
              </a:rPr>
              <a:t>南师大常州实验学校</a:t>
            </a:r>
            <a:r>
              <a:rPr lang="en-US" altLang="zh-CN" sz="2800" b="1">
                <a:latin typeface="汉仪中隶书繁" panose="02010600000101010101" charset="-122"/>
                <a:ea typeface="汉仪中隶书繁" panose="02010600000101010101" charset="-122"/>
                <a:cs typeface="汉仪中隶书繁" panose="02010600000101010101" charset="-122"/>
              </a:rPr>
              <a:t> </a:t>
            </a:r>
            <a:r>
              <a:rPr lang="zh-CN" altLang="en-US" sz="2800" b="1">
                <a:latin typeface="汉仪中隶书繁" panose="02010600000101010101" charset="-122"/>
                <a:ea typeface="汉仪中隶书繁" panose="02010600000101010101" charset="-122"/>
                <a:cs typeface="汉仪中隶书繁" panose="02010600000101010101" charset="-122"/>
              </a:rPr>
              <a:t>陈建波</a:t>
            </a:r>
            <a:endParaRPr lang="zh-CN" altLang="en-US" sz="2800" b="1">
              <a:latin typeface="汉仪中隶书繁" panose="02010600000101010101" charset="-122"/>
              <a:ea typeface="汉仪中隶书繁" panose="02010600000101010101" charset="-122"/>
              <a:cs typeface="汉仪中隶书繁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文本框 158721"/>
          <p:cNvSpPr txBox="1"/>
          <p:nvPr/>
        </p:nvSpPr>
        <p:spPr>
          <a:xfrm>
            <a:off x="1079183" y="516573"/>
            <a:ext cx="1811020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汉仪中隶书繁" panose="02010600000101010101" charset="-122"/>
                <a:ea typeface="汉仪中隶书繁" panose="02010600000101010101" charset="-122"/>
              </a:rPr>
              <a:t>古为今用</a:t>
            </a:r>
            <a:endParaRPr lang="zh-CN" altLang="en-US" sz="3200" b="1" dirty="0">
              <a:solidFill>
                <a:srgbClr val="FF0000"/>
              </a:solidFill>
              <a:latin typeface="汉仪中隶书繁" panose="02010600000101010101" charset="-122"/>
              <a:ea typeface="汉仪中隶书繁" panose="02010600000101010101" charset="-122"/>
            </a:endParaRPr>
          </a:p>
        </p:txBody>
      </p:sp>
      <p:sp>
        <p:nvSpPr>
          <p:cNvPr id="37890" name="文本框 158723"/>
          <p:cNvSpPr txBox="1"/>
          <p:nvPr/>
        </p:nvSpPr>
        <p:spPr>
          <a:xfrm>
            <a:off x="1907858" y="1489393"/>
            <a:ext cx="3167062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   </a:t>
            </a:r>
            <a:r>
              <a:rPr lang="zh-CN" altLang="en-US" sz="3200" b="1" dirty="0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孟子“仁政”</a:t>
            </a:r>
            <a:endParaRPr lang="zh-CN" altLang="en-US" sz="3200" b="1" dirty="0"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</p:txBody>
      </p:sp>
      <p:sp>
        <p:nvSpPr>
          <p:cNvPr id="37891" name="文本框 158724"/>
          <p:cNvSpPr txBox="1"/>
          <p:nvPr/>
        </p:nvSpPr>
        <p:spPr>
          <a:xfrm>
            <a:off x="1907858" y="2497455"/>
            <a:ext cx="3168650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方正楷体简体" panose="03000509000000000000" charset="-122"/>
                <a:ea typeface="方正楷体简体" panose="03000509000000000000" charset="-122"/>
              </a:rPr>
              <a:t>墨子的提倡节俭</a:t>
            </a:r>
            <a:endParaRPr lang="zh-CN" altLang="en-US" sz="3200" b="1" dirty="0"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37892" name="文本框 158725"/>
          <p:cNvSpPr txBox="1"/>
          <p:nvPr/>
        </p:nvSpPr>
        <p:spPr>
          <a:xfrm>
            <a:off x="1907858" y="3505518"/>
            <a:ext cx="3240087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孔子“仁者爱人”</a:t>
            </a:r>
            <a:endParaRPr lang="zh-CN" altLang="en-US" sz="3200" b="1" dirty="0"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</p:txBody>
      </p:sp>
      <p:sp>
        <p:nvSpPr>
          <p:cNvPr id="37893" name="文本框 158726"/>
          <p:cNvSpPr txBox="1"/>
          <p:nvPr/>
        </p:nvSpPr>
        <p:spPr>
          <a:xfrm>
            <a:off x="1907858" y="4513580"/>
            <a:ext cx="3240087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庄子“顺应自然”</a:t>
            </a:r>
            <a:endParaRPr lang="zh-CN" altLang="en-US" sz="3200" b="1" dirty="0"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</p:txBody>
      </p:sp>
      <p:sp>
        <p:nvSpPr>
          <p:cNvPr id="37894" name="文本框 158727"/>
          <p:cNvSpPr txBox="1"/>
          <p:nvPr/>
        </p:nvSpPr>
        <p:spPr>
          <a:xfrm>
            <a:off x="6371908" y="5737543"/>
            <a:ext cx="3743325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   </a:t>
            </a:r>
            <a:r>
              <a:rPr lang="zh-CN" altLang="en-US" sz="3200" b="1" dirty="0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以民为本</a:t>
            </a:r>
            <a:endParaRPr lang="zh-CN" altLang="en-US" sz="3200" b="1" dirty="0"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</p:txBody>
      </p:sp>
      <p:sp>
        <p:nvSpPr>
          <p:cNvPr id="37895" name="文本框 158728"/>
          <p:cNvSpPr txBox="1"/>
          <p:nvPr/>
        </p:nvSpPr>
        <p:spPr>
          <a:xfrm>
            <a:off x="6298565" y="1489393"/>
            <a:ext cx="4032250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方正楷体简体" panose="03000509000000000000" charset="-122"/>
                <a:ea typeface="方正楷体简体" panose="03000509000000000000" charset="-122"/>
              </a:rPr>
              <a:t>构建节约型社会</a:t>
            </a:r>
            <a:endParaRPr lang="zh-CN" altLang="en-US" sz="3200" b="1" dirty="0"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37896" name="文本框 158729"/>
          <p:cNvSpPr txBox="1"/>
          <p:nvPr/>
        </p:nvSpPr>
        <p:spPr>
          <a:xfrm>
            <a:off x="6298565" y="2717800"/>
            <a:ext cx="4120515" cy="57594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no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方正楷体简体" panose="03000509000000000000" charset="-122"/>
                <a:ea typeface="方正楷体简体" panose="03000509000000000000" charset="-122"/>
              </a:rPr>
              <a:t>热爱和平、反对战争</a:t>
            </a:r>
            <a:endParaRPr lang="zh-CN" altLang="en-US" sz="3200" b="1" dirty="0"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37897" name="文本框 158730"/>
          <p:cNvSpPr txBox="1"/>
          <p:nvPr/>
        </p:nvSpPr>
        <p:spPr>
          <a:xfrm>
            <a:off x="6335713" y="4761548"/>
            <a:ext cx="3816350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 </a:t>
            </a:r>
            <a:r>
              <a:rPr lang="zh-CN" altLang="en-US" sz="3200" b="1" dirty="0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人与自然和谐相处</a:t>
            </a:r>
            <a:endParaRPr lang="zh-CN" altLang="en-US" sz="3200" b="1" dirty="0"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</p:txBody>
      </p:sp>
      <p:sp>
        <p:nvSpPr>
          <p:cNvPr id="37898" name="文本框 158731"/>
          <p:cNvSpPr txBox="1"/>
          <p:nvPr/>
        </p:nvSpPr>
        <p:spPr>
          <a:xfrm>
            <a:off x="1907858" y="5593080"/>
            <a:ext cx="3167062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    </a:t>
            </a:r>
            <a:r>
              <a:rPr lang="zh-CN" altLang="en-US" sz="3200" b="1" dirty="0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韩非“法治”</a:t>
            </a:r>
            <a:endParaRPr lang="zh-CN" altLang="en-US" sz="3200" b="1" dirty="0"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</p:txBody>
      </p:sp>
      <p:sp>
        <p:nvSpPr>
          <p:cNvPr id="37899" name="文本框 158732"/>
          <p:cNvSpPr txBox="1"/>
          <p:nvPr/>
        </p:nvSpPr>
        <p:spPr>
          <a:xfrm>
            <a:off x="6351588" y="3785553"/>
            <a:ext cx="3816350" cy="58356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       </a:t>
            </a:r>
            <a:r>
              <a:rPr lang="zh-CN" altLang="en-US" sz="3200" b="1" dirty="0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依法治国</a:t>
            </a:r>
            <a:endParaRPr lang="zh-CN" altLang="en-US" sz="3200" b="1" dirty="0"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</p:txBody>
      </p:sp>
      <p:sp>
        <p:nvSpPr>
          <p:cNvPr id="37900" name="直接连接符 158733"/>
          <p:cNvSpPr/>
          <p:nvPr/>
        </p:nvSpPr>
        <p:spPr>
          <a:xfrm>
            <a:off x="5219383" y="1921193"/>
            <a:ext cx="1152525" cy="4176712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8735" name="直接连接符 158734"/>
          <p:cNvSpPr/>
          <p:nvPr/>
        </p:nvSpPr>
        <p:spPr>
          <a:xfrm flipV="1">
            <a:off x="5147945" y="1776730"/>
            <a:ext cx="1079500" cy="1008063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8736" name="直接连接符 158735"/>
          <p:cNvSpPr/>
          <p:nvPr/>
        </p:nvSpPr>
        <p:spPr>
          <a:xfrm flipV="1">
            <a:off x="5147945" y="3072130"/>
            <a:ext cx="1079500" cy="76517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8737" name="直接连接符 158736"/>
          <p:cNvSpPr/>
          <p:nvPr/>
        </p:nvSpPr>
        <p:spPr>
          <a:xfrm>
            <a:off x="5074920" y="4872355"/>
            <a:ext cx="1223963" cy="144463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8738" name="直接连接符 158737"/>
          <p:cNvSpPr/>
          <p:nvPr/>
        </p:nvSpPr>
        <p:spPr>
          <a:xfrm flipV="1">
            <a:off x="5074920" y="4224655"/>
            <a:ext cx="1224280" cy="136842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8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8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8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8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1689" r="15131" b="14856"/>
          <a:stretch>
            <a:fillRect/>
          </a:stretch>
        </p:blipFill>
        <p:spPr>
          <a:xfrm>
            <a:off x="-1191895" y="3244215"/>
            <a:ext cx="6460490" cy="3686810"/>
          </a:xfrm>
          <a:prstGeom prst="ellipse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59660" y="990600"/>
            <a:ext cx="79914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《书经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方正准圆简体" panose="03000509000000000000" charset="-122"/>
                <a:sym typeface="+mn-ea"/>
              </a:rPr>
              <a:t>•</a:t>
            </a:r>
            <a:r>
              <a:rPr lang="zh-CN" altLang="en-US" sz="28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大禹谟》:「</a:t>
            </a:r>
            <a:r>
              <a:rPr lang="zh-CN" altLang="en-US" sz="28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正德</a:t>
            </a:r>
            <a:r>
              <a:rPr lang="zh-CN" altLang="en-US" sz="28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、利用、厚生、惟和。」</a:t>
            </a:r>
            <a:endParaRPr lang="zh-CN" altLang="en-US" sz="2800" b="1"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</p:txBody>
      </p:sp>
      <p:sp>
        <p:nvSpPr>
          <p:cNvPr id="5" name="燕尾形箭头 4"/>
          <p:cNvSpPr/>
          <p:nvPr/>
        </p:nvSpPr>
        <p:spPr>
          <a:xfrm>
            <a:off x="1385570" y="1119505"/>
            <a:ext cx="974090" cy="264795"/>
          </a:xfrm>
          <a:prstGeom prst="notched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268595" y="1512570"/>
            <a:ext cx="39490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方正准圆简体" panose="03000509000000000000" charset="-122"/>
                <a:ea typeface="方正准圆简体" panose="03000509000000000000" charset="-122"/>
              </a:rPr>
              <a:t>德行端正，道德纯正。</a:t>
            </a:r>
            <a:endParaRPr lang="zh-CN" altLang="en-US" sz="2800">
              <a:latin typeface="方正准圆简体" panose="03000509000000000000" charset="-122"/>
              <a:ea typeface="方正准圆简体" panose="0300050900000000000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97045" y="2038350"/>
            <a:ext cx="732345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800">
                <a:latin typeface="方正准圆简体" panose="03000509000000000000" charset="-122"/>
                <a:ea typeface="方正准圆简体" panose="03000509000000000000" charset="-122"/>
                <a:sym typeface="+mn-ea"/>
              </a:rPr>
              <a:t>“厚生，谓薄征徭，轻赋税，不夺农时，令民生计温厚，衣食丰足，故所以养民也。”</a:t>
            </a:r>
            <a:endParaRPr lang="zh-CN" altLang="en-US" sz="2800">
              <a:latin typeface="方正准圆简体" panose="03000509000000000000" charset="-122"/>
              <a:ea typeface="方正准圆简体" panose="03000509000000000000" charset="-122"/>
              <a:sym typeface="+mn-ea"/>
            </a:endParaRPr>
          </a:p>
        </p:txBody>
      </p:sp>
      <p:sp>
        <p:nvSpPr>
          <p:cNvPr id="15" name="燕尾形箭头 14"/>
          <p:cNvSpPr/>
          <p:nvPr/>
        </p:nvSpPr>
        <p:spPr>
          <a:xfrm>
            <a:off x="2857500" y="2169795"/>
            <a:ext cx="974090" cy="264795"/>
          </a:xfrm>
          <a:prstGeom prst="notched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860415" y="370395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方正准圆简体" panose="03000509000000000000" charset="-122"/>
                <a:ea typeface="方正准圆简体" panose="03000509000000000000" charset="-122"/>
                <a:cs typeface="方正准圆简体" panose="03000509000000000000" charset="-122"/>
              </a:rPr>
              <a:t> </a:t>
            </a:r>
            <a:r>
              <a:rPr lang="zh-CN" altLang="en-US" sz="2800">
                <a:latin typeface="方正准圆简体" panose="03000509000000000000" charset="-122"/>
                <a:ea typeface="方正准圆简体" panose="03000509000000000000" charset="-122"/>
                <a:cs typeface="方正准圆简体" panose="03000509000000000000" charset="-122"/>
              </a:rPr>
              <a:t>专心好学，出自《论语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方正准圆简体" panose="03000509000000000000" charset="-122"/>
              </a:rPr>
              <a:t>•</a:t>
            </a:r>
            <a:r>
              <a:rPr lang="zh-CN" altLang="en-US" sz="2800">
                <a:latin typeface="方正准圆简体" panose="03000509000000000000" charset="-122"/>
                <a:ea typeface="方正准圆简体" panose="03000509000000000000" charset="-122"/>
                <a:cs typeface="方正准圆简体" panose="03000509000000000000" charset="-122"/>
              </a:rPr>
              <a:t>泰伯》。</a:t>
            </a:r>
            <a:endParaRPr lang="zh-CN" altLang="en-US" sz="2800">
              <a:latin typeface="方正准圆简体" panose="03000509000000000000" charset="-122"/>
              <a:ea typeface="方正准圆简体" panose="03000509000000000000" charset="-122"/>
              <a:cs typeface="方正准圆简体" panose="03000509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2795" y="532130"/>
            <a:ext cx="10896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正德</a:t>
            </a:r>
            <a:endParaRPr lang="zh-CN" altLang="en-US" sz="28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745615" y="2117090"/>
            <a:ext cx="12172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厚生</a:t>
            </a:r>
            <a:endParaRPr lang="zh-CN" altLang="en-US" sz="28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611370" y="3168015"/>
            <a:ext cx="12490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笃</a:t>
            </a:r>
            <a:r>
              <a:rPr lang="zh-CN" altLang="en-US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学</a:t>
            </a:r>
            <a:endParaRPr lang="zh-CN" altLang="en-US" sz="28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  <a:sym typeface="+mn-ea"/>
            </a:endParaRPr>
          </a:p>
        </p:txBody>
      </p:sp>
      <p:sp>
        <p:nvSpPr>
          <p:cNvPr id="29" name="燕尾形箭头 28"/>
          <p:cNvSpPr/>
          <p:nvPr/>
        </p:nvSpPr>
        <p:spPr>
          <a:xfrm>
            <a:off x="5608955" y="3296285"/>
            <a:ext cx="974090" cy="264795"/>
          </a:xfrm>
          <a:prstGeom prst="notched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4993640" y="5291455"/>
            <a:ext cx="66167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方正准圆简体" panose="03000509000000000000" charset="-122"/>
                <a:ea typeface="方正准圆简体" panose="03000509000000000000" charset="-122"/>
                <a:cs typeface="方正准圆简体" panose="03000509000000000000" charset="-122"/>
              </a:rPr>
              <a:t>《论语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方正准圆简体" panose="03000509000000000000" charset="-122"/>
                <a:sym typeface="+mn-ea"/>
              </a:rPr>
              <a:t>•</a:t>
            </a:r>
            <a:r>
              <a:rPr lang="zh-CN" altLang="en-US" sz="2800">
                <a:latin typeface="方正准圆简体" panose="03000509000000000000" charset="-122"/>
                <a:ea typeface="方正准圆简体" panose="03000509000000000000" charset="-122"/>
                <a:cs typeface="方正准圆简体" panose="03000509000000000000" charset="-122"/>
              </a:rPr>
              <a:t>里仁》:"君子欲讷于言而敏于行"。</a:t>
            </a:r>
            <a:endParaRPr lang="zh-CN" altLang="en-US" sz="2800">
              <a:latin typeface="方正准圆简体" panose="03000509000000000000" charset="-122"/>
              <a:ea typeface="方正准圆简体" panose="03000509000000000000" charset="-122"/>
              <a:cs typeface="方正准圆简体" panose="03000509000000000000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429250" y="4514850"/>
            <a:ext cx="10369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敏行</a:t>
            </a:r>
            <a:endParaRPr lang="zh-CN" altLang="en-US" sz="28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  <a:sym typeface="+mn-ea"/>
            </a:endParaRPr>
          </a:p>
        </p:txBody>
      </p:sp>
      <p:sp>
        <p:nvSpPr>
          <p:cNvPr id="32" name="燕尾形箭头 31"/>
          <p:cNvSpPr/>
          <p:nvPr/>
        </p:nvSpPr>
        <p:spPr>
          <a:xfrm>
            <a:off x="6265545" y="4646295"/>
            <a:ext cx="974090" cy="264795"/>
          </a:xfrm>
          <a:prstGeom prst="notched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10189885" y="534670"/>
            <a:ext cx="1423590" cy="155002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E8E8E3"/>
                </a:solidFill>
                <a:effectLst/>
              </a:rPr>
              <a:t>儒</a:t>
            </a:r>
            <a:endParaRPr lang="zh-CN" altLang="en-US" sz="7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E8E8E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5" grpId="0" animBg="1"/>
      <p:bldP spid="4" grpId="0"/>
      <p:bldP spid="12" grpId="0"/>
      <p:bldP spid="22" grpId="0"/>
      <p:bldP spid="15" grpId="0" animBg="1"/>
      <p:bldP spid="13" grpId="0"/>
      <p:bldP spid="27" grpId="0"/>
      <p:bldP spid="29" grpId="0" animBg="1"/>
      <p:bldP spid="16" grpId="0"/>
      <p:bldP spid="31" grpId="0"/>
      <p:bldP spid="32" grpId="0" animBg="1"/>
      <p:bldP spid="30" grpId="0"/>
      <p:bldP spid="3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 rot="0">
            <a:off x="424451" y="3931285"/>
            <a:ext cx="490220" cy="2826385"/>
            <a:chOff x="2919567" y="1648750"/>
            <a:chExt cx="612063" cy="3528830"/>
          </a:xfrm>
        </p:grpSpPr>
        <p:sp>
          <p:nvSpPr>
            <p:cNvPr id="33" name="矩形 32"/>
            <p:cNvSpPr/>
            <p:nvPr/>
          </p:nvSpPr>
          <p:spPr>
            <a:xfrm>
              <a:off x="3045624" y="1648750"/>
              <a:ext cx="367872" cy="3270372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ea typeface="楷体" panose="02010609060101010101" pitchFamily="49" charset="-122"/>
                <a:cs typeface="楷体" panose="02010609060101010101" pitchFamily="49" charset="-122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919567" y="1812070"/>
              <a:ext cx="612063" cy="336551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汉仪中隶书繁" panose="02010600000101010101" charset="-122"/>
                  <a:ea typeface="汉仪中隶书繁" panose="02010600000101010101" charset="-122"/>
                  <a:cs typeface="楷体" panose="02010609060101010101" pitchFamily="49" charset="-122"/>
                  <a:sym typeface="+mn-lt"/>
                </a:rPr>
                <a:t>南师大常州实验学校</a:t>
              </a:r>
              <a:endParaRPr lang="zh-CN" altLang="en-US" sz="2000" dirty="0">
                <a:solidFill>
                  <a:schemeClr val="bg1"/>
                </a:solidFill>
                <a:latin typeface="汉仪中隶书繁" panose="02010600000101010101" charset="-122"/>
                <a:ea typeface="汉仪中隶书繁" panose="02010600000101010101" charset="-122"/>
                <a:cs typeface="楷体" panose="02010609060101010101" pitchFamily="49" charset="-122"/>
                <a:sym typeface="+mn-lt"/>
              </a:endParaRPr>
            </a:p>
          </p:txBody>
        </p:sp>
      </p:grpSp>
      <p:pic>
        <p:nvPicPr>
          <p:cNvPr id="43" name="图片 42" descr="图片包含 餐桌, 室内, 白色&#10;&#10;已生成高可信度的说明">
            <a:hlinkClick r:id="rId1" tooltip="" action="ppaction://hlinkfile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175" y="1250950"/>
            <a:ext cx="5961380" cy="48025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0335" y="591185"/>
            <a:ext cx="1096010" cy="57708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007985" y="862330"/>
            <a:ext cx="718820" cy="5161915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p>
            <a:pPr algn="l"/>
            <a:r>
              <a:rPr lang="zh-CN" sz="4000" dirty="0">
                <a:solidFill>
                  <a:schemeClr val="tx1"/>
                </a:solidFill>
                <a:uFillTx/>
                <a:latin typeface="汉仪中隶书繁" panose="02010600000101010101" charset="-122"/>
                <a:ea typeface="汉仪中隶书繁" panose="02010600000101010101" charset="-122"/>
                <a:sym typeface="+mn-ea"/>
              </a:rPr>
              <a:t>老师说</a:t>
            </a:r>
            <a:r>
              <a:rPr lang="en-US" altLang="zh-CN" sz="4000" dirty="0">
                <a:solidFill>
                  <a:schemeClr val="tx1"/>
                </a:solidFill>
                <a:uFillTx/>
                <a:latin typeface="汉仪中隶书繁" panose="02010600000101010101" charset="-122"/>
                <a:ea typeface="汉仪中隶书繁" panose="02010600000101010101" charset="-122"/>
                <a:sym typeface="+mn-ea"/>
              </a:rPr>
              <a:t>   </a:t>
            </a:r>
            <a:r>
              <a:rPr lang="zh-CN" altLang="en-US" sz="4000" dirty="0">
                <a:solidFill>
                  <a:schemeClr val="tx1"/>
                </a:solidFill>
                <a:uFillTx/>
                <a:latin typeface="汉仪中隶书繁" panose="02010600000101010101" charset="-122"/>
                <a:ea typeface="汉仪中隶书繁" panose="02010600000101010101" charset="-122"/>
                <a:sym typeface="+mn-ea"/>
              </a:rPr>
              <a:t>下节课再见</a:t>
            </a:r>
            <a:endParaRPr lang="zh-CN" altLang="en-US" sz="4000" dirty="0">
              <a:solidFill>
                <a:schemeClr val="tx1"/>
              </a:solidFill>
              <a:uFillTx/>
              <a:latin typeface="汉仪中隶书繁" panose="02010600000101010101" charset="-122"/>
              <a:ea typeface="汉仪中隶书繁" panose="02010600000101010101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2445" y="591185"/>
            <a:ext cx="1104900" cy="58153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531985" y="862330"/>
            <a:ext cx="812165" cy="5296535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p>
            <a:pPr algn="l"/>
            <a:r>
              <a:rPr lang="zh-CN" altLang="en-US" sz="4000" dirty="0">
                <a:solidFill>
                  <a:schemeClr val="tx1"/>
                </a:solidFill>
                <a:uFillTx/>
                <a:latin typeface="汉仪中隶书繁" panose="02010600000101010101" charset="-122"/>
                <a:ea typeface="汉仪中隶书繁" panose="02010600000101010101" charset="-122"/>
                <a:sym typeface="+mn-ea"/>
              </a:rPr>
              <a:t>君子曰</a:t>
            </a:r>
            <a:r>
              <a:rPr lang="en-US" altLang="zh-CN" sz="4000" dirty="0">
                <a:solidFill>
                  <a:schemeClr val="tx1"/>
                </a:solidFill>
                <a:uFillTx/>
                <a:latin typeface="汉仪中隶书繁" panose="02010600000101010101" charset="-122"/>
                <a:ea typeface="汉仪中隶书繁" panose="02010600000101010101" charset="-122"/>
                <a:sym typeface="+mn-ea"/>
              </a:rPr>
              <a:t>   </a:t>
            </a:r>
            <a:r>
              <a:rPr lang="zh-CN" altLang="en-US" sz="4000" dirty="0">
                <a:solidFill>
                  <a:schemeClr val="tx1"/>
                </a:solidFill>
                <a:uFillTx/>
                <a:latin typeface="汉仪中隶书繁" panose="02010600000101010101" charset="-122"/>
                <a:ea typeface="汉仪中隶书繁" panose="02010600000101010101" charset="-122"/>
                <a:sym typeface="+mn-ea"/>
              </a:rPr>
              <a:t>学不可以已</a:t>
            </a:r>
            <a:endParaRPr lang="zh-CN" altLang="en-US" sz="4000" dirty="0">
              <a:solidFill>
                <a:schemeClr val="tx1"/>
              </a:solidFill>
              <a:uFillTx/>
              <a:latin typeface="汉仪中隶书繁" panose="02010600000101010101" charset="-122"/>
              <a:ea typeface="汉仪中隶书繁" panose="0201060000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114410" y="-63075"/>
            <a:ext cx="1157878" cy="69830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160393" y="1014923"/>
            <a:ext cx="1157878" cy="41541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6600" dirty="0">
                <a:solidFill>
                  <a:schemeClr val="bg1"/>
                </a:solidFill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目录</a:t>
            </a:r>
            <a:endParaRPr lang="zh-CN" altLang="en-US" sz="6600" dirty="0">
              <a:solidFill>
                <a:schemeClr val="bg1"/>
              </a:solidFill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973332" y="1778838"/>
            <a:ext cx="1388683" cy="3372517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367224" y="1470735"/>
            <a:ext cx="602235" cy="602235"/>
            <a:chOff x="4800600" y="457200"/>
            <a:chExt cx="765810" cy="765810"/>
          </a:xfrm>
        </p:grpSpPr>
        <p:sp>
          <p:nvSpPr>
            <p:cNvPr id="30" name="矩形 29"/>
            <p:cNvSpPr/>
            <p:nvPr/>
          </p:nvSpPr>
          <p:spPr>
            <a:xfrm>
              <a:off x="4800600" y="457200"/>
              <a:ext cx="765810" cy="765810"/>
            </a:xfrm>
            <a:prstGeom prst="rect">
              <a:avLst/>
            </a:prstGeom>
            <a:solidFill>
              <a:srgbClr val="99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  <a:cs typeface="楷体" panose="02010609060101010101" pitchFamily="49" charset="-122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876800" y="533400"/>
              <a:ext cx="598170" cy="59817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latin typeface="汉仪中楷简" panose="02010600000101010101" charset="-122"/>
                  <a:ea typeface="汉仪中楷简" panose="02010600000101010101" charset="-122"/>
                  <a:cs typeface="楷体" panose="02010609060101010101" pitchFamily="49" charset="-122"/>
                  <a:sym typeface="+mn-lt"/>
                </a:rPr>
                <a:t>壹</a:t>
              </a:r>
              <a:endParaRPr lang="zh-CN" altLang="en-US" sz="2800" b="1" dirty="0">
                <a:latin typeface="汉仪中楷简" panose="02010600000101010101" charset="-122"/>
                <a:ea typeface="汉仪中楷简" panose="02010600000101010101" charset="-122"/>
                <a:cs typeface="楷体" panose="02010609060101010101" pitchFamily="49" charset="-122"/>
                <a:sym typeface="+mn-lt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3075940" y="2144395"/>
            <a:ext cx="1167765" cy="28924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4400" spc="200">
                <a:solidFill>
                  <a:srgbClr val="FCF9F4"/>
                </a:solidFill>
                <a:latin typeface="汉仪细中圆简" panose="02010600000101010101" pitchFamily="49" charset="-122"/>
                <a:ea typeface="汉仪细中圆简" panose="02010600000101010101" pitchFamily="49" charset="-122"/>
              </a:defRPr>
            </a:lvl1pPr>
          </a:lstStyle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春秋时期：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       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  <a:p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     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老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孔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学说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062643" y="1831209"/>
            <a:ext cx="1388683" cy="3372517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462250" y="1470400"/>
            <a:ext cx="602235" cy="602235"/>
            <a:chOff x="4800600" y="457200"/>
            <a:chExt cx="765810" cy="765810"/>
          </a:xfrm>
        </p:grpSpPr>
        <p:sp>
          <p:nvSpPr>
            <p:cNvPr id="36" name="矩形 35"/>
            <p:cNvSpPr/>
            <p:nvPr/>
          </p:nvSpPr>
          <p:spPr>
            <a:xfrm>
              <a:off x="4800600" y="457200"/>
              <a:ext cx="765810" cy="765810"/>
            </a:xfrm>
            <a:prstGeom prst="rect">
              <a:avLst/>
            </a:prstGeom>
            <a:solidFill>
              <a:srgbClr val="99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  <a:cs typeface="楷体" panose="02010609060101010101" pitchFamily="49" charset="-122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876800" y="533400"/>
              <a:ext cx="598170" cy="59817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latin typeface="汉仪中楷简" panose="02010600000101010101" charset="-122"/>
                  <a:ea typeface="汉仪中楷简" panose="02010600000101010101" charset="-122"/>
                  <a:cs typeface="楷体" panose="02010609060101010101" pitchFamily="49" charset="-122"/>
                  <a:sym typeface="+mn-lt"/>
                </a:rPr>
                <a:t>贰</a:t>
              </a:r>
              <a:endParaRPr lang="zh-CN" altLang="en-US" sz="2800" b="1" dirty="0">
                <a:latin typeface="汉仪中楷简" panose="02010600000101010101" charset="-122"/>
                <a:ea typeface="汉仪中楷简" panose="02010600000101010101" charset="-122"/>
                <a:cs typeface="楷体" panose="02010609060101010101" pitchFamily="49" charset="-122"/>
                <a:sym typeface="+mn-lt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5228590" y="2205355"/>
            <a:ext cx="1106170" cy="28924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2800" spc="200">
                <a:solidFill>
                  <a:srgbClr val="35436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defRPr>
            </a:lvl1pPr>
          </a:lstStyle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战国时期：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 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百家争鸣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6747510" y="1760220"/>
            <a:ext cx="603885" cy="3514090"/>
          </a:xfrm>
          <a:prstGeom prst="leftBrac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806055" y="2567940"/>
            <a:ext cx="28778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汉仪中楷简" panose="02010600000101010101" charset="-122"/>
                <a:ea typeface="汉仪中楷简" panose="02010600000101010101" charset="-122"/>
              </a:rPr>
              <a:t>2</a:t>
            </a:r>
            <a:r>
              <a:rPr lang="zh-CN" altLang="en-US" sz="3200">
                <a:latin typeface="汉仪中楷简" panose="02010600000101010101" charset="-122"/>
                <a:ea typeface="汉仪中楷简" panose="02010600000101010101" charset="-122"/>
              </a:rPr>
              <a:t>、原因</a:t>
            </a:r>
            <a:endParaRPr lang="zh-CN" altLang="en-US" sz="3200">
              <a:latin typeface="汉仪中楷简" panose="02010600000101010101" charset="-122"/>
              <a:ea typeface="汉仪中楷简" panose="0201060000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12405" y="3736975"/>
            <a:ext cx="28778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汉仪中楷简" panose="02010600000101010101" charset="-122"/>
                <a:ea typeface="汉仪中楷简" panose="02010600000101010101" charset="-122"/>
              </a:rPr>
              <a:t>3</a:t>
            </a:r>
            <a:r>
              <a:rPr lang="zh-CN" altLang="en-US" sz="3200">
                <a:latin typeface="汉仪中楷简" panose="02010600000101010101" charset="-122"/>
                <a:ea typeface="汉仪中楷简" panose="02010600000101010101" charset="-122"/>
              </a:rPr>
              <a:t>、思想</a:t>
            </a:r>
            <a:endParaRPr lang="zh-CN" altLang="en-US" sz="3200">
              <a:latin typeface="汉仪中楷简" panose="02010600000101010101" charset="-122"/>
              <a:ea typeface="汉仪中楷简" panose="0201060000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12405" y="4905375"/>
            <a:ext cx="28778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汉仪中楷简" panose="02010600000101010101" charset="-122"/>
                <a:ea typeface="汉仪中楷简" panose="02010600000101010101" charset="-122"/>
              </a:rPr>
              <a:t>4</a:t>
            </a:r>
            <a:r>
              <a:rPr lang="zh-CN" altLang="en-US" sz="3200">
                <a:latin typeface="汉仪中楷简" panose="02010600000101010101" charset="-122"/>
                <a:ea typeface="汉仪中楷简" panose="02010600000101010101" charset="-122"/>
              </a:rPr>
              <a:t>、影响</a:t>
            </a:r>
            <a:endParaRPr lang="zh-CN" altLang="en-US" sz="3200">
              <a:latin typeface="汉仪中楷简" panose="02010600000101010101" charset="-122"/>
              <a:ea typeface="汉仪中楷简" panose="0201060000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06055" y="1530350"/>
            <a:ext cx="28778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汉仪中楷简" panose="02010600000101010101" charset="-122"/>
                <a:ea typeface="汉仪中楷简" panose="02010600000101010101" charset="-122"/>
              </a:rPr>
              <a:t>1</a:t>
            </a:r>
            <a:r>
              <a:rPr lang="zh-CN" altLang="en-US" sz="3200">
                <a:latin typeface="汉仪中楷简" panose="02010600000101010101" charset="-122"/>
                <a:ea typeface="汉仪中楷简" panose="02010600000101010101" charset="-122"/>
              </a:rPr>
              <a:t>、概念</a:t>
            </a:r>
            <a:endParaRPr lang="zh-CN" altLang="en-US" sz="3200">
              <a:latin typeface="汉仪中楷简" panose="02010600000101010101" charset="-122"/>
              <a:ea typeface="汉仪中楷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hecker/>
      </p:transition>
    </mc:Choice>
    <mc:Fallback>
      <p:transition spd="slow">
        <p:checker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4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14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bldLvl="0" animBg="1"/>
          <p:bldP spid="44" grpId="0"/>
          <p:bldP spid="28" grpId="0" animBg="1"/>
          <p:bldP spid="32" grpId="0"/>
          <p:bldP spid="34" grpId="0" animBg="1"/>
          <p:bldP spid="47" grpId="0"/>
          <p:bldP spid="5" grpId="0" animBg="1"/>
          <p:bldP spid="7" grpId="0"/>
          <p:bldP spid="9" grpId="0"/>
          <p:bldP spid="10" grpId="0"/>
          <p:bldP spid="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4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14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bldLvl="0" animBg="1"/>
          <p:bldP spid="44" grpId="0"/>
          <p:bldP spid="28" grpId="0" animBg="1"/>
          <p:bldP spid="32" grpId="0"/>
          <p:bldP spid="34" grpId="0" animBg="1"/>
          <p:bldP spid="47" grpId="0"/>
          <p:bldP spid="5" grpId="0" animBg="1"/>
          <p:bldP spid="7" grpId="0"/>
          <p:bldP spid="9" grpId="0"/>
          <p:bldP spid="10" grpId="0"/>
          <p:bldP spid="2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1f6085364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0805" y="2480310"/>
            <a:ext cx="12444730" cy="4380230"/>
          </a:xfrm>
          <a:prstGeom prst="rect">
            <a:avLst/>
          </a:prstGeom>
        </p:spPr>
      </p:pic>
      <p:sp>
        <p:nvSpPr>
          <p:cNvPr id="16" name="íśļiḍè"/>
          <p:cNvSpPr txBox="1"/>
          <p:nvPr/>
        </p:nvSpPr>
        <p:spPr>
          <a:xfrm>
            <a:off x="1896917" y="3058501"/>
            <a:ext cx="8398165" cy="1290810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 fontScale="72500"/>
          </a:bodyPr>
          <a:lstStyle/>
          <a:p>
            <a:pPr algn="ctr"/>
            <a:r>
              <a:rPr lang="zh-CN" altLang="en-US" sz="9600" b="1" dirty="0">
                <a:solidFill>
                  <a:srgbClr val="990000"/>
                </a:solidFill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老子与孔子</a:t>
            </a:r>
            <a:endParaRPr lang="zh-CN" altLang="en-US" sz="9600" b="1" dirty="0">
              <a:solidFill>
                <a:srgbClr val="990000"/>
              </a:solidFill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</p:txBody>
      </p:sp>
      <p:sp>
        <p:nvSpPr>
          <p:cNvPr id="18" name="流程图: 联系 14"/>
          <p:cNvSpPr/>
          <p:nvPr/>
        </p:nvSpPr>
        <p:spPr>
          <a:xfrm>
            <a:off x="7071151" y="2107431"/>
            <a:ext cx="232158" cy="232230"/>
          </a:xfrm>
          <a:prstGeom prst="flowChartConnector">
            <a:avLst/>
          </a:prstGeom>
          <a:solidFill>
            <a:srgbClr val="9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/>
            <a:endParaRPr lang="zh-CN" altLang="en-US" sz="2400"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747674" y="1732819"/>
            <a:ext cx="844337" cy="844337"/>
            <a:chOff x="5544108" y="2340814"/>
            <a:chExt cx="633448" cy="633448"/>
          </a:xfrm>
        </p:grpSpPr>
        <p:sp>
          <p:nvSpPr>
            <p:cNvPr id="20" name="椭圆 19"/>
            <p:cNvSpPr/>
            <p:nvPr/>
          </p:nvSpPr>
          <p:spPr>
            <a:xfrm>
              <a:off x="5576663" y="2373369"/>
              <a:ext cx="568339" cy="568339"/>
            </a:xfrm>
            <a:prstGeom prst="ellipse">
              <a:avLst/>
            </a:prstGeom>
            <a:solidFill>
              <a:srgbClr val="990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壹</a:t>
              </a:r>
              <a:endParaRPr lang="zh-CN" altLang="en-US" sz="3200" dirty="0">
                <a:ea typeface="楷体" panose="02010609060101010101" pitchFamily="49" charset="-122"/>
                <a:cs typeface="楷体" panose="02010609060101010101" pitchFamily="49" charset="-122"/>
                <a:sym typeface="+mn-lt"/>
              </a:endParaRPr>
            </a:p>
          </p:txBody>
        </p:sp>
        <p:sp>
          <p:nvSpPr>
            <p:cNvPr id="21" name="椭圆 20"/>
            <p:cNvSpPr>
              <a:spLocks noChangeAspect="1"/>
            </p:cNvSpPr>
            <p:nvPr/>
          </p:nvSpPr>
          <p:spPr>
            <a:xfrm>
              <a:off x="5544108" y="2340814"/>
              <a:ext cx="633448" cy="633448"/>
            </a:xfrm>
            <a:prstGeom prst="ellipse">
              <a:avLst/>
            </a:prstGeom>
            <a:noFill/>
            <a:ln w="3175">
              <a:solidFill>
                <a:srgbClr val="99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noFill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壹</a:t>
              </a:r>
              <a:endParaRPr lang="zh-CN" altLang="en-US" sz="3200" dirty="0">
                <a:noFill/>
                <a:ea typeface="楷体" panose="02010609060101010101" pitchFamily="49" charset="-122"/>
                <a:cs typeface="楷体" panose="02010609060101010101" pitchFamily="49" charset="-122"/>
                <a:sym typeface="+mn-lt"/>
              </a:endParaRPr>
            </a:p>
          </p:txBody>
        </p:sp>
      </p:grpSp>
      <p:sp>
        <p:nvSpPr>
          <p:cNvPr id="22" name="流程图: 联系 14"/>
          <p:cNvSpPr/>
          <p:nvPr/>
        </p:nvSpPr>
        <p:spPr>
          <a:xfrm>
            <a:off x="5036376" y="2107431"/>
            <a:ext cx="232158" cy="232230"/>
          </a:xfrm>
          <a:prstGeom prst="flowChartConnector">
            <a:avLst/>
          </a:prstGeom>
          <a:solidFill>
            <a:srgbClr val="9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/>
            <a:endParaRPr lang="zh-CN" altLang="en-US" sz="2400"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bldLvl="0" animBg="1"/>
      <p:bldP spid="2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133890" y="144510"/>
            <a:ext cx="800219" cy="773877"/>
            <a:chOff x="11229140" y="144510"/>
            <a:chExt cx="800219" cy="773877"/>
          </a:xfrm>
        </p:grpSpPr>
        <p:sp>
          <p:nvSpPr>
            <p:cNvPr id="5" name="Freeform 5"/>
            <p:cNvSpPr/>
            <p:nvPr/>
          </p:nvSpPr>
          <p:spPr bwMode="auto">
            <a:xfrm>
              <a:off x="11440004" y="177273"/>
              <a:ext cx="308997" cy="489700"/>
            </a:xfrm>
            <a:custGeom>
              <a:avLst/>
              <a:gdLst>
                <a:gd name="T0" fmla="*/ 15 w 164"/>
                <a:gd name="T1" fmla="*/ 164 h 262"/>
                <a:gd name="T2" fmla="*/ 3 w 164"/>
                <a:gd name="T3" fmla="*/ 98 h 262"/>
                <a:gd name="T4" fmla="*/ 22 w 164"/>
                <a:gd name="T5" fmla="*/ 62 h 262"/>
                <a:gd name="T6" fmla="*/ 67 w 164"/>
                <a:gd name="T7" fmla="*/ 21 h 262"/>
                <a:gd name="T8" fmla="*/ 108 w 164"/>
                <a:gd name="T9" fmla="*/ 13 h 262"/>
                <a:gd name="T10" fmla="*/ 160 w 164"/>
                <a:gd name="T11" fmla="*/ 74 h 262"/>
                <a:gd name="T12" fmla="*/ 155 w 164"/>
                <a:gd name="T13" fmla="*/ 164 h 262"/>
                <a:gd name="T14" fmla="*/ 151 w 164"/>
                <a:gd name="T15" fmla="*/ 210 h 262"/>
                <a:gd name="T16" fmla="*/ 96 w 164"/>
                <a:gd name="T17" fmla="*/ 262 h 262"/>
                <a:gd name="T18" fmla="*/ 15 w 164"/>
                <a:gd name="T19" fmla="*/ 16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62">
                  <a:moveTo>
                    <a:pt x="15" y="164"/>
                  </a:moveTo>
                  <a:cubicBezTo>
                    <a:pt x="15" y="164"/>
                    <a:pt x="0" y="122"/>
                    <a:pt x="3" y="98"/>
                  </a:cubicBezTo>
                  <a:cubicBezTo>
                    <a:pt x="6" y="74"/>
                    <a:pt x="13" y="74"/>
                    <a:pt x="22" y="62"/>
                  </a:cubicBezTo>
                  <a:cubicBezTo>
                    <a:pt x="31" y="51"/>
                    <a:pt x="56" y="37"/>
                    <a:pt x="67" y="21"/>
                  </a:cubicBezTo>
                  <a:cubicBezTo>
                    <a:pt x="77" y="6"/>
                    <a:pt x="91" y="0"/>
                    <a:pt x="108" y="13"/>
                  </a:cubicBezTo>
                  <a:cubicBezTo>
                    <a:pt x="125" y="25"/>
                    <a:pt x="155" y="51"/>
                    <a:pt x="160" y="74"/>
                  </a:cubicBezTo>
                  <a:cubicBezTo>
                    <a:pt x="164" y="97"/>
                    <a:pt x="153" y="143"/>
                    <a:pt x="155" y="164"/>
                  </a:cubicBezTo>
                  <a:cubicBezTo>
                    <a:pt x="157" y="185"/>
                    <a:pt x="157" y="190"/>
                    <a:pt x="151" y="210"/>
                  </a:cubicBezTo>
                  <a:cubicBezTo>
                    <a:pt x="145" y="229"/>
                    <a:pt x="112" y="262"/>
                    <a:pt x="96" y="262"/>
                  </a:cubicBezTo>
                  <a:cubicBezTo>
                    <a:pt x="79" y="262"/>
                    <a:pt x="14" y="199"/>
                    <a:pt x="15" y="16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楷体" panose="02010609060101010101" pitchFamily="49" charset="-122"/>
                <a:cs typeface="楷体" panose="02010609060101010101" pitchFamily="49" charset="-122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9140" y="144510"/>
              <a:ext cx="800219" cy="773877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r>
                <a:rPr lang="zh-CN" altLang="en-US" sz="4000" b="1" dirty="0"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壹</a:t>
              </a:r>
              <a:endParaRPr lang="zh-CN" altLang="en-US" sz="4000" b="1" dirty="0">
                <a:ea typeface="楷体" panose="02010609060101010101" pitchFamily="49" charset="-122"/>
                <a:cs typeface="楷体" panose="02010609060101010101" pitchFamily="49" charset="-122"/>
                <a:sym typeface="+mn-lt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1259183" y="750127"/>
            <a:ext cx="551815" cy="13106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老孔学说</a:t>
            </a:r>
            <a:endParaRPr lang="zh-CN" altLang="en-US" sz="2400" dirty="0"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2745740"/>
            <a:ext cx="3409950" cy="4188460"/>
            <a:chOff x="0" y="4324"/>
            <a:chExt cx="5370" cy="6596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33" t="30774" r="27146" b="30889"/>
            <a:stretch>
              <a:fillRect/>
            </a:stretch>
          </p:blipFill>
          <p:spPr>
            <a:xfrm>
              <a:off x="4214" y="9322"/>
              <a:ext cx="863" cy="837"/>
            </a:xfrm>
            <a:prstGeom prst="rect">
              <a:avLst/>
            </a:prstGeom>
          </p:spPr>
        </p:pic>
        <p:pic>
          <p:nvPicPr>
            <p:cNvPr id="16386" name="Picture 11" descr="a698c27f8f650d1228388ad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4324"/>
              <a:ext cx="5370" cy="6597"/>
            </a:xfrm>
            <a:prstGeom prst="ellipse">
              <a:avLst/>
            </a:prstGeom>
            <a:noFill/>
            <a:ln w="9525">
              <a:noFill/>
            </a:ln>
          </p:spPr>
        </p:pic>
        <p:sp>
          <p:nvSpPr>
            <p:cNvPr id="2" name="文本框 1"/>
            <p:cNvSpPr txBox="1"/>
            <p:nvPr/>
          </p:nvSpPr>
          <p:spPr>
            <a:xfrm>
              <a:off x="3418" y="4792"/>
              <a:ext cx="975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rgbClr val="FF0000"/>
                  </a:solidFill>
                  <a:latin typeface="汉仪中楷简" panose="02010600000101010101" charset="-122"/>
                  <a:ea typeface="汉仪中楷简" panose="02010600000101010101" charset="-122"/>
                </a:rPr>
                <a:t>老子</a:t>
              </a:r>
              <a:endParaRPr lang="zh-CN" altLang="en-US" sz="2800" b="1">
                <a:solidFill>
                  <a:srgbClr val="FF0000"/>
                </a:solidFill>
                <a:latin typeface="汉仪中楷简" panose="02010600000101010101" charset="-122"/>
                <a:ea typeface="汉仪中楷简" panose="02010600000101010101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056005" y="597535"/>
            <a:ext cx="91084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汉仪中楷简" panose="02010600000101010101" charset="-122"/>
                <a:ea typeface="汉仪中楷简" panose="02010600000101010101" charset="-122"/>
                <a:cs typeface="汉仪中楷简" panose="02010600000101010101" charset="-122"/>
              </a:rPr>
              <a:t>阅读课文第</a:t>
            </a:r>
            <a:r>
              <a:rPr lang="en-US" altLang="zh-CN" sz="2800">
                <a:latin typeface="汉仪中楷简" panose="02010600000101010101" charset="-122"/>
                <a:ea typeface="汉仪中楷简" panose="02010600000101010101" charset="-122"/>
                <a:cs typeface="汉仪中楷简" panose="02010600000101010101" charset="-122"/>
              </a:rPr>
              <a:t>39</a:t>
            </a:r>
            <a:r>
              <a:rPr lang="zh-CN" altLang="en-US" sz="2800">
                <a:latin typeface="汉仪中楷简" panose="02010600000101010101" charset="-122"/>
                <a:ea typeface="汉仪中楷简" panose="02010600000101010101" charset="-122"/>
                <a:cs typeface="汉仪中楷简" panose="02010600000101010101" charset="-122"/>
              </a:rPr>
              <a:t>页第一段，独立归纳下表，举手回答：</a:t>
            </a:r>
            <a:endParaRPr lang="zh-CN" altLang="en-US" sz="2800">
              <a:latin typeface="汉仪中楷简" panose="02010600000101010101" charset="-122"/>
              <a:ea typeface="汉仪中楷简" panose="02010600000101010101" charset="-122"/>
              <a:cs typeface="汉仪中楷简" panose="02010600000101010101" charset="-122"/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3"/>
            </p:custDataLst>
          </p:nvPr>
        </p:nvGraphicFramePr>
        <p:xfrm>
          <a:off x="3409950" y="1550035"/>
          <a:ext cx="7849870" cy="4392930"/>
        </p:xfrm>
        <a:graphic>
          <a:graphicData uri="http://schemas.openxmlformats.org/drawingml/2006/table">
            <a:tbl>
              <a:tblPr>
                <a:tableStyleId>{E364DEFD-1D1D-45AC-B6A7-0296249E4342}</a:tableStyleId>
              </a:tblPr>
              <a:tblGrid>
                <a:gridCol w="1766570"/>
                <a:gridCol w="6083300"/>
              </a:tblGrid>
              <a:tr h="485775">
                <a:tc>
                  <a:txBody>
                    <a:bodyPr/>
                    <a:p>
                      <a:pPr marL="0" lvl="0" indent="0" algn="ctr" defTabSz="914400" eaLnBrk="1" hangingPunct="1">
                        <a:buNone/>
                      </a:pP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姓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    </a:t>
                      </a: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名</a:t>
                      </a: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defTabSz="914400" eaLnBrk="1" hangingPunct="1">
                        <a:buNone/>
                      </a:pPr>
                      <a:endParaRPr lang="zh-CN" altLang="en-US" sz="1800" dirty="0"/>
                    </a:p>
                  </a:txBody>
                  <a:tcPr marL="101890" marR="101890" marT="50944" marB="50944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7205">
                <a:tc>
                  <a:txBody>
                    <a:bodyPr/>
                    <a:p>
                      <a:pPr marL="0" lvl="0" indent="0" algn="ctr" defTabSz="914400" eaLnBrk="1" hangingPunct="1">
                        <a:buNone/>
                      </a:pP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诸侯国别</a:t>
                      </a: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defTabSz="914400" eaLnBrk="1" hangingPunct="1">
                        <a:buNone/>
                      </a:pPr>
                      <a:endParaRPr lang="zh-CN" altLang="en-US" sz="1800" dirty="0"/>
                    </a:p>
                  </a:txBody>
                  <a:tcPr marL="101890" marR="101890" marT="50944" marB="50944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755">
                <a:tc>
                  <a:txBody>
                    <a:bodyPr/>
                    <a:p>
                      <a:pPr marL="0" lvl="0" indent="0" algn="ctr" defTabSz="914400" eaLnBrk="1" hangingPunct="1">
                        <a:buNone/>
                      </a:pP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学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    </a:t>
                      </a: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派</a:t>
                      </a: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defTabSz="914400" eaLnBrk="1" hangingPunct="1">
                        <a:buNone/>
                      </a:pPr>
                      <a:endParaRPr lang="zh-CN" altLang="en-US" sz="1800" dirty="0"/>
                    </a:p>
                  </a:txBody>
                  <a:tcPr marL="101890" marR="101890" marT="50944" marB="50944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0915">
                <a:tc>
                  <a:txBody>
                    <a:bodyPr/>
                    <a:p>
                      <a:pPr marL="0" lvl="0" indent="0" algn="ctr" defTabSz="914400">
                        <a:buNone/>
                      </a:pP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  <a:p>
                      <a:pPr marL="0" lvl="0" indent="0" algn="ctr" defTabSz="914400">
                        <a:buNone/>
                      </a:pP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思想观点</a:t>
                      </a: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  <a:p>
                      <a:pPr marL="0" lvl="0" indent="0" algn="ctr" defTabSz="914400">
                        <a:buNone/>
                      </a:pP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914400" eaLnBrk="1" hangingPunct="1">
                        <a:buNone/>
                      </a:pPr>
                      <a:r>
                        <a:rPr lang="en-US" sz="2400" dirty="0"/>
                        <a:t> </a:t>
                      </a:r>
                      <a:endParaRPr lang="en-US" sz="2400" dirty="0"/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0235">
                <a:tc>
                  <a:txBody>
                    <a:bodyPr/>
                    <a:p>
                      <a:pPr marL="0" lvl="0" indent="0" algn="ctr" defTabSz="914400">
                        <a:buNone/>
                      </a:pP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政治主张</a:t>
                      </a: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defTabSz="914400" eaLnBrk="1" hangingPunct="1">
                        <a:buNone/>
                      </a:pPr>
                      <a:endParaRPr lang="zh-CN" altLang="zh-CN" sz="1800" dirty="0"/>
                    </a:p>
                  </a:txBody>
                  <a:tcPr marL="101890" marR="101890" marT="50944" marB="50944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905">
                <a:tc>
                  <a:txBody>
                    <a:bodyPr/>
                    <a:p>
                      <a:pPr marL="0" lvl="0" indent="0" algn="ctr" defTabSz="914400">
                        <a:buNone/>
                      </a:pP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重要著作</a:t>
                      </a: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defTabSz="914400" eaLnBrk="1" hangingPunct="1">
                        <a:buNone/>
                      </a:pPr>
                      <a:endParaRPr lang="zh-CN" altLang="zh-CN" sz="1800" dirty="0"/>
                    </a:p>
                  </a:txBody>
                  <a:tcPr marL="101890" marR="101890" marT="50944" marB="50944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1175">
                <a:tc>
                  <a:txBody>
                    <a:bodyPr/>
                    <a:p>
                      <a:pPr marL="0" lvl="0" indent="0" algn="ctr" defTabSz="914400">
                        <a:buNone/>
                      </a:pP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地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    </a:t>
                      </a: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位</a:t>
                      </a: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8718" name="矩形 57468"/>
          <p:cNvSpPr/>
          <p:nvPr>
            <p:custDataLst>
              <p:tags r:id="rId4"/>
            </p:custDataLst>
          </p:nvPr>
        </p:nvSpPr>
        <p:spPr>
          <a:xfrm>
            <a:off x="7627620" y="1572260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1069975">
              <a:spcBef>
                <a:spcPct val="20000"/>
              </a:spcBef>
              <a:buClrTx/>
              <a:buFont typeface="Arial" panose="020B0604020202020204" pitchFamily="34" charset="0"/>
            </a:pPr>
            <a:r>
              <a:rPr lang="zh-CN" altLang="en-US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</a:rPr>
              <a:t>李耳</a:t>
            </a:r>
            <a:endParaRPr lang="zh-CN" altLang="en-US" sz="28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12" name="矩形 57468"/>
          <p:cNvSpPr/>
          <p:nvPr>
            <p:custDataLst>
              <p:tags r:id="rId5"/>
            </p:custDataLst>
          </p:nvPr>
        </p:nvSpPr>
        <p:spPr>
          <a:xfrm>
            <a:off x="7627620" y="202501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1069975">
              <a:spcBef>
                <a:spcPct val="20000"/>
              </a:spcBef>
              <a:buClrTx/>
              <a:buFont typeface="Arial" panose="020B0604020202020204" pitchFamily="34" charset="0"/>
            </a:pPr>
            <a:r>
              <a:rPr lang="zh-CN" altLang="en-US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</a:rPr>
              <a:t>楚国</a:t>
            </a:r>
            <a:endParaRPr lang="zh-CN" altLang="en-US" sz="28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13" name="矩形 57468"/>
          <p:cNvSpPr/>
          <p:nvPr>
            <p:custDataLst>
              <p:tags r:id="rId6"/>
            </p:custDataLst>
          </p:nvPr>
        </p:nvSpPr>
        <p:spPr>
          <a:xfrm>
            <a:off x="7668260" y="254698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1069975">
              <a:spcBef>
                <a:spcPct val="20000"/>
              </a:spcBef>
              <a:buClrTx/>
              <a:buFont typeface="Arial" panose="020B0604020202020204" pitchFamily="34" charset="0"/>
            </a:pPr>
            <a:r>
              <a:rPr lang="zh-CN" altLang="en-US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</a:rPr>
              <a:t>道家</a:t>
            </a:r>
            <a:endParaRPr lang="zh-CN" altLang="en-US" sz="28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14" name="矩形 57468"/>
          <p:cNvSpPr/>
          <p:nvPr>
            <p:custDataLst>
              <p:tags r:id="rId7"/>
            </p:custDataLst>
          </p:nvPr>
        </p:nvSpPr>
        <p:spPr>
          <a:xfrm>
            <a:off x="6083300" y="3174365"/>
            <a:ext cx="4290060" cy="9531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0" lvl="0" indent="0" algn="ctr" defTabSz="914400" eaLnBrk="1" hangingPunct="1">
              <a:buNone/>
            </a:pPr>
            <a:r>
              <a:rPr lang="zh-CN" altLang="en-US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sym typeface="+mn-ea"/>
              </a:rPr>
              <a:t>1、天行有常、顺其自然；</a:t>
            </a:r>
            <a:endParaRPr lang="zh-CN" altLang="en-US" sz="28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  <a:p>
            <a:pPr marL="0" lvl="0" indent="0" algn="l" defTabSz="914400" eaLnBrk="1" hangingPunct="1">
              <a:buNone/>
            </a:pPr>
            <a:r>
              <a:rPr lang="zh-CN" altLang="en-US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sym typeface="+mn-ea"/>
              </a:rPr>
              <a:t>2、朴素辩证法；</a:t>
            </a:r>
            <a:endParaRPr lang="zh-CN" altLang="en-US" sz="28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17" name="矩形 57468">
            <a:hlinkClick r:id="" action="ppaction://hlinkshowjump?jump=nextslide"/>
          </p:cNvPr>
          <p:cNvSpPr/>
          <p:nvPr>
            <p:custDataLst>
              <p:tags r:id="rId8"/>
            </p:custDataLst>
          </p:nvPr>
        </p:nvSpPr>
        <p:spPr>
          <a:xfrm>
            <a:off x="6953250" y="4367530"/>
            <a:ext cx="2327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 defTabSz="1069975">
              <a:buClrTx/>
              <a:buFont typeface="Arial" panose="020B0604020202020204" pitchFamily="34" charset="0"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“无为而治”</a:t>
            </a:r>
            <a:endParaRPr lang="zh-CN" altLang="en-US" sz="28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28713" name="矩形 57446"/>
          <p:cNvSpPr/>
          <p:nvPr>
            <p:custDataLst>
              <p:tags r:id="rId9"/>
            </p:custDataLst>
          </p:nvPr>
        </p:nvSpPr>
        <p:spPr>
          <a:xfrm>
            <a:off x="6953250" y="4889500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lvl="0" algn="l" defTabSz="1069975">
              <a:buClrTx/>
              <a:buSzTx/>
              <a:buFont typeface="Arial" panose="020B0604020202020204" pitchFamily="34" charset="0"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道德经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7449" name="矩形 57448"/>
          <p:cNvSpPr/>
          <p:nvPr/>
        </p:nvSpPr>
        <p:spPr>
          <a:xfrm>
            <a:off x="6320155" y="5411470"/>
            <a:ext cx="304292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</a:rPr>
              <a:t>道家学派的创始人</a:t>
            </a:r>
            <a:endParaRPr lang="zh-CN" altLang="en-US" sz="2800" b="1" dirty="0">
              <a:solidFill>
                <a:schemeClr val="hlin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0" name="图片 19" descr="templates\docerresourceshop\icons\\32303236373535333b32303238393033383bc1b4bdd3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1019155" y="5815965"/>
            <a:ext cx="634365" cy="6343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 fill="hold"/>
                                        <p:tgtEl>
                                          <p:spTgt spid="28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 fill="hold"/>
                                        <p:tgtEl>
                                          <p:spTgt spid="28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57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8718" grpId="10" animBg="1"/>
      <p:bldP spid="12" grpId="10" animBg="1"/>
      <p:bldP spid="13" grpId="10" animBg="1"/>
      <p:bldP spid="9" grpId="0"/>
      <p:bldP spid="14" grpId="10" animBg="1"/>
      <p:bldP spid="17" grpId="10" animBg="1"/>
      <p:bldP spid="28713" grpId="7" animBg="1"/>
      <p:bldP spid="574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图片 128001" descr="C2-39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480" y="929005"/>
            <a:ext cx="10869295" cy="5299075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28003" name="标题 128002"/>
          <p:cNvSpPr>
            <a:spLocks noGrp="1"/>
          </p:cNvSpPr>
          <p:nvPr/>
        </p:nvSpPr>
        <p:spPr>
          <a:xfrm>
            <a:off x="676275" y="1198563"/>
            <a:ext cx="5621338" cy="214788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lnSpc>
                <a:spcPct val="110000"/>
              </a:lnSpc>
            </a:pPr>
            <a:r>
              <a:rPr lang="en-US" altLang="zh-CN" sz="3700" b="1" strike="noStrike" noProof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TW" altLang="en-US" sz="3200" b="1" strike="noStrike" noProof="1" dirty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</a:rPr>
              <a:t>老子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</a:rPr>
              <a:t>认为</a:t>
            </a:r>
            <a:r>
              <a:rPr lang="zh-TW" altLang="en-US" sz="3200" b="1" strike="noStrike" noProof="1" dirty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</a:rPr>
              <a:t>最理想的社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</a:rPr>
              <a:t>会</a:t>
            </a:r>
            <a:r>
              <a:rPr lang="zh-TW" altLang="en-US" sz="3200" b="1" strike="noStrike" noProof="1" dirty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</a:rPr>
              <a:t>，是百姓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</a:rPr>
              <a:t>满</a:t>
            </a:r>
            <a:r>
              <a:rPr lang="zh-TW" altLang="en-US" sz="3200" b="1" strike="noStrike" noProof="1" dirty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</a:rPr>
              <a:t>足於原始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</a:rPr>
              <a:t>简朴</a:t>
            </a:r>
            <a:r>
              <a:rPr lang="zh-TW" altLang="en-US" sz="3200" b="1" strike="noStrike" noProof="1" dirty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</a:rPr>
              <a:t>的生活，不奢求物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</a:rPr>
              <a:t>质</a:t>
            </a:r>
            <a:r>
              <a:rPr lang="zh-TW" altLang="en-US" sz="3200" b="1" strike="noStrike" noProof="1" dirty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</a:rPr>
              <a:t>的享受。</a:t>
            </a:r>
            <a:endParaRPr lang="zh-TW" altLang="en-US" sz="3200" b="1" strike="noStrike" noProof="1" dirty="0">
              <a:solidFill>
                <a:schemeClr val="tx1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128004" name="矩形 128003"/>
          <p:cNvSpPr/>
          <p:nvPr/>
        </p:nvSpPr>
        <p:spPr>
          <a:xfrm>
            <a:off x="3623310" y="345440"/>
            <a:ext cx="59912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fontAlgn="base"/>
            <a:r>
              <a:rPr lang="en-US" altLang="zh-CN" sz="32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lang="zh-CN" altLang="en-US" sz="32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“无为而治”，小国寡民</a:t>
            </a:r>
            <a:endParaRPr lang="zh-CN" altLang="en-US" sz="3200" b="1" strike="noStrike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8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0"/>
      <p:bldP spid="12800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133890" y="144510"/>
            <a:ext cx="800219" cy="773877"/>
            <a:chOff x="11229140" y="144510"/>
            <a:chExt cx="800219" cy="773877"/>
          </a:xfrm>
        </p:grpSpPr>
        <p:sp>
          <p:nvSpPr>
            <p:cNvPr id="5" name="Freeform 5"/>
            <p:cNvSpPr/>
            <p:nvPr/>
          </p:nvSpPr>
          <p:spPr bwMode="auto">
            <a:xfrm>
              <a:off x="11440004" y="177273"/>
              <a:ext cx="308997" cy="489700"/>
            </a:xfrm>
            <a:custGeom>
              <a:avLst/>
              <a:gdLst>
                <a:gd name="T0" fmla="*/ 15 w 164"/>
                <a:gd name="T1" fmla="*/ 164 h 262"/>
                <a:gd name="T2" fmla="*/ 3 w 164"/>
                <a:gd name="T3" fmla="*/ 98 h 262"/>
                <a:gd name="T4" fmla="*/ 22 w 164"/>
                <a:gd name="T5" fmla="*/ 62 h 262"/>
                <a:gd name="T6" fmla="*/ 67 w 164"/>
                <a:gd name="T7" fmla="*/ 21 h 262"/>
                <a:gd name="T8" fmla="*/ 108 w 164"/>
                <a:gd name="T9" fmla="*/ 13 h 262"/>
                <a:gd name="T10" fmla="*/ 160 w 164"/>
                <a:gd name="T11" fmla="*/ 74 h 262"/>
                <a:gd name="T12" fmla="*/ 155 w 164"/>
                <a:gd name="T13" fmla="*/ 164 h 262"/>
                <a:gd name="T14" fmla="*/ 151 w 164"/>
                <a:gd name="T15" fmla="*/ 210 h 262"/>
                <a:gd name="T16" fmla="*/ 96 w 164"/>
                <a:gd name="T17" fmla="*/ 262 h 262"/>
                <a:gd name="T18" fmla="*/ 15 w 164"/>
                <a:gd name="T19" fmla="*/ 16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262">
                  <a:moveTo>
                    <a:pt x="15" y="164"/>
                  </a:moveTo>
                  <a:cubicBezTo>
                    <a:pt x="15" y="164"/>
                    <a:pt x="0" y="122"/>
                    <a:pt x="3" y="98"/>
                  </a:cubicBezTo>
                  <a:cubicBezTo>
                    <a:pt x="6" y="74"/>
                    <a:pt x="13" y="74"/>
                    <a:pt x="22" y="62"/>
                  </a:cubicBezTo>
                  <a:cubicBezTo>
                    <a:pt x="31" y="51"/>
                    <a:pt x="56" y="37"/>
                    <a:pt x="67" y="21"/>
                  </a:cubicBezTo>
                  <a:cubicBezTo>
                    <a:pt x="77" y="6"/>
                    <a:pt x="91" y="0"/>
                    <a:pt x="108" y="13"/>
                  </a:cubicBezTo>
                  <a:cubicBezTo>
                    <a:pt x="125" y="25"/>
                    <a:pt x="155" y="51"/>
                    <a:pt x="160" y="74"/>
                  </a:cubicBezTo>
                  <a:cubicBezTo>
                    <a:pt x="164" y="97"/>
                    <a:pt x="153" y="143"/>
                    <a:pt x="155" y="164"/>
                  </a:cubicBezTo>
                  <a:cubicBezTo>
                    <a:pt x="157" y="185"/>
                    <a:pt x="157" y="190"/>
                    <a:pt x="151" y="210"/>
                  </a:cubicBezTo>
                  <a:cubicBezTo>
                    <a:pt x="145" y="229"/>
                    <a:pt x="112" y="262"/>
                    <a:pt x="96" y="262"/>
                  </a:cubicBezTo>
                  <a:cubicBezTo>
                    <a:pt x="79" y="262"/>
                    <a:pt x="14" y="199"/>
                    <a:pt x="15" y="16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楷体" panose="02010609060101010101" pitchFamily="49" charset="-122"/>
                <a:cs typeface="楷体" panose="02010609060101010101" pitchFamily="49" charset="-122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229140" y="144510"/>
              <a:ext cx="800219" cy="773877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r>
                <a:rPr lang="zh-CN" altLang="en-US" sz="4000" b="1" dirty="0"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壹</a:t>
              </a:r>
              <a:endParaRPr lang="zh-CN" altLang="en-US" sz="4000" b="1" dirty="0">
                <a:ea typeface="楷体" panose="02010609060101010101" pitchFamily="49" charset="-122"/>
                <a:cs typeface="楷体" panose="02010609060101010101" pitchFamily="49" charset="-122"/>
                <a:sym typeface="+mn-lt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1259183" y="750127"/>
            <a:ext cx="551815" cy="13106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老孔学说</a:t>
            </a:r>
            <a:endParaRPr lang="zh-CN" altLang="en-US" sz="2400" dirty="0"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84150" y="3148330"/>
            <a:ext cx="2833370" cy="3472815"/>
            <a:chOff x="-69" y="4792"/>
            <a:chExt cx="4462" cy="5469"/>
          </a:xfrm>
        </p:grpSpPr>
        <p:pic>
          <p:nvPicPr>
            <p:cNvPr id="16387" name="Picture 2" descr="http://imgsrc.baidu.com/baike/pic/item/50da81cb39dbb6fdecf5cad20a24ab18962b3793.jpg"/>
            <p:cNvPicPr>
              <a:picLocks noChangeAspect="1"/>
            </p:cNvPicPr>
            <p:nvPr/>
          </p:nvPicPr>
          <p:blipFill>
            <a:blip r:embed="rId1"/>
            <a:srcRect t="15834"/>
            <a:stretch>
              <a:fillRect/>
            </a:stretch>
          </p:blipFill>
          <p:spPr>
            <a:xfrm>
              <a:off x="-69" y="4833"/>
              <a:ext cx="4462" cy="5429"/>
            </a:xfrm>
            <a:prstGeom prst="ellipse">
              <a:avLst/>
            </a:prstGeom>
            <a:noFill/>
            <a:ln w="9525">
              <a:noFill/>
            </a:ln>
          </p:spPr>
        </p:pic>
        <p:grpSp>
          <p:nvGrpSpPr>
            <p:cNvPr id="3" name="组合 2"/>
            <p:cNvGrpSpPr/>
            <p:nvPr/>
          </p:nvGrpSpPr>
          <p:grpSpPr>
            <a:xfrm>
              <a:off x="3418" y="4792"/>
              <a:ext cx="975" cy="5367"/>
              <a:chOff x="3418" y="4792"/>
              <a:chExt cx="975" cy="5367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333" t="30774" r="27146" b="30889"/>
              <a:stretch>
                <a:fillRect/>
              </a:stretch>
            </p:blipFill>
            <p:spPr>
              <a:xfrm>
                <a:off x="3418" y="9322"/>
                <a:ext cx="863" cy="837"/>
              </a:xfrm>
              <a:prstGeom prst="rect">
                <a:avLst/>
              </a:prstGeom>
            </p:spPr>
          </p:pic>
          <p:sp>
            <p:nvSpPr>
              <p:cNvPr id="2" name="文本框 1"/>
              <p:cNvSpPr txBox="1"/>
              <p:nvPr/>
            </p:nvSpPr>
            <p:spPr>
              <a:xfrm>
                <a:off x="3418" y="4792"/>
                <a:ext cx="975" cy="15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b="1">
                    <a:solidFill>
                      <a:srgbClr val="FF0000"/>
                    </a:solidFill>
                    <a:latin typeface="汉仪中楷简" panose="02010600000101010101" charset="-122"/>
                    <a:ea typeface="汉仪中楷简" panose="02010600000101010101" charset="-122"/>
                  </a:rPr>
                  <a:t>孔子</a:t>
                </a:r>
                <a:endParaRPr lang="zh-CN" altLang="en-US" sz="2800" b="1">
                  <a:solidFill>
                    <a:srgbClr val="FF0000"/>
                  </a:solidFill>
                  <a:latin typeface="汉仪中楷简" panose="02010600000101010101" charset="-122"/>
                  <a:ea typeface="汉仪中楷简" panose="02010600000101010101" charset="-122"/>
                </a:endParaRPr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1056005" y="597535"/>
            <a:ext cx="100050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汉仪中楷简" panose="02010600000101010101" charset="-122"/>
                <a:ea typeface="汉仪中楷简" panose="02010600000101010101" charset="-122"/>
                <a:cs typeface="汉仪中楷简" panose="02010600000101010101" charset="-122"/>
              </a:rPr>
              <a:t>阅读课文第</a:t>
            </a:r>
            <a:r>
              <a:rPr lang="en-US" altLang="zh-CN" sz="2800">
                <a:latin typeface="汉仪中楷简" panose="02010600000101010101" charset="-122"/>
                <a:ea typeface="汉仪中楷简" panose="02010600000101010101" charset="-122"/>
                <a:cs typeface="汉仪中楷简" panose="02010600000101010101" charset="-122"/>
              </a:rPr>
              <a:t>38</a:t>
            </a:r>
            <a:r>
              <a:rPr lang="zh-CN" altLang="en-US" sz="2800">
                <a:latin typeface="汉仪中楷简" panose="02010600000101010101" charset="-122"/>
                <a:ea typeface="汉仪中楷简" panose="02010600000101010101" charset="-122"/>
                <a:cs typeface="汉仪中楷简" panose="02010600000101010101" charset="-122"/>
              </a:rPr>
              <a:t>页到第</a:t>
            </a:r>
            <a:r>
              <a:rPr lang="en-US" altLang="zh-CN" sz="2800">
                <a:latin typeface="汉仪中楷简" panose="02010600000101010101" charset="-122"/>
                <a:ea typeface="汉仪中楷简" panose="02010600000101010101" charset="-122"/>
                <a:cs typeface="汉仪中楷简" panose="02010600000101010101" charset="-122"/>
              </a:rPr>
              <a:t>40</a:t>
            </a:r>
            <a:r>
              <a:rPr lang="zh-CN" altLang="en-US" sz="2800">
                <a:latin typeface="汉仪中楷简" panose="02010600000101010101" charset="-122"/>
                <a:ea typeface="汉仪中楷简" panose="02010600000101010101" charset="-122"/>
                <a:cs typeface="汉仪中楷简" panose="02010600000101010101" charset="-122"/>
              </a:rPr>
              <a:t>页第一段，独立归纳下表，集体回答：</a:t>
            </a:r>
            <a:endParaRPr lang="zh-CN" altLang="en-US" sz="2800">
              <a:latin typeface="汉仪中楷简" panose="02010600000101010101" charset="-122"/>
              <a:ea typeface="汉仪中楷简" panose="02010600000101010101" charset="-122"/>
              <a:cs typeface="汉仪中楷简" panose="02010600000101010101" charset="-122"/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3"/>
            </p:custDataLst>
          </p:nvPr>
        </p:nvGraphicFramePr>
        <p:xfrm>
          <a:off x="3409950" y="1550035"/>
          <a:ext cx="7849870" cy="4881880"/>
        </p:xfrm>
        <a:graphic>
          <a:graphicData uri="http://schemas.openxmlformats.org/drawingml/2006/table">
            <a:tbl>
              <a:tblPr>
                <a:tableStyleId>{E364DEFD-1D1D-45AC-B6A7-0296249E4342}</a:tableStyleId>
              </a:tblPr>
              <a:tblGrid>
                <a:gridCol w="1766570"/>
                <a:gridCol w="6083300"/>
              </a:tblGrid>
              <a:tr h="415925">
                <a:tc>
                  <a:txBody>
                    <a:bodyPr/>
                    <a:p>
                      <a:pPr marL="0" lvl="0" indent="0" algn="ctr" defTabSz="914400" eaLnBrk="1" hangingPunct="1">
                        <a:buNone/>
                      </a:pP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姓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    </a:t>
                      </a: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名</a:t>
                      </a: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defTabSz="914400" eaLnBrk="1" hangingPunct="1">
                        <a:buNone/>
                      </a:pPr>
                      <a:endParaRPr lang="zh-CN" altLang="en-US" sz="1800" dirty="0"/>
                    </a:p>
                  </a:txBody>
                  <a:tcPr marL="101890" marR="101890" marT="50944" marB="50944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760">
                <a:tc>
                  <a:txBody>
                    <a:bodyPr/>
                    <a:p>
                      <a:pPr marL="0" lvl="0" indent="0" algn="ctr" defTabSz="914400" eaLnBrk="1" hangingPunct="1">
                        <a:buNone/>
                      </a:pP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诸侯国别</a:t>
                      </a: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defTabSz="914400" eaLnBrk="1" hangingPunct="1">
                        <a:buNone/>
                      </a:pPr>
                      <a:endParaRPr lang="zh-CN" altLang="en-US" sz="1800" dirty="0"/>
                    </a:p>
                  </a:txBody>
                  <a:tcPr marL="101890" marR="101890" marT="50944" marB="50944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4180">
                <a:tc>
                  <a:txBody>
                    <a:bodyPr/>
                    <a:p>
                      <a:pPr marL="0" lvl="0" indent="0" algn="ctr" defTabSz="914400" eaLnBrk="1" hangingPunct="1">
                        <a:buNone/>
                      </a:pP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学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    </a:t>
                      </a: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派</a:t>
                      </a: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defTabSz="914400" eaLnBrk="1" hangingPunct="1">
                        <a:buNone/>
                      </a:pPr>
                      <a:endParaRPr lang="zh-CN" altLang="en-US" sz="1800" dirty="0"/>
                    </a:p>
                  </a:txBody>
                  <a:tcPr marL="101890" marR="101890" marT="50944" marB="50944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p>
                      <a:pPr marL="0" lvl="0" indent="0" algn="ctr" defTabSz="914400"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  <a:sym typeface="+mn-ea"/>
                        </a:rPr>
                        <a:t>核心</a:t>
                      </a: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思想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 </a:t>
                      </a:r>
                      <a:endParaRPr lang="en-US" altLang="zh-CN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>
                        <a:lnSpc>
                          <a:spcPct val="80000"/>
                        </a:lnSpc>
                        <a:spcBef>
                          <a:spcPct val="20000"/>
                        </a:spcBef>
                        <a:buClrTx/>
                        <a:buFont typeface="Arial" panose="020B0604020202020204" pitchFamily="34" charset="0"/>
                        <a:buNone/>
                      </a:pPr>
                      <a:r>
                        <a:rPr lang="en-US" altLang="zh-CN" sz="2400" b="1">
                          <a:solidFill>
                            <a:srgbClr val="1D41D5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      </a:t>
                      </a:r>
                      <a:r>
                        <a:rPr lang="en-US" sz="2400" dirty="0"/>
                        <a:t> </a:t>
                      </a:r>
                      <a:endParaRPr lang="en-US" sz="2400" dirty="0"/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4505">
                <a:tc>
                  <a:txBody>
                    <a:bodyPr/>
                    <a:p>
                      <a:pPr marL="0" lvl="0" indent="0" algn="ctr" defTabSz="914400">
                        <a:buNone/>
                      </a:pP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政治主张</a:t>
                      </a: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defTabSz="914400" eaLnBrk="1" hangingPunct="1">
                        <a:buNone/>
                      </a:pPr>
                      <a:endParaRPr lang="zh-CN" altLang="zh-CN" sz="1800" dirty="0"/>
                    </a:p>
                  </a:txBody>
                  <a:tcPr marL="101890" marR="101890" marT="50944" marB="50944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6780">
                <a:tc>
                  <a:txBody>
                    <a:bodyPr/>
                    <a:p>
                      <a:pPr marL="0" lvl="0" indent="0" algn="ctr" defTabSz="914400">
                        <a:buNone/>
                      </a:pP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 </a:t>
                      </a: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教育成就</a:t>
                      </a: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defTabSz="914400" eaLnBrk="1" hangingPunct="1">
                        <a:buNone/>
                      </a:pPr>
                      <a:endParaRPr lang="zh-CN" altLang="zh-CN" sz="1800" dirty="0"/>
                    </a:p>
                  </a:txBody>
                  <a:tcPr marL="101890" marR="101890" marT="50944" marB="50944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6730">
                <a:tc>
                  <a:txBody>
                    <a:bodyPr/>
                    <a:p>
                      <a:pPr marL="0" lvl="0" indent="0" algn="ctr" defTabSz="914400">
                        <a:buNone/>
                      </a:pP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文化成就</a:t>
                      </a: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</a:tr>
              <a:tr h="506730">
                <a:tc>
                  <a:txBody>
                    <a:bodyPr/>
                    <a:p>
                      <a:pPr marL="0" lvl="0" indent="0" algn="ctr" defTabSz="914400"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  <a:sym typeface="+mn-ea"/>
                        </a:rPr>
                        <a:t>相关</a:t>
                      </a: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  <a:sym typeface="+mn-ea"/>
                        </a:rPr>
                        <a:t>著作</a:t>
                      </a: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 b="1">
                        <a:solidFill>
                          <a:srgbClr val="FF0000"/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  <a:cs typeface="方正楷体简体" panose="03000509000000000000" charset="-122"/>
                      </a:endParaRPr>
                    </a:p>
                  </a:txBody>
                  <a:tcPr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</a:tr>
              <a:tr h="506730">
                <a:tc>
                  <a:txBody>
                    <a:bodyPr/>
                    <a:p>
                      <a:pPr marL="0" lvl="0" indent="0" algn="ctr" defTabSz="914400">
                        <a:buNone/>
                      </a:pP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地</a:t>
                      </a:r>
                      <a:r>
                        <a:rPr lang="en-US" altLang="zh-CN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    </a:t>
                      </a:r>
                      <a:r>
                        <a:rPr lang="zh-CN" altLang="en-US" sz="2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方正楷体简体" panose="03000509000000000000" charset="-122"/>
                          <a:ea typeface="方正楷体简体" panose="03000509000000000000" charset="-122"/>
                        </a:rPr>
                        <a:t>位</a:t>
                      </a:r>
                      <a:endParaRPr lang="zh-CN" altLang="en-US" sz="2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</a:endParaRPr>
                    </a:p>
                  </a:txBody>
                  <a:tcPr marL="101890" marR="101890" marT="50944" marB="50944" anchor="ctr" anchorCtr="0"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 b="1">
                        <a:solidFill>
                          <a:srgbClr val="FF0000"/>
                        </a:solidFill>
                        <a:latin typeface="方正楷体简体" panose="03000509000000000000" charset="-122"/>
                        <a:ea typeface="方正楷体简体" panose="03000509000000000000" charset="-122"/>
                        <a:cs typeface="方正楷体简体" panose="03000509000000000000" charset="-122"/>
                      </a:endParaRPr>
                    </a:p>
                  </a:txBody>
                  <a:tcPr>
                    <a:lnL w="28575">
                      <a:solidFill>
                        <a:schemeClr val="accent2"/>
                      </a:solidFill>
                      <a:prstDash val="solid"/>
                    </a:lnL>
                    <a:lnR w="28575">
                      <a:solidFill>
                        <a:schemeClr val="accent2"/>
                      </a:solidFill>
                      <a:prstDash val="solid"/>
                    </a:lnR>
                    <a:lnT w="28575">
                      <a:solidFill>
                        <a:schemeClr val="accent2"/>
                      </a:solidFill>
                      <a:prstDash val="solid"/>
                    </a:lnT>
                    <a:lnB w="28575">
                      <a:solidFill>
                        <a:schemeClr val="accent2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8718" name="矩形 57468"/>
          <p:cNvSpPr/>
          <p:nvPr>
            <p:custDataLst>
              <p:tags r:id="rId4"/>
            </p:custDataLst>
          </p:nvPr>
        </p:nvSpPr>
        <p:spPr>
          <a:xfrm>
            <a:off x="5840095" y="1535430"/>
            <a:ext cx="38557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 defTabSz="1069975">
              <a:spcBef>
                <a:spcPct val="20000"/>
              </a:spcBef>
              <a:buClrTx/>
              <a:buFont typeface="Arial" panose="020B0604020202020204" pitchFamily="34" charset="0"/>
            </a:pP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</a:rPr>
              <a:t>子姓，孔氏；名丘；字仲尼</a:t>
            </a:r>
            <a:endParaRPr lang="zh-CN" altLang="en-US" sz="24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12" name="矩形 57468"/>
          <p:cNvSpPr/>
          <p:nvPr>
            <p:custDataLst>
              <p:tags r:id="rId5"/>
            </p:custDataLst>
          </p:nvPr>
        </p:nvSpPr>
        <p:spPr>
          <a:xfrm>
            <a:off x="7627620" y="2025015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1069975">
              <a:spcBef>
                <a:spcPct val="20000"/>
              </a:spcBef>
              <a:buClrTx/>
              <a:buFont typeface="Arial" panose="020B0604020202020204" pitchFamily="34" charset="0"/>
            </a:pP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</a:rPr>
              <a:t>鲁国</a:t>
            </a:r>
            <a:endParaRPr lang="zh-CN" altLang="en-US" sz="24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13" name="矩形 57468"/>
          <p:cNvSpPr/>
          <p:nvPr>
            <p:custDataLst>
              <p:tags r:id="rId6"/>
            </p:custDataLst>
          </p:nvPr>
        </p:nvSpPr>
        <p:spPr>
          <a:xfrm>
            <a:off x="7668260" y="2546985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1069975">
              <a:spcBef>
                <a:spcPct val="20000"/>
              </a:spcBef>
              <a:buClrTx/>
              <a:buFont typeface="Arial" panose="020B0604020202020204" pitchFamily="34" charset="0"/>
            </a:pPr>
            <a:r>
              <a:rPr lang="zh-CN" altLang="en-US" sz="24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</a:rPr>
              <a:t>儒家</a:t>
            </a:r>
            <a:endParaRPr lang="zh-CN" altLang="en-US" sz="24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14" name="矩形 57468">
            <a:hlinkClick r:id="" action="ppaction://hlinkshowjump?jump=nextslide"/>
          </p:cNvPr>
          <p:cNvSpPr/>
          <p:nvPr>
            <p:custDataLst>
              <p:tags r:id="rId7"/>
            </p:custDataLst>
          </p:nvPr>
        </p:nvSpPr>
        <p:spPr>
          <a:xfrm>
            <a:off x="5246370" y="3007360"/>
            <a:ext cx="810260" cy="40259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noAutofit/>
          </a:bodyPr>
          <a:p>
            <a:pPr marL="0" lvl="0" indent="0" algn="ctr" defTabSz="914400" eaLnBrk="1" hangingPunct="1">
              <a:buNone/>
            </a:pPr>
            <a:r>
              <a:rPr lang="en-US" altLang="zh-CN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sym typeface="+mn-ea"/>
              </a:rPr>
              <a:t>  </a:t>
            </a:r>
            <a:r>
              <a:rPr lang="en-US" altLang="zh-CN" sz="2800" b="1">
                <a:solidFill>
                  <a:srgbClr val="FF0000"/>
                </a:solidFill>
                <a:highlight>
                  <a:srgbClr val="FFFF00"/>
                </a:highlight>
                <a:latin typeface="方正楷体简体" panose="03000509000000000000" charset="-122"/>
                <a:ea typeface="方正楷体简体" panose="03000509000000000000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highlight>
                  <a:srgbClr val="FFFF00"/>
                </a:highlight>
                <a:latin typeface="方正楷体简体" panose="03000509000000000000" charset="-122"/>
                <a:ea typeface="方正楷体简体" panose="03000509000000000000" charset="-122"/>
                <a:sym typeface="+mn-ea"/>
              </a:rPr>
              <a:t>仁</a:t>
            </a:r>
            <a:r>
              <a:rPr lang="en-US" altLang="zh-CN" sz="2800" b="1">
                <a:solidFill>
                  <a:srgbClr val="FF0000"/>
                </a:solidFill>
                <a:highlight>
                  <a:srgbClr val="FFFF00"/>
                </a:highlight>
                <a:latin typeface="方正楷体简体" panose="03000509000000000000" charset="-122"/>
                <a:ea typeface="方正楷体简体" panose="03000509000000000000" charset="-122"/>
                <a:sym typeface="+mn-ea"/>
              </a:rPr>
              <a:t>”</a:t>
            </a:r>
            <a:endParaRPr lang="en-US" altLang="zh-CN" sz="2800" b="1">
              <a:solidFill>
                <a:srgbClr val="FF0000"/>
              </a:solidFill>
              <a:highlight>
                <a:srgbClr val="FFFF00"/>
              </a:highlight>
              <a:latin typeface="方正楷体简体" panose="03000509000000000000" charset="-122"/>
              <a:ea typeface="方正楷体简体" panose="03000509000000000000" charset="-122"/>
              <a:sym typeface="+mn-ea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568325" y="2461260"/>
            <a:ext cx="1830070" cy="467360"/>
          </a:xfrm>
          <a:prstGeom prst="wedgeRoundRectCallout">
            <a:avLst>
              <a:gd name="adj1" fmla="val 59715"/>
              <a:gd name="adj2" fmla="val 208559"/>
              <a:gd name="adj3" fmla="val 16667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P40 </a:t>
            </a:r>
            <a:r>
              <a:rPr lang="zh-CN" altLang="en-US" sz="2000" b="1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相关史事</a:t>
            </a:r>
            <a:endParaRPr lang="zh-CN" altLang="en-US" sz="2000" b="1"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 fill="hold"/>
                                        <p:tgtEl>
                                          <p:spTgt spid="28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8718" grpId="10" animBg="1"/>
      <p:bldP spid="12" grpId="10" animBg="1"/>
      <p:bldP spid="13" grpId="10" animBg="1"/>
      <p:bldP spid="9" grpId="0"/>
      <p:bldP spid="14" grpId="1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5" name="TextBox 4">
            <a:hlinkClick r:id="" action="ppaction://hlinkshowjump?jump=previousslide"/>
          </p:cNvPr>
          <p:cNvSpPr txBox="1"/>
          <p:nvPr/>
        </p:nvSpPr>
        <p:spPr>
          <a:xfrm>
            <a:off x="5149850" y="2574290"/>
            <a:ext cx="1925320" cy="1969770"/>
          </a:xfrm>
          <a:prstGeom prst="ellipse">
            <a:avLst/>
          </a:prstGeom>
          <a:noFill/>
          <a:ln w="9525">
            <a:solidFill>
              <a:srgbClr val="FF0000"/>
            </a:solidFill>
          </a:ln>
        </p:spPr>
        <p:txBody>
          <a:bodyPr>
            <a:noAutofit/>
          </a:bodyPr>
          <a:p>
            <a:pPr eaLnBrk="0" hangingPunct="0">
              <a:buNone/>
            </a:pPr>
            <a:r>
              <a:rPr lang="zh-CN" altLang="en-US" sz="9600" dirty="0">
                <a:solidFill>
                  <a:srgbClr val="C00000"/>
                </a:solidFill>
                <a:latin typeface="汉仪中隶书繁" panose="02010600000101010101" charset="-122"/>
                <a:ea typeface="汉仪中隶书繁" panose="02010600000101010101" charset="-122"/>
                <a:sym typeface="나눔고딕"/>
              </a:rPr>
              <a:t>仁</a:t>
            </a:r>
            <a:endParaRPr lang="zh-CN" altLang="en-US" sz="9600" dirty="0">
              <a:solidFill>
                <a:srgbClr val="C00000"/>
              </a:solidFill>
              <a:latin typeface="汉仪中隶书繁" panose="02010600000101010101" charset="-122"/>
              <a:ea typeface="汉仪中隶书繁" panose="02010600000101010101" charset="-122"/>
              <a:sym typeface="나눔고딕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7310120" y="3077210"/>
            <a:ext cx="1470660" cy="801370"/>
            <a:chOff x="11460" y="3204"/>
            <a:chExt cx="2965" cy="2135"/>
          </a:xfrm>
        </p:grpSpPr>
        <p:sp>
          <p:nvSpPr>
            <p:cNvPr id="36" name="右箭头 35"/>
            <p:cNvSpPr/>
            <p:nvPr/>
          </p:nvSpPr>
          <p:spPr>
            <a:xfrm>
              <a:off x="11460" y="3204"/>
              <a:ext cx="2965" cy="2135"/>
            </a:xfrm>
            <a:prstGeom prst="rightArrow">
              <a:avLst/>
            </a:prstGeom>
            <a:noFill/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 eaLnBrk="0" fontAlgn="base" hangingPunct="0">
                <a:buClrTx/>
                <a:buSzTx/>
                <a:buFontTx/>
                <a:defRPr/>
              </a:pPr>
              <a:endParaRPr lang="zh-CN" altLang="en-US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sym typeface="+mn-ea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1685" y="3681"/>
              <a:ext cx="1819" cy="81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numCol="1" spcCol="0" rtlCol="0" fromWordArt="0" anchor="t" anchorCtr="0" forceAA="0" compatLnSpc="0">
              <a:noAutofit/>
            </a:bodyPr>
            <a:p>
              <a:pPr lvl="0" algn="l" eaLnBrk="0" hangingPunct="0"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>
                      <a:lumMod val="50000"/>
                    </a:schemeClr>
                  </a:solidFill>
                  <a:latin typeface="汉仪颜楷简" panose="00020600040101010101" charset="-122"/>
                  <a:ea typeface="汉仪颜楷简" panose="00020600040101010101" charset="-122"/>
                  <a:sym typeface="+mn-ea"/>
                </a:rPr>
                <a:t>思想</a:t>
              </a:r>
              <a:endParaRPr lang="zh-CN" altLang="en-US" sz="2800" b="1" dirty="0">
                <a:solidFill>
                  <a:schemeClr val="accent6">
                    <a:lumMod val="50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  <a:sym typeface="+mn-ea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9180195" y="2933065"/>
            <a:ext cx="24650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楷体简体" panose="03000509000000000000" charset="-122"/>
                <a:ea typeface="方正楷体简体" panose="03000509000000000000" charset="-122"/>
                <a:cs typeface="+mn-cs"/>
              </a:rPr>
              <a:t>己所不欲，</a:t>
            </a:r>
            <a:endParaRPr kumimoji="0" lang="zh-CN" altLang="en-US" sz="28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楷体简体" panose="03000509000000000000" charset="-122"/>
              <a:ea typeface="方正楷体简体" panose="03000509000000000000" charset="-122"/>
              <a:cs typeface="+mn-cs"/>
            </a:endParaRPr>
          </a:p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楷体简体" panose="03000509000000000000" charset="-122"/>
                <a:ea typeface="方正楷体简体" panose="03000509000000000000" charset="-122"/>
                <a:cs typeface="+mn-cs"/>
              </a:rPr>
              <a:t>勿施于人。</a:t>
            </a:r>
            <a:endParaRPr kumimoji="0" lang="zh-CN" altLang="en-US" sz="28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楷体简体" panose="03000509000000000000" charset="-122"/>
              <a:ea typeface="方正楷体简体" panose="03000509000000000000" charset="-122"/>
              <a:cs typeface="+mn-cs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163050" y="2196465"/>
            <a:ext cx="2714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楷体简体" panose="03000509000000000000" charset="-122"/>
                <a:ea typeface="方正楷体简体" panose="03000509000000000000" charset="-122"/>
                <a:cs typeface="+mn-cs"/>
              </a:rPr>
              <a:t>仁者爱人。</a:t>
            </a:r>
            <a:endParaRPr kumimoji="0" lang="zh-CN" altLang="en-US" sz="28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楷体简体" panose="03000509000000000000" charset="-122"/>
              <a:ea typeface="方正楷体简体" panose="03000509000000000000" charset="-122"/>
              <a:cs typeface="+mn-cs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106535" y="4100830"/>
            <a:ext cx="27127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 eaLnBrk="0" hangingPunct="0">
              <a:buClrTx/>
              <a:buSzTx/>
              <a:buFontTx/>
              <a:defRPr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楷体简体" panose="03000509000000000000" charset="-122"/>
                <a:ea typeface="方正楷体简体" panose="03000509000000000000" charset="-122"/>
                <a:sym typeface="+mn-ea"/>
              </a:rPr>
              <a:t>己欲立而立人，己欲达而达人。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楷体简体" panose="03000509000000000000" charset="-122"/>
              <a:ea typeface="方正楷体简体" panose="03000509000000000000" charset="-122"/>
              <a:sym typeface="+mn-ea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8901430" y="2353945"/>
            <a:ext cx="140970" cy="2247265"/>
          </a:xfrm>
          <a:prstGeom prst="leftBrac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5711190" y="1443355"/>
            <a:ext cx="801370" cy="1000760"/>
            <a:chOff x="8994" y="2273"/>
            <a:chExt cx="1262" cy="1576"/>
          </a:xfrm>
        </p:grpSpPr>
        <p:sp>
          <p:nvSpPr>
            <p:cNvPr id="7" name="上箭头 6"/>
            <p:cNvSpPr/>
            <p:nvPr/>
          </p:nvSpPr>
          <p:spPr>
            <a:xfrm>
              <a:off x="8994" y="2273"/>
              <a:ext cx="1263" cy="1575"/>
            </a:xfrm>
            <a:prstGeom prst="upArrow">
              <a:avLst/>
            </a:prstGeom>
            <a:noFill/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117" y="2535"/>
              <a:ext cx="966" cy="13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l" eaLnBrk="0" hangingPunct="0"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>
                      <a:lumMod val="50000"/>
                    </a:schemeClr>
                  </a:solidFill>
                  <a:latin typeface="汉仪颜楷简" panose="00020600040101010101" charset="-122"/>
                  <a:ea typeface="汉仪颜楷简" panose="00020600040101010101" charset="-122"/>
                </a:rPr>
                <a:t>教育</a:t>
              </a:r>
              <a:endParaRPr lang="zh-CN" altLang="en-US" sz="2800" b="1" dirty="0">
                <a:solidFill>
                  <a:schemeClr val="accent6">
                    <a:lumMod val="50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446145" y="3159125"/>
            <a:ext cx="1468755" cy="799465"/>
            <a:chOff x="4630" y="4389"/>
            <a:chExt cx="2313" cy="1259"/>
          </a:xfrm>
        </p:grpSpPr>
        <p:sp>
          <p:nvSpPr>
            <p:cNvPr id="37" name="左箭头 36"/>
            <p:cNvSpPr/>
            <p:nvPr/>
          </p:nvSpPr>
          <p:spPr>
            <a:xfrm>
              <a:off x="4630" y="4389"/>
              <a:ext cx="2313" cy="1259"/>
            </a:xfrm>
            <a:prstGeom prst="leftArrow">
              <a:avLst/>
            </a:prstGeom>
            <a:noFill/>
            <a:ln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056" y="4607"/>
              <a:ext cx="171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eaLnBrk="0" hangingPunct="0">
                <a:buNone/>
              </a:pPr>
              <a:r>
                <a:rPr lang="zh-CN" altLang="en-US" sz="2800" b="1" dirty="0">
                  <a:solidFill>
                    <a:schemeClr val="accent6">
                      <a:lumMod val="50000"/>
                    </a:schemeClr>
                  </a:solidFill>
                  <a:latin typeface="汉仪颜楷简" panose="00020600040101010101" charset="-122"/>
                  <a:ea typeface="汉仪颜楷简" panose="00020600040101010101" charset="-122"/>
                </a:rPr>
                <a:t>政治</a:t>
              </a:r>
              <a:endParaRPr lang="zh-CN" altLang="en-US" sz="2800" b="1" dirty="0">
                <a:solidFill>
                  <a:schemeClr val="accent6">
                    <a:lumMod val="50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</a:endParaRPr>
            </a:p>
          </p:txBody>
        </p:sp>
      </p:grpSp>
      <p:sp>
        <p:nvSpPr>
          <p:cNvPr id="52" name="文本框 51">
            <a:hlinkClick r:id="" action="ppaction://hlinkshowjump?jump=nextslide"/>
          </p:cNvPr>
          <p:cNvSpPr txBox="1"/>
          <p:nvPr/>
        </p:nvSpPr>
        <p:spPr>
          <a:xfrm>
            <a:off x="490220" y="1870710"/>
            <a:ext cx="2879725" cy="36417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 eaLnBrk="0" hangingPunct="0">
              <a:buClrTx/>
              <a:buSzTx/>
              <a:buFontTx/>
              <a:defRPr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楷体简体" panose="03000509000000000000" charset="-122"/>
                <a:ea typeface="方正楷体简体" panose="03000509000000000000" charset="-122"/>
                <a:sym typeface="+mn-ea"/>
              </a:rPr>
              <a:t>    以德治国。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楷体简体" panose="03000509000000000000" charset="-122"/>
                <a:ea typeface="方正楷体简体" panose="03000509000000000000" charset="-122"/>
                <a:sym typeface="+mn-ea"/>
              </a:rPr>
              <a:t>要求统治者爱惜民力，体察民意。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楷体简体" panose="03000509000000000000" charset="-122"/>
              <a:ea typeface="方正楷体简体" panose="03000509000000000000" charset="-122"/>
              <a:sym typeface="+mn-ea"/>
            </a:endParaRPr>
          </a:p>
          <a:p>
            <a:pPr lvl="0" algn="l" eaLnBrk="0" hangingPunct="0">
              <a:buClrTx/>
              <a:buSzTx/>
              <a:buFontTx/>
              <a:defRPr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楷体简体" panose="03000509000000000000" charset="-122"/>
                <a:ea typeface="方正楷体简体" panose="03000509000000000000" charset="-122"/>
                <a:sym typeface="+mn-ea"/>
              </a:rPr>
              <a:t>    反对苛政。</a:t>
            </a:r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楷体简体" panose="03000509000000000000" charset="-122"/>
                <a:ea typeface="方正楷体简体" panose="03000509000000000000" charset="-122"/>
                <a:sym typeface="+mn-ea"/>
              </a:rPr>
              <a:t>认为统治者只有实行德政，使人民心悦诚服，社会才会稳定。</a:t>
            </a:r>
            <a:endParaRPr lang="zh-CN" altLang="en-US" sz="2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楷体简体" panose="03000509000000000000" charset="-122"/>
              <a:ea typeface="方正楷体简体" panose="03000509000000000000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477510" y="458470"/>
            <a:ext cx="1832610" cy="10217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 eaLnBrk="0" hangingPunct="0">
              <a:buClrTx/>
              <a:buSzTx/>
              <a:buFontTx/>
              <a:defRPr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楷体简体" panose="03000509000000000000" charset="-122"/>
                <a:ea typeface="方正楷体简体" panose="03000509000000000000" charset="-122"/>
                <a:sym typeface="+mn-ea"/>
              </a:rPr>
              <a:t>创办私学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楷体简体" panose="03000509000000000000" charset="-122"/>
                <a:ea typeface="方正楷体简体" panose="03000509000000000000" charset="-122"/>
                <a:sym typeface="+mn-ea"/>
              </a:rPr>
              <a:t>有教无类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楷体简体" panose="03000509000000000000" charset="-122"/>
              <a:ea typeface="方正楷体简体" panose="03000509000000000000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94020" y="4617720"/>
            <a:ext cx="14878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方正准圆简体" panose="03000509000000000000" charset="-122"/>
                <a:ea typeface="方正准圆简体" panose="03000509000000000000" charset="-122"/>
              </a:rPr>
              <a:t>核</a:t>
            </a:r>
            <a:r>
              <a:rPr lang="en-US" altLang="zh-CN" sz="36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方正准圆简体" panose="03000509000000000000" charset="-122"/>
                <a:ea typeface="方正准圆简体" panose="03000509000000000000" charset="-122"/>
              </a:rPr>
              <a:t>  </a:t>
            </a:r>
            <a:r>
              <a:rPr lang="zh-CN" altLang="en-US" sz="36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方正准圆简体" panose="03000509000000000000" charset="-122"/>
                <a:ea typeface="方正准圆简体" panose="03000509000000000000" charset="-122"/>
              </a:rPr>
              <a:t>心</a:t>
            </a:r>
            <a:endParaRPr lang="zh-CN" altLang="en-US" sz="36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方正准圆简体" panose="03000509000000000000" charset="-122"/>
              <a:ea typeface="方正准圆简体" panose="03000509000000000000" charset="-122"/>
            </a:endParaRPr>
          </a:p>
        </p:txBody>
      </p:sp>
      <p:sp>
        <p:nvSpPr>
          <p:cNvPr id="13" name="动作按钮: 前进或下一项 12">
            <a:hlinkClick r:id="rId1" action="ppaction://hlinksldjump"/>
          </p:cNvPr>
          <p:cNvSpPr/>
          <p:nvPr/>
        </p:nvSpPr>
        <p:spPr>
          <a:xfrm>
            <a:off x="10698480" y="5866130"/>
            <a:ext cx="629285" cy="488315"/>
          </a:xfrm>
          <a:prstGeom prst="actionButtonForwardNext">
            <a:avLst/>
          </a:prstGeom>
          <a:noFill/>
          <a:ln w="28575" cmpd="dbl">
            <a:solidFill>
              <a:srgbClr val="FF33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nimBg="1"/>
      <p:bldP spid="39" grpId="0"/>
      <p:bldP spid="40" grpId="0"/>
      <p:bldP spid="46" grpId="0"/>
      <p:bldP spid="52" grpId="0"/>
      <p:bldP spid="45" grpId="0"/>
      <p:bldP spid="11" grpId="0"/>
      <p:bldP spid="6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781248" y="1556822"/>
            <a:ext cx="7222490" cy="497205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smtClean="0"/>
              <a:t>材料一：为</a:t>
            </a:r>
            <a:r>
              <a:rPr lang="zh-CN" altLang="en-US" sz="2400" b="1"/>
              <a:t>政以</a:t>
            </a:r>
            <a:r>
              <a:rPr lang="zh-CN" altLang="en-US" sz="2400" b="1" smtClean="0"/>
              <a:t>德，譬如北辰，居其所而众星共之。</a:t>
            </a:r>
            <a:endParaRPr lang="zh-CN" altLang="en-US" sz="2400" b="1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781248" y="2238832"/>
            <a:ext cx="10895330" cy="460375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+mn-ea"/>
              </a:rPr>
              <a:t>材料二：道之以政，齐之以刑，民免而无耻；道之以德，齐之以礼，有耻且格。</a:t>
            </a:r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617559" y="2979548"/>
            <a:ext cx="27318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/>
              <a:t>——《</a:t>
            </a:r>
            <a:r>
              <a:rPr lang="zh-CN" altLang="en-US" sz="2400" b="1" smtClean="0"/>
              <a:t>论语</a:t>
            </a:r>
            <a:r>
              <a:rPr lang="en-US" altLang="zh-CN" sz="2400" b="1" smtClean="0"/>
              <a:t>.</a:t>
            </a:r>
            <a:r>
              <a:rPr lang="zh-CN" altLang="en-US" sz="2400" b="1" smtClean="0"/>
              <a:t>为政</a:t>
            </a:r>
            <a:r>
              <a:rPr lang="en-US" altLang="zh-CN" sz="2400" b="1" smtClean="0"/>
              <a:t>》</a:t>
            </a:r>
            <a:endParaRPr lang="zh-CN" altLang="en-US" sz="2400" b="1"/>
          </a:p>
        </p:txBody>
      </p:sp>
      <p:pic>
        <p:nvPicPr>
          <p:cNvPr id="7" name="图片 6" descr="免费插画: &lt;strong&gt;问号&lt;/strong&gt;, 注意, 问题的解决方案, 问题, 信息, 通知, 学习 ...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72528">
            <a:off x="774163" y="3109285"/>
            <a:ext cx="911482" cy="879907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590055" y="3436280"/>
            <a:ext cx="95205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2060"/>
                </a:solidFill>
              </a:rPr>
              <a:t>你认为孔子提倡“以政为德”“道之以德”有什么积极的意义？</a:t>
            </a:r>
            <a:endParaRPr lang="zh-CN" altLang="en-US" sz="2800" b="1">
              <a:solidFill>
                <a:srgbClr val="002060"/>
              </a:solidFill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403225" y="4039870"/>
            <a:ext cx="11374120" cy="233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 spc="300" smtClean="0"/>
              <a:t> </a:t>
            </a:r>
            <a:r>
              <a:rPr lang="zh-CN" altLang="en-US" sz="2800" b="1" spc="300" smtClean="0"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 </a:t>
            </a:r>
            <a:r>
              <a:rPr lang="zh-CN" altLang="en-US" sz="2800" b="1" spc="300" smtClean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 </a:t>
            </a:r>
            <a:r>
              <a:rPr lang="zh-CN" altLang="en-US" sz="2800" b="1" kern="0" smtClean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以政为德，即反对</a:t>
            </a:r>
            <a:r>
              <a:rPr lang="en-US" altLang="zh-CN" sz="2800" b="1" kern="0" smtClean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______</a:t>
            </a:r>
            <a:r>
              <a:rPr lang="zh-CN" altLang="en-US" sz="2800" b="1" kern="0" smtClean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，要求统治者爱护百姓，同时以</a:t>
            </a:r>
            <a:r>
              <a:rPr lang="en-US" altLang="zh-CN" sz="2800" b="1" kern="0" smtClean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_____</a:t>
            </a:r>
            <a:r>
              <a:rPr lang="zh-CN" altLang="en-US" sz="2800" b="1" kern="0" smtClean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教化天下。 这体现了</a:t>
            </a:r>
            <a:r>
              <a:rPr lang="zh-CN" altLang="en-US" sz="2800" b="1" kern="0" smtClean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民本</a:t>
            </a:r>
            <a:r>
              <a:rPr lang="zh-CN" altLang="en-US" sz="2800" b="1" kern="0" smtClean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思想，有利于改善民生；其道德教化思想，有利于社会风化，弘扬</a:t>
            </a:r>
            <a:r>
              <a:rPr lang="en-US" altLang="zh-CN" sz="2800" b="1" kern="0" smtClean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_____</a:t>
            </a:r>
            <a:r>
              <a:rPr lang="zh-CN" altLang="en-US" sz="2800" b="1" kern="0" smtClean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。这些对于我们今天提倡以德治国、建设</a:t>
            </a:r>
            <a:r>
              <a:rPr lang="en-US" altLang="zh-CN" sz="2800" b="1" kern="0" smtClean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______</a:t>
            </a:r>
            <a:r>
              <a:rPr lang="zh-CN" altLang="en-US" sz="2800" b="1" kern="0" smtClean="0">
                <a:solidFill>
                  <a:schemeClr val="tx1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</a:rPr>
              <a:t>社会也具有重要的借鉴意义。</a:t>
            </a:r>
            <a:endParaRPr lang="zh-CN" altLang="en-US" sz="2800" b="1" kern="0" smtClean="0">
              <a:solidFill>
                <a:schemeClr val="tx1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</a:endParaRPr>
          </a:p>
        </p:txBody>
      </p:sp>
      <p:grpSp>
        <p:nvGrpSpPr>
          <p:cNvPr id="21" name="组合 20"/>
          <p:cNvGrpSpPr/>
          <p:nvPr>
            <p:custDataLst>
              <p:tags r:id="rId8"/>
            </p:custDataLst>
          </p:nvPr>
        </p:nvGrpSpPr>
        <p:grpSpPr>
          <a:xfrm>
            <a:off x="-527526" y="519190"/>
            <a:ext cx="4494179" cy="794048"/>
            <a:chOff x="-5494951" y="-744927"/>
            <a:chExt cx="10489367" cy="2873829"/>
          </a:xfrm>
        </p:grpSpPr>
        <p:pic>
          <p:nvPicPr>
            <p:cNvPr id="22" name="图片 21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494951" y="-744927"/>
              <a:ext cx="10489367" cy="2873829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>
              <p:custDataLst>
                <p:tags r:id="rId11"/>
              </p:custDataLst>
            </p:nvPr>
          </p:nvSpPr>
          <p:spPr>
            <a:xfrm>
              <a:off x="-2440832" y="-311009"/>
              <a:ext cx="4381132" cy="21120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solidFill>
                    <a:prstClr val="white"/>
                  </a:solidFill>
                  <a:latin typeface="方正楷体简体" panose="03000509000000000000" charset="-122"/>
                  <a:ea typeface="方正楷体简体" panose="03000509000000000000" charset="-122"/>
                </a:rPr>
                <a:t>材</a:t>
              </a:r>
              <a:r>
                <a:rPr lang="zh-CN" altLang="en-US" sz="3200" smtClean="0">
                  <a:solidFill>
                    <a:prstClr val="white"/>
                  </a:solidFill>
                  <a:latin typeface="方正楷体简体" panose="03000509000000000000" charset="-122"/>
                  <a:ea typeface="方正楷体简体" panose="03000509000000000000" charset="-122"/>
                </a:rPr>
                <a:t>料研</a:t>
              </a:r>
              <a:r>
                <a:rPr lang="zh-CN" altLang="en-US" sz="3200">
                  <a:solidFill>
                    <a:prstClr val="white"/>
                  </a:solidFill>
                  <a:latin typeface="方正楷体简体" panose="03000509000000000000" charset="-122"/>
                  <a:ea typeface="方正楷体简体" panose="03000509000000000000" charset="-122"/>
                </a:rPr>
                <a:t>读</a:t>
              </a:r>
              <a:endParaRPr lang="zh-CN" altLang="en-US" sz="3200">
                <a:solidFill>
                  <a:prstClr val="white"/>
                </a:solidFill>
                <a:latin typeface="方正楷体简体" panose="03000509000000000000" charset="-122"/>
                <a:ea typeface="方正楷体简体" panose="03000509000000000000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181985" y="700405"/>
            <a:ext cx="79286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</a:rPr>
              <a:t>阅读材料，独立思考，根据提示，举手回答：</a:t>
            </a:r>
            <a:endParaRPr lang="zh-CN" altLang="en-US" sz="28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36035" y="4128135"/>
            <a:ext cx="11131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</a:rPr>
              <a:t>苛政</a:t>
            </a:r>
            <a:endParaRPr lang="zh-CN" altLang="en-US" sz="28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920605" y="4128135"/>
            <a:ext cx="9944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</a:rPr>
              <a:t>道德</a:t>
            </a:r>
            <a:r>
              <a:rPr lang="en-US" altLang="zh-CN" sz="2800" b="1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</a:rPr>
              <a:t>  </a:t>
            </a:r>
            <a:endParaRPr lang="en-US" altLang="zh-CN" sz="2800" b="1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18790" y="5199380"/>
            <a:ext cx="11131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kern="0" smtClean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正气</a:t>
            </a:r>
            <a:endParaRPr lang="zh-CN" altLang="en-US" sz="2800" b="1" kern="0" smtClean="0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354310" y="5198110"/>
            <a:ext cx="11131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kern="0" smtClean="0">
                <a:solidFill>
                  <a:srgbClr val="FF0000"/>
                </a:solidFill>
                <a:latin typeface="方正楷体简体" panose="03000509000000000000" charset="-122"/>
                <a:ea typeface="方正楷体简体" panose="03000509000000000000" charset="-122"/>
                <a:cs typeface="方正楷体简体" panose="03000509000000000000" charset="-122"/>
                <a:sym typeface="+mn-ea"/>
              </a:rPr>
              <a:t>和谐</a:t>
            </a:r>
            <a:endParaRPr lang="zh-CN" altLang="en-US" sz="2800" b="1" kern="0" smtClean="0">
              <a:solidFill>
                <a:srgbClr val="FF0000"/>
              </a:solidFill>
              <a:latin typeface="方正楷体简体" panose="03000509000000000000" charset="-122"/>
              <a:ea typeface="方正楷体简体" panose="03000509000000000000" charset="-122"/>
              <a:cs typeface="方正楷体简体" panose="03000509000000000000" charset="-122"/>
              <a:sym typeface="+mn-ea"/>
            </a:endParaRPr>
          </a:p>
        </p:txBody>
      </p:sp>
      <p:sp>
        <p:nvSpPr>
          <p:cNvPr id="14" name="动作按钮: 上一张 13">
            <a:hlinkClick r:id="" action="ppaction://hlinkshowjump?jump=previousslide"/>
          </p:cNvPr>
          <p:cNvSpPr/>
          <p:nvPr/>
        </p:nvSpPr>
        <p:spPr>
          <a:xfrm>
            <a:off x="10592435" y="5915025"/>
            <a:ext cx="636270" cy="455295"/>
          </a:xfrm>
          <a:prstGeom prst="actionButtonReturn">
            <a:avLst/>
          </a:prstGeom>
          <a:noFill/>
          <a:ln cmpd="dbl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11" grpId="0"/>
      <p:bldP spid="12" grpId="0"/>
      <p:bldP spid="13" grpId="0"/>
      <p:bldP spid="9" grpId="0"/>
    </p:bldLst>
  </p:timing>
</p:sld>
</file>

<file path=ppt/tags/tag1.xml><?xml version="1.0" encoding="utf-8"?>
<p:tagLst xmlns:p="http://schemas.openxmlformats.org/presentationml/2006/main">
  <p:tag name="AS_UNIQUEID" val="349"/>
</p:tagLst>
</file>

<file path=ppt/tags/tag10.xml><?xml version="1.0" encoding="utf-8"?>
<p:tagLst xmlns:p="http://schemas.openxmlformats.org/presentationml/2006/main">
  <p:tag name="AS_UNIQUEID" val="349"/>
</p:tagLst>
</file>

<file path=ppt/tags/tag11.xml><?xml version="1.0" encoding="utf-8"?>
<p:tagLst xmlns:p="http://schemas.openxmlformats.org/presentationml/2006/main">
  <p:tag name="KSO_WM_UNIT_TABLE_BEAUTIFY" val="smartTable{9a28f995-a2ab-4e22-ba82-b1d1d6eb8e5b}"/>
  <p:tag name="TABLE_ENDDRAG_ORIGIN_RECT" val="618*292"/>
  <p:tag name="TABLE_ENDDRAG_RECT" val="268*122*618*292"/>
</p:tagLst>
</file>

<file path=ppt/tags/tag12.xml><?xml version="1.0" encoding="utf-8"?>
<p:tagLst xmlns:p="http://schemas.openxmlformats.org/presentationml/2006/main">
  <p:tag name="AS_UNIQUEID" val="356"/>
</p:tagLst>
</file>

<file path=ppt/tags/tag13.xml><?xml version="1.0" encoding="utf-8"?>
<p:tagLst xmlns:p="http://schemas.openxmlformats.org/presentationml/2006/main">
  <p:tag name="AS_UNIQUEID" val="356"/>
</p:tagLst>
</file>

<file path=ppt/tags/tag14.xml><?xml version="1.0" encoding="utf-8"?>
<p:tagLst xmlns:p="http://schemas.openxmlformats.org/presentationml/2006/main">
  <p:tag name="AS_UNIQUEID" val="356"/>
</p:tagLst>
</file>

<file path=ppt/tags/tag15.xml><?xml version="1.0" encoding="utf-8"?>
<p:tagLst xmlns:p="http://schemas.openxmlformats.org/presentationml/2006/main">
  <p:tag name="AS_UNIQUEID" val="356"/>
</p:tagLst>
</file>

<file path=ppt/tags/tag16.xml><?xml version="1.0" encoding="utf-8"?>
<p:tagLst xmlns:p="http://schemas.openxmlformats.org/presentationml/2006/main">
  <p:tag name="AS_UNIQUEID" val="3174"/>
</p:tagLst>
</file>

<file path=ppt/tags/tag17.xml><?xml version="1.0" encoding="utf-8"?>
<p:tagLst xmlns:p="http://schemas.openxmlformats.org/presentationml/2006/main">
  <p:tag name="AS_UNIQUEID" val="3175"/>
</p:tagLst>
</file>

<file path=ppt/tags/tag18.xml><?xml version="1.0" encoding="utf-8"?>
<p:tagLst xmlns:p="http://schemas.openxmlformats.org/presentationml/2006/main">
  <p:tag name="AS_UNIQUEID" val="3176"/>
</p:tagLst>
</file>

<file path=ppt/tags/tag19.xml><?xml version="1.0" encoding="utf-8"?>
<p:tagLst xmlns:p="http://schemas.openxmlformats.org/presentationml/2006/main">
  <p:tag name="AS_UNIQUEID" val="3177"/>
</p:tagLst>
</file>

<file path=ppt/tags/tag2.xml><?xml version="1.0" encoding="utf-8"?>
<p:tagLst xmlns:p="http://schemas.openxmlformats.org/presentationml/2006/main">
  <p:tag name="KSO_WM_UNIT_PLACING_PICTURE_USER_VIEWPORT" val="{&quot;height&quot;:8040,&quot;width&quot;:22990}"/>
</p:tagLst>
</file>

<file path=ppt/tags/tag20.xml><?xml version="1.0" encoding="utf-8"?>
<p:tagLst xmlns:p="http://schemas.openxmlformats.org/presentationml/2006/main">
  <p:tag name="AS_UNIQUEID" val="3178"/>
</p:tagLst>
</file>

<file path=ppt/tags/tag21.xml><?xml version="1.0" encoding="utf-8"?>
<p:tagLst xmlns:p="http://schemas.openxmlformats.org/presentationml/2006/main">
  <p:tag name="AS_UNIQUEID" val="3179"/>
</p:tagLst>
</file>

<file path=ppt/tags/tag22.xml><?xml version="1.0" encoding="utf-8"?>
<p:tagLst xmlns:p="http://schemas.openxmlformats.org/presentationml/2006/main">
  <p:tag name="AS_UNIQUEID" val="322"/>
</p:tagLst>
</file>

<file path=ppt/tags/tag23.xml><?xml version="1.0" encoding="utf-8"?>
<p:tagLst xmlns:p="http://schemas.openxmlformats.org/presentationml/2006/main">
  <p:tag name="AS_UNIQUEID" val="323"/>
</p:tagLst>
</file>

<file path=ppt/tags/tag24.xml><?xml version="1.0" encoding="utf-8"?>
<p:tagLst xmlns:p="http://schemas.openxmlformats.org/presentationml/2006/main">
  <p:tag name="AS_UNIQUEID" val="324"/>
</p:tagLst>
</file>

<file path=ppt/tags/tag25.xml><?xml version="1.0" encoding="utf-8"?>
<p:tagLst xmlns:p="http://schemas.openxmlformats.org/presentationml/2006/main">
  <p:tag name="KSO_WM_UNIT_TABLE_BEAUTIFY" val="smartTable{9a28f995-a2ab-4e22-ba82-b1d1d6eb8e5b}"/>
  <p:tag name="TABLE_ENDDRAG_ORIGIN_RECT" val="618*292"/>
  <p:tag name="TABLE_ENDDRAG_RECT" val="268*122*618*292"/>
</p:tagLst>
</file>

<file path=ppt/tags/tag26.xml><?xml version="1.0" encoding="utf-8"?>
<p:tagLst xmlns:p="http://schemas.openxmlformats.org/presentationml/2006/main">
  <p:tag name="AS_UNIQUEID" val="356"/>
</p:tagLst>
</file>

<file path=ppt/tags/tag27.xml><?xml version="1.0" encoding="utf-8"?>
<p:tagLst xmlns:p="http://schemas.openxmlformats.org/presentationml/2006/main">
  <p:tag name="AS_UNIQUEID" val="356"/>
</p:tagLst>
</file>

<file path=ppt/tags/tag28.xml><?xml version="1.0" encoding="utf-8"?>
<p:tagLst xmlns:p="http://schemas.openxmlformats.org/presentationml/2006/main">
  <p:tag name="AS_UNIQUEID" val="356"/>
</p:tagLst>
</file>

<file path=ppt/tags/tag29.xml><?xml version="1.0" encoding="utf-8"?>
<p:tagLst xmlns:p="http://schemas.openxmlformats.org/presentationml/2006/main">
  <p:tag name="AS_UNIQUEID" val="356"/>
</p:tagLst>
</file>

<file path=ppt/tags/tag3.xml><?xml version="1.0" encoding="utf-8"?>
<p:tagLst xmlns:p="http://schemas.openxmlformats.org/presentationml/2006/main">
  <p:tag name="KSO_WM_UNIT_PLACING_PICTURE_USER_VIEWPORT" val="{&quot;height&quot;:3779,&quot;width&quot;:1854}"/>
</p:tagLst>
</file>

<file path=ppt/tags/tag30.xml><?xml version="1.0" encoding="utf-8"?>
<p:tagLst xmlns:p="http://schemas.openxmlformats.org/presentationml/2006/main">
  <p:tag name="AS_UNIQUEID" val="356"/>
</p:tagLst>
</file>

<file path=ppt/tags/tag31.xml><?xml version="1.0" encoding="utf-8"?>
<p:tagLst xmlns:p="http://schemas.openxmlformats.org/presentationml/2006/main">
  <p:tag name="AS_UNIQUEID" val="356"/>
</p:tagLst>
</file>

<file path=ppt/tags/tag32.xml><?xml version="1.0" encoding="utf-8"?>
<p:tagLst xmlns:p="http://schemas.openxmlformats.org/presentationml/2006/main">
  <p:tag name="AS_UNIQUEID" val="356"/>
</p:tagLst>
</file>

<file path=ppt/tags/tag33.xml><?xml version="1.0" encoding="utf-8"?>
<p:tagLst xmlns:p="http://schemas.openxmlformats.org/presentationml/2006/main">
  <p:tag name="KSO_WM_UNIT_TABLE_BEAUTIFY" val="smartTable{9a28f995-a2ab-4e22-ba82-b1d1d6eb8e5b}"/>
  <p:tag name="TABLE_ENDDRAG_ORIGIN_RECT" val="618*292"/>
  <p:tag name="TABLE_ENDDRAG_RECT" val="268*122*618*292"/>
</p:tagLst>
</file>

<file path=ppt/tags/tag34.xml><?xml version="1.0" encoding="utf-8"?>
<p:tagLst xmlns:p="http://schemas.openxmlformats.org/presentationml/2006/main">
  <p:tag name="AS_UNIQUEID" val="356"/>
</p:tagLst>
</file>

<file path=ppt/tags/tag35.xml><?xml version="1.0" encoding="utf-8"?>
<p:tagLst xmlns:p="http://schemas.openxmlformats.org/presentationml/2006/main">
  <p:tag name="AS_UNIQUEID" val="356"/>
</p:tagLst>
</file>

<file path=ppt/tags/tag36.xml><?xml version="1.0" encoding="utf-8"?>
<p:tagLst xmlns:p="http://schemas.openxmlformats.org/presentationml/2006/main">
  <p:tag name="AS_UNIQUEID" val="356"/>
</p:tagLst>
</file>

<file path=ppt/tags/tag37.xml><?xml version="1.0" encoding="utf-8"?>
<p:tagLst xmlns:p="http://schemas.openxmlformats.org/presentationml/2006/main">
  <p:tag name="AS_UNIQUEID" val="356"/>
</p:tagLst>
</file>

<file path=ppt/tags/tag38.xml><?xml version="1.0" encoding="utf-8"?>
<p:tagLst xmlns:p="http://schemas.openxmlformats.org/presentationml/2006/main">
  <p:tag name="AS_UNIQUEID" val="356"/>
</p:tagLst>
</file>

<file path=ppt/tags/tag39.xml><?xml version="1.0" encoding="utf-8"?>
<p:tagLst xmlns:p="http://schemas.openxmlformats.org/presentationml/2006/main">
  <p:tag name="AS_UNIQUEID" val="356"/>
</p:tagLst>
</file>

<file path=ppt/tags/tag4.xml><?xml version="1.0" encoding="utf-8"?>
<p:tagLst xmlns:p="http://schemas.openxmlformats.org/presentationml/2006/main">
  <p:tag name="KSO_WM_UNIT_TABLE_BEAUTIFY" val="smartTable{9a28f995-a2ab-4e22-ba82-b1d1d6eb8e5b}"/>
  <p:tag name="TABLE_ENDDRAG_ORIGIN_RECT" val="618*385"/>
  <p:tag name="TABLE_ENDDRAG_RECT" val="268*105*618*385"/>
</p:tagLst>
</file>

<file path=ppt/tags/tag40.xml><?xml version="1.0" encoding="utf-8"?>
<p:tagLst xmlns:p="http://schemas.openxmlformats.org/presentationml/2006/main">
  <p:tag name="AS_UNIQUEID" val="356"/>
</p:tagLst>
</file>

<file path=ppt/tags/tag41.xml><?xml version="1.0" encoding="utf-8"?>
<p:tagLst xmlns:p="http://schemas.openxmlformats.org/presentationml/2006/main">
  <p:tag name="KSO_WM_UNIT_TABLE_BEAUTIFY" val="smartTable{caf35b0b-3614-4258-a2f5-fe3b0140c802}"/>
  <p:tag name="TABLE_ENDDRAG_ORIGIN_RECT" val="926*488"/>
  <p:tag name="TABLE_ENDDRAG_RECT" val="17*51*926*488"/>
</p:tagLst>
</file>

<file path=ppt/tags/tag42.xml><?xml version="1.0" encoding="utf-8"?>
<p:tagLst xmlns:p="http://schemas.openxmlformats.org/presentationml/2006/main">
  <p:tag name="KSO_WM_UNIT_PLACING_PICTURE_USER_VIEWPORT" val="{&quot;height&quot;:8273,&quot;width&quot;:14497}"/>
</p:tagLst>
</file>

<file path=ppt/tags/tag43.xml><?xml version="1.0" encoding="utf-8"?>
<p:tagLst xmlns:p="http://schemas.openxmlformats.org/presentationml/2006/main">
  <p:tag name="KSO_WM_UNIT_PLACING_PICTURE_USER_VIEWPORT" val="{&quot;height&quot;:7563,&quot;width&quot;:9388}"/>
</p:tagLst>
</file>

<file path=ppt/tags/tag44.xml><?xml version="1.0" encoding="utf-8"?>
<p:tagLst xmlns:p="http://schemas.openxmlformats.org/presentationml/2006/main">
  <p:tag name="KSO_WPP_MARK_KEY" val="2c04cf16-76fb-4df4-bfdc-db7128a9faa7"/>
  <p:tag name="COMMONDATA" val="eyJjb3VudCI6OCwiaGRpZCI6Ijc1MTk1ZDdmZjI1YzNhMzU2ODFjYTNiNjhmZDIwMjkzIiwidXNlckNvdW50Ijo4fQ=="/>
</p:tagLst>
</file>

<file path=ppt/tags/tag5.xml><?xml version="1.0" encoding="utf-8"?>
<p:tagLst xmlns:p="http://schemas.openxmlformats.org/presentationml/2006/main">
  <p:tag name="AS_UNIQUEID" val="356"/>
</p:tagLst>
</file>

<file path=ppt/tags/tag6.xml><?xml version="1.0" encoding="utf-8"?>
<p:tagLst xmlns:p="http://schemas.openxmlformats.org/presentationml/2006/main">
  <p:tag name="AS_UNIQUEID" val="356"/>
</p:tagLst>
</file>

<file path=ppt/tags/tag7.xml><?xml version="1.0" encoding="utf-8"?>
<p:tagLst xmlns:p="http://schemas.openxmlformats.org/presentationml/2006/main">
  <p:tag name="AS_UNIQUEID" val="356"/>
</p:tagLst>
</file>

<file path=ppt/tags/tag8.xml><?xml version="1.0" encoding="utf-8"?>
<p:tagLst xmlns:p="http://schemas.openxmlformats.org/presentationml/2006/main">
  <p:tag name="AS_UNIQUEID" val="356"/>
</p:tagLst>
</file>

<file path=ppt/tags/tag9.xml><?xml version="1.0" encoding="utf-8"?>
<p:tagLst xmlns:p="http://schemas.openxmlformats.org/presentationml/2006/main">
  <p:tag name="AS_UNIQUEID" val="356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3A备课网-整册备课资料打包下载www.3abeike.com 3Abeike优质课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2217</Words>
  <Application>WPS 演示</Application>
  <PresentationFormat>宽屏</PresentationFormat>
  <Paragraphs>452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49" baseType="lpstr">
      <vt:lpstr>Arial</vt:lpstr>
      <vt:lpstr>宋体</vt:lpstr>
      <vt:lpstr>Wingdings</vt:lpstr>
      <vt:lpstr>楷体</vt:lpstr>
      <vt:lpstr>Calibri</vt:lpstr>
      <vt:lpstr>方正准圆简体</vt:lpstr>
      <vt:lpstr>汉仪中隶书简</vt:lpstr>
      <vt:lpstr>汉仪尚巍手书W</vt:lpstr>
      <vt:lpstr>汉仪中隶书繁</vt:lpstr>
      <vt:lpstr>汉仪中楷简</vt:lpstr>
      <vt:lpstr>汉仪细中圆简</vt:lpstr>
      <vt:lpstr>苏新诗柳楷简</vt:lpstr>
      <vt:lpstr>方正楷体简体</vt:lpstr>
      <vt:lpstr>黑体</vt:lpstr>
      <vt:lpstr>나눔고딕</vt:lpstr>
      <vt:lpstr>Segoe Print</vt:lpstr>
      <vt:lpstr>汉仪颜楷简</vt:lpstr>
      <vt:lpstr>微软雅黑</vt:lpstr>
      <vt:lpstr>Arial Unicode MS</vt:lpstr>
      <vt:lpstr>Arial Black</vt:lpstr>
      <vt:lpstr>等线</vt:lpstr>
      <vt:lpstr>Times New Roman</vt:lpstr>
      <vt:lpstr>Wingdings 2</vt:lpstr>
      <vt:lpstr>Wingdings</vt:lpstr>
      <vt:lpstr>方正舒体</vt:lpstr>
      <vt:lpstr>Office 主题​​</vt:lpstr>
      <vt:lpstr>1_3A备课网-整册备课资料打包下载www.3abeike.com 3Abeike优质课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其他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RJ润君</cp:lastModifiedBy>
  <cp:revision>19</cp:revision>
  <dcterms:created xsi:type="dcterms:W3CDTF">2020-03-05T01:26:00Z</dcterms:created>
  <dcterms:modified xsi:type="dcterms:W3CDTF">2022-10-25T01:46:58Z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2052-11.1.0.12598</vt:lpwstr>
  </property>
  <property fmtid="{D5CDD505-2E9C-101B-9397-08002B2CF9AE}" pid="3" name="KSOTemplateUUID">
    <vt:lpwstr>v1.0_mb_zm2RIOnsbp514TIMzfJBGw==</vt:lpwstr>
  </property>
  <property fmtid="{D5CDD505-2E9C-101B-9397-08002B2CF9AE}" pid="4" name="ICV">
    <vt:lpwstr>1C527F9935BE4F4FABFE34CEFD670CC9</vt:lpwstr>
  </property>
</Properties>
</file>