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2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34"/>
  </p:handoutMasterIdLst>
  <p:sldIdLst>
    <p:sldId id="762" r:id="rId4"/>
    <p:sldId id="551" r:id="rId6"/>
    <p:sldId id="588" r:id="rId7"/>
    <p:sldId id="730" r:id="rId8"/>
    <p:sldId id="280" r:id="rId9"/>
    <p:sldId id="548" r:id="rId10"/>
    <p:sldId id="873" r:id="rId11"/>
    <p:sldId id="547" r:id="rId12"/>
    <p:sldId id="282" r:id="rId13"/>
    <p:sldId id="283" r:id="rId14"/>
    <p:sldId id="822" r:id="rId15"/>
    <p:sldId id="625" r:id="rId16"/>
    <p:sldId id="627" r:id="rId17"/>
    <p:sldId id="626" r:id="rId18"/>
    <p:sldId id="628" r:id="rId19"/>
    <p:sldId id="472" r:id="rId20"/>
    <p:sldId id="322" r:id="rId21"/>
    <p:sldId id="729" r:id="rId22"/>
    <p:sldId id="281" r:id="rId23"/>
    <p:sldId id="336" r:id="rId24"/>
    <p:sldId id="324" r:id="rId25"/>
    <p:sldId id="325" r:id="rId26"/>
    <p:sldId id="372" r:id="rId27"/>
    <p:sldId id="724" r:id="rId28"/>
    <p:sldId id="725" r:id="rId29"/>
    <p:sldId id="375" r:id="rId30"/>
    <p:sldId id="323" r:id="rId31"/>
    <p:sldId id="728" r:id="rId32"/>
    <p:sldId id="474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0" userDrawn="1">
          <p15:clr>
            <a:srgbClr val="A4A3A4"/>
          </p15:clr>
        </p15:guide>
        <p15:guide id="2" pos="391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王 庆路" initials="王" lastIdx="1" clrIdx="0"/>
  <p:cmAuthor id="0" name="Administrator" initials="A" lastIdx="2" clrIdx="0"/>
  <p:cmAuthor id="2" name="User" initials="U" lastIdx="0" clrIdx="0"/>
  <p:cmAuthor id="4" name="wei" initials="w" lastIdx="0" clrIdx="3"/>
  <p:cmAuthor id="3" name="lenovo" initials="l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A880"/>
    <a:srgbClr val="FFFFFF"/>
    <a:srgbClr val="E8EEF4"/>
    <a:srgbClr val="003014"/>
    <a:srgbClr val="005C27"/>
    <a:srgbClr val="007A30"/>
    <a:srgbClr val="00682C"/>
    <a:srgbClr val="002410"/>
    <a:srgbClr val="E9F0F6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060"/>
        <p:guide pos="391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tags" Target="tags/tag139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4047B9BF-6ED4-4FC6-82A4-7EDA02E979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4047B9BF-6ED4-4FC6-82A4-7EDA02E979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109EC-A5A4-423B-93DF-3F853CDE4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49166-40C1-4102-96C0-AF648AC490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109EC-A5A4-423B-93DF-3F853CDE4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49166-40C1-4102-96C0-AF648AC490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109EC-A5A4-423B-93DF-3F853CDE4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49166-40C1-4102-96C0-AF648AC490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7" name="bk object 17"/>
          <p:cNvSpPr/>
          <p:nvPr/>
        </p:nvSpPr>
        <p:spPr>
          <a:xfrm>
            <a:off x="1" y="928116"/>
            <a:ext cx="12192000" cy="53035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AA4064C-B1C8-4B8F-82B1-6A8D1A5749D3}" type="datetime1">
              <a:rPr lang="zh-CN" altLang="en-US" smtClean="0"/>
            </a:fld>
            <a:endParaRPr lang="zh-CN" altLang="en-US"/>
          </a:p>
        </p:txBody>
      </p:sp>
      <p:sp>
        <p:nvSpPr>
          <p:cNvPr id="104858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8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幻灯片"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C057710-742C-40D8-8274-244181F055F3}" type="datetime1">
              <a:rPr lang="zh-CN" altLang="en-US" smtClean="0"/>
            </a:fld>
            <a:endParaRPr lang="zh-CN" altLang="en-US"/>
          </a:p>
        </p:txBody>
      </p:sp>
      <p:sp>
        <p:nvSpPr>
          <p:cNvPr id="104859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9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109EC-A5A4-423B-93DF-3F853CDE4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49166-40C1-4102-96C0-AF648AC490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109EC-A5A4-423B-93DF-3F853CDE4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49166-40C1-4102-96C0-AF648AC490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109EC-A5A4-423B-93DF-3F853CDE4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49166-40C1-4102-96C0-AF648AC490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109EC-A5A4-423B-93DF-3F853CDE4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49166-40C1-4102-96C0-AF648AC490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109EC-A5A4-423B-93DF-3F853CDE4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49166-40C1-4102-96C0-AF648AC490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109EC-A5A4-423B-93DF-3F853CDE4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49166-40C1-4102-96C0-AF648AC490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109EC-A5A4-423B-93DF-3F853CDE4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49166-40C1-4102-96C0-AF648AC490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109EC-A5A4-423B-93DF-3F853CDE4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49166-40C1-4102-96C0-AF648AC490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C109EC-A5A4-423B-93DF-3F853CDE4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49166-40C1-4102-96C0-AF648AC4906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C28A5-CEC3-4051-A8C3-9375E3DE30B4}" type="datetime1">
              <a:rPr lang="zh-CN" altLang="en-US" smtClean="0"/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6.png"/><Relationship Id="rId7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tags" Target="../tags/tag3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7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svg"/><Relationship Id="rId8" Type="http://schemas.openxmlformats.org/officeDocument/2006/relationships/image" Target="../media/image22.jpeg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image" Target="../media/image21.jpeg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tags" Target="../tags/tag4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svg"/><Relationship Id="rId8" Type="http://schemas.openxmlformats.org/officeDocument/2006/relationships/image" Target="../media/image22.jpeg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image" Target="../media/image24.png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tags" Target="../tags/tag5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svg"/><Relationship Id="rId8" Type="http://schemas.openxmlformats.org/officeDocument/2006/relationships/image" Target="../media/image22.jpeg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image" Target="../media/image25.png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tags" Target="../tags/tag60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svg"/><Relationship Id="rId8" Type="http://schemas.openxmlformats.org/officeDocument/2006/relationships/image" Target="../media/image22.jpeg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../media/image26.png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tags" Target="../tags/tag68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6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5.png"/><Relationship Id="rId3" Type="http://schemas.openxmlformats.org/officeDocument/2006/relationships/tags" Target="../tags/tag77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29.xml"/><Relationship Id="rId21" Type="http://schemas.openxmlformats.org/officeDocument/2006/relationships/tags" Target="../tags/tag28.xml"/><Relationship Id="rId20" Type="http://schemas.openxmlformats.org/officeDocument/2006/relationships/tags" Target="../tags/tag27.xml"/><Relationship Id="rId2" Type="http://schemas.openxmlformats.org/officeDocument/2006/relationships/image" Target="../media/image8.jpeg"/><Relationship Id="rId19" Type="http://schemas.openxmlformats.org/officeDocument/2006/relationships/tags" Target="../tags/tag26.xml"/><Relationship Id="rId18" Type="http://schemas.openxmlformats.org/officeDocument/2006/relationships/tags" Target="../tags/tag25.xml"/><Relationship Id="rId17" Type="http://schemas.openxmlformats.org/officeDocument/2006/relationships/tags" Target="../tags/tag24.xml"/><Relationship Id="rId16" Type="http://schemas.openxmlformats.org/officeDocument/2006/relationships/tags" Target="../tags/tag23.xml"/><Relationship Id="rId15" Type="http://schemas.openxmlformats.org/officeDocument/2006/relationships/tags" Target="../tags/tag22.xml"/><Relationship Id="rId14" Type="http://schemas.openxmlformats.org/officeDocument/2006/relationships/tags" Target="../tags/tag21.xml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36.jpeg"/><Relationship Id="rId15" Type="http://schemas.openxmlformats.org/officeDocument/2006/relationships/tags" Target="../tags/tag92.xml"/><Relationship Id="rId14" Type="http://schemas.openxmlformats.org/officeDocument/2006/relationships/tags" Target="../tags/tag91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tags" Target="../tags/tag78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image" Target="../media/image38.jpeg"/><Relationship Id="rId4" Type="http://schemas.openxmlformats.org/officeDocument/2006/relationships/tags" Target="../tags/tag95.xml"/><Relationship Id="rId3" Type="http://schemas.openxmlformats.org/officeDocument/2006/relationships/image" Target="../media/image37.jpeg"/><Relationship Id="rId2" Type="http://schemas.openxmlformats.org/officeDocument/2006/relationships/tags" Target="../tags/tag94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42.png"/><Relationship Id="rId14" Type="http://schemas.openxmlformats.org/officeDocument/2006/relationships/image" Target="../media/image41.jpeg"/><Relationship Id="rId13" Type="http://schemas.openxmlformats.org/officeDocument/2006/relationships/image" Target="../media/image40.png"/><Relationship Id="rId12" Type="http://schemas.openxmlformats.org/officeDocument/2006/relationships/image" Target="../media/image39.png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tags" Target="../tags/tag93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image" Target="../media/image48.jpeg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image" Target="../media/image47.jpe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tags" Target="../tags/tag10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2" Type="http://schemas.openxmlformats.org/officeDocument/2006/relationships/notesSlide" Target="../notesSlides/notesSlide4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134.xml"/><Relationship Id="rId2" Type="http://schemas.openxmlformats.org/officeDocument/2006/relationships/tags" Target="../tags/tag116.xml"/><Relationship Id="rId19" Type="http://schemas.openxmlformats.org/officeDocument/2006/relationships/tags" Target="../tags/tag133.xml"/><Relationship Id="rId18" Type="http://schemas.openxmlformats.org/officeDocument/2006/relationships/tags" Target="../tags/tag132.xml"/><Relationship Id="rId17" Type="http://schemas.openxmlformats.org/officeDocument/2006/relationships/tags" Target="../tags/tag131.xml"/><Relationship Id="rId16" Type="http://schemas.openxmlformats.org/officeDocument/2006/relationships/tags" Target="../tags/tag130.xml"/><Relationship Id="rId15" Type="http://schemas.openxmlformats.org/officeDocument/2006/relationships/tags" Target="../tags/tag129.xml"/><Relationship Id="rId14" Type="http://schemas.openxmlformats.org/officeDocument/2006/relationships/tags" Target="../tags/tag128.xml"/><Relationship Id="rId13" Type="http://schemas.openxmlformats.org/officeDocument/2006/relationships/tags" Target="../tags/tag127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tags" Target="../tags/tag115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7.png"/><Relationship Id="rId8" Type="http://schemas.openxmlformats.org/officeDocument/2006/relationships/image" Target="../media/image56.png"/><Relationship Id="rId7" Type="http://schemas.openxmlformats.org/officeDocument/2006/relationships/image" Target="../media/image55.png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9" Type="http://schemas.openxmlformats.org/officeDocument/2006/relationships/slideLayout" Target="../slideLayouts/slideLayout2.xml"/><Relationship Id="rId18" Type="http://schemas.openxmlformats.org/officeDocument/2006/relationships/image" Target="../media/image66.png"/><Relationship Id="rId17" Type="http://schemas.openxmlformats.org/officeDocument/2006/relationships/image" Target="../media/image65.png"/><Relationship Id="rId16" Type="http://schemas.openxmlformats.org/officeDocument/2006/relationships/image" Target="../media/image64.png"/><Relationship Id="rId15" Type="http://schemas.openxmlformats.org/officeDocument/2006/relationships/image" Target="../media/image63.png"/><Relationship Id="rId14" Type="http://schemas.openxmlformats.org/officeDocument/2006/relationships/image" Target="../media/image62.png"/><Relationship Id="rId13" Type="http://schemas.openxmlformats.org/officeDocument/2006/relationships/image" Target="../media/image61.png"/><Relationship Id="rId12" Type="http://schemas.openxmlformats.org/officeDocument/2006/relationships/image" Target="../media/image60.png"/><Relationship Id="rId11" Type="http://schemas.openxmlformats.org/officeDocument/2006/relationships/image" Target="../media/image59.png"/><Relationship Id="rId10" Type="http://schemas.openxmlformats.org/officeDocument/2006/relationships/image" Target="../media/image58.png"/><Relationship Id="rId1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9.png"/><Relationship Id="rId6" Type="http://schemas.openxmlformats.org/officeDocument/2006/relationships/tags" Target="../tags/tag138.xml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microsoft.com/office/2007/relationships/hdphoto" Target="../media/image22.jpe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5.png"/><Relationship Id="rId3" Type="http://schemas.openxmlformats.org/officeDocument/2006/relationships/image" Target="../media/image58.png"/><Relationship Id="rId2" Type="http://schemas.openxmlformats.org/officeDocument/2006/relationships/image" Target="../media/image49.png"/><Relationship Id="rId1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tags" Target="../tags/tag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.png"/><Relationship Id="rId7" Type="http://schemas.openxmlformats.org/officeDocument/2006/relationships/tags" Target="../tags/tag35.xml"/><Relationship Id="rId6" Type="http://schemas.openxmlformats.org/officeDocument/2006/relationships/image" Target="../media/image6.png"/><Relationship Id="rId5" Type="http://schemas.openxmlformats.org/officeDocument/2006/relationships/tags" Target="../tags/tag34.xml"/><Relationship Id="rId4" Type="http://schemas.openxmlformats.org/officeDocument/2006/relationships/image" Target="../media/image5.png"/><Relationship Id="rId3" Type="http://schemas.openxmlformats.org/officeDocument/2006/relationships/tags" Target="../tags/tag33.xml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2.xml"/><Relationship Id="rId1" Type="http://schemas.openxmlformats.org/officeDocument/2006/relationships/tags" Target="../tags/tag32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tags" Target="../tags/tag40.xml"/><Relationship Id="rId2" Type="http://schemas.openxmlformats.org/officeDocument/2006/relationships/image" Target="../media/image13.png"/><Relationship Id="rId1" Type="http://schemas.openxmlformats.org/officeDocument/2006/relationships/tags" Target="../tags/tag3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49555" y="0"/>
            <a:ext cx="1218692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60020" y="3846195"/>
            <a:ext cx="3011805" cy="3011805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167640" y="1994535"/>
            <a:ext cx="3133725" cy="1709420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天气预报说，下周五天气晴朗，风和日丽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2851785" y="692150"/>
            <a:ext cx="3620135" cy="1594485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秋高气爽，现在早晚的风已经让人感到阵阵凉意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6276975" y="1263650"/>
            <a:ext cx="3710940" cy="1356995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周五是阴天，下午四点有小雨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9010015" y="2532380"/>
            <a:ext cx="3046095" cy="1441450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常州四季分明，现在正是秋季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0256eeefe8bda91f8f61bc14993c326~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543935" y="2724150"/>
            <a:ext cx="1336040" cy="1817370"/>
          </a:xfrm>
          <a:prstGeom prst="rect">
            <a:avLst/>
          </a:prstGeom>
        </p:spPr>
      </p:pic>
      <p:pic>
        <p:nvPicPr>
          <p:cNvPr id="3" name="图片 2" descr="d1143516df3002fc35341e2a68f958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276975" y="3237230"/>
            <a:ext cx="1628140" cy="1987550"/>
          </a:xfrm>
          <a:prstGeom prst="rect">
            <a:avLst/>
          </a:prstGeom>
        </p:spPr>
      </p:pic>
      <p:pic>
        <p:nvPicPr>
          <p:cNvPr id="14" name="图片 13" descr="dc97a629b5097e48ef82ddbbd0141a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549765" y="4224020"/>
            <a:ext cx="2063750" cy="22561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bldLvl="0" animBg="1"/>
      <p:bldP spid="10" grpId="0" animBg="1"/>
      <p:bldP spid="2" grpId="1" animBg="1"/>
      <p:bldP spid="8" grpId="1" animBg="1"/>
      <p:bldP spid="9" grpId="1" animBg="1"/>
      <p:bldP spid="10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-9525" y="238760"/>
            <a:ext cx="11897360" cy="824230"/>
            <a:chOff x="0" y="376"/>
            <a:chExt cx="18736" cy="1298"/>
          </a:xfrm>
        </p:grpSpPr>
        <p:sp>
          <p:nvSpPr>
            <p:cNvPr id="7" name="文本框 6"/>
            <p:cNvSpPr txBox="1"/>
            <p:nvPr/>
          </p:nvSpPr>
          <p:spPr>
            <a:xfrm>
              <a:off x="1354" y="376"/>
              <a:ext cx="10002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如何区别天气与气候</a:t>
              </a: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58215" y="2342515"/>
          <a:ext cx="9620250" cy="327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6750"/>
                <a:gridCol w="3206750"/>
                <a:gridCol w="3206750"/>
              </a:tblGrid>
              <a:tr h="81915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/>
                        <a:t>天气</a:t>
                      </a:r>
                      <a:endParaRPr lang="zh-CN" altLang="en-US" sz="28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/>
                        <a:t>气候</a:t>
                      </a:r>
                      <a:endParaRPr lang="zh-CN" altLang="en-US" sz="2800" b="1"/>
                    </a:p>
                  </a:txBody>
                  <a:tcPr anchor="ctr" anchorCtr="0"/>
                </a:tc>
              </a:tr>
              <a:tr h="8191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/>
                        <a:t>时间长短</a:t>
                      </a:r>
                      <a:endParaRPr lang="zh-CN" altLang="en-US" sz="28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0"/>
                    </a:p>
                  </a:txBody>
                  <a:tcPr anchor="ctr" anchorCtr="0"/>
                </a:tc>
              </a:tr>
              <a:tr h="8191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/>
                        <a:t>大气状况</a:t>
                      </a:r>
                      <a:endParaRPr lang="zh-CN" altLang="en-US" sz="28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0"/>
                    </a:p>
                  </a:txBody>
                  <a:tcPr anchor="ctr" anchorCtr="0"/>
                </a:tc>
              </a:tr>
              <a:tr h="8191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/>
                        <a:t>稳定性</a:t>
                      </a:r>
                      <a:endParaRPr lang="zh-CN" altLang="en-US" sz="2800" b="1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 b="0"/>
                    </a:p>
                  </a:txBody>
                  <a:tcPr anchor="ctr" anchorCtr="0"/>
                </a:tc>
              </a:tr>
            </a:tbl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973455" y="2385060"/>
            <a:ext cx="3173730" cy="74358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090795" y="3307080"/>
            <a:ext cx="1354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dk1"/>
                </a:solidFill>
              </a:rPr>
              <a:t>短时间</a:t>
            </a:r>
            <a:endParaRPr lang="zh-CN" altLang="en-US" sz="2800">
              <a:solidFill>
                <a:schemeClr val="dk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26145" y="4986020"/>
            <a:ext cx="1354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dk1"/>
                </a:solidFill>
              </a:rPr>
              <a:t>稳定</a:t>
            </a:r>
            <a:endParaRPr lang="zh-CN" altLang="en-US" sz="2800">
              <a:solidFill>
                <a:schemeClr val="dk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91430" y="4986020"/>
            <a:ext cx="1354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dk1"/>
                </a:solidFill>
              </a:rPr>
              <a:t>不稳定</a:t>
            </a:r>
            <a:endParaRPr lang="zh-CN" altLang="en-US" sz="2800">
              <a:solidFill>
                <a:schemeClr val="dk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71510" y="4210050"/>
            <a:ext cx="1863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dk1"/>
                </a:solidFill>
              </a:rPr>
              <a:t>平均状况</a:t>
            </a:r>
            <a:endParaRPr lang="zh-CN" altLang="en-US" sz="2800">
              <a:solidFill>
                <a:schemeClr val="dk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06975" y="4210050"/>
            <a:ext cx="1776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dk1"/>
                </a:solidFill>
              </a:rPr>
              <a:t>即时状况</a:t>
            </a:r>
            <a:endParaRPr lang="zh-CN" altLang="en-US" sz="2800">
              <a:solidFill>
                <a:schemeClr val="dk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16290" y="3307080"/>
            <a:ext cx="1354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dk1"/>
                </a:solidFill>
              </a:rPr>
              <a:t>长时间</a:t>
            </a:r>
            <a:endParaRPr lang="zh-CN" altLang="en-US" sz="28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2" grpId="1"/>
      <p:bldP spid="18" grpId="1"/>
      <p:bldP spid="17" grpId="0"/>
      <p:bldP spid="16" grpId="0"/>
      <p:bldP spid="17" grpId="1"/>
      <p:bldP spid="16" grpId="1"/>
      <p:bldP spid="15" grpId="0"/>
      <p:bldP spid="14" grpId="0"/>
      <p:bldP spid="15" grpId="1"/>
      <p:bldP spid="1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-9525" y="238760"/>
            <a:ext cx="11897360" cy="824230"/>
            <a:chOff x="0" y="376"/>
            <a:chExt cx="18736" cy="1298"/>
          </a:xfrm>
        </p:grpSpPr>
        <p:sp>
          <p:nvSpPr>
            <p:cNvPr id="7" name="文本框 6"/>
            <p:cNvSpPr txBox="1"/>
            <p:nvPr/>
          </p:nvSpPr>
          <p:spPr>
            <a:xfrm>
              <a:off x="1354" y="376"/>
              <a:ext cx="12055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如何区别天气与气候</a:t>
              </a: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？（连连看）</a:t>
              </a:r>
              <a:endPara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extBox 9"/>
          <p:cNvSpPr/>
          <p:nvPr>
            <p:custDataLst>
              <p:tags r:id="rId1"/>
            </p:custDataLst>
          </p:nvPr>
        </p:nvSpPr>
        <p:spPr>
          <a:xfrm>
            <a:off x="4632191" y="4343897"/>
            <a:ext cx="1571625" cy="521970"/>
          </a:xfrm>
          <a:prstGeom prst="rect">
            <a:avLst/>
          </a:prstGeom>
          <a:solidFill>
            <a:srgbClr val="C00000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dist" eaLnBrk="1" hangingPunct="1"/>
            <a:r>
              <a:rPr lang="zh-CN" altLang="en-US" sz="28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气候</a:t>
            </a:r>
            <a:endParaRPr lang="zh-CN" altLang="en-US" sz="28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11"/>
          <p:cNvSpPr/>
          <p:nvPr>
            <p:custDataLst>
              <p:tags r:id="rId2"/>
            </p:custDataLst>
          </p:nvPr>
        </p:nvSpPr>
        <p:spPr>
          <a:xfrm>
            <a:off x="4632190" y="2523003"/>
            <a:ext cx="1571625" cy="521970"/>
          </a:xfrm>
          <a:prstGeom prst="rect">
            <a:avLst/>
          </a:prstGeom>
          <a:solidFill>
            <a:srgbClr val="C00000"/>
          </a:solidFill>
          <a:ln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dist" eaLnBrk="1" hangingPunct="1"/>
            <a:r>
              <a:rPr lang="zh-CN" altLang="en-US" sz="28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天气</a:t>
            </a:r>
            <a:endParaRPr lang="zh-CN" altLang="en-US" sz="28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云形 14"/>
          <p:cNvSpPr/>
          <p:nvPr/>
        </p:nvSpPr>
        <p:spPr>
          <a:xfrm>
            <a:off x="302895" y="5109845"/>
            <a:ext cx="4121785" cy="1257935"/>
          </a:xfrm>
          <a:prstGeom prst="clou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忽如一夜春风来，千树万树梨花开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7108190" y="3845560"/>
            <a:ext cx="3994785" cy="1313180"/>
          </a:xfrm>
          <a:prstGeom prst="clou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东边日出西边雨，道是无晴却有晴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云形 9"/>
          <p:cNvSpPr/>
          <p:nvPr/>
        </p:nvSpPr>
        <p:spPr>
          <a:xfrm>
            <a:off x="6816090" y="5410835"/>
            <a:ext cx="4396105" cy="1099820"/>
          </a:xfrm>
          <a:prstGeom prst="clou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黄梅时节家家雨，青草池塘处处蛙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云形 11"/>
          <p:cNvSpPr/>
          <p:nvPr/>
        </p:nvSpPr>
        <p:spPr>
          <a:xfrm>
            <a:off x="946785" y="1483995"/>
            <a:ext cx="2155190" cy="903605"/>
          </a:xfrm>
          <a:prstGeom prst="clou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狂风暴雨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云形 12"/>
          <p:cNvSpPr/>
          <p:nvPr/>
        </p:nvSpPr>
        <p:spPr>
          <a:xfrm>
            <a:off x="7802880" y="1247775"/>
            <a:ext cx="2293620" cy="1027430"/>
          </a:xfrm>
          <a:prstGeom prst="clou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秋高气爽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云形 13"/>
          <p:cNvSpPr/>
          <p:nvPr/>
        </p:nvSpPr>
        <p:spPr>
          <a:xfrm>
            <a:off x="1032510" y="2651125"/>
            <a:ext cx="2257425" cy="857885"/>
          </a:xfrm>
          <a:prstGeom prst="clou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冬冷夏热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722630" y="3721100"/>
            <a:ext cx="2876550" cy="1144905"/>
          </a:xfrm>
          <a:prstGeom prst="clou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天上钩钩云，地上雨淋淋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7408545" y="2546350"/>
            <a:ext cx="3902710" cy="1028065"/>
          </a:xfrm>
          <a:prstGeom prst="cloud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知了鸣，天放晴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>
            <a:stCxn id="12" idx="0"/>
            <a:endCxn id="3" idx="1"/>
          </p:cNvCxnSpPr>
          <p:nvPr/>
        </p:nvCxnSpPr>
        <p:spPr>
          <a:xfrm>
            <a:off x="3100070" y="1936115"/>
            <a:ext cx="1532255" cy="84772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4" idx="0"/>
            <a:endCxn id="2" idx="1"/>
          </p:cNvCxnSpPr>
          <p:nvPr/>
        </p:nvCxnSpPr>
        <p:spPr>
          <a:xfrm>
            <a:off x="3288030" y="3080385"/>
            <a:ext cx="1344295" cy="152463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4" idx="0"/>
            <a:endCxn id="3" idx="1"/>
          </p:cNvCxnSpPr>
          <p:nvPr/>
        </p:nvCxnSpPr>
        <p:spPr>
          <a:xfrm flipV="1">
            <a:off x="3596640" y="2783840"/>
            <a:ext cx="1035685" cy="151003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endCxn id="3" idx="1"/>
          </p:cNvCxnSpPr>
          <p:nvPr/>
        </p:nvCxnSpPr>
        <p:spPr>
          <a:xfrm flipV="1">
            <a:off x="3891915" y="2783840"/>
            <a:ext cx="740410" cy="241617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3" idx="2"/>
            <a:endCxn id="2" idx="3"/>
          </p:cNvCxnSpPr>
          <p:nvPr/>
        </p:nvCxnSpPr>
        <p:spPr>
          <a:xfrm flipH="1">
            <a:off x="6203950" y="1761490"/>
            <a:ext cx="1605915" cy="284353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6" idx="2"/>
          </p:cNvCxnSpPr>
          <p:nvPr/>
        </p:nvCxnSpPr>
        <p:spPr>
          <a:xfrm flipH="1" flipV="1">
            <a:off x="6186805" y="2804795"/>
            <a:ext cx="1233805" cy="25590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5" idx="2"/>
          </p:cNvCxnSpPr>
          <p:nvPr/>
        </p:nvCxnSpPr>
        <p:spPr>
          <a:xfrm flipH="1" flipV="1">
            <a:off x="6214110" y="2804795"/>
            <a:ext cx="906780" cy="169735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0" idx="2"/>
            <a:endCxn id="2" idx="3"/>
          </p:cNvCxnSpPr>
          <p:nvPr/>
        </p:nvCxnSpPr>
        <p:spPr>
          <a:xfrm flipH="1" flipV="1">
            <a:off x="6203950" y="4605020"/>
            <a:ext cx="625475" cy="135572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-9525" y="238760"/>
            <a:ext cx="11897360" cy="824230"/>
            <a:chOff x="0" y="376"/>
            <a:chExt cx="18736" cy="1298"/>
          </a:xfrm>
        </p:grpSpPr>
        <p:sp>
          <p:nvSpPr>
            <p:cNvPr id="7" name="文本框 6"/>
            <p:cNvSpPr txBox="1"/>
            <p:nvPr/>
          </p:nvSpPr>
          <p:spPr>
            <a:xfrm>
              <a:off x="1354" y="376"/>
              <a:ext cx="13428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天气的影响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标题 1"/>
          <p:cNvSpPr txBox="1"/>
          <p:nvPr>
            <p:custDataLst>
              <p:tags r:id="rId1"/>
            </p:custDataLst>
          </p:nvPr>
        </p:nvSpPr>
        <p:spPr>
          <a:xfrm>
            <a:off x="1486227" y="1212499"/>
            <a:ext cx="8710295" cy="5143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b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smtClean="0">
                <a:solidFill>
                  <a:schemeClr val="accent2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阅读下列图文材料，说说天气的影响。</a:t>
            </a:r>
            <a:endParaRPr lang="zh-CN" altLang="en-US" sz="2400">
              <a:solidFill>
                <a:schemeClr val="accent2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6" name="组合 15"/>
          <p:cNvGrpSpPr/>
          <p:nvPr>
            <p:custDataLst>
              <p:tags r:id="rId2"/>
            </p:custDataLst>
          </p:nvPr>
        </p:nvGrpSpPr>
        <p:grpSpPr>
          <a:xfrm>
            <a:off x="1486227" y="1959824"/>
            <a:ext cx="6231255" cy="4645025"/>
            <a:chOff x="4237" y="3112"/>
            <a:chExt cx="9813" cy="7315"/>
          </a:xfrm>
        </p:grpSpPr>
        <p:pic>
          <p:nvPicPr>
            <p:cNvPr id="17" name="图片 1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0" y="3112"/>
              <a:ext cx="9542" cy="547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矩形 17"/>
            <p:cNvSpPr/>
            <p:nvPr>
              <p:custDataLst>
                <p:tags r:id="rId5"/>
              </p:custDataLst>
            </p:nvPr>
          </p:nvSpPr>
          <p:spPr>
            <a:xfrm>
              <a:off x="4237" y="3112"/>
              <a:ext cx="9750" cy="7301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6"/>
              </p:custDataLst>
            </p:nvPr>
          </p:nvSpPr>
          <p:spPr>
            <a:xfrm>
              <a:off x="4237" y="8537"/>
              <a:ext cx="9813" cy="1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latin typeface="黑体" panose="02010609060101010101" charset="-122"/>
                  <a:ea typeface="黑体" panose="02010609060101010101" charset="-122"/>
                </a:rPr>
                <a:t>2021</a:t>
              </a: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</a:rPr>
                <a:t>年</a:t>
              </a:r>
              <a:r>
                <a:rPr lang="en-US" altLang="zh-CN" sz="2400">
                  <a:latin typeface="黑体" panose="02010609060101010101" charset="-122"/>
                  <a:ea typeface="黑体" panose="02010609060101010101" charset="-122"/>
                </a:rPr>
                <a:t>7</a:t>
              </a: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</a:rPr>
                <a:t>月</a:t>
              </a:r>
              <a:r>
                <a:rPr lang="en-US" altLang="zh-CN" sz="2400">
                  <a:latin typeface="黑体" panose="02010609060101010101" charset="-122"/>
                  <a:ea typeface="黑体" panose="02010609060101010101" charset="-122"/>
                </a:rPr>
                <a:t>17</a:t>
              </a: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</a:rPr>
                <a:t>日以来</a:t>
              </a:r>
              <a:r>
                <a:rPr lang="zh-CN" altLang="en-US" sz="2400" smtClean="0">
                  <a:latin typeface="黑体" panose="02010609060101010101" charset="-122"/>
                  <a:ea typeface="黑体" panose="02010609060101010101" charset="-122"/>
                </a:rPr>
                <a:t>，</a:t>
              </a: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</a:rPr>
                <a:t>郑州市</a:t>
              </a:r>
              <a:r>
                <a:rPr lang="zh-CN" altLang="en-US" sz="2400" smtClean="0">
                  <a:solidFill>
                    <a:srgbClr val="191919"/>
                  </a:solidFill>
                  <a:latin typeface="黑体" panose="02010609060101010101" charset="-122"/>
                  <a:ea typeface="黑体" panose="02010609060101010101" charset="-122"/>
                </a:rPr>
                <a:t>遭遇</a:t>
              </a:r>
              <a:r>
                <a:rPr lang="zh-CN" altLang="en-US" sz="2400">
                  <a:solidFill>
                    <a:srgbClr val="191919"/>
                  </a:solidFill>
                  <a:latin typeface="黑体" panose="02010609060101010101" charset="-122"/>
                  <a:ea typeface="黑体" panose="02010609060101010101" charset="-122"/>
                </a:rPr>
                <a:t>持续性强</a:t>
              </a:r>
              <a:r>
                <a:rPr lang="zh-CN" altLang="en-US" sz="2400" smtClean="0">
                  <a:solidFill>
                    <a:srgbClr val="191919"/>
                  </a:solidFill>
                  <a:latin typeface="黑体" panose="02010609060101010101" charset="-122"/>
                  <a:ea typeface="黑体" panose="02010609060101010101" charset="-122"/>
                </a:rPr>
                <a:t>降雨，</a:t>
              </a:r>
              <a:r>
                <a:rPr lang="zh-CN" altLang="en-US" sz="2400" smtClean="0">
                  <a:latin typeface="黑体" panose="02010609060101010101" charset="-122"/>
                  <a:ea typeface="黑体" panose="02010609060101010101" charset="-122"/>
                </a:rPr>
                <a:t>市区</a:t>
              </a: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</a:rPr>
                <a:t>出现严重内涝，造成郑州市铁路、公路及民航交通受到严重影响。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040000">
            <a:off x="7964497" y="1932519"/>
            <a:ext cx="2542540" cy="329692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10"/>
            </p:custDataLst>
          </p:nvPr>
        </p:nvSpPr>
        <p:spPr>
          <a:xfrm>
            <a:off x="8377882" y="3382224"/>
            <a:ext cx="22548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阴雨天气影响人们交通出行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8586797" y="2807549"/>
            <a:ext cx="1836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天气与交通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-9525" y="238760"/>
            <a:ext cx="11897360" cy="824230"/>
            <a:chOff x="0" y="376"/>
            <a:chExt cx="18736" cy="1298"/>
          </a:xfrm>
        </p:grpSpPr>
        <p:sp>
          <p:nvSpPr>
            <p:cNvPr id="7" name="文本框 6"/>
            <p:cNvSpPr txBox="1"/>
            <p:nvPr/>
          </p:nvSpPr>
          <p:spPr>
            <a:xfrm>
              <a:off x="1354" y="376"/>
              <a:ext cx="13428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天气的影响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标题 1"/>
          <p:cNvSpPr txBox="1"/>
          <p:nvPr>
            <p:custDataLst>
              <p:tags r:id="rId1"/>
            </p:custDataLst>
          </p:nvPr>
        </p:nvSpPr>
        <p:spPr>
          <a:xfrm>
            <a:off x="1486227" y="1212499"/>
            <a:ext cx="8710295" cy="5143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b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smtClean="0">
                <a:solidFill>
                  <a:schemeClr val="accent2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阅读下列图文材料，说说天气的影响。</a:t>
            </a:r>
            <a:endParaRPr lang="zh-CN" altLang="en-US" sz="2400">
              <a:solidFill>
                <a:schemeClr val="accent2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1" name="组合 20"/>
          <p:cNvGrpSpPr/>
          <p:nvPr>
            <p:custDataLst>
              <p:tags r:id="rId2"/>
            </p:custDataLst>
          </p:nvPr>
        </p:nvGrpSpPr>
        <p:grpSpPr>
          <a:xfrm>
            <a:off x="1414697" y="1898722"/>
            <a:ext cx="6231255" cy="4639945"/>
            <a:chOff x="4237" y="3111"/>
            <a:chExt cx="9813" cy="7307"/>
          </a:xfrm>
        </p:grpSpPr>
        <p:pic>
          <p:nvPicPr>
            <p:cNvPr id="22" name="图片 21" descr="C:\Users\xfwang17\Desktop\第三章 天气与气候素材\图片8.png图片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4238" y="3111"/>
              <a:ext cx="9749" cy="531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0" name="矩形 29"/>
            <p:cNvSpPr/>
            <p:nvPr>
              <p:custDataLst>
                <p:tags r:id="rId5"/>
              </p:custDataLst>
            </p:nvPr>
          </p:nvSpPr>
          <p:spPr>
            <a:xfrm>
              <a:off x="4237" y="3112"/>
              <a:ext cx="9750" cy="7301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>
              <p:custDataLst>
                <p:tags r:id="rId6"/>
              </p:custDataLst>
            </p:nvPr>
          </p:nvSpPr>
          <p:spPr>
            <a:xfrm>
              <a:off x="4237" y="8530"/>
              <a:ext cx="9813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生活</a:t>
              </a:r>
              <a:r>
                <a:rPr lang="zh-CN" altLang="en-US" sz="2400" smtClean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提示：未来</a:t>
              </a: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两天内将有寒潮影响本市，气温将下降</a:t>
              </a:r>
              <a:r>
                <a:rPr lang="en-US" altLang="zh-CN" sz="2400" smtClean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8</a:t>
              </a:r>
              <a:r>
                <a:rPr lang="zh-CN" altLang="en-US" sz="2400" smtClean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～</a:t>
              </a:r>
              <a:r>
                <a:rPr lang="en-US" altLang="zh-CN" sz="2400" smtClean="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10</a:t>
              </a:r>
              <a:r>
                <a:rPr lang="en-US" altLang="zh-CN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℃</a:t>
              </a:r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，提醒市民注意增添衣服，预防感冒。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040000">
            <a:off x="7771682" y="1951427"/>
            <a:ext cx="2840355" cy="352298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10"/>
            </p:custDataLst>
          </p:nvPr>
        </p:nvSpPr>
        <p:spPr>
          <a:xfrm>
            <a:off x="8247297" y="3297627"/>
            <a:ext cx="2499995" cy="1058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一场秋雨一场寒，需要我们随时根据气温调整自己的衣着。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>
            <p:custDataLst>
              <p:tags r:id="rId11"/>
            </p:custDataLst>
          </p:nvPr>
        </p:nvSpPr>
        <p:spPr>
          <a:xfrm>
            <a:off x="8310797" y="2747082"/>
            <a:ext cx="2372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天气与日常生活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1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-9525" y="238760"/>
            <a:ext cx="11897360" cy="824230"/>
            <a:chOff x="0" y="376"/>
            <a:chExt cx="18736" cy="1298"/>
          </a:xfrm>
        </p:grpSpPr>
        <p:sp>
          <p:nvSpPr>
            <p:cNvPr id="7" name="文本框 6"/>
            <p:cNvSpPr txBox="1"/>
            <p:nvPr/>
          </p:nvSpPr>
          <p:spPr>
            <a:xfrm>
              <a:off x="1354" y="376"/>
              <a:ext cx="13428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天气的影响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标题 1"/>
          <p:cNvSpPr txBox="1"/>
          <p:nvPr>
            <p:custDataLst>
              <p:tags r:id="rId1"/>
            </p:custDataLst>
          </p:nvPr>
        </p:nvSpPr>
        <p:spPr>
          <a:xfrm>
            <a:off x="1486227" y="1212499"/>
            <a:ext cx="8710295" cy="5143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b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smtClean="0">
                <a:solidFill>
                  <a:schemeClr val="accent2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阅读下列图文材料，说说天气的影响。</a:t>
            </a:r>
            <a:endParaRPr lang="zh-CN" altLang="en-US" sz="2400">
              <a:solidFill>
                <a:schemeClr val="accent2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3" name="组合 22"/>
          <p:cNvGrpSpPr/>
          <p:nvPr>
            <p:custDataLst>
              <p:tags r:id="rId2"/>
            </p:custDataLst>
          </p:nvPr>
        </p:nvGrpSpPr>
        <p:grpSpPr>
          <a:xfrm>
            <a:off x="1486227" y="1939718"/>
            <a:ext cx="6231255" cy="4636770"/>
            <a:chOff x="4237" y="3111"/>
            <a:chExt cx="9813" cy="7302"/>
          </a:xfrm>
        </p:grpSpPr>
        <p:pic>
          <p:nvPicPr>
            <p:cNvPr id="24" name="图片 23" descr="C:\Users\xfwang17\Desktop\第三章 天气与气候素材\图片9.png图片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4237" y="3111"/>
              <a:ext cx="9749" cy="553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矩形 24"/>
            <p:cNvSpPr/>
            <p:nvPr>
              <p:custDataLst>
                <p:tags r:id="rId5"/>
              </p:custDataLst>
            </p:nvPr>
          </p:nvSpPr>
          <p:spPr>
            <a:xfrm>
              <a:off x="4237" y="3112"/>
              <a:ext cx="9750" cy="7301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>
              <p:custDataLst>
                <p:tags r:id="rId6"/>
              </p:custDataLst>
            </p:nvPr>
          </p:nvSpPr>
          <p:spPr>
            <a:xfrm>
              <a:off x="4237" y="8916"/>
              <a:ext cx="9813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黑体" panose="02010609060101010101" charset="-122"/>
                  <a:ea typeface="黑体" panose="02010609060101010101" charset="-122"/>
                  <a:sym typeface="+mn-ea"/>
                </a:rPr>
                <a:t>本报讯：夏收期间遇上了少有的好天气。南苑乡顺利完成了小麦的收割任务。</a:t>
              </a:r>
              <a:endPara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040000">
            <a:off x="7843212" y="1992423"/>
            <a:ext cx="2840355" cy="352298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10"/>
            </p:custDataLst>
          </p:nvPr>
        </p:nvSpPr>
        <p:spPr>
          <a:xfrm>
            <a:off x="8255327" y="3270678"/>
            <a:ext cx="2499995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晴朗的天气有利于农作物</a:t>
            </a:r>
            <a:r>
              <a:rPr lang="zh-CN" altLang="en-US" sz="200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的收割以及晾晒仓储工作的进行。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>
            <p:custDataLst>
              <p:tags r:id="rId11"/>
            </p:custDataLst>
          </p:nvPr>
        </p:nvSpPr>
        <p:spPr>
          <a:xfrm>
            <a:off x="8586797" y="2788078"/>
            <a:ext cx="1836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天气与农业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1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-9525" y="238760"/>
            <a:ext cx="11897360" cy="824230"/>
            <a:chOff x="0" y="376"/>
            <a:chExt cx="18736" cy="1298"/>
          </a:xfrm>
        </p:grpSpPr>
        <p:sp>
          <p:nvSpPr>
            <p:cNvPr id="7" name="文本框 6"/>
            <p:cNvSpPr txBox="1"/>
            <p:nvPr/>
          </p:nvSpPr>
          <p:spPr>
            <a:xfrm>
              <a:off x="1354" y="376"/>
              <a:ext cx="13428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天气的影响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标题 1"/>
          <p:cNvSpPr txBox="1"/>
          <p:nvPr>
            <p:custDataLst>
              <p:tags r:id="rId1"/>
            </p:custDataLst>
          </p:nvPr>
        </p:nvSpPr>
        <p:spPr>
          <a:xfrm>
            <a:off x="1486227" y="1212499"/>
            <a:ext cx="8710295" cy="5143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b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smtClean="0">
                <a:solidFill>
                  <a:schemeClr val="accent2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阅读下列图文材料，说说天气的影响。</a:t>
            </a:r>
            <a:endParaRPr lang="zh-CN" altLang="en-US" sz="2400">
              <a:solidFill>
                <a:schemeClr val="accent2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3" name="组合 22"/>
          <p:cNvGrpSpPr/>
          <p:nvPr>
            <p:custDataLst>
              <p:tags r:id="rId2"/>
            </p:custDataLst>
          </p:nvPr>
        </p:nvGrpSpPr>
        <p:grpSpPr>
          <a:xfrm>
            <a:off x="1486227" y="1898722"/>
            <a:ext cx="6231255" cy="4743058"/>
            <a:chOff x="4237" y="3090"/>
            <a:chExt cx="9813" cy="7323"/>
          </a:xfrm>
        </p:grpSpPr>
        <p:pic>
          <p:nvPicPr>
            <p:cNvPr id="24" name="图片 23" descr="C:\Users\xfwang17\Desktop\第三章 天气与气候素材\图片10.png图片1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lum bright="12000"/>
            </a:blip>
            <a:stretch>
              <a:fillRect/>
            </a:stretch>
          </p:blipFill>
          <p:spPr>
            <a:xfrm>
              <a:off x="4237" y="3090"/>
              <a:ext cx="9750" cy="511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矩形 24"/>
            <p:cNvSpPr/>
            <p:nvPr>
              <p:custDataLst>
                <p:tags r:id="rId5"/>
              </p:custDataLst>
            </p:nvPr>
          </p:nvSpPr>
          <p:spPr>
            <a:xfrm>
              <a:off x="4237" y="3112"/>
              <a:ext cx="9750" cy="7301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>
              <p:custDataLst>
                <p:tags r:id="rId6"/>
              </p:custDataLst>
            </p:nvPr>
          </p:nvSpPr>
          <p:spPr>
            <a:xfrm>
              <a:off x="4237" y="8362"/>
              <a:ext cx="9813" cy="2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东汉建安十三年（公元</a:t>
              </a:r>
              <a:r>
                <a:rPr lang="en-US" altLang="zh-CN" sz="2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208</a:t>
              </a:r>
              <a:r>
                <a:rPr lang="zh-CN" altLang="en-US" sz="20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年）十月，在赤壁之战中，诸葛亮根据当时的天气变化，预测将有东南风出现，与周瑜共同拟定了借助东南风火攻曹操船队的战斗方案，结果大获全胜。</a:t>
              </a:r>
              <a:endPara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040000">
            <a:off x="7843212" y="1964762"/>
            <a:ext cx="2840355" cy="352298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10"/>
            </p:custDataLst>
          </p:nvPr>
        </p:nvSpPr>
        <p:spPr>
          <a:xfrm>
            <a:off x="8318827" y="3310962"/>
            <a:ext cx="2499995" cy="138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不同的天气状况适宜不同的军事作战，提前预测天气，有利于军事活动的进行。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>
            <p:custDataLst>
              <p:tags r:id="rId11"/>
            </p:custDataLst>
          </p:nvPr>
        </p:nvSpPr>
        <p:spPr>
          <a:xfrm>
            <a:off x="8382327" y="2760417"/>
            <a:ext cx="2372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天气与战争军事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9526270" y="4550410"/>
            <a:ext cx="2525395" cy="1927860"/>
          </a:xfrm>
          <a:prstGeom prst="cloudCallou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881235" y="4869180"/>
            <a:ext cx="1815465" cy="13220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思考一下，天气还与我们生活哪些方面息息相关？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1"/>
      <p:bldP spid="29" grpId="0"/>
      <p:bldP spid="12" grpId="0" animBg="1"/>
      <p:bldP spid="4" grpId="0" animBg="1"/>
      <p:bldP spid="12" grpId="1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-9525" y="238760"/>
            <a:ext cx="11897360" cy="824230"/>
            <a:chOff x="0" y="376"/>
            <a:chExt cx="18736" cy="1298"/>
          </a:xfrm>
        </p:grpSpPr>
        <p:sp>
          <p:nvSpPr>
            <p:cNvPr id="7" name="文本框 6"/>
            <p:cNvSpPr txBox="1"/>
            <p:nvPr/>
          </p:nvSpPr>
          <p:spPr>
            <a:xfrm>
              <a:off x="1354" y="376"/>
              <a:ext cx="13428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天气和我们生活息息相关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6" name="直接连接符 35"/>
          <p:cNvCxnSpPr/>
          <p:nvPr/>
        </p:nvCxnSpPr>
        <p:spPr>
          <a:xfrm>
            <a:off x="1795145" y="2827655"/>
            <a:ext cx="9382125" cy="28575"/>
          </a:xfrm>
          <a:prstGeom prst="line">
            <a:avLst/>
          </a:prstGeom>
          <a:ln>
            <a:solidFill>
              <a:srgbClr val="20A8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1726940" y="2719767"/>
            <a:ext cx="216024" cy="216024"/>
          </a:xfrm>
          <a:prstGeom prst="ellipse">
            <a:avLst/>
          </a:prstGeom>
          <a:solidFill>
            <a:srgbClr val="127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211216" y="2719767"/>
            <a:ext cx="216024" cy="216024"/>
          </a:xfrm>
          <a:prstGeom prst="ellipse">
            <a:avLst/>
          </a:prstGeom>
          <a:solidFill>
            <a:srgbClr val="127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587480" y="2719767"/>
            <a:ext cx="216024" cy="216024"/>
          </a:xfrm>
          <a:prstGeom prst="ellipse">
            <a:avLst/>
          </a:prstGeom>
          <a:solidFill>
            <a:srgbClr val="127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8963744" y="2719767"/>
            <a:ext cx="216024" cy="216024"/>
          </a:xfrm>
          <a:prstGeom prst="ellipse">
            <a:avLst/>
          </a:prstGeom>
          <a:solidFill>
            <a:srgbClr val="127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矩形: 圆角 18"/>
          <p:cNvSpPr/>
          <p:nvPr/>
        </p:nvSpPr>
        <p:spPr>
          <a:xfrm>
            <a:off x="1336675" y="1824990"/>
            <a:ext cx="1680845" cy="794385"/>
          </a:xfrm>
          <a:prstGeom prst="roundRect">
            <a:avLst>
              <a:gd name="adj" fmla="val 12504"/>
            </a:avLst>
          </a:prstGeom>
          <a:solidFill>
            <a:srgbClr val="20A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心情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48435" y="3035935"/>
            <a:ext cx="2128520" cy="10502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晴天让我们会感觉更具活力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698875" y="3035935"/>
            <a:ext cx="2725420" cy="10502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阴雨天气对疾病患者不够友好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39205" y="3035935"/>
            <a:ext cx="2907665" cy="10502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前往未知目的地，要了解当地天气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965565" y="3035935"/>
            <a:ext cx="2340610" cy="10502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不同天气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带动不同消费品类增长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  <p:pic>
        <p:nvPicPr>
          <p:cNvPr id="49" name="图片 48" descr="C:\Users\Administrator\Desktop\src=http___img.99.com.cn_uploads_171012_439_111232_1.jpg&amp;refer=http___img.99.com.jpgsrc=http___img.99.com.cn_uploads_171012_439_111232_1.jpg&amp;refer=http___img.99.com"/>
          <p:cNvPicPr/>
          <p:nvPr/>
        </p:nvPicPr>
        <p:blipFill>
          <a:blip r:embed="rId1"/>
          <a:srcRect/>
          <a:stretch>
            <a:fillRect/>
          </a:stretch>
        </p:blipFill>
        <p:spPr>
          <a:xfrm>
            <a:off x="3863103" y="4265801"/>
            <a:ext cx="2329200" cy="1890000"/>
          </a:xfrm>
          <a:prstGeom prst="rect">
            <a:avLst/>
          </a:prstGeom>
        </p:spPr>
      </p:pic>
      <p:pic>
        <p:nvPicPr>
          <p:cNvPr id="50" name="图片 49" descr="C:\Users\Administrator\Desktop\src=http___upload-images.jianshu.io_upload_images_2516438-8b350412e2f219d1.jpg&amp;refer=http___upload-images.jianshu.jpgsrc=http___upload-images.jianshu.io_upload_images_2516438-8b350412e2f219d1.jpg&amp;refer=http___upload-images.jianshu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450658" y="4265930"/>
            <a:ext cx="2329200" cy="1890000"/>
          </a:xfrm>
          <a:prstGeom prst="rect">
            <a:avLst/>
          </a:prstGeom>
        </p:spPr>
      </p:pic>
      <p:pic>
        <p:nvPicPr>
          <p:cNvPr id="51" name="图片 50" descr="C:\Users\Administrator\Desktop\u=2136351974,1536410801&amp;fm=26&amp;fmt=auto.webp.jpgu=2136351974,1536410801&amp;fm=26&amp;fmt=auto.webp"/>
          <p:cNvPicPr/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6451983" y="4265801"/>
            <a:ext cx="2329200" cy="1890000"/>
          </a:xfrm>
          <a:prstGeom prst="rect">
            <a:avLst/>
          </a:prstGeom>
        </p:spPr>
      </p:pic>
      <p:pic>
        <p:nvPicPr>
          <p:cNvPr id="53" name="图片 52" descr="C:\Users\Administrator\Desktop\src=http___bbs-fd.zol-img.com.cn_t_s1200x5000_g4_M08_0A_06_Cg-4WVGzP12ID9NzAA3XzoCM0N0AAJo4gHWPHsADdfm235.jpg&amp;refer=http___bbs-fd.zol-img.com.jpgsrc=http___bbs-fd.zol-img.com.cn_t_s1200x5000_g4_M08_0A_06_Cg-4WVGzP12ID9NzAA3XzoCM0N0AAJo4gHWPHsADdfm235.jpg&amp;refer=http___bbs-fd.zol-img.com"/>
          <p:cNvPicPr/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9040878" y="4266119"/>
            <a:ext cx="2329200" cy="1890000"/>
          </a:xfrm>
          <a:prstGeom prst="rect">
            <a:avLst/>
          </a:prstGeom>
        </p:spPr>
      </p:pic>
      <p:sp>
        <p:nvSpPr>
          <p:cNvPr id="54" name="矩形: 圆角 18"/>
          <p:cNvSpPr/>
          <p:nvPr/>
        </p:nvSpPr>
        <p:spPr>
          <a:xfrm>
            <a:off x="3863340" y="1824990"/>
            <a:ext cx="1680845" cy="794385"/>
          </a:xfrm>
          <a:prstGeom prst="roundRect">
            <a:avLst>
              <a:gd name="adj" fmla="val 12504"/>
            </a:avLst>
          </a:prstGeom>
          <a:solidFill>
            <a:srgbClr val="20A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: 圆角 18"/>
          <p:cNvSpPr/>
          <p:nvPr/>
        </p:nvSpPr>
        <p:spPr>
          <a:xfrm>
            <a:off x="6413500" y="1824990"/>
            <a:ext cx="1680845" cy="794385"/>
          </a:xfrm>
          <a:prstGeom prst="roundRect">
            <a:avLst>
              <a:gd name="adj" fmla="val 12504"/>
            </a:avLst>
          </a:prstGeom>
          <a:solidFill>
            <a:srgbClr val="20A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: 圆角 18"/>
          <p:cNvSpPr/>
          <p:nvPr/>
        </p:nvSpPr>
        <p:spPr>
          <a:xfrm>
            <a:off x="8963660" y="1824990"/>
            <a:ext cx="1680845" cy="794385"/>
          </a:xfrm>
          <a:prstGeom prst="roundRect">
            <a:avLst>
              <a:gd name="adj" fmla="val 12504"/>
            </a:avLst>
          </a:prstGeom>
          <a:solidFill>
            <a:srgbClr val="20A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5" grpId="0"/>
      <p:bldP spid="46" grpId="0"/>
      <p:bldP spid="47" grpId="0"/>
      <p:bldP spid="48" grpId="0"/>
      <p:bldP spid="54" grpId="0" animBg="1"/>
      <p:bldP spid="55" grpId="0" animBg="1"/>
      <p:bldP spid="56" grpId="0" animBg="1"/>
      <p:bldP spid="37" grpId="1" animBg="1"/>
      <p:bldP spid="38" grpId="1" animBg="1"/>
      <p:bldP spid="39" grpId="1" animBg="1"/>
      <p:bldP spid="40" grpId="1" animBg="1"/>
      <p:bldP spid="41" grpId="1" animBg="1"/>
      <p:bldP spid="45" grpId="1"/>
      <p:bldP spid="46" grpId="1"/>
      <p:bldP spid="47" grpId="1"/>
      <p:bldP spid="48" grpId="1"/>
      <p:bldP spid="54" grpId="1" animBg="1"/>
      <p:bldP spid="55" grpId="1" animBg="1"/>
      <p:bldP spid="5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43405" y="2052955"/>
            <a:ext cx="9023350" cy="1065530"/>
            <a:chOff x="-1053" y="2272"/>
            <a:chExt cx="14210" cy="1678"/>
          </a:xfrm>
        </p:grpSpPr>
        <p:sp>
          <p:nvSpPr>
            <p:cNvPr id="22" name="文本框 21"/>
            <p:cNvSpPr txBox="1"/>
            <p:nvPr/>
          </p:nvSpPr>
          <p:spPr>
            <a:xfrm>
              <a:off x="2934" y="2272"/>
              <a:ext cx="10223" cy="1598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p>
              <a:pPr lvl="0" algn="l" defTabSz="609600">
                <a:buClrTx/>
                <a:buSzTx/>
                <a:buFontTx/>
                <a:defRPr/>
              </a:pPr>
              <a:r>
                <a:rPr kumimoji="1" lang="zh-CN" altLang="en-US" sz="6000" b="1" kern="0" dirty="0">
                  <a:latin typeface="隶书" panose="02010509060101010101" pitchFamily="49" charset="-122"/>
                  <a:ea typeface="隶书" panose="02010509060101010101" pitchFamily="49" charset="-122"/>
                  <a:cs typeface="+mn-ea"/>
                  <a:sym typeface="+mn-lt"/>
                </a:rPr>
                <a:t>明天天气怎么样？</a:t>
              </a:r>
              <a:endParaRPr kumimoji="1" lang="zh-CN" altLang="en-US" sz="6000" b="1" kern="0" dirty="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-1053" y="2580"/>
              <a:ext cx="1550" cy="1370"/>
              <a:chOff x="-1718" y="1995"/>
              <a:chExt cx="1550" cy="137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-1718" y="1995"/>
                <a:ext cx="1550" cy="137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-1309" y="2075"/>
                <a:ext cx="732" cy="12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lvl="0" algn="ctr" defTabSz="609600">
                  <a:defRPr/>
                </a:pPr>
                <a:r>
                  <a:rPr kumimoji="1" lang="en-US" altLang="zh-CN" sz="4400" b="1" kern="0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  <a:cs typeface="+mn-ea"/>
                    <a:sym typeface="+mn-lt"/>
                  </a:rPr>
                  <a:t>2</a:t>
                </a:r>
                <a:endParaRPr kumimoji="1" lang="en-US" altLang="zh-CN" sz="4400" b="1" ker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8" name="直接连接符 7"/>
          <p:cNvCxnSpPr/>
          <p:nvPr/>
        </p:nvCxnSpPr>
        <p:spPr>
          <a:xfrm flipV="1">
            <a:off x="1391920" y="3474085"/>
            <a:ext cx="1887855" cy="19050"/>
          </a:xfrm>
          <a:prstGeom prst="line">
            <a:avLst/>
          </a:prstGeom>
          <a:effectLst>
            <a:glow rad="63500">
              <a:schemeClr val="accent2">
                <a:alpha val="40000"/>
              </a:schemeClr>
            </a:glo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" y="3848100"/>
            <a:ext cx="5238750" cy="3009900"/>
          </a:xfrm>
          <a:prstGeom prst="rtTriangle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432925" y="0"/>
            <a:ext cx="2759075" cy="2075815"/>
          </a:xfrm>
          <a:prstGeom prst="rtTriangle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640" y="1776095"/>
            <a:ext cx="5880735" cy="4411345"/>
          </a:xfrm>
          <a:prstGeom prst="rect">
            <a:avLst/>
          </a:prstGeom>
        </p:spPr>
      </p:pic>
      <p:sp>
        <p:nvSpPr>
          <p:cNvPr id="12" name="矩形标注 11"/>
          <p:cNvSpPr/>
          <p:nvPr/>
        </p:nvSpPr>
        <p:spPr>
          <a:xfrm>
            <a:off x="6702425" y="1472565"/>
            <a:ext cx="4579620" cy="3162935"/>
          </a:xfrm>
          <a:prstGeom prst="wedgeRectCallout">
            <a:avLst>
              <a:gd name="adj1" fmla="val -107737"/>
              <a:gd name="adj2" fmla="val -1026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0" y="238760"/>
            <a:ext cx="11897360" cy="824230"/>
            <a:chOff x="0" y="376"/>
            <a:chExt cx="18736" cy="1298"/>
          </a:xfrm>
        </p:grpSpPr>
        <p:sp>
          <p:nvSpPr>
            <p:cNvPr id="5" name="文本框 4"/>
            <p:cNvSpPr txBox="1"/>
            <p:nvPr/>
          </p:nvSpPr>
          <p:spPr>
            <a:xfrm>
              <a:off x="1354" y="376"/>
              <a:ext cx="7482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什么是天气？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b="52862"/>
          <a:stretch>
            <a:fillRect/>
          </a:stretch>
        </p:blipFill>
        <p:spPr>
          <a:xfrm>
            <a:off x="6788785" y="1668145"/>
            <a:ext cx="4407535" cy="27711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1月14日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48435" y="0"/>
            <a:ext cx="9294495" cy="6583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æ¥çæºå¾å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0" y="4294222"/>
            <a:ext cx="12192000" cy="1469945"/>
            <a:chOff x="0" y="4237013"/>
            <a:chExt cx="12192000" cy="1469945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4237013"/>
              <a:ext cx="12192000" cy="1381159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>
              <p:custDataLst>
                <p:tags r:id="rId5"/>
              </p:custDataLst>
            </p:nvPr>
          </p:nvGrpSpPr>
          <p:grpSpPr>
            <a:xfrm>
              <a:off x="0" y="5618159"/>
              <a:ext cx="12192000" cy="88799"/>
              <a:chOff x="0" y="5618172"/>
              <a:chExt cx="13849164" cy="72428"/>
            </a:xfrm>
          </p:grpSpPr>
          <p:sp>
            <p:nvSpPr>
              <p:cNvPr id="7" name="矩形 6"/>
              <p:cNvSpPr/>
              <p:nvPr>
                <p:custDataLst>
                  <p:tags r:id="rId6"/>
                </p:custDataLst>
              </p:nvPr>
            </p:nvSpPr>
            <p:spPr>
              <a:xfrm>
                <a:off x="0" y="5618187"/>
                <a:ext cx="4616388" cy="7241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>
                <a:off x="4616388" y="5618174"/>
                <a:ext cx="4616388" cy="72413"/>
              </a:xfrm>
              <a:prstGeom prst="rect">
                <a:avLst/>
              </a:prstGeom>
              <a:solidFill>
                <a:srgbClr val="F94A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矩形 8"/>
              <p:cNvSpPr/>
              <p:nvPr>
                <p:custDataLst>
                  <p:tags r:id="rId8"/>
                </p:custDataLst>
              </p:nvPr>
            </p:nvSpPr>
            <p:spPr>
              <a:xfrm>
                <a:off x="9232776" y="5618172"/>
                <a:ext cx="4616388" cy="72413"/>
              </a:xfrm>
              <a:prstGeom prst="rect">
                <a:avLst/>
              </a:prstGeom>
              <a:solidFill>
                <a:srgbClr val="0033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0" name="组合 9"/>
          <p:cNvGrpSpPr/>
          <p:nvPr>
            <p:custDataLst>
              <p:tags r:id="rId9"/>
            </p:custDataLst>
          </p:nvPr>
        </p:nvGrpSpPr>
        <p:grpSpPr>
          <a:xfrm>
            <a:off x="3666747" y="4236527"/>
            <a:ext cx="4858506" cy="1576838"/>
            <a:chOff x="1440695" y="4123910"/>
            <a:chExt cx="4858506" cy="1576838"/>
          </a:xfrm>
        </p:grpSpPr>
        <p:sp>
          <p:nvSpPr>
            <p:cNvPr id="11" name="文本框 10"/>
            <p:cNvSpPr txBox="1"/>
            <p:nvPr>
              <p:custDataLst>
                <p:tags r:id="rId10"/>
              </p:custDataLst>
            </p:nvPr>
          </p:nvSpPr>
          <p:spPr>
            <a:xfrm>
              <a:off x="1812957" y="4376424"/>
              <a:ext cx="281693" cy="1007630"/>
            </a:xfrm>
            <a:custGeom>
              <a:avLst/>
              <a:gdLst/>
              <a:ahLst/>
              <a:cxnLst/>
              <a:rect l="l" t="t" r="r" b="b"/>
              <a:pathLst>
                <a:path w="281693" h="1007630">
                  <a:moveTo>
                    <a:pt x="230705" y="872337"/>
                  </a:moveTo>
                  <a:lnTo>
                    <a:pt x="254937" y="872337"/>
                  </a:lnTo>
                  <a:cubicBezTo>
                    <a:pt x="260269" y="889775"/>
                    <a:pt x="265128" y="909799"/>
                    <a:pt x="269514" y="932411"/>
                  </a:cubicBezTo>
                  <a:cubicBezTo>
                    <a:pt x="273900" y="955023"/>
                    <a:pt x="277623" y="980096"/>
                    <a:pt x="280683" y="1007630"/>
                  </a:cubicBezTo>
                  <a:lnTo>
                    <a:pt x="257966" y="1007630"/>
                  </a:lnTo>
                  <a:cubicBezTo>
                    <a:pt x="254937" y="982368"/>
                    <a:pt x="251151" y="958431"/>
                    <a:pt x="246607" y="935819"/>
                  </a:cubicBezTo>
                  <a:cubicBezTo>
                    <a:pt x="242064" y="913207"/>
                    <a:pt x="236763" y="892046"/>
                    <a:pt x="230705" y="872337"/>
                  </a:cubicBezTo>
                  <a:close/>
                  <a:moveTo>
                    <a:pt x="160030" y="872337"/>
                  </a:moveTo>
                  <a:lnTo>
                    <a:pt x="184262" y="872337"/>
                  </a:lnTo>
                  <a:cubicBezTo>
                    <a:pt x="189583" y="889775"/>
                    <a:pt x="194463" y="909799"/>
                    <a:pt x="198901" y="932411"/>
                  </a:cubicBezTo>
                  <a:cubicBezTo>
                    <a:pt x="203340" y="955023"/>
                    <a:pt x="207210" y="980096"/>
                    <a:pt x="210512" y="1007630"/>
                  </a:cubicBezTo>
                  <a:lnTo>
                    <a:pt x="187290" y="1007630"/>
                  </a:lnTo>
                  <a:cubicBezTo>
                    <a:pt x="184482" y="982368"/>
                    <a:pt x="180759" y="958431"/>
                    <a:pt x="176121" y="935819"/>
                  </a:cubicBezTo>
                  <a:cubicBezTo>
                    <a:pt x="171483" y="913207"/>
                    <a:pt x="166119" y="892046"/>
                    <a:pt x="160030" y="872337"/>
                  </a:cubicBezTo>
                  <a:close/>
                  <a:moveTo>
                    <a:pt x="84306" y="872337"/>
                  </a:moveTo>
                  <a:lnTo>
                    <a:pt x="108538" y="872337"/>
                  </a:lnTo>
                  <a:cubicBezTo>
                    <a:pt x="114080" y="889775"/>
                    <a:pt x="119023" y="909799"/>
                    <a:pt x="123367" y="932411"/>
                  </a:cubicBezTo>
                  <a:cubicBezTo>
                    <a:pt x="127711" y="955023"/>
                    <a:pt x="131518" y="980096"/>
                    <a:pt x="134789" y="1007630"/>
                  </a:cubicBezTo>
                  <a:lnTo>
                    <a:pt x="111567" y="1007630"/>
                  </a:lnTo>
                  <a:cubicBezTo>
                    <a:pt x="108759" y="982368"/>
                    <a:pt x="105036" y="958431"/>
                    <a:pt x="100397" y="935819"/>
                  </a:cubicBezTo>
                  <a:cubicBezTo>
                    <a:pt x="95759" y="913207"/>
                    <a:pt x="90396" y="892046"/>
                    <a:pt x="84306" y="872337"/>
                  </a:cubicBezTo>
                  <a:close/>
                  <a:moveTo>
                    <a:pt x="27766" y="872337"/>
                  </a:moveTo>
                  <a:lnTo>
                    <a:pt x="50988" y="872337"/>
                  </a:lnTo>
                  <a:cubicBezTo>
                    <a:pt x="47717" y="899871"/>
                    <a:pt x="43910" y="924944"/>
                    <a:pt x="39566" y="947556"/>
                  </a:cubicBezTo>
                  <a:cubicBezTo>
                    <a:pt x="35222" y="970168"/>
                    <a:pt x="30279" y="990193"/>
                    <a:pt x="24737" y="1007630"/>
                  </a:cubicBezTo>
                  <a:lnTo>
                    <a:pt x="505" y="1007630"/>
                  </a:lnTo>
                  <a:cubicBezTo>
                    <a:pt x="6595" y="987921"/>
                    <a:pt x="11958" y="966761"/>
                    <a:pt x="16597" y="944149"/>
                  </a:cubicBezTo>
                  <a:cubicBezTo>
                    <a:pt x="21235" y="921537"/>
                    <a:pt x="24958" y="897600"/>
                    <a:pt x="27766" y="872337"/>
                  </a:cubicBezTo>
                  <a:close/>
                  <a:moveTo>
                    <a:pt x="40891" y="690095"/>
                  </a:moveTo>
                  <a:lnTo>
                    <a:pt x="40891" y="811758"/>
                  </a:lnTo>
                  <a:lnTo>
                    <a:pt x="240297" y="811758"/>
                  </a:lnTo>
                  <a:lnTo>
                    <a:pt x="240297" y="690095"/>
                  </a:lnTo>
                  <a:close/>
                  <a:moveTo>
                    <a:pt x="123178" y="504320"/>
                  </a:moveTo>
                  <a:lnTo>
                    <a:pt x="145895" y="504320"/>
                  </a:lnTo>
                  <a:lnTo>
                    <a:pt x="145895" y="579034"/>
                  </a:lnTo>
                  <a:lnTo>
                    <a:pt x="275130" y="579034"/>
                  </a:lnTo>
                  <a:lnTo>
                    <a:pt x="275130" y="591150"/>
                  </a:lnTo>
                  <a:lnTo>
                    <a:pt x="145895" y="591150"/>
                  </a:lnTo>
                  <a:lnTo>
                    <a:pt x="145895" y="677980"/>
                  </a:lnTo>
                  <a:lnTo>
                    <a:pt x="263519" y="677980"/>
                  </a:lnTo>
                  <a:lnTo>
                    <a:pt x="263519" y="823369"/>
                  </a:lnTo>
                  <a:lnTo>
                    <a:pt x="17669" y="823369"/>
                  </a:lnTo>
                  <a:lnTo>
                    <a:pt x="17669" y="677980"/>
                  </a:lnTo>
                  <a:lnTo>
                    <a:pt x="123178" y="677980"/>
                  </a:lnTo>
                  <a:close/>
                  <a:moveTo>
                    <a:pt x="102985" y="0"/>
                  </a:moveTo>
                  <a:lnTo>
                    <a:pt x="125702" y="0"/>
                  </a:lnTo>
                  <a:lnTo>
                    <a:pt x="125702" y="56035"/>
                  </a:lnTo>
                  <a:lnTo>
                    <a:pt x="211522" y="56035"/>
                  </a:lnTo>
                  <a:lnTo>
                    <a:pt x="211522" y="68151"/>
                  </a:lnTo>
                  <a:lnTo>
                    <a:pt x="125702" y="68151"/>
                  </a:lnTo>
                  <a:lnTo>
                    <a:pt x="125702" y="175174"/>
                  </a:lnTo>
                  <a:lnTo>
                    <a:pt x="170126" y="175174"/>
                  </a:lnTo>
                  <a:cubicBezTo>
                    <a:pt x="183778" y="159240"/>
                    <a:pt x="197114" y="142897"/>
                    <a:pt x="210134" y="126143"/>
                  </a:cubicBezTo>
                  <a:cubicBezTo>
                    <a:pt x="223154" y="109389"/>
                    <a:pt x="235733" y="92414"/>
                    <a:pt x="247869" y="75219"/>
                  </a:cubicBezTo>
                  <a:lnTo>
                    <a:pt x="272101" y="75219"/>
                  </a:lnTo>
                  <a:cubicBezTo>
                    <a:pt x="248458" y="109547"/>
                    <a:pt x="223049" y="142865"/>
                    <a:pt x="195872" y="175174"/>
                  </a:cubicBezTo>
                  <a:lnTo>
                    <a:pt x="281693" y="175174"/>
                  </a:lnTo>
                  <a:lnTo>
                    <a:pt x="281693" y="187290"/>
                  </a:lnTo>
                  <a:lnTo>
                    <a:pt x="185776" y="187290"/>
                  </a:lnTo>
                  <a:cubicBezTo>
                    <a:pt x="160451" y="216990"/>
                    <a:pt x="133863" y="245429"/>
                    <a:pt x="106014" y="272605"/>
                  </a:cubicBezTo>
                  <a:lnTo>
                    <a:pt x="281693" y="272605"/>
                  </a:lnTo>
                  <a:lnTo>
                    <a:pt x="281693" y="284721"/>
                  </a:lnTo>
                  <a:lnTo>
                    <a:pt x="100461" y="284721"/>
                  </a:lnTo>
                  <a:lnTo>
                    <a:pt x="100461" y="374580"/>
                  </a:lnTo>
                  <a:lnTo>
                    <a:pt x="267558" y="374580"/>
                  </a:lnTo>
                  <a:lnTo>
                    <a:pt x="267558" y="501796"/>
                  </a:lnTo>
                  <a:lnTo>
                    <a:pt x="64618" y="501796"/>
                  </a:lnTo>
                  <a:lnTo>
                    <a:pt x="64618" y="490185"/>
                  </a:lnTo>
                  <a:lnTo>
                    <a:pt x="244336" y="490185"/>
                  </a:lnTo>
                  <a:lnTo>
                    <a:pt x="244336" y="386191"/>
                  </a:lnTo>
                  <a:lnTo>
                    <a:pt x="77239" y="386191"/>
                  </a:lnTo>
                  <a:lnTo>
                    <a:pt x="77239" y="300371"/>
                  </a:lnTo>
                  <a:cubicBezTo>
                    <a:pt x="62010" y="314085"/>
                    <a:pt x="46528" y="327547"/>
                    <a:pt x="30795" y="340757"/>
                  </a:cubicBezTo>
                  <a:lnTo>
                    <a:pt x="0" y="340757"/>
                  </a:lnTo>
                  <a:cubicBezTo>
                    <a:pt x="28796" y="317293"/>
                    <a:pt x="56520" y="292788"/>
                    <a:pt x="83170" y="267241"/>
                  </a:cubicBezTo>
                  <a:cubicBezTo>
                    <a:pt x="109821" y="241695"/>
                    <a:pt x="135272" y="215045"/>
                    <a:pt x="159525" y="187290"/>
                  </a:cubicBezTo>
                  <a:lnTo>
                    <a:pt x="1515" y="187290"/>
                  </a:lnTo>
                  <a:lnTo>
                    <a:pt x="1515" y="175174"/>
                  </a:lnTo>
                  <a:lnTo>
                    <a:pt x="102985" y="175174"/>
                  </a:lnTo>
                  <a:lnTo>
                    <a:pt x="102985" y="68151"/>
                  </a:lnTo>
                  <a:lnTo>
                    <a:pt x="17164" y="68151"/>
                  </a:lnTo>
                  <a:lnTo>
                    <a:pt x="17164" y="56035"/>
                  </a:lnTo>
                  <a:lnTo>
                    <a:pt x="102985" y="560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000">
                <a:solidFill>
                  <a:prstClr val="white"/>
                </a:solidFill>
                <a:latin typeface="造字工房形黑（非商用）细体" pitchFamily="50" charset="-122"/>
                <a:ea typeface="造字工房形黑（非商用）细体" pitchFamily="50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2117765" y="4376424"/>
              <a:ext cx="555462" cy="1007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1812957" y="4376424"/>
              <a:ext cx="860270" cy="100763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13"/>
              </p:custDataLst>
            </p:nvPr>
          </p:nvGrpSpPr>
          <p:grpSpPr>
            <a:xfrm>
              <a:off x="1440695" y="4123910"/>
              <a:ext cx="1538209" cy="1576838"/>
              <a:chOff x="1440695" y="4091636"/>
              <a:chExt cx="1538209" cy="1576838"/>
            </a:xfrm>
          </p:grpSpPr>
          <p:sp>
            <p:nvSpPr>
              <p:cNvPr id="18" name="矩形 17"/>
              <p:cNvSpPr/>
              <p:nvPr userDrawn="1">
                <p:custDataLst>
                  <p:tags r:id="rId14"/>
                </p:custDataLst>
              </p:nvPr>
            </p:nvSpPr>
            <p:spPr>
              <a:xfrm>
                <a:off x="1440695" y="4091636"/>
                <a:ext cx="1538209" cy="1538209"/>
              </a:xfrm>
              <a:prstGeom prst="rect">
                <a:avLst/>
              </a:prstGeom>
              <a:solidFill>
                <a:srgbClr val="3FA9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9" name="组合 18"/>
              <p:cNvGrpSpPr/>
              <p:nvPr userDrawn="1">
                <p:custDataLst>
                  <p:tags r:id="rId15"/>
                </p:custDataLst>
              </p:nvPr>
            </p:nvGrpSpPr>
            <p:grpSpPr>
              <a:xfrm>
                <a:off x="1599360" y="4098814"/>
                <a:ext cx="1220878" cy="1569660"/>
                <a:chOff x="1550184" y="4098814"/>
                <a:chExt cx="1220878" cy="1569660"/>
              </a:xfrm>
            </p:grpSpPr>
            <p:sp>
              <p:nvSpPr>
                <p:cNvPr id="20" name="圆角矩形 21"/>
                <p:cNvSpPr/>
                <p:nvPr userDrawn="1">
                  <p:custDataLst>
                    <p:tags r:id="rId16"/>
                  </p:custDataLst>
                </p:nvPr>
              </p:nvSpPr>
              <p:spPr>
                <a:xfrm>
                  <a:off x="1550184" y="4244843"/>
                  <a:ext cx="1220878" cy="1231794"/>
                </a:xfrm>
                <a:prstGeom prst="roundRect">
                  <a:avLst>
                    <a:gd name="adj" fmla="val 5884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21" name="组合 20"/>
                <p:cNvGrpSpPr/>
                <p:nvPr userDrawn="1">
                  <p:custDataLst>
                    <p:tags r:id="rId17"/>
                  </p:custDataLst>
                </p:nvPr>
              </p:nvGrpSpPr>
              <p:grpSpPr>
                <a:xfrm>
                  <a:off x="1621290" y="4098814"/>
                  <a:ext cx="1136723" cy="1569660"/>
                  <a:chOff x="1598103" y="4098814"/>
                  <a:chExt cx="1136723" cy="1569660"/>
                </a:xfrm>
              </p:grpSpPr>
              <p:sp>
                <p:nvSpPr>
                  <p:cNvPr id="22" name="文本框 21"/>
                  <p:cNvSpPr txBox="1"/>
                  <p:nvPr userDrawn="1">
                    <p:custDataLst>
                      <p:tags r:id="rId18"/>
                    </p:custDataLst>
                  </p:nvPr>
                </p:nvSpPr>
                <p:spPr>
                  <a:xfrm>
                    <a:off x="1598103" y="4181442"/>
                    <a:ext cx="489586" cy="132343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4000" b="1">
                        <a:solidFill>
                          <a:srgbClr val="3FA9E2"/>
                        </a:solidFill>
                      </a:rPr>
                      <a:t>第</a:t>
                    </a:r>
                    <a:endParaRPr lang="en-US" altLang="zh-CN" sz="4000" b="1">
                      <a:solidFill>
                        <a:srgbClr val="3FA9E2"/>
                      </a:solidFill>
                    </a:endParaRPr>
                  </a:p>
                  <a:p>
                    <a:pPr algn="ctr"/>
                    <a:r>
                      <a:rPr lang="zh-CN" altLang="en-US" sz="4000" b="1">
                        <a:solidFill>
                          <a:srgbClr val="3FA9E2"/>
                        </a:solidFill>
                      </a:rPr>
                      <a:t>节</a:t>
                    </a:r>
                    <a:endParaRPr lang="zh-CN" altLang="en-US" sz="4000" b="1">
                      <a:solidFill>
                        <a:srgbClr val="3FA9E2"/>
                      </a:solidFill>
                    </a:endParaRPr>
                  </a:p>
                </p:txBody>
              </p:sp>
              <p:sp>
                <p:nvSpPr>
                  <p:cNvPr id="23" name="文本框 22"/>
                  <p:cNvSpPr txBox="1"/>
                  <p:nvPr userDrawn="1">
                    <p:custDataLst>
                      <p:tags r:id="rId19"/>
                    </p:custDataLst>
                  </p:nvPr>
                </p:nvSpPr>
                <p:spPr>
                  <a:xfrm>
                    <a:off x="2090056" y="4098814"/>
                    <a:ext cx="644770" cy="156966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9600">
                        <a:solidFill>
                          <a:srgbClr val="3FA9E2"/>
                        </a:solidFill>
                        <a:latin typeface="Impact" panose="020B0806030902050204" pitchFamily="34" charset="0"/>
                      </a:rPr>
                      <a:t>1</a:t>
                    </a:r>
                    <a:endParaRPr lang="zh-CN" altLang="en-US" sz="9600">
                      <a:solidFill>
                        <a:srgbClr val="3FA9E2"/>
                      </a:solidFill>
                      <a:latin typeface="Impact" panose="020B0806030902050204" pitchFamily="34" charset="0"/>
                    </a:endParaRPr>
                  </a:p>
                </p:txBody>
              </p:sp>
            </p:grpSp>
          </p:grpSp>
        </p:grpSp>
        <p:sp>
          <p:nvSpPr>
            <p:cNvPr id="15" name="标题 10"/>
            <p:cNvSpPr txBox="1"/>
            <p:nvPr>
              <p:custDataLst>
                <p:tags r:id="rId20"/>
              </p:custDataLst>
            </p:nvPr>
          </p:nvSpPr>
          <p:spPr>
            <a:xfrm>
              <a:off x="2795639" y="4184315"/>
              <a:ext cx="3503562" cy="94359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>
                <a:lnSpc>
                  <a:spcPct val="90000"/>
                </a:lnSpc>
                <a:spcBef>
                  <a:spcPct val="0"/>
                </a:spcBef>
                <a:buNone/>
                <a:defRPr sz="4800">
                  <a:solidFill>
                    <a:srgbClr val="2B2E31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j-cs"/>
                </a:defRPr>
              </a:lvl1pPr>
            </a:lstStyle>
            <a:p>
              <a:r>
                <a:rPr lang="zh-CN" altLang="en-US" b="1">
                  <a:solidFill>
                    <a:srgbClr val="3FA9E2"/>
                  </a:solidFill>
                </a:rPr>
                <a:t>多变的天气</a:t>
              </a:r>
              <a:endParaRPr lang="zh-CN" altLang="en-US" b="1">
                <a:solidFill>
                  <a:srgbClr val="3FA9E2"/>
                </a:solidFill>
              </a:endParaRPr>
            </a:p>
          </p:txBody>
        </p:sp>
        <p:sp>
          <p:nvSpPr>
            <p:cNvPr id="16" name="副标题 11"/>
            <p:cNvSpPr txBox="1"/>
            <p:nvPr>
              <p:custDataLst>
                <p:tags r:id="rId21"/>
              </p:custDataLst>
            </p:nvPr>
          </p:nvSpPr>
          <p:spPr>
            <a:xfrm>
              <a:off x="2795639" y="5034561"/>
              <a:ext cx="3503562" cy="48184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indent="0" algn="ct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baseline="0">
                  <a:solidFill>
                    <a:srgbClr val="2B2E3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indent="0" algn="ctr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/>
              </a:lvl2pPr>
              <a:lvl3pPr indent="0" algn="ctr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3pPr>
              <a:lvl4pPr indent="0" algn="ctr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/>
              </a:lvl4pPr>
              <a:lvl5pPr indent="0" algn="ctr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/>
              </a:lvl5pPr>
              <a:lvl6pPr indent="0" algn="ctr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/>
              </a:lvl6pPr>
              <a:lvl7pPr indent="0" algn="ctr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/>
              </a:lvl7pPr>
              <a:lvl8pPr indent="0" algn="ctr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/>
              </a:lvl8pPr>
              <a:lvl9pPr indent="0" algn="ctr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/>
              </a:lvl9pPr>
            </a:lstStyle>
            <a:p>
              <a:r>
                <a:rPr lang="zh-CN" altLang="en-US">
                  <a:solidFill>
                    <a:srgbClr val="3FA9E2"/>
                  </a:solidFill>
                </a:rPr>
                <a:t>第三章 </a:t>
              </a:r>
              <a:r>
                <a:rPr lang="en-US" altLang="zh-CN">
                  <a:solidFill>
                    <a:srgbClr val="3FA9E2"/>
                  </a:solidFill>
                </a:rPr>
                <a:t>· </a:t>
              </a:r>
              <a:r>
                <a:rPr lang="zh-CN" altLang="en-US">
                  <a:solidFill>
                    <a:srgbClr val="3FA9E2"/>
                  </a:solidFill>
                </a:rPr>
                <a:t>天气与气候</a:t>
              </a:r>
              <a:endParaRPr lang="zh-CN" altLang="en-US">
                <a:solidFill>
                  <a:srgbClr val="3FA9E2"/>
                </a:solidFill>
              </a:endParaRPr>
            </a:p>
          </p:txBody>
        </p:sp>
        <p:cxnSp>
          <p:nvCxnSpPr>
            <p:cNvPr id="17" name="直接连接符 16"/>
            <p:cNvCxnSpPr/>
            <p:nvPr>
              <p:custDataLst>
                <p:tags r:id="rId22"/>
              </p:custDataLst>
            </p:nvPr>
          </p:nvCxnSpPr>
          <p:spPr>
            <a:xfrm>
              <a:off x="3201220" y="4988642"/>
              <a:ext cx="2692400" cy="0"/>
            </a:xfrm>
            <a:prstGeom prst="line">
              <a:avLst/>
            </a:prstGeom>
            <a:ln w="19050">
              <a:solidFill>
                <a:srgbClr val="3FA9E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5"/>
          <p:cNvSpPr/>
          <p:nvPr>
            <p:custDataLst>
              <p:tags r:id="rId1"/>
            </p:custDataLst>
          </p:nvPr>
        </p:nvSpPr>
        <p:spPr>
          <a:xfrm>
            <a:off x="3052615" y="3191724"/>
            <a:ext cx="1790794" cy="893415"/>
          </a:xfrm>
          <a:prstGeom prst="roundRect">
            <a:avLst/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天气预报</a:t>
            </a:r>
            <a:endParaRPr lang="zh-CN" altLang="en-US" sz="2800" b="1" dirty="0"/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617845" y="1407491"/>
            <a:ext cx="7327900" cy="4837062"/>
            <a:chOff x="811483" y="1396733"/>
            <a:chExt cx="7327900" cy="4837062"/>
          </a:xfrm>
        </p:grpSpPr>
        <p:sp>
          <p:nvSpPr>
            <p:cNvPr id="4" name="矩形: 圆角 5"/>
            <p:cNvSpPr/>
            <p:nvPr>
              <p:custDataLst>
                <p:tags r:id="rId3"/>
              </p:custDataLst>
            </p:nvPr>
          </p:nvSpPr>
          <p:spPr>
            <a:xfrm>
              <a:off x="3246253" y="3180966"/>
              <a:ext cx="1790794" cy="893415"/>
            </a:xfrm>
            <a:prstGeom prst="roundRect">
              <a:avLst/>
            </a:prstGeom>
            <a:solidFill>
              <a:srgbClr val="C00000">
                <a:alpha val="75000"/>
              </a:srgbClr>
            </a:solidFill>
            <a:ln>
              <a:solidFill>
                <a:srgbClr val="C00000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天气预报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矩形: 圆角 6"/>
            <p:cNvSpPr/>
            <p:nvPr>
              <p:custDataLst>
                <p:tags r:id="rId4"/>
              </p:custDataLst>
            </p:nvPr>
          </p:nvSpPr>
          <p:spPr>
            <a:xfrm>
              <a:off x="3585163" y="1396733"/>
              <a:ext cx="1129552" cy="582008"/>
            </a:xfrm>
            <a:prstGeom prst="roundRect">
              <a:avLst/>
            </a:prstGeom>
            <a:solidFill>
              <a:srgbClr val="00B050">
                <a:alpha val="75000"/>
              </a:srgbClr>
            </a:solidFill>
            <a:ln>
              <a:solidFill>
                <a:srgbClr val="00B0F0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阴晴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矩形: 圆角 7"/>
            <p:cNvSpPr/>
            <p:nvPr>
              <p:custDataLst>
                <p:tags r:id="rId5"/>
              </p:custDataLst>
            </p:nvPr>
          </p:nvSpPr>
          <p:spPr>
            <a:xfrm>
              <a:off x="811483" y="2248380"/>
              <a:ext cx="1129552" cy="582008"/>
            </a:xfrm>
            <a:prstGeom prst="roundRect">
              <a:avLst/>
            </a:prstGeom>
            <a:solidFill>
              <a:srgbClr val="00B050">
                <a:alpha val="75000"/>
              </a:srgbClr>
            </a:solidFill>
            <a:ln>
              <a:solidFill>
                <a:srgbClr val="00B0F0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气温</a:t>
              </a:r>
              <a:endPara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: 圆角 8"/>
            <p:cNvSpPr/>
            <p:nvPr>
              <p:custDataLst>
                <p:tags r:id="rId6"/>
              </p:custDataLst>
            </p:nvPr>
          </p:nvSpPr>
          <p:spPr>
            <a:xfrm>
              <a:off x="6002608" y="2021573"/>
              <a:ext cx="2136775" cy="808990"/>
            </a:xfrm>
            <a:prstGeom prst="roundRect">
              <a:avLst/>
            </a:prstGeom>
            <a:solidFill>
              <a:srgbClr val="00B050">
                <a:alpha val="75000"/>
              </a:srgbClr>
            </a:solidFill>
            <a:ln>
              <a:solidFill>
                <a:srgbClr val="00B0F0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降水</a:t>
              </a:r>
              <a:endPara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可能性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矩形: 圆角 9"/>
            <p:cNvSpPr/>
            <p:nvPr>
              <p:custDataLst>
                <p:tags r:id="rId7"/>
              </p:custDataLst>
            </p:nvPr>
          </p:nvSpPr>
          <p:spPr>
            <a:xfrm>
              <a:off x="3246287" y="5651787"/>
              <a:ext cx="1790793" cy="582008"/>
            </a:xfrm>
            <a:prstGeom prst="roundRect">
              <a:avLst/>
            </a:prstGeom>
            <a:solidFill>
              <a:srgbClr val="00B050">
                <a:alpha val="75000"/>
              </a:srgbClr>
            </a:solidFill>
            <a:ln>
              <a:solidFill>
                <a:srgbClr val="00B0F0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空气质量</a:t>
              </a:r>
              <a:endPara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: 圆角 10"/>
            <p:cNvSpPr/>
            <p:nvPr>
              <p:custDataLst>
                <p:tags r:id="rId8"/>
              </p:custDataLst>
            </p:nvPr>
          </p:nvSpPr>
          <p:spPr>
            <a:xfrm>
              <a:off x="985520" y="4152514"/>
              <a:ext cx="1129552" cy="582008"/>
            </a:xfrm>
            <a:prstGeom prst="roundRect">
              <a:avLst/>
            </a:prstGeom>
            <a:solidFill>
              <a:srgbClr val="00B050">
                <a:alpha val="75000"/>
              </a:srgbClr>
            </a:solidFill>
            <a:ln>
              <a:solidFill>
                <a:srgbClr val="00B0F0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风力</a:t>
              </a:r>
              <a:endPara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: 圆角 11"/>
            <p:cNvSpPr/>
            <p:nvPr>
              <p:custDataLst>
                <p:tags r:id="rId9"/>
              </p:custDataLst>
            </p:nvPr>
          </p:nvSpPr>
          <p:spPr>
            <a:xfrm>
              <a:off x="6168228" y="4078649"/>
              <a:ext cx="1717126" cy="582008"/>
            </a:xfrm>
            <a:prstGeom prst="roundRect">
              <a:avLst/>
            </a:prstGeom>
            <a:solidFill>
              <a:srgbClr val="00B050">
                <a:alpha val="75000"/>
              </a:srgbClr>
            </a:solidFill>
            <a:ln>
              <a:solidFill>
                <a:srgbClr val="00B0F0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降水强度</a:t>
              </a:r>
              <a:endPara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>
              <a:endCxn id="2" idx="0"/>
            </p:cNvCxnSpPr>
            <p:nvPr>
              <p:custDataLst>
                <p:tags r:id="rId10"/>
              </p:custDataLst>
            </p:nvPr>
          </p:nvCxnSpPr>
          <p:spPr>
            <a:xfrm>
              <a:off x="4141650" y="2021773"/>
              <a:ext cx="0" cy="1159193"/>
            </a:xfrm>
            <a:prstGeom prst="line">
              <a:avLst/>
            </a:prstGeom>
            <a:ln w="571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11"/>
              </p:custDataLst>
            </p:nvPr>
          </p:nvCxnSpPr>
          <p:spPr>
            <a:xfrm>
              <a:off x="1941035" y="2817900"/>
              <a:ext cx="1167925" cy="674473"/>
            </a:xfrm>
            <a:prstGeom prst="line">
              <a:avLst/>
            </a:prstGeom>
            <a:ln w="571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12"/>
              </p:custDataLst>
            </p:nvPr>
          </p:nvCxnSpPr>
          <p:spPr>
            <a:xfrm flipH="1">
              <a:off x="5152913" y="2817900"/>
              <a:ext cx="850004" cy="674473"/>
            </a:xfrm>
            <a:prstGeom prst="line">
              <a:avLst/>
            </a:prstGeom>
            <a:ln w="571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3"/>
              </p:custDataLst>
            </p:nvPr>
          </p:nvCxnSpPr>
          <p:spPr>
            <a:xfrm flipH="1">
              <a:off x="4141650" y="4195546"/>
              <a:ext cx="0" cy="1334614"/>
            </a:xfrm>
            <a:prstGeom prst="line">
              <a:avLst/>
            </a:prstGeom>
            <a:ln w="571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endCxn id="9" idx="3"/>
            </p:cNvCxnSpPr>
            <p:nvPr>
              <p:custDataLst>
                <p:tags r:id="rId14"/>
              </p:custDataLst>
            </p:nvPr>
          </p:nvCxnSpPr>
          <p:spPr>
            <a:xfrm flipH="1">
              <a:off x="2115072" y="3993350"/>
              <a:ext cx="1006394" cy="450168"/>
            </a:xfrm>
            <a:prstGeom prst="line">
              <a:avLst/>
            </a:prstGeom>
            <a:ln w="762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endCxn id="10" idx="1"/>
            </p:cNvCxnSpPr>
            <p:nvPr>
              <p:custDataLst>
                <p:tags r:id="rId15"/>
              </p:custDataLst>
            </p:nvPr>
          </p:nvCxnSpPr>
          <p:spPr>
            <a:xfrm>
              <a:off x="5152913" y="3993350"/>
              <a:ext cx="1015315" cy="376303"/>
            </a:xfrm>
            <a:prstGeom prst="line">
              <a:avLst/>
            </a:prstGeom>
            <a:ln w="571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0" y="347980"/>
            <a:ext cx="11897360" cy="824230"/>
            <a:chOff x="0" y="376"/>
            <a:chExt cx="18736" cy="1298"/>
          </a:xfrm>
        </p:grpSpPr>
        <p:sp>
          <p:nvSpPr>
            <p:cNvPr id="20" name="文本框 19"/>
            <p:cNvSpPr txBox="1"/>
            <p:nvPr/>
          </p:nvSpPr>
          <p:spPr>
            <a:xfrm>
              <a:off x="1354" y="376"/>
              <a:ext cx="13081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播报</a:t>
              </a: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天气预报</a:t>
              </a: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时需要播报哪些内容？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9" name="图片 18" descr="C:\Users\Administrator\Desktop\360截图20211207091756914.jpg360截图20211207091756914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>
          <a:xfrm>
            <a:off x="8076565" y="2447925"/>
            <a:ext cx="3821430" cy="2851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399436" y="1429013"/>
            <a:ext cx="3938914" cy="3925727"/>
            <a:chOff x="399436" y="1429013"/>
            <a:chExt cx="3938914" cy="3925727"/>
          </a:xfrm>
        </p:grpSpPr>
        <p:pic>
          <p:nvPicPr>
            <p:cNvPr id="4" name="Picture 5" descr="风云二号气象卫星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600192" y="2500746"/>
              <a:ext cx="1679519" cy="1763712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6" descr="气象卫星接收天线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539712" y="3770415"/>
              <a:ext cx="1798638" cy="1584325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文本框 5"/>
            <p:cNvSpPr txBox="1"/>
            <p:nvPr>
              <p:custDataLst>
                <p:tags r:id="rId6"/>
              </p:custDataLst>
            </p:nvPr>
          </p:nvSpPr>
          <p:spPr>
            <a:xfrm>
              <a:off x="399436" y="1429013"/>
              <a:ext cx="1703087" cy="548021"/>
            </a:xfrm>
            <a:prstGeom prst="snip1Rect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  <a:effectLst>
              <a:outerShdw blurRad="254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144000" tIns="0" bIns="72000" rtlCol="0">
              <a:spAutoFit/>
            </a:bodyPr>
            <a:lstStyle/>
            <a:p>
              <a:pPr algn="l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气象观测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7"/>
            </p:custDataLst>
          </p:nvPr>
        </p:nvGrpSpPr>
        <p:grpSpPr>
          <a:xfrm>
            <a:off x="2637445" y="1190686"/>
            <a:ext cx="3991147" cy="1029507"/>
            <a:chOff x="2481249" y="1190686"/>
            <a:chExt cx="3991147" cy="1029507"/>
          </a:xfrm>
        </p:grpSpPr>
        <p:sp>
          <p:nvSpPr>
            <p:cNvPr id="9" name="文本框 8"/>
            <p:cNvSpPr txBox="1"/>
            <p:nvPr>
              <p:custDataLst>
                <p:tags r:id="rId8"/>
              </p:custDataLst>
            </p:nvPr>
          </p:nvSpPr>
          <p:spPr>
            <a:xfrm>
              <a:off x="2481249" y="1395993"/>
              <a:ext cx="1708612" cy="553546"/>
            </a:xfrm>
            <a:prstGeom prst="snip1Rect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  <a:effectLst>
              <a:outerShdw blurRad="254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144000" tIns="0" bIns="72000" rtlCol="0">
              <a:spAutoFit/>
            </a:bodyPr>
            <a:lstStyle/>
            <a:p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接收数据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9"/>
              </p:custDataLst>
            </p:nvPr>
          </p:nvSpPr>
          <p:spPr>
            <a:xfrm>
              <a:off x="4718988" y="1190686"/>
              <a:ext cx="1753408" cy="1029507"/>
            </a:xfrm>
            <a:prstGeom prst="snip1Rect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  <a:effectLst>
              <a:outerShdw blurRad="254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144000" tIns="0" bIns="72000" rtlCol="0">
              <a:spAutoFit/>
            </a:bodyPr>
            <a:lstStyle/>
            <a:p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处理资料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制图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7158329" y="1458339"/>
            <a:ext cx="1708612" cy="553546"/>
          </a:xfrm>
          <a:prstGeom prst="snip1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blurRad="25400" dist="50800" dir="2700000" algn="tl" rotWithShape="0">
              <a:prstClr val="black">
                <a:alpha val="40000"/>
              </a:prstClr>
            </a:outerShdw>
          </a:effectLst>
        </p:spPr>
        <p:txBody>
          <a:bodyPr wrap="none" lIns="144000" tIns="0" bIns="72000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分析判断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9499217" y="1458339"/>
            <a:ext cx="1708612" cy="553546"/>
          </a:xfrm>
          <a:prstGeom prst="snip1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>
            <a:outerShdw blurRad="25400" dist="50800" dir="2700000" algn="tl" rotWithShape="0">
              <a:prstClr val="black">
                <a:alpha val="40000"/>
              </a:prstClr>
            </a:outerShdw>
          </a:effectLst>
        </p:spPr>
        <p:txBody>
          <a:bodyPr wrap="none" lIns="144000" tIns="0" bIns="72000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做出预报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1288" y="4597753"/>
            <a:ext cx="1768423" cy="1513974"/>
          </a:xfrm>
          <a:prstGeom prst="rect">
            <a:avLst/>
          </a:prstGeom>
          <a:ln w="38100">
            <a:solidFill>
              <a:srgbClr val="C0000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535713" y="3591883"/>
            <a:ext cx="2525130" cy="1904368"/>
          </a:xfrm>
          <a:prstGeom prst="rect">
            <a:avLst/>
          </a:prstGeom>
          <a:ln w="38100">
            <a:solidFill>
              <a:srgbClr val="C0000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7" descr="p49-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436" y="3733395"/>
            <a:ext cx="2165553" cy="1621345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992298" y="3678972"/>
            <a:ext cx="2396386" cy="1730190"/>
          </a:xfrm>
          <a:prstGeom prst="rect">
            <a:avLst/>
          </a:prstGeom>
          <a:ln w="38100">
            <a:solidFill>
              <a:srgbClr val="C0000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0" y="160020"/>
            <a:ext cx="11897360" cy="902970"/>
            <a:chOff x="0" y="252"/>
            <a:chExt cx="18736" cy="1422"/>
          </a:xfrm>
        </p:grpSpPr>
        <p:sp>
          <p:nvSpPr>
            <p:cNvPr id="8" name="文本框 7"/>
            <p:cNvSpPr txBox="1"/>
            <p:nvPr/>
          </p:nvSpPr>
          <p:spPr>
            <a:xfrm>
              <a:off x="805" y="252"/>
              <a:ext cx="10107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天气预报是怎样得出的？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49-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391" y="2223763"/>
            <a:ext cx="6189562" cy="4634113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标注 4"/>
          <p:cNvSpPr/>
          <p:nvPr>
            <p:custDataLst>
              <p:tags r:id="rId2"/>
            </p:custDataLst>
          </p:nvPr>
        </p:nvSpPr>
        <p:spPr>
          <a:xfrm>
            <a:off x="929783" y="3535746"/>
            <a:ext cx="1371600" cy="1049289"/>
          </a:xfrm>
          <a:prstGeom prst="wedgeRoundRectCallout">
            <a:avLst>
              <a:gd name="adj1" fmla="val 128155"/>
              <a:gd name="adj2" fmla="val 18987"/>
              <a:gd name="adj3" fmla="val 16667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绿色表示陆地</a:t>
            </a:r>
            <a:endParaRPr lang="zh-CN" altLang="en-US" sz="2800" strike="noStrike" noProof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标注 5"/>
          <p:cNvSpPr/>
          <p:nvPr>
            <p:custDataLst>
              <p:tags r:id="rId3"/>
            </p:custDataLst>
          </p:nvPr>
        </p:nvSpPr>
        <p:spPr>
          <a:xfrm>
            <a:off x="1163385" y="4677134"/>
            <a:ext cx="1371600" cy="1049289"/>
          </a:xfrm>
          <a:prstGeom prst="wedgeRoundRectCallout">
            <a:avLst>
              <a:gd name="adj1" fmla="val 78374"/>
              <a:gd name="adj2" fmla="val -31394"/>
              <a:gd name="adj3" fmla="val 16667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8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蓝色表示海洋</a:t>
            </a:r>
            <a:endParaRPr lang="zh-CN" altLang="en-US" sz="2800" strike="noStrike" noProof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标注 6"/>
          <p:cNvSpPr/>
          <p:nvPr>
            <p:custDataLst>
              <p:tags r:id="rId4"/>
            </p:custDataLst>
          </p:nvPr>
        </p:nvSpPr>
        <p:spPr>
          <a:xfrm>
            <a:off x="9156751" y="2394331"/>
            <a:ext cx="2266315" cy="3332118"/>
          </a:xfrm>
          <a:prstGeom prst="wedgeRoundRectCallout">
            <a:avLst>
              <a:gd name="adj1" fmla="val -101702"/>
              <a:gd name="adj2" fmla="val -33270"/>
              <a:gd name="adj3" fmla="val 16667"/>
            </a:avLst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zh-CN" altLang="en-US" sz="240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白色表示云区，不同地区，云层厚度是不同的。云的颜色越白，表示云层越厚，云层厚的地方一般是阴雨区。</a:t>
            </a:r>
            <a:endParaRPr lang="zh-CN" altLang="en-US" sz="2400" strike="noStrike" noProof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160020"/>
            <a:ext cx="11897360" cy="902970"/>
            <a:chOff x="0" y="252"/>
            <a:chExt cx="18736" cy="1422"/>
          </a:xfrm>
        </p:grpSpPr>
        <p:sp>
          <p:nvSpPr>
            <p:cNvPr id="4" name="文本框 3"/>
            <p:cNvSpPr txBox="1"/>
            <p:nvPr/>
          </p:nvSpPr>
          <p:spPr>
            <a:xfrm>
              <a:off x="805" y="252"/>
              <a:ext cx="10107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天气预报是怎样得出的？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/>
          <p:cNvGrpSpPr/>
          <p:nvPr/>
        </p:nvGrpSpPr>
        <p:grpSpPr>
          <a:xfrm>
            <a:off x="6496050" y="384810"/>
            <a:ext cx="5113055" cy="1344148"/>
            <a:chOff x="12210" y="1483"/>
            <a:chExt cx="8609" cy="2565"/>
          </a:xfrm>
        </p:grpSpPr>
        <p:sp>
          <p:nvSpPr>
            <p:cNvPr id="12308" name="Text Box 20"/>
            <p:cNvSpPr txBox="1"/>
            <p:nvPr/>
          </p:nvSpPr>
          <p:spPr>
            <a:xfrm>
              <a:off x="12299" y="1493"/>
              <a:ext cx="7833" cy="2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fontAlgn="auto"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卫星云图构成：地图和气象卫星拍摄的图像叠加而成。</a:t>
              </a:r>
              <a:endPara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标注 9"/>
            <p:cNvSpPr/>
            <p:nvPr/>
          </p:nvSpPr>
          <p:spPr>
            <a:xfrm>
              <a:off x="12210" y="1483"/>
              <a:ext cx="8609" cy="2565"/>
            </a:xfrm>
            <a:prstGeom prst="wedgeRoundRectCallout">
              <a:avLst>
                <a:gd name="adj1" fmla="val -63014"/>
                <a:gd name="adj2" fmla="val 78961"/>
                <a:gd name="adj3" fmla="val 16667"/>
              </a:avLst>
            </a:prstGeom>
            <a:noFill/>
            <a:ln>
              <a:solidFill>
                <a:schemeClr val="accent2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1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3413" y="516520"/>
            <a:ext cx="4470400" cy="2628000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  <a:prstDash val="sysDash"/>
          </a:ln>
        </p:spPr>
        <p:txBody>
          <a:bodyPr wrap="square" rtlCol="0" anchor="ctr">
            <a:spAutoFit/>
          </a:bodyPr>
          <a:lstStyle/>
          <a:p>
            <a:pPr marL="0" marR="0" lvl="0" indent="2667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646" y="840684"/>
            <a:ext cx="24646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如何表示风？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2181556" y="1591671"/>
            <a:ext cx="2954114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风向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：风的来向。   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风力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：风的强弱。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980000">
            <a:off x="7603704" y="874957"/>
            <a:ext cx="2192933" cy="53507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627818" y="3823082"/>
            <a:ext cx="5407621" cy="16460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44325" t="30487"/>
          <a:stretch>
            <a:fillRect/>
          </a:stretch>
        </p:blipFill>
        <p:spPr>
          <a:xfrm>
            <a:off x="1423670" y="3107055"/>
            <a:ext cx="3917950" cy="37509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4.81481E-6 L 0.88007 4.81481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E3EDE5"/>
              </a:clrFrom>
              <a:clrTo>
                <a:srgbClr val="E3EDE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1435" y="1957700"/>
            <a:ext cx="4648200" cy="382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Text Box 9"/>
          <p:cNvSpPr txBox="1"/>
          <p:nvPr>
            <p:custDataLst>
              <p:tags r:id="rId3"/>
            </p:custDataLst>
          </p:nvPr>
        </p:nvSpPr>
        <p:spPr>
          <a:xfrm>
            <a:off x="6682105" y="4457065"/>
            <a:ext cx="2874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风吹来的方向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4" name="Picture 4" descr="搜狗截图_2012-04-11_15-49-5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9425" y="2538095"/>
            <a:ext cx="1371600" cy="1204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任意多边形 10"/>
          <p:cNvSpPr/>
          <p:nvPr>
            <p:custDataLst>
              <p:tags r:id="rId6"/>
            </p:custDataLst>
          </p:nvPr>
        </p:nvSpPr>
        <p:spPr>
          <a:xfrm rot="15660000" flipH="1" flipV="1">
            <a:off x="7679317" y="3148230"/>
            <a:ext cx="512701" cy="712611"/>
          </a:xfrm>
          <a:custGeom>
            <a:avLst/>
            <a:gdLst>
              <a:gd name="connisteX0" fmla="*/ 72043 w 583853"/>
              <a:gd name="connsiteY0" fmla="*/ 0 h 926238"/>
              <a:gd name="connisteX1" fmla="*/ 14258 w 583853"/>
              <a:gd name="connsiteY1" fmla="*/ 483235 h 926238"/>
              <a:gd name="connisteX2" fmla="*/ 313343 w 583853"/>
              <a:gd name="connsiteY2" fmla="*/ 347980 h 926238"/>
              <a:gd name="connisteX3" fmla="*/ 101253 w 583853"/>
              <a:gd name="connsiteY3" fmla="*/ 859790 h 926238"/>
              <a:gd name="connisteX4" fmla="*/ 583853 w 583853"/>
              <a:gd name="connsiteY4" fmla="*/ 908050 h 92623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583854" h="926239">
                <a:moveTo>
                  <a:pt x="72044" y="0"/>
                </a:moveTo>
                <a:cubicBezTo>
                  <a:pt x="54264" y="99060"/>
                  <a:pt x="-34001" y="413385"/>
                  <a:pt x="14259" y="483235"/>
                </a:cubicBezTo>
                <a:cubicBezTo>
                  <a:pt x="62519" y="553085"/>
                  <a:pt x="296199" y="272415"/>
                  <a:pt x="313344" y="347980"/>
                </a:cubicBezTo>
                <a:cubicBezTo>
                  <a:pt x="330489" y="423545"/>
                  <a:pt x="47279" y="748030"/>
                  <a:pt x="101254" y="859790"/>
                </a:cubicBezTo>
                <a:cubicBezTo>
                  <a:pt x="155229" y="971550"/>
                  <a:pt x="482889" y="908685"/>
                  <a:pt x="583854" y="908050"/>
                </a:cubicBezTo>
              </a:path>
            </a:pathLst>
          </a:custGeom>
          <a:noFill/>
          <a:ln w="38100">
            <a:solidFill>
              <a:srgbClr val="FFC000"/>
            </a:solidFill>
            <a:prstDash val="dash"/>
            <a:round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>
            <p:custDataLst>
              <p:tags r:id="rId7"/>
            </p:custDataLst>
          </p:nvPr>
        </p:nvSpPr>
        <p:spPr>
          <a:xfrm>
            <a:off x="6921500" y="3935095"/>
            <a:ext cx="14065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Tx/>
              <a:buSzTx/>
              <a:buFontTx/>
              <a:defRPr/>
            </a:pPr>
            <a:r>
              <a:rPr kumimoji="1"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风向杆</a:t>
            </a:r>
            <a:endParaRPr kumimoji="1"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9317990" y="2887980"/>
            <a:ext cx="16649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Tx/>
              <a:buSzTx/>
              <a:buFontTx/>
              <a:defRPr/>
            </a:pPr>
            <a:r>
              <a:rPr kumimoji="1"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风羽</a:t>
            </a:r>
            <a:endParaRPr kumimoji="1"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9"/>
          <p:cNvSpPr/>
          <p:nvPr>
            <p:custDataLst>
              <p:tags r:id="rId9"/>
            </p:custDataLst>
          </p:nvPr>
        </p:nvSpPr>
        <p:spPr>
          <a:xfrm rot="4140000" flipV="1">
            <a:off x="9408503" y="2472061"/>
            <a:ext cx="512699" cy="712611"/>
          </a:xfrm>
          <a:custGeom>
            <a:avLst/>
            <a:gdLst>
              <a:gd name="connisteX0" fmla="*/ 72043 w 583853"/>
              <a:gd name="connsiteY0" fmla="*/ 0 h 926238"/>
              <a:gd name="connisteX1" fmla="*/ 14258 w 583853"/>
              <a:gd name="connsiteY1" fmla="*/ 483235 h 926238"/>
              <a:gd name="connisteX2" fmla="*/ 313343 w 583853"/>
              <a:gd name="connsiteY2" fmla="*/ 347980 h 926238"/>
              <a:gd name="connisteX3" fmla="*/ 101253 w 583853"/>
              <a:gd name="connsiteY3" fmla="*/ 859790 h 926238"/>
              <a:gd name="connisteX4" fmla="*/ 583853 w 583853"/>
              <a:gd name="connsiteY4" fmla="*/ 908050 h 92623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583854" h="926239">
                <a:moveTo>
                  <a:pt x="72044" y="0"/>
                </a:moveTo>
                <a:cubicBezTo>
                  <a:pt x="54264" y="99060"/>
                  <a:pt x="-34001" y="413385"/>
                  <a:pt x="14259" y="483235"/>
                </a:cubicBezTo>
                <a:cubicBezTo>
                  <a:pt x="62519" y="553085"/>
                  <a:pt x="296199" y="272415"/>
                  <a:pt x="313344" y="347980"/>
                </a:cubicBezTo>
                <a:cubicBezTo>
                  <a:pt x="330489" y="423545"/>
                  <a:pt x="47279" y="748030"/>
                  <a:pt x="101254" y="859790"/>
                </a:cubicBezTo>
                <a:cubicBezTo>
                  <a:pt x="155229" y="971550"/>
                  <a:pt x="482889" y="908685"/>
                  <a:pt x="583854" y="908050"/>
                </a:cubicBezTo>
              </a:path>
            </a:pathLst>
          </a:custGeom>
          <a:noFill/>
          <a:ln w="38100">
            <a:solidFill>
              <a:srgbClr val="FFC000"/>
            </a:solidFill>
            <a:prstDash val="dash"/>
            <a:round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9318232" y="3394009"/>
            <a:ext cx="216078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一道是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级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8157210" y="5224145"/>
            <a:ext cx="1750695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东北风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: 圆角 14"/>
          <p:cNvSpPr/>
          <p:nvPr/>
        </p:nvSpPr>
        <p:spPr>
          <a:xfrm>
            <a:off x="752475" y="348615"/>
            <a:ext cx="2141855" cy="1005205"/>
          </a:xfrm>
          <a:prstGeom prst="roundRect">
            <a:avLst/>
          </a:prstGeom>
          <a:solidFill>
            <a:srgbClr val="F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风向标</a:t>
            </a:r>
            <a:endParaRPr lang="zh-CN" altLang="en-US" sz="4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 bldLvl="0" animBg="1"/>
      <p:bldP spid="29" grpId="0"/>
      <p:bldP spid="13" grpId="0"/>
      <p:bldP spid="14" grpId="0" bldLvl="0" animBg="1"/>
      <p:bldP spid="16" grpId="0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456541" y="312394"/>
            <a:ext cx="443048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识别风力和风向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2001578" y="2185911"/>
            <a:ext cx="1699716" cy="3368541"/>
            <a:chOff x="2915" y="3891"/>
            <a:chExt cx="3480" cy="6038"/>
          </a:xfrm>
        </p:grpSpPr>
        <p:sp>
          <p:nvSpPr>
            <p:cNvPr id="8" name="Rectangle 10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15" y="3891"/>
              <a:ext cx="600" cy="603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" name="Group 12"/>
            <p:cNvGrpSpPr/>
            <p:nvPr>
              <p:custDataLst>
                <p:tags r:id="rId4"/>
              </p:custDataLst>
            </p:nvPr>
          </p:nvGrpSpPr>
          <p:grpSpPr>
            <a:xfrm>
              <a:off x="3515" y="3891"/>
              <a:ext cx="2880" cy="1858"/>
              <a:chOff x="2208" y="384"/>
              <a:chExt cx="1392" cy="12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0" name="Rectangle 13"/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2208" y="384"/>
                <a:ext cx="1392" cy="2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" name="Rectangle 14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2208" y="864"/>
                <a:ext cx="1392" cy="2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" name="Rectangle 15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2208" y="1344"/>
                <a:ext cx="745" cy="2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7" name="任意多边形 14"/>
          <p:cNvSpPr/>
          <p:nvPr>
            <p:custDataLst>
              <p:tags r:id="rId8"/>
            </p:custDataLst>
          </p:nvPr>
        </p:nvSpPr>
        <p:spPr>
          <a:xfrm rot="7920000" flipV="1">
            <a:off x="2930525" y="3082925"/>
            <a:ext cx="378460" cy="690880"/>
          </a:xfrm>
          <a:custGeom>
            <a:avLst/>
            <a:gdLst>
              <a:gd name="connisteX0" fmla="*/ 72043 w 583853"/>
              <a:gd name="connsiteY0" fmla="*/ 0 h 926238"/>
              <a:gd name="connisteX1" fmla="*/ 14258 w 583853"/>
              <a:gd name="connsiteY1" fmla="*/ 483235 h 926238"/>
              <a:gd name="connisteX2" fmla="*/ 313343 w 583853"/>
              <a:gd name="connsiteY2" fmla="*/ 347980 h 926238"/>
              <a:gd name="connisteX3" fmla="*/ 101253 w 583853"/>
              <a:gd name="connsiteY3" fmla="*/ 859790 h 926238"/>
              <a:gd name="connisteX4" fmla="*/ 583853 w 583853"/>
              <a:gd name="connsiteY4" fmla="*/ 908050 h 92623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583854" h="926239">
                <a:moveTo>
                  <a:pt x="72044" y="0"/>
                </a:moveTo>
                <a:cubicBezTo>
                  <a:pt x="54264" y="99060"/>
                  <a:pt x="-34001" y="413385"/>
                  <a:pt x="14259" y="483235"/>
                </a:cubicBezTo>
                <a:cubicBezTo>
                  <a:pt x="62519" y="553085"/>
                  <a:pt x="296199" y="272415"/>
                  <a:pt x="313344" y="347980"/>
                </a:cubicBezTo>
                <a:cubicBezTo>
                  <a:pt x="330489" y="423545"/>
                  <a:pt x="47279" y="748030"/>
                  <a:pt x="101254" y="859790"/>
                </a:cubicBezTo>
                <a:cubicBezTo>
                  <a:pt x="155229" y="971550"/>
                  <a:pt x="482889" y="908685"/>
                  <a:pt x="583854" y="908050"/>
                </a:cubicBezTo>
              </a:path>
            </a:pathLst>
          </a:custGeom>
          <a:noFill/>
          <a:ln w="38100">
            <a:solidFill>
              <a:srgbClr val="FFC000"/>
            </a:solidFill>
            <a:prstDash val="dash"/>
            <a:round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2553970" y="3879215"/>
            <a:ext cx="3957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62A6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半风羽代表</a:t>
            </a:r>
            <a:r>
              <a:rPr lang="en-US" altLang="zh-CN" sz="2400" b="1">
                <a:solidFill>
                  <a:srgbClr val="62A6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b="1">
                <a:solidFill>
                  <a:srgbClr val="62A6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级风</a:t>
            </a:r>
            <a:endParaRPr lang="zh-CN" altLang="en-US" sz="2400" b="1">
              <a:solidFill>
                <a:srgbClr val="62A6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>
            <p:custDataLst>
              <p:tags r:id="rId10"/>
            </p:custDataLst>
          </p:nvPr>
        </p:nvGrpSpPr>
        <p:grpSpPr>
          <a:xfrm rot="16200000">
            <a:off x="8261717" y="1959582"/>
            <a:ext cx="1936768" cy="3525394"/>
            <a:chOff x="14811" y="3442"/>
            <a:chExt cx="3965" cy="6319"/>
          </a:xfrm>
        </p:grpSpPr>
        <p:grpSp>
          <p:nvGrpSpPr>
            <p:cNvPr id="21" name="Group 24"/>
            <p:cNvGrpSpPr/>
            <p:nvPr>
              <p:custDataLst>
                <p:tags r:id="rId11"/>
              </p:custDataLst>
            </p:nvPr>
          </p:nvGrpSpPr>
          <p:grpSpPr>
            <a:xfrm>
              <a:off x="14811" y="3442"/>
              <a:ext cx="3965" cy="6319"/>
              <a:chOff x="1728" y="326"/>
              <a:chExt cx="3042" cy="6781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3" name="AutoShape 25"/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 rot="5400000">
                <a:off x="1842" y="431"/>
                <a:ext cx="3033" cy="2822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Rectangle 26"/>
              <p:cNvSpPr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1728" y="327"/>
                <a:ext cx="244" cy="678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1">
                <a:schemeClr val="dk1"/>
              </a:lnRef>
              <a:fillRef idx="3">
                <a:schemeClr val="dk1"/>
              </a:fillRef>
              <a:effectRef idx="2">
                <a:schemeClr val="dk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2" name="任意多边形 21"/>
            <p:cNvSpPr/>
            <p:nvPr>
              <p:custDataLst>
                <p:tags r:id="rId14"/>
              </p:custDataLst>
            </p:nvPr>
          </p:nvSpPr>
          <p:spPr>
            <a:xfrm rot="5400000">
              <a:off x="15560" y="3198"/>
              <a:ext cx="2250" cy="3112"/>
            </a:xfrm>
            <a:custGeom>
              <a:avLst/>
              <a:gdLst>
                <a:gd name="connsiteX0" fmla="*/ 0 w 2250"/>
                <a:gd name="connsiteY0" fmla="*/ 3112 h 3112"/>
                <a:gd name="connsiteX1" fmla="*/ 0 w 2250"/>
                <a:gd name="connsiteY1" fmla="*/ 0 h 3112"/>
                <a:gd name="connsiteX2" fmla="*/ 2250 w 2250"/>
                <a:gd name="connsiteY2" fmla="*/ 3067 h 3112"/>
                <a:gd name="connsiteX3" fmla="*/ 0 w 2250"/>
                <a:gd name="connsiteY3" fmla="*/ 3112 h 3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0" h="3112">
                  <a:moveTo>
                    <a:pt x="0" y="3112"/>
                  </a:moveTo>
                  <a:lnTo>
                    <a:pt x="0" y="0"/>
                  </a:lnTo>
                  <a:lnTo>
                    <a:pt x="2250" y="3067"/>
                  </a:lnTo>
                  <a:lnTo>
                    <a:pt x="0" y="3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任意多边形 23"/>
          <p:cNvSpPr/>
          <p:nvPr>
            <p:custDataLst>
              <p:tags r:id="rId15"/>
            </p:custDataLst>
          </p:nvPr>
        </p:nvSpPr>
        <p:spPr>
          <a:xfrm rot="4842668" flipH="1" flipV="1">
            <a:off x="8247367" y="2574533"/>
            <a:ext cx="448862" cy="813962"/>
          </a:xfrm>
          <a:custGeom>
            <a:avLst/>
            <a:gdLst>
              <a:gd name="connisteX0" fmla="*/ 72043 w 583853"/>
              <a:gd name="connsiteY0" fmla="*/ 0 h 926238"/>
              <a:gd name="connisteX1" fmla="*/ 14258 w 583853"/>
              <a:gd name="connsiteY1" fmla="*/ 483235 h 926238"/>
              <a:gd name="connisteX2" fmla="*/ 313343 w 583853"/>
              <a:gd name="connsiteY2" fmla="*/ 347980 h 926238"/>
              <a:gd name="connisteX3" fmla="*/ 101253 w 583853"/>
              <a:gd name="connsiteY3" fmla="*/ 859790 h 926238"/>
              <a:gd name="connisteX4" fmla="*/ 583853 w 583853"/>
              <a:gd name="connsiteY4" fmla="*/ 908050 h 92623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583854" h="926239">
                <a:moveTo>
                  <a:pt x="72044" y="0"/>
                </a:moveTo>
                <a:cubicBezTo>
                  <a:pt x="54264" y="99060"/>
                  <a:pt x="-34001" y="413385"/>
                  <a:pt x="14259" y="483235"/>
                </a:cubicBezTo>
                <a:cubicBezTo>
                  <a:pt x="62519" y="553085"/>
                  <a:pt x="296199" y="272415"/>
                  <a:pt x="313344" y="347980"/>
                </a:cubicBezTo>
                <a:cubicBezTo>
                  <a:pt x="330489" y="423545"/>
                  <a:pt x="47279" y="748030"/>
                  <a:pt x="101254" y="859790"/>
                </a:cubicBezTo>
                <a:cubicBezTo>
                  <a:pt x="155229" y="971550"/>
                  <a:pt x="482889" y="908685"/>
                  <a:pt x="583854" y="908050"/>
                </a:cubicBezTo>
              </a:path>
            </a:pathLst>
          </a:custGeom>
          <a:noFill/>
          <a:ln w="38100">
            <a:solidFill>
              <a:srgbClr val="FFC000"/>
            </a:solidFill>
            <a:prstDash val="dash"/>
            <a:round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>
            <p:custDataLst>
              <p:tags r:id="rId16"/>
            </p:custDataLst>
          </p:nvPr>
        </p:nvSpPr>
        <p:spPr>
          <a:xfrm>
            <a:off x="8714105" y="2052320"/>
            <a:ext cx="10318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Tx/>
              <a:buSzTx/>
              <a:buFontTx/>
              <a:defRPr/>
            </a:pPr>
            <a:r>
              <a:rPr kumimoji="1"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风旗</a:t>
            </a:r>
            <a:endParaRPr kumimoji="1"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7"/>
            </p:custDataLst>
          </p:nvPr>
        </p:nvSpPr>
        <p:spPr>
          <a:xfrm>
            <a:off x="9043670" y="2677160"/>
            <a:ext cx="21126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62A6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一个风旗代表</a:t>
            </a:r>
            <a:r>
              <a:rPr lang="en-US" altLang="zh-CN" sz="2400" b="1">
                <a:solidFill>
                  <a:srgbClr val="62A6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2400" b="1">
                <a:solidFill>
                  <a:srgbClr val="62A6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级风</a:t>
            </a:r>
            <a:endParaRPr lang="zh-CN" altLang="en-US" sz="2400" b="1">
              <a:solidFill>
                <a:srgbClr val="62A6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8"/>
            </p:custDataLst>
          </p:nvPr>
        </p:nvSpPr>
        <p:spPr>
          <a:xfrm>
            <a:off x="1852295" y="5662930"/>
            <a:ext cx="16389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北风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级</a:t>
            </a:r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19"/>
            </p:custDataLst>
          </p:nvPr>
        </p:nvSpPr>
        <p:spPr>
          <a:xfrm>
            <a:off x="8367395" y="5605145"/>
            <a:ext cx="20129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西风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级</a:t>
            </a:r>
            <a:endParaRPr lang="zh-CN" altLang="en-US"/>
          </a:p>
        </p:txBody>
      </p:sp>
    </p:spTree>
    <p:custDataLst>
      <p:tags r:id="rId20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/>
      <p:bldP spid="25" grpId="0" bldLvl="0" animBg="1"/>
      <p:bldP spid="26" grpId="0"/>
      <p:bldP spid="2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/>
        </p:nvSpPr>
        <p:spPr>
          <a:xfrm>
            <a:off x="505044" y="742950"/>
            <a:ext cx="2171700" cy="665738"/>
          </a:xfrm>
          <a:prstGeom prst="roundRect">
            <a:avLst/>
          </a:prstGeom>
          <a:solidFill>
            <a:srgbClr val="FEC2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</a:rPr>
              <a:t>练一练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24272" y="713169"/>
            <a:ext cx="3068469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风力风向判读。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92605" y="4429506"/>
            <a:ext cx="1669047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1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sz="3200" b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黑体" panose="02010609060101010101" charset="-122"/>
                <a:ea typeface="黑体" panose="02010609060101010101" charset="-122"/>
                <a:sym typeface="Wingdings" panose="05000000000000000000"/>
              </a:rPr>
              <a:t>西风</a:t>
            </a:r>
            <a:r>
              <a:rPr lang="en-US" altLang="zh-CN" sz="3200" b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黑体" panose="02010609060101010101" charset="-122"/>
                <a:ea typeface="黑体" panose="02010609060101010101" charset="-122"/>
                <a:sym typeface="Wingdings" panose="05000000000000000000"/>
              </a:rPr>
              <a:t>4</a:t>
            </a:r>
            <a:r>
              <a:rPr sz="3200" b="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黑体" panose="02010609060101010101" charset="-122"/>
                <a:ea typeface="黑体" panose="02010609060101010101" charset="-122"/>
                <a:sym typeface="Wingdings" panose="05000000000000000000"/>
              </a:rPr>
              <a:t>级</a:t>
            </a:r>
            <a:endParaRPr sz="3200" b="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84286" y="4492441"/>
            <a:ext cx="1669047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indent="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sz="3200" b="0" i="0" u="none" baseline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latin typeface="黑体" panose="02010609060101010101" charset="-122"/>
                <a:ea typeface="黑体" panose="02010609060101010101" charset="-122"/>
              </a:defRPr>
            </a:lvl1pPr>
            <a:lvl2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b="1" i="0" u="none" baseline="0"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b="1" i="0" u="none" baseline="0"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b="1" i="0" u="none" baseline="0"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b="1" i="0" u="none" baseline="0"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zh-CN" altLang="en-US" dirty="0">
                <a:sym typeface="Wingdings" panose="05000000000000000000"/>
              </a:rPr>
              <a:t>北</a:t>
            </a:r>
            <a:r>
              <a:rPr dirty="0">
                <a:sym typeface="Wingdings" panose="05000000000000000000"/>
              </a:rPr>
              <a:t>风</a:t>
            </a:r>
            <a:r>
              <a:rPr lang="en-US" dirty="0">
                <a:sym typeface="Wingdings" panose="05000000000000000000"/>
              </a:rPr>
              <a:t>3</a:t>
            </a:r>
            <a:r>
              <a:rPr dirty="0">
                <a:sym typeface="Wingdings" panose="05000000000000000000"/>
              </a:rPr>
              <a:t>级</a:t>
            </a:r>
            <a:endParaRPr dirty="0"/>
          </a:p>
        </p:txBody>
      </p:sp>
      <p:sp>
        <p:nvSpPr>
          <p:cNvPr id="3" name="Text Box 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75967" y="4429506"/>
            <a:ext cx="207941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indent="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 kumimoji="0" sz="3200" b="0" i="0" u="none" baseline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latin typeface="黑体" panose="02010609060101010101" charset="-122"/>
                <a:ea typeface="黑体" panose="02010609060101010101" charset="-122"/>
              </a:defRPr>
            </a:lvl1pPr>
            <a:lvl2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b="1" i="0" u="none" baseline="0"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b="1" i="0" u="none" baseline="0"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b="1" i="0" u="none" baseline="0"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b="1" i="0" u="none" baseline="0"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dirty="0">
                <a:sym typeface="Wingdings" panose="05000000000000000000"/>
              </a:rPr>
              <a:t>西南风</a:t>
            </a:r>
            <a:r>
              <a:rPr lang="en-US" altLang="zh-CN" dirty="0">
                <a:sym typeface="Wingdings" panose="05000000000000000000"/>
              </a:rPr>
              <a:t>9</a:t>
            </a:r>
            <a:r>
              <a:rPr dirty="0">
                <a:sym typeface="Wingdings" panose="05000000000000000000"/>
              </a:rPr>
              <a:t>级</a:t>
            </a:r>
            <a:endParaRPr dirty="0"/>
          </a:p>
        </p:txBody>
      </p:sp>
      <p:sp>
        <p:nvSpPr>
          <p:cNvPr id="4" name="任意多边形: 形状 47"/>
          <p:cNvSpPr/>
          <p:nvPr/>
        </p:nvSpPr>
        <p:spPr>
          <a:xfrm rot="16200000">
            <a:off x="2285390" y="2051170"/>
            <a:ext cx="683475" cy="1669047"/>
          </a:xfrm>
          <a:custGeom>
            <a:avLst/>
            <a:gdLst>
              <a:gd name="connsiteX0" fmla="*/ 1188000 w 1188000"/>
              <a:gd name="connsiteY0" fmla="*/ 3233 h 2901096"/>
              <a:gd name="connsiteX1" fmla="*/ 1188000 w 1188000"/>
              <a:gd name="connsiteY1" fmla="*/ 234627 h 2901096"/>
              <a:gd name="connsiteX2" fmla="*/ 231394 w 1188000"/>
              <a:gd name="connsiteY2" fmla="*/ 234627 h 2901096"/>
              <a:gd name="connsiteX3" fmla="*/ 231394 w 1188000"/>
              <a:gd name="connsiteY3" fmla="*/ 789651 h 2901096"/>
              <a:gd name="connsiteX4" fmla="*/ 1188000 w 1188000"/>
              <a:gd name="connsiteY4" fmla="*/ 789651 h 2901096"/>
              <a:gd name="connsiteX5" fmla="*/ 1188000 w 1188000"/>
              <a:gd name="connsiteY5" fmla="*/ 1021045 h 2901096"/>
              <a:gd name="connsiteX6" fmla="*/ 231394 w 1188000"/>
              <a:gd name="connsiteY6" fmla="*/ 1021045 h 2901096"/>
              <a:gd name="connsiteX7" fmla="*/ 231394 w 1188000"/>
              <a:gd name="connsiteY7" fmla="*/ 2901096 h 2901096"/>
              <a:gd name="connsiteX8" fmla="*/ 0 w 1188000"/>
              <a:gd name="connsiteY8" fmla="*/ 2901096 h 2901096"/>
              <a:gd name="connsiteX9" fmla="*/ 0 w 1188000"/>
              <a:gd name="connsiteY9" fmla="*/ 1021045 h 2901096"/>
              <a:gd name="connsiteX10" fmla="*/ 0 w 1188000"/>
              <a:gd name="connsiteY10" fmla="*/ 789651 h 2901096"/>
              <a:gd name="connsiteX11" fmla="*/ 0 w 1188000"/>
              <a:gd name="connsiteY11" fmla="*/ 234627 h 2901096"/>
              <a:gd name="connsiteX12" fmla="*/ 0 w 1188000"/>
              <a:gd name="connsiteY12" fmla="*/ 3233 h 2901096"/>
              <a:gd name="connsiteX13" fmla="*/ 0 w 1188000"/>
              <a:gd name="connsiteY13" fmla="*/ 0 h 2901096"/>
              <a:gd name="connsiteX14" fmla="*/ 231394 w 1188000"/>
              <a:gd name="connsiteY14" fmla="*/ 0 h 2901096"/>
              <a:gd name="connsiteX15" fmla="*/ 231394 w 1188000"/>
              <a:gd name="connsiteY15" fmla="*/ 3233 h 2901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8000" h="2901096">
                <a:moveTo>
                  <a:pt x="1188000" y="3233"/>
                </a:moveTo>
                <a:lnTo>
                  <a:pt x="1188000" y="234627"/>
                </a:lnTo>
                <a:lnTo>
                  <a:pt x="231394" y="234627"/>
                </a:lnTo>
                <a:lnTo>
                  <a:pt x="231394" y="789651"/>
                </a:lnTo>
                <a:lnTo>
                  <a:pt x="1188000" y="789651"/>
                </a:lnTo>
                <a:lnTo>
                  <a:pt x="1188000" y="1021045"/>
                </a:lnTo>
                <a:lnTo>
                  <a:pt x="231394" y="1021045"/>
                </a:lnTo>
                <a:lnTo>
                  <a:pt x="231394" y="2901096"/>
                </a:lnTo>
                <a:lnTo>
                  <a:pt x="0" y="2901096"/>
                </a:lnTo>
                <a:lnTo>
                  <a:pt x="0" y="1021045"/>
                </a:lnTo>
                <a:lnTo>
                  <a:pt x="0" y="789651"/>
                </a:lnTo>
                <a:lnTo>
                  <a:pt x="0" y="234627"/>
                </a:lnTo>
                <a:lnTo>
                  <a:pt x="0" y="3233"/>
                </a:lnTo>
                <a:lnTo>
                  <a:pt x="0" y="0"/>
                </a:lnTo>
                <a:lnTo>
                  <a:pt x="231394" y="0"/>
                </a:lnTo>
                <a:lnTo>
                  <a:pt x="231394" y="3233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6"/>
          <p:cNvSpPr/>
          <p:nvPr/>
        </p:nvSpPr>
        <p:spPr>
          <a:xfrm>
            <a:off x="5711556" y="2185630"/>
            <a:ext cx="683475" cy="1673375"/>
          </a:xfrm>
          <a:custGeom>
            <a:avLst/>
            <a:gdLst>
              <a:gd name="connsiteX0" fmla="*/ 1188000 w 1188000"/>
              <a:gd name="connsiteY0" fmla="*/ 0 h 2908621"/>
              <a:gd name="connsiteX1" fmla="*/ 1188000 w 1188000"/>
              <a:gd name="connsiteY1" fmla="*/ 231394 h 2908621"/>
              <a:gd name="connsiteX2" fmla="*/ 231394 w 1188000"/>
              <a:gd name="connsiteY2" fmla="*/ 231394 h 2908621"/>
              <a:gd name="connsiteX3" fmla="*/ 231394 w 1188000"/>
              <a:gd name="connsiteY3" fmla="*/ 797176 h 2908621"/>
              <a:gd name="connsiteX4" fmla="*/ 648000 w 1188000"/>
              <a:gd name="connsiteY4" fmla="*/ 797176 h 2908621"/>
              <a:gd name="connsiteX5" fmla="*/ 648000 w 1188000"/>
              <a:gd name="connsiteY5" fmla="*/ 1028570 h 2908621"/>
              <a:gd name="connsiteX6" fmla="*/ 231394 w 1188000"/>
              <a:gd name="connsiteY6" fmla="*/ 1028570 h 2908621"/>
              <a:gd name="connsiteX7" fmla="*/ 231394 w 1188000"/>
              <a:gd name="connsiteY7" fmla="*/ 2908621 h 2908621"/>
              <a:gd name="connsiteX8" fmla="*/ 0 w 1188000"/>
              <a:gd name="connsiteY8" fmla="*/ 2908621 h 2908621"/>
              <a:gd name="connsiteX9" fmla="*/ 0 w 1188000"/>
              <a:gd name="connsiteY9" fmla="*/ 1028570 h 2908621"/>
              <a:gd name="connsiteX10" fmla="*/ 0 w 1188000"/>
              <a:gd name="connsiteY10" fmla="*/ 797176 h 2908621"/>
              <a:gd name="connsiteX11" fmla="*/ 0 w 1188000"/>
              <a:gd name="connsiteY11" fmla="*/ 231394 h 2908621"/>
              <a:gd name="connsiteX12" fmla="*/ 0 w 1188000"/>
              <a:gd name="connsiteY12" fmla="*/ 7525 h 2908621"/>
              <a:gd name="connsiteX13" fmla="*/ 0 w 1188000"/>
              <a:gd name="connsiteY13" fmla="*/ 0 h 290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8000" h="2908621">
                <a:moveTo>
                  <a:pt x="1188000" y="0"/>
                </a:moveTo>
                <a:lnTo>
                  <a:pt x="1188000" y="231394"/>
                </a:lnTo>
                <a:lnTo>
                  <a:pt x="231394" y="231394"/>
                </a:lnTo>
                <a:lnTo>
                  <a:pt x="231394" y="797176"/>
                </a:lnTo>
                <a:lnTo>
                  <a:pt x="648000" y="797176"/>
                </a:lnTo>
                <a:lnTo>
                  <a:pt x="648000" y="1028570"/>
                </a:lnTo>
                <a:lnTo>
                  <a:pt x="231394" y="1028570"/>
                </a:lnTo>
                <a:lnTo>
                  <a:pt x="231394" y="2908621"/>
                </a:lnTo>
                <a:lnTo>
                  <a:pt x="0" y="2908621"/>
                </a:lnTo>
                <a:lnTo>
                  <a:pt x="0" y="1028570"/>
                </a:lnTo>
                <a:lnTo>
                  <a:pt x="0" y="797176"/>
                </a:lnTo>
                <a:lnTo>
                  <a:pt x="0" y="231394"/>
                </a:lnTo>
                <a:lnTo>
                  <a:pt x="0" y="7525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45"/>
          <p:cNvSpPr/>
          <p:nvPr/>
        </p:nvSpPr>
        <p:spPr>
          <a:xfrm rot="13339946">
            <a:off x="8644936" y="1945655"/>
            <a:ext cx="844533" cy="1521750"/>
          </a:xfrm>
          <a:custGeom>
            <a:avLst/>
            <a:gdLst>
              <a:gd name="connsiteX0" fmla="*/ 1099491 w 1467946"/>
              <a:gd name="connsiteY0" fmla="*/ 150897 h 2645068"/>
              <a:gd name="connsiteX1" fmla="*/ 225365 w 1467946"/>
              <a:gd name="connsiteY1" fmla="*/ 161287 h 2645068"/>
              <a:gd name="connsiteX2" fmla="*/ 209779 w 1467946"/>
              <a:gd name="connsiteY2" fmla="*/ 957393 h 2645068"/>
              <a:gd name="connsiteX3" fmla="*/ 1099491 w 1467946"/>
              <a:gd name="connsiteY3" fmla="*/ 150897 h 2645068"/>
              <a:gd name="connsiteX4" fmla="*/ 0 w 1467946"/>
              <a:gd name="connsiteY4" fmla="*/ 0 h 2645068"/>
              <a:gd name="connsiteX5" fmla="*/ 1467946 w 1467946"/>
              <a:gd name="connsiteY5" fmla="*/ 0 h 2645068"/>
              <a:gd name="connsiteX6" fmla="*/ 231394 w 1467946"/>
              <a:gd name="connsiteY6" fmla="*/ 1175030 h 2645068"/>
              <a:gd name="connsiteX7" fmla="*/ 231394 w 1467946"/>
              <a:gd name="connsiteY7" fmla="*/ 1224446 h 2645068"/>
              <a:gd name="connsiteX8" fmla="*/ 724964 w 1467946"/>
              <a:gd name="connsiteY8" fmla="*/ 1224446 h 2645068"/>
              <a:gd name="connsiteX9" fmla="*/ 724964 w 1467946"/>
              <a:gd name="connsiteY9" fmla="*/ 1455840 h 2645068"/>
              <a:gd name="connsiteX10" fmla="*/ 231394 w 1467946"/>
              <a:gd name="connsiteY10" fmla="*/ 1455840 h 2645068"/>
              <a:gd name="connsiteX11" fmla="*/ 231394 w 1467946"/>
              <a:gd name="connsiteY11" fmla="*/ 2645068 h 2645068"/>
              <a:gd name="connsiteX12" fmla="*/ 0 w 1467946"/>
              <a:gd name="connsiteY12" fmla="*/ 2645068 h 2645068"/>
              <a:gd name="connsiteX13" fmla="*/ 0 w 1467946"/>
              <a:gd name="connsiteY13" fmla="*/ 1394912 h 2645068"/>
              <a:gd name="connsiteX14" fmla="*/ 0 w 1467946"/>
              <a:gd name="connsiteY14" fmla="*/ 989068 h 264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7946" h="2645068">
                <a:moveTo>
                  <a:pt x="1099491" y="150897"/>
                </a:moveTo>
                <a:lnTo>
                  <a:pt x="225365" y="161287"/>
                </a:lnTo>
                <a:cubicBezTo>
                  <a:pt x="221902" y="438779"/>
                  <a:pt x="213243" y="679901"/>
                  <a:pt x="209779" y="957393"/>
                </a:cubicBezTo>
                <a:cubicBezTo>
                  <a:pt x="523669" y="659120"/>
                  <a:pt x="785602" y="449169"/>
                  <a:pt x="1099491" y="150897"/>
                </a:cubicBezTo>
                <a:close/>
                <a:moveTo>
                  <a:pt x="0" y="0"/>
                </a:moveTo>
                <a:lnTo>
                  <a:pt x="1467946" y="0"/>
                </a:lnTo>
                <a:lnTo>
                  <a:pt x="231394" y="1175030"/>
                </a:lnTo>
                <a:lnTo>
                  <a:pt x="231394" y="1224446"/>
                </a:lnTo>
                <a:lnTo>
                  <a:pt x="724964" y="1224446"/>
                </a:lnTo>
                <a:lnTo>
                  <a:pt x="724964" y="1455840"/>
                </a:lnTo>
                <a:lnTo>
                  <a:pt x="231394" y="1455840"/>
                </a:lnTo>
                <a:lnTo>
                  <a:pt x="231394" y="2645068"/>
                </a:lnTo>
                <a:lnTo>
                  <a:pt x="0" y="2645068"/>
                </a:lnTo>
                <a:lnTo>
                  <a:pt x="0" y="1394912"/>
                </a:lnTo>
                <a:lnTo>
                  <a:pt x="0" y="989068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171950" y="2019300"/>
            <a:ext cx="0" cy="3219450"/>
          </a:xfrm>
          <a:prstGeom prst="line">
            <a:avLst/>
          </a:prstGeom>
          <a:ln w="38100">
            <a:solidFill>
              <a:srgbClr val="549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20000" y="2019300"/>
            <a:ext cx="0" cy="3219450"/>
          </a:xfrm>
          <a:prstGeom prst="line">
            <a:avLst/>
          </a:prstGeom>
          <a:ln w="38100">
            <a:solidFill>
              <a:srgbClr val="549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矩形: 圆角 299"/>
          <p:cNvSpPr/>
          <p:nvPr/>
        </p:nvSpPr>
        <p:spPr>
          <a:xfrm>
            <a:off x="527832" y="1204214"/>
            <a:ext cx="11113476" cy="5654030"/>
          </a:xfrm>
          <a:prstGeom prst="roundRect">
            <a:avLst>
              <a:gd name="adj" fmla="val 4875"/>
            </a:avLst>
          </a:prstGeom>
          <a:solidFill>
            <a:srgbClr val="F9F6E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矩形: 圆角 262"/>
          <p:cNvSpPr/>
          <p:nvPr/>
        </p:nvSpPr>
        <p:spPr>
          <a:xfrm>
            <a:off x="4031757" y="372518"/>
            <a:ext cx="4113480" cy="820050"/>
          </a:xfrm>
          <a:prstGeom prst="roundRect">
            <a:avLst/>
          </a:prstGeom>
          <a:solidFill>
            <a:srgbClr val="FEC2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Text Box 2"/>
          <p:cNvSpPr txBox="1">
            <a:spLocks noChangeArrowheads="1"/>
          </p:cNvSpPr>
          <p:nvPr/>
        </p:nvSpPr>
        <p:spPr bwMode="auto">
          <a:xfrm>
            <a:off x="4388019" y="448173"/>
            <a:ext cx="34928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常用的天气符号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0" name="Text Box 244"/>
          <p:cNvSpPr txBox="1">
            <a:spLocks noChangeArrowheads="1"/>
          </p:cNvSpPr>
          <p:nvPr/>
        </p:nvSpPr>
        <p:spPr bwMode="auto">
          <a:xfrm>
            <a:off x="1667573" y="3989114"/>
            <a:ext cx="12137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小雨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6" name="Text Box 249"/>
          <p:cNvSpPr txBox="1">
            <a:spLocks noChangeArrowheads="1"/>
          </p:cNvSpPr>
          <p:nvPr/>
        </p:nvSpPr>
        <p:spPr bwMode="auto">
          <a:xfrm>
            <a:off x="1720770" y="5675631"/>
            <a:ext cx="1107319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小雪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7" name="Text Box 233"/>
          <p:cNvSpPr txBox="1">
            <a:spLocks noChangeArrowheads="1"/>
          </p:cNvSpPr>
          <p:nvPr/>
        </p:nvSpPr>
        <p:spPr bwMode="auto">
          <a:xfrm>
            <a:off x="1698167" y="2434385"/>
            <a:ext cx="11525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晴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74" name="图片 2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0036" y="1536522"/>
            <a:ext cx="1005927" cy="920576"/>
          </a:xfrm>
          <a:prstGeom prst="rect">
            <a:avLst/>
          </a:prstGeom>
        </p:spPr>
      </p:pic>
      <p:pic>
        <p:nvPicPr>
          <p:cNvPr id="280" name="图片 2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14" y="3066856"/>
            <a:ext cx="999831" cy="896190"/>
          </a:xfrm>
          <a:prstGeom prst="rect">
            <a:avLst/>
          </a:prstGeom>
        </p:spPr>
      </p:pic>
      <p:pic>
        <p:nvPicPr>
          <p:cNvPr id="286" name="图片 2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036" y="4717278"/>
            <a:ext cx="1005927" cy="920576"/>
          </a:xfrm>
          <a:prstGeom prst="rect">
            <a:avLst/>
          </a:prstGeom>
        </p:spPr>
      </p:pic>
      <p:sp>
        <p:nvSpPr>
          <p:cNvPr id="69" name="Text Box 243"/>
          <p:cNvSpPr txBox="1">
            <a:spLocks noChangeArrowheads="1"/>
          </p:cNvSpPr>
          <p:nvPr/>
        </p:nvSpPr>
        <p:spPr bwMode="auto">
          <a:xfrm>
            <a:off x="3064390" y="3989114"/>
            <a:ext cx="1296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中雨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" name="Text Box 245"/>
          <p:cNvSpPr txBox="1">
            <a:spLocks noChangeArrowheads="1"/>
          </p:cNvSpPr>
          <p:nvPr/>
        </p:nvSpPr>
        <p:spPr bwMode="auto">
          <a:xfrm>
            <a:off x="3131859" y="5675631"/>
            <a:ext cx="11620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中雪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2" name="Text Box 234"/>
          <p:cNvSpPr txBox="1">
            <a:spLocks noChangeArrowheads="1"/>
          </p:cNvSpPr>
          <p:nvPr/>
        </p:nvSpPr>
        <p:spPr bwMode="auto">
          <a:xfrm>
            <a:off x="3172340" y="2434385"/>
            <a:ext cx="10810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阴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75" name="图片 27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4587" y="1572343"/>
            <a:ext cx="993734" cy="896190"/>
          </a:xfrm>
          <a:prstGeom prst="rect">
            <a:avLst/>
          </a:prstGeom>
        </p:spPr>
      </p:pic>
      <p:pic>
        <p:nvPicPr>
          <p:cNvPr id="281" name="图片 2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2969" y="3066856"/>
            <a:ext cx="999831" cy="896190"/>
          </a:xfrm>
          <a:prstGeom prst="rect">
            <a:avLst/>
          </a:prstGeom>
        </p:spPr>
      </p:pic>
      <p:pic>
        <p:nvPicPr>
          <p:cNvPr id="287" name="图片 2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8491" y="4717278"/>
            <a:ext cx="1005927" cy="914479"/>
          </a:xfrm>
          <a:prstGeom prst="rect">
            <a:avLst/>
          </a:prstGeom>
        </p:spPr>
      </p:pic>
      <p:sp>
        <p:nvSpPr>
          <p:cNvPr id="93" name="Text Box 250"/>
          <p:cNvSpPr txBox="1">
            <a:spLocks noChangeArrowheads="1"/>
          </p:cNvSpPr>
          <p:nvPr/>
        </p:nvSpPr>
        <p:spPr bwMode="auto">
          <a:xfrm>
            <a:off x="4662750" y="5675631"/>
            <a:ext cx="1276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大雪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8" name="Text Box 235"/>
          <p:cNvSpPr txBox="1">
            <a:spLocks noChangeArrowheads="1"/>
          </p:cNvSpPr>
          <p:nvPr/>
        </p:nvSpPr>
        <p:spPr bwMode="auto">
          <a:xfrm>
            <a:off x="4544482" y="2434385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多云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0" name="Text Box 247"/>
          <p:cNvSpPr txBox="1">
            <a:spLocks noChangeArrowheads="1"/>
          </p:cNvSpPr>
          <p:nvPr/>
        </p:nvSpPr>
        <p:spPr bwMode="auto">
          <a:xfrm>
            <a:off x="4688944" y="3989114"/>
            <a:ext cx="12239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大雨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76" name="图片 27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7962" y="1506480"/>
            <a:ext cx="1005927" cy="920576"/>
          </a:xfrm>
          <a:prstGeom prst="rect">
            <a:avLst/>
          </a:prstGeom>
        </p:spPr>
      </p:pic>
      <p:pic>
        <p:nvPicPr>
          <p:cNvPr id="282" name="图片 28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1010" y="3066856"/>
            <a:ext cx="999831" cy="896190"/>
          </a:xfrm>
          <a:prstGeom prst="rect">
            <a:avLst/>
          </a:prstGeom>
        </p:spPr>
      </p:pic>
      <p:pic>
        <p:nvPicPr>
          <p:cNvPr id="288" name="图片 28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86532" y="4717278"/>
            <a:ext cx="1005927" cy="914479"/>
          </a:xfrm>
          <a:prstGeom prst="rect">
            <a:avLst/>
          </a:prstGeom>
        </p:spPr>
      </p:pic>
      <p:sp>
        <p:nvSpPr>
          <p:cNvPr id="28" name="Text Box 238"/>
          <p:cNvSpPr txBox="1">
            <a:spLocks noChangeArrowheads="1"/>
          </p:cNvSpPr>
          <p:nvPr/>
        </p:nvSpPr>
        <p:spPr bwMode="auto">
          <a:xfrm>
            <a:off x="6363154" y="2434385"/>
            <a:ext cx="1294619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雷阵雨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Text Box 246"/>
          <p:cNvSpPr txBox="1">
            <a:spLocks noChangeArrowheads="1"/>
          </p:cNvSpPr>
          <p:nvPr/>
        </p:nvSpPr>
        <p:spPr bwMode="auto">
          <a:xfrm>
            <a:off x="6240473" y="5675631"/>
            <a:ext cx="1539981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雨夹雪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3" name="Text Box 248"/>
          <p:cNvSpPr txBox="1">
            <a:spLocks noChangeArrowheads="1"/>
          </p:cNvSpPr>
          <p:nvPr/>
        </p:nvSpPr>
        <p:spPr bwMode="auto">
          <a:xfrm>
            <a:off x="6462462" y="3989114"/>
            <a:ext cx="109600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暴雨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77" name="图片 27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10548" y="1512524"/>
            <a:ext cx="999831" cy="920576"/>
          </a:xfrm>
          <a:prstGeom prst="rect">
            <a:avLst/>
          </a:prstGeom>
        </p:spPr>
      </p:pic>
      <p:pic>
        <p:nvPicPr>
          <p:cNvPr id="283" name="图片 28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10548" y="3066856"/>
            <a:ext cx="999831" cy="902286"/>
          </a:xfrm>
          <a:prstGeom prst="rect">
            <a:avLst/>
          </a:prstGeom>
        </p:spPr>
      </p:pic>
      <p:pic>
        <p:nvPicPr>
          <p:cNvPr id="289" name="图片 28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96070" y="4717278"/>
            <a:ext cx="1005927" cy="914479"/>
          </a:xfrm>
          <a:prstGeom prst="rect">
            <a:avLst/>
          </a:prstGeom>
        </p:spPr>
      </p:pic>
      <p:sp>
        <p:nvSpPr>
          <p:cNvPr id="71" name="Text Box 236"/>
          <p:cNvSpPr txBox="1">
            <a:spLocks noChangeArrowheads="1"/>
          </p:cNvSpPr>
          <p:nvPr/>
        </p:nvSpPr>
        <p:spPr bwMode="auto">
          <a:xfrm>
            <a:off x="7957208" y="5639865"/>
            <a:ext cx="13081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台风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" name="Text Box 237"/>
          <p:cNvSpPr txBox="1">
            <a:spLocks noChangeArrowheads="1"/>
          </p:cNvSpPr>
          <p:nvPr/>
        </p:nvSpPr>
        <p:spPr bwMode="auto">
          <a:xfrm>
            <a:off x="7969114" y="3989114"/>
            <a:ext cx="12969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雾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78" name="图片 27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14391" y="4717319"/>
            <a:ext cx="993734" cy="896190"/>
          </a:xfrm>
          <a:prstGeom prst="rect">
            <a:avLst/>
          </a:prstGeom>
        </p:spPr>
      </p:pic>
      <p:pic>
        <p:nvPicPr>
          <p:cNvPr id="284" name="图片 28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14645" y="3066856"/>
            <a:ext cx="1005927" cy="914479"/>
          </a:xfrm>
          <a:prstGeom prst="rect">
            <a:avLst/>
          </a:prstGeom>
        </p:spPr>
      </p:pic>
      <p:sp>
        <p:nvSpPr>
          <p:cNvPr id="165" name="Text Box 241"/>
          <p:cNvSpPr txBox="1">
            <a:spLocks noChangeArrowheads="1"/>
          </p:cNvSpPr>
          <p:nvPr/>
        </p:nvSpPr>
        <p:spPr bwMode="auto">
          <a:xfrm>
            <a:off x="9409986" y="2434385"/>
            <a:ext cx="1700769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沙尘暴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5" name="Text Box 239"/>
          <p:cNvSpPr txBox="1">
            <a:spLocks noChangeArrowheads="1"/>
          </p:cNvSpPr>
          <p:nvPr/>
        </p:nvSpPr>
        <p:spPr bwMode="auto">
          <a:xfrm>
            <a:off x="9540439" y="3989114"/>
            <a:ext cx="14398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冰雹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85" name="图片 28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757407" y="3066856"/>
            <a:ext cx="1005927" cy="920576"/>
          </a:xfrm>
          <a:prstGeom prst="rect">
            <a:avLst/>
          </a:prstGeom>
        </p:spPr>
      </p:pic>
      <p:pic>
        <p:nvPicPr>
          <p:cNvPr id="291" name="图片 29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757407" y="4717278"/>
            <a:ext cx="1005927" cy="914479"/>
          </a:xfrm>
          <a:prstGeom prst="rect">
            <a:avLst/>
          </a:prstGeom>
        </p:spPr>
      </p:pic>
      <p:pic>
        <p:nvPicPr>
          <p:cNvPr id="292" name="图片 29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391615" y="999162"/>
            <a:ext cx="1737511" cy="1627773"/>
          </a:xfrm>
          <a:prstGeom prst="rect">
            <a:avLst/>
          </a:prstGeom>
        </p:spPr>
      </p:pic>
      <p:sp>
        <p:nvSpPr>
          <p:cNvPr id="12" name="Text Box 240"/>
          <p:cNvSpPr txBox="1">
            <a:spLocks noChangeArrowheads="1"/>
          </p:cNvSpPr>
          <p:nvPr/>
        </p:nvSpPr>
        <p:spPr bwMode="auto">
          <a:xfrm>
            <a:off x="9727554" y="5680711"/>
            <a:ext cx="1148148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西北风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级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 Box 240"/>
          <p:cNvSpPr txBox="1">
            <a:spLocks noChangeArrowheads="1"/>
          </p:cNvSpPr>
          <p:nvPr/>
        </p:nvSpPr>
        <p:spPr bwMode="auto">
          <a:xfrm>
            <a:off x="8034009" y="2470786"/>
            <a:ext cx="114814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霜冻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108168" y="1512433"/>
            <a:ext cx="999831" cy="96325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00" decel="100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" grpId="0" animBg="1"/>
      <p:bldP spid="263" grpId="0" animBg="1"/>
      <p:bldP spid="209" grpId="0"/>
      <p:bldP spid="300" grpId="1" animBg="1"/>
      <p:bldP spid="263" grpId="1" animBg="1"/>
      <p:bldP spid="209" grpId="1"/>
      <p:bldP spid="207" grpId="0"/>
      <p:bldP spid="162" grpId="0"/>
      <p:bldP spid="208" grpId="0"/>
      <p:bldP spid="28" grpId="0"/>
      <p:bldP spid="2" grpId="0"/>
      <p:bldP spid="165" grpId="0"/>
      <p:bldP spid="207" grpId="1"/>
      <p:bldP spid="162" grpId="1"/>
      <p:bldP spid="208" grpId="1"/>
      <p:bldP spid="28" grpId="1"/>
      <p:bldP spid="2" grpId="1"/>
      <p:bldP spid="165" grpId="1"/>
      <p:bldP spid="70" grpId="0"/>
      <p:bldP spid="69" grpId="0"/>
      <p:bldP spid="210" grpId="0"/>
      <p:bldP spid="253" grpId="0"/>
      <p:bldP spid="163" grpId="0"/>
      <p:bldP spid="245" grpId="0"/>
      <p:bldP spid="70" grpId="1"/>
      <p:bldP spid="69" grpId="1"/>
      <p:bldP spid="210" grpId="1"/>
      <p:bldP spid="253" grpId="1"/>
      <p:bldP spid="163" grpId="1"/>
      <p:bldP spid="245" grpId="1"/>
      <p:bldP spid="166" grpId="0"/>
      <p:bldP spid="92" grpId="0"/>
      <p:bldP spid="93" grpId="0"/>
      <p:bldP spid="29" grpId="0"/>
      <p:bldP spid="71" grpId="0"/>
      <p:bldP spid="166" grpId="1"/>
      <p:bldP spid="92" grpId="1"/>
      <p:bldP spid="93" grpId="1"/>
      <p:bldP spid="29" grpId="1"/>
      <p:bldP spid="71" grpId="1"/>
      <p:bldP spid="12" grpId="0"/>
      <p:bldP spid="1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160020"/>
            <a:ext cx="11897360" cy="902970"/>
            <a:chOff x="0" y="252"/>
            <a:chExt cx="18736" cy="1422"/>
          </a:xfrm>
        </p:grpSpPr>
        <p:sp>
          <p:nvSpPr>
            <p:cNvPr id="8" name="文本框 7"/>
            <p:cNvSpPr txBox="1"/>
            <p:nvPr/>
          </p:nvSpPr>
          <p:spPr>
            <a:xfrm>
              <a:off x="805" y="252"/>
              <a:ext cx="10107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 algn="l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如何播报天气预报？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486410" y="1341120"/>
            <a:ext cx="7541895" cy="5060950"/>
            <a:chOff x="739140" y="228600"/>
            <a:chExt cx="10455593" cy="6377940"/>
          </a:xfrm>
        </p:grpSpPr>
        <p:sp>
          <p:nvSpPr>
            <p:cNvPr id="2" name="矩形: 圆角 2"/>
            <p:cNvSpPr/>
            <p:nvPr/>
          </p:nvSpPr>
          <p:spPr>
            <a:xfrm>
              <a:off x="739140" y="228600"/>
              <a:ext cx="10455593" cy="6377940"/>
            </a:xfrm>
            <a:prstGeom prst="roundRect">
              <a:avLst>
                <a:gd name="adj" fmla="val 4334"/>
              </a:avLst>
            </a:prstGeom>
            <a:solidFill>
              <a:srgbClr val="EC6F79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97267" y="521970"/>
              <a:ext cx="9287533" cy="5814060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1604" b="43405" l="83451" r="9578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909" t="30129" r="2672" b="55120"/>
            <a:stretch>
              <a:fillRect/>
            </a:stretch>
          </p:blipFill>
          <p:spPr>
            <a:xfrm>
              <a:off x="10460382" y="5019269"/>
              <a:ext cx="734351" cy="72435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1604" b="43405" l="83451" r="9578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909" t="30129" r="2672" b="55120"/>
            <a:stretch>
              <a:fillRect/>
            </a:stretch>
          </p:blipFill>
          <p:spPr>
            <a:xfrm rot="17862013">
              <a:off x="10460381" y="5611671"/>
              <a:ext cx="734351" cy="724359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8436610" y="1990725"/>
            <a:ext cx="326263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最佳主持人选拔赛：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辨别以下几个城市天气状况，并能准确播报。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北京、南京、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哈尔滨、拉萨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3" name="天气预报音乐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272780" y="566039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indefinite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0">
            <a:off x="0" y="824865"/>
            <a:ext cx="11897360" cy="510540"/>
            <a:chOff x="0" y="870"/>
            <a:chExt cx="18736" cy="804"/>
          </a:xfrm>
        </p:grpSpPr>
        <p:sp>
          <p:nvSpPr>
            <p:cNvPr id="9" name="矩形 8"/>
            <p:cNvSpPr/>
            <p:nvPr/>
          </p:nvSpPr>
          <p:spPr>
            <a:xfrm>
              <a:off x="0" y="870"/>
              <a:ext cx="660" cy="660"/>
            </a:xfrm>
            <a:prstGeom prst="rect">
              <a:avLst/>
            </a:prstGeom>
            <a:solidFill>
              <a:schemeClr val="tx2">
                <a:lumMod val="90000"/>
                <a:lumOff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664" y="1654"/>
              <a:ext cx="18073" cy="21"/>
            </a:xfrm>
            <a:prstGeom prst="line">
              <a:avLst/>
            </a:prstGeom>
            <a:ln w="69850" cmpd="dbl">
              <a:solidFill>
                <a:srgbClr val="C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571500" y="598805"/>
            <a:ext cx="24193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随堂练习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"/>
          <p:cNvSpPr>
            <a:spLocks noChangeArrowheads="1"/>
          </p:cNvSpPr>
          <p:nvPr/>
        </p:nvSpPr>
        <p:spPr bwMode="auto">
          <a:xfrm>
            <a:off x="505045" y="1571625"/>
            <a:ext cx="6486306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lnSpc>
                <a:spcPct val="100000"/>
              </a:lnSpc>
              <a:spcBef>
                <a:spcPts val="12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下列诗句描述天气的是（   ）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00000"/>
              </a:lnSpc>
              <a:spcBef>
                <a:spcPts val="12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A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．终年炎热</a:t>
            </a: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00000"/>
              </a:lnSpc>
              <a:spcBef>
                <a:spcPts val="12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．暴风骤雨，电闪雷鸣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00000"/>
              </a:lnSpc>
              <a:spcBef>
                <a:spcPts val="12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．四季如春，温暖湿润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00000"/>
              </a:lnSpc>
              <a:spcBef>
                <a:spcPts val="1200"/>
              </a:spcBef>
            </a:pPr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．冬天寒冷，夏天炎热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2"/>
          <p:cNvSpPr>
            <a:spLocks noChangeArrowheads="1"/>
          </p:cNvSpPr>
          <p:nvPr/>
        </p:nvSpPr>
        <p:spPr bwMode="auto">
          <a:xfrm>
            <a:off x="5068253" y="1414780"/>
            <a:ext cx="43973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EC6F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zh-CN" altLang="en-US" sz="2800" b="1" dirty="0">
              <a:solidFill>
                <a:srgbClr val="EC6F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1"/>
          <p:cNvSpPr>
            <a:spLocks noChangeArrowheads="1"/>
          </p:cNvSpPr>
          <p:nvPr/>
        </p:nvSpPr>
        <p:spPr bwMode="auto">
          <a:xfrm>
            <a:off x="504825" y="4643120"/>
            <a:ext cx="7921625" cy="619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60680" indent="-3606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AutoNum type="arabicPeriod" startAt="2"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下列天气符号与生产生活搭配正确的是（   ）</a:t>
            </a:r>
            <a:endParaRPr lang="en-US" altLang="zh-CN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2"/>
          <p:cNvSpPr>
            <a:spLocks noChangeArrowheads="1"/>
          </p:cNvSpPr>
          <p:nvPr/>
        </p:nvSpPr>
        <p:spPr bwMode="auto">
          <a:xfrm>
            <a:off x="7351663" y="4540756"/>
            <a:ext cx="43973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EC6F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2800" b="1" dirty="0">
              <a:solidFill>
                <a:srgbClr val="EC6F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78" name="图片 2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4131" y="5255164"/>
            <a:ext cx="993734" cy="896190"/>
          </a:xfrm>
          <a:prstGeom prst="rect">
            <a:avLst/>
          </a:prstGeom>
        </p:spPr>
      </p:pic>
      <p:pic>
        <p:nvPicPr>
          <p:cNvPr id="274" name="图片 2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301" y="5255082"/>
            <a:ext cx="1005927" cy="920576"/>
          </a:xfrm>
          <a:prstGeom prst="rect">
            <a:avLst/>
          </a:prstGeom>
        </p:spPr>
      </p:pic>
      <p:pic>
        <p:nvPicPr>
          <p:cNvPr id="277" name="图片 2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6343" y="5262834"/>
            <a:ext cx="999831" cy="920576"/>
          </a:xfrm>
          <a:prstGeom prst="rect">
            <a:avLst/>
          </a:prstGeom>
        </p:spPr>
      </p:pic>
      <p:pic>
        <p:nvPicPr>
          <p:cNvPr id="292" name="图片 29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7310" y="4771062"/>
            <a:ext cx="1737511" cy="162777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175" y="6218555"/>
            <a:ext cx="2241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A.出海捕鱼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25115" y="6207125"/>
            <a:ext cx="2241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B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.春游踏青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66055" y="6218555"/>
            <a:ext cx="2241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C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.室外锻炼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93710" y="6207125"/>
            <a:ext cx="2241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>
                <a:latin typeface="黑体" panose="02010609060101010101" charset="-122"/>
                <a:ea typeface="黑体" panose="02010609060101010101" charset="-122"/>
              </a:rPr>
              <a:t>D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.树下站立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6" grpId="0"/>
      <p:bldP spid="3" grpId="0"/>
      <p:bldP spid="4" grpId="0"/>
      <p:bldP spid="14" grpId="0"/>
      <p:bldP spid="15" grpId="0"/>
      <p:bldP spid="6" grpId="1"/>
      <p:bldP spid="3" grpId="1"/>
      <p:bldP spid="4" grpId="1"/>
      <p:bldP spid="14" grpId="1"/>
      <p:bldP spid="15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Rot="1" noChangeArrowheads="1"/>
          </p:cNvSpPr>
          <p:nvPr>
            <p:custDataLst>
              <p:tags r:id="rId1"/>
            </p:custDataLst>
          </p:nvPr>
        </p:nvSpPr>
        <p:spPr bwMode="auto">
          <a:xfrm>
            <a:off x="607060" y="799782"/>
            <a:ext cx="1097788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8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学习目标</a:t>
            </a:r>
            <a:endParaRPr lang="zh-CN" altLang="en-US" sz="48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algn="ctr"/>
            <a:endParaRPr lang="zh-CN" altLang="en-US" sz="48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en-US" altLang="zh-CN" sz="36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1</a:t>
            </a:r>
            <a:r>
              <a:rPr lang="zh-CN" altLang="en-US" sz="36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．区分“天气”和“气候”的概念，并能正确运用。</a:t>
            </a:r>
            <a:endParaRPr lang="en-US" altLang="zh-CN" sz="36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marL="0" indent="0">
              <a:buNone/>
            </a:pPr>
            <a:endParaRPr lang="zh-CN" altLang="en-US" sz="36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en-US" altLang="zh-CN" sz="36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2</a:t>
            </a:r>
            <a:r>
              <a:rPr lang="zh-CN" altLang="en-US" sz="36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．识别常用的天气符号，能看懂简单的天气图。</a:t>
            </a:r>
            <a:endParaRPr lang="zh-CN" altLang="en-US" sz="36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endParaRPr lang="zh-CN" altLang="en-US" sz="36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r>
              <a:rPr lang="zh-CN" altLang="en-US" sz="36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3.</a:t>
            </a:r>
            <a:r>
              <a:rPr lang="en-US" altLang="zh-CN" sz="36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</a:t>
            </a:r>
            <a:r>
              <a:rPr lang="zh-CN" altLang="en-US" sz="36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能用实例说明天气对人类生产生活的影响。</a:t>
            </a:r>
            <a:endParaRPr lang="zh-CN" altLang="en-US" sz="36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5185" t="51000" r="5926" b="30167"/>
          <a:stretch>
            <a:fillRect/>
          </a:stretch>
        </p:blipFill>
        <p:spPr>
          <a:xfrm>
            <a:off x="745490" y="2456815"/>
            <a:ext cx="6266815" cy="295084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0" y="238760"/>
            <a:ext cx="11897360" cy="824230"/>
            <a:chOff x="0" y="376"/>
            <a:chExt cx="18736" cy="1298"/>
          </a:xfrm>
        </p:grpSpPr>
        <p:sp>
          <p:nvSpPr>
            <p:cNvPr id="5" name="文本框 4"/>
            <p:cNvSpPr txBox="1"/>
            <p:nvPr/>
          </p:nvSpPr>
          <p:spPr>
            <a:xfrm>
              <a:off x="1354" y="376"/>
              <a:ext cx="7482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什么是天气？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文本框 21"/>
          <p:cNvSpPr txBox="1"/>
          <p:nvPr/>
        </p:nvSpPr>
        <p:spPr>
          <a:xfrm>
            <a:off x="7216140" y="1362075"/>
            <a:ext cx="3986530" cy="20300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pPr marL="0" marR="0" lvl="0" indent="71120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kumimoji="0" lang="zh-CN" altLang="en-US" sz="2800" b="0" i="0" u="none" strike="noStrike" kern="1200" cap="none" spc="0" normalizeH="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人们经常用</a:t>
            </a:r>
            <a:r>
              <a:rPr kumimoji="0" lang="zh-CN" altLang="en-US" sz="2800" i="0" u="none" strike="noStrike" kern="1200" cap="none" spc="0" normalizeH="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阴晴、风雨、冷热</a:t>
            </a:r>
            <a:r>
              <a:rPr kumimoji="0" lang="zh-CN" altLang="en-US" sz="2800" b="0" i="0" u="none" strike="noStrike" kern="1200" cap="none" spc="0" normalizeH="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等来描述天气。</a:t>
            </a:r>
            <a:endParaRPr kumimoji="0" lang="zh-CN" altLang="en-US" sz="2800" b="0" i="0" u="none" strike="noStrike" kern="1200" cap="none" spc="0" normalizeH="0" baseline="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 flipH="1">
            <a:off x="2245360" y="4338955"/>
            <a:ext cx="2740660" cy="532765"/>
            <a:chOff x="5414479" y="3052373"/>
            <a:chExt cx="2658732" cy="684220"/>
          </a:xfrm>
        </p:grpSpPr>
        <p:sp>
          <p:nvSpPr>
            <p:cNvPr id="11" name="箭头: 五边形 4"/>
            <p:cNvSpPr/>
            <p:nvPr/>
          </p:nvSpPr>
          <p:spPr>
            <a:xfrm>
              <a:off x="5617765" y="3052373"/>
              <a:ext cx="2455446" cy="684220"/>
            </a:xfrm>
            <a:prstGeom prst="homePlate">
              <a:avLst/>
            </a:prstGeom>
            <a:solidFill>
              <a:srgbClr val="FEC23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2667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414479" y="3052373"/>
              <a:ext cx="2422181" cy="684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阴晴、风雨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36921" y="3076844"/>
            <a:ext cx="1207770" cy="645160"/>
            <a:chOff x="5455917" y="3022917"/>
            <a:chExt cx="1207770" cy="645160"/>
          </a:xfrm>
        </p:grpSpPr>
        <p:sp>
          <p:nvSpPr>
            <p:cNvPr id="14" name="箭头: 五边形 7"/>
            <p:cNvSpPr/>
            <p:nvPr/>
          </p:nvSpPr>
          <p:spPr>
            <a:xfrm flipH="1">
              <a:off x="5455917" y="3022917"/>
              <a:ext cx="1207770" cy="645159"/>
            </a:xfrm>
            <a:prstGeom prst="homePlate">
              <a:avLst>
                <a:gd name="adj" fmla="val 50036"/>
              </a:avLst>
            </a:prstGeom>
            <a:solidFill>
              <a:srgbClr val="FEC23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marL="0" marR="0" lvl="0" indent="2667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658482" y="3084512"/>
              <a:ext cx="100520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冷热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216140" y="3775710"/>
            <a:ext cx="3986530" cy="20300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pPr marL="0" marR="0" lvl="0" indent="71120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kumimoji="0" lang="zh-CN" altLang="en-US" sz="2800" b="1" i="0" u="none" strike="noStrike" kern="1200" cap="none" spc="0" normalizeH="0" baseline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天气</a:t>
            </a:r>
            <a:r>
              <a:rPr kumimoji="0" lang="zh-CN" altLang="en-US" sz="2800" b="0" i="0" u="none" strike="noStrike" kern="1200" cap="none" spc="0" normalizeH="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是一个地区短时间里的大气状况，它是时刻在变化的。</a:t>
            </a:r>
            <a:endParaRPr kumimoji="0" lang="zh-CN" altLang="en-US" sz="2800" b="0" i="0" u="none" strike="noStrike" kern="1200" cap="none" spc="0" normalizeH="0" baseline="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73266" y="2457085"/>
            <a:ext cx="1737360" cy="645159"/>
            <a:chOff x="6297292" y="4072573"/>
            <a:chExt cx="1737360" cy="645159"/>
          </a:xfrm>
        </p:grpSpPr>
        <p:sp>
          <p:nvSpPr>
            <p:cNvPr id="9" name="箭头: 五边形 7"/>
            <p:cNvSpPr/>
            <p:nvPr/>
          </p:nvSpPr>
          <p:spPr>
            <a:xfrm>
              <a:off x="6297292" y="4072573"/>
              <a:ext cx="1737360" cy="645159"/>
            </a:xfrm>
            <a:prstGeom prst="homePlate">
              <a:avLst>
                <a:gd name="adj" fmla="val 50036"/>
              </a:avLst>
            </a:prstGeom>
            <a:solidFill>
              <a:srgbClr val="FEC23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p>
              <a:pPr marL="0" marR="0" lvl="0" indent="26670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297292" y="4123373"/>
              <a:ext cx="1541780" cy="54356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短时间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2" grpId="1"/>
      <p:bldP spid="2" grpId="0" bldLvl="0" animBg="1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15570" y="238760"/>
            <a:ext cx="11897360" cy="824230"/>
            <a:chOff x="0" y="376"/>
            <a:chExt cx="18736" cy="1298"/>
          </a:xfrm>
        </p:grpSpPr>
        <p:sp>
          <p:nvSpPr>
            <p:cNvPr id="5" name="文本框 4"/>
            <p:cNvSpPr txBox="1"/>
            <p:nvPr/>
          </p:nvSpPr>
          <p:spPr>
            <a:xfrm>
              <a:off x="1354" y="376"/>
              <a:ext cx="7482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天气的特点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Rectangle 48"/>
          <p:cNvSpPr>
            <a:spLocks noChangeArrowheads="1"/>
          </p:cNvSpPr>
          <p:nvPr/>
        </p:nvSpPr>
        <p:spPr bwMode="auto">
          <a:xfrm>
            <a:off x="2342993" y="1265441"/>
            <a:ext cx="7136969" cy="55909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kumimoji="1" lang="zh-CN" altLang="en-US" sz="2700" dirty="0" smtClean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</a:t>
            </a:r>
            <a:r>
              <a:rPr kumimoji="1" lang="zh-CN" altLang="en-US" sz="2700" dirty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kumimoji="1" lang="zh-CN" altLang="en-US" sz="2700" dirty="0" smtClean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地点、</a:t>
            </a:r>
            <a:r>
              <a:rPr kumimoji="1" lang="zh-CN" altLang="en-US" sz="27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不同时刻的</a:t>
            </a:r>
            <a:r>
              <a:rPr kumimoji="1" lang="zh-CN" altLang="en-US" sz="2700" dirty="0" smtClean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天气有可能变化很大。</a:t>
            </a:r>
            <a:r>
              <a:rPr kumimoji="1" lang="en-US" altLang="zh-CN" sz="2700" dirty="0" smtClean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endParaRPr kumimoji="1" lang="en-US" altLang="zh-CN" sz="2700" dirty="0">
              <a:solidFill>
                <a:srgbClr val="00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24400" y="6488430"/>
            <a:ext cx="3505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常州市新北区</a:t>
            </a:r>
            <a:r>
              <a:rPr lang="en-US" altLang="zh-CN" b="1"/>
              <a:t>10</a:t>
            </a:r>
            <a:r>
              <a:rPr lang="zh-CN" altLang="en-US" b="1"/>
              <a:t>日预报</a:t>
            </a:r>
            <a:endParaRPr lang="zh-CN" altLang="en-US" b="1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4815" t="39167" r="4815" b="22833"/>
          <a:stretch>
            <a:fillRect/>
          </a:stretch>
        </p:blipFill>
        <p:spPr>
          <a:xfrm>
            <a:off x="6271260" y="2025015"/>
            <a:ext cx="4666615" cy="43611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7037" t="39167" r="4815" b="22500"/>
          <a:stretch>
            <a:fillRect/>
          </a:stretch>
        </p:blipFill>
        <p:spPr>
          <a:xfrm>
            <a:off x="1760220" y="2026285"/>
            <a:ext cx="4511040" cy="43599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238760"/>
            <a:ext cx="11897360" cy="824230"/>
            <a:chOff x="0" y="376"/>
            <a:chExt cx="18736" cy="1298"/>
          </a:xfrm>
        </p:grpSpPr>
        <p:sp>
          <p:nvSpPr>
            <p:cNvPr id="5" name="文本框 4"/>
            <p:cNvSpPr txBox="1"/>
            <p:nvPr/>
          </p:nvSpPr>
          <p:spPr>
            <a:xfrm>
              <a:off x="1354" y="376"/>
              <a:ext cx="7482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天气的特点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Rectangle 48"/>
          <p:cNvSpPr>
            <a:spLocks noChangeArrowheads="1"/>
          </p:cNvSpPr>
          <p:nvPr/>
        </p:nvSpPr>
        <p:spPr bwMode="auto">
          <a:xfrm>
            <a:off x="2437031" y="1360000"/>
            <a:ext cx="6765009" cy="55909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kumimoji="1" lang="zh-CN" altLang="en-US" sz="2700" dirty="0" smtClean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同</a:t>
            </a:r>
            <a:r>
              <a:rPr kumimoji="1" lang="zh-CN" altLang="en-US" sz="2700" dirty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kumimoji="1" lang="zh-CN" altLang="en-US" sz="2700" dirty="0" smtClean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时刻、</a:t>
            </a:r>
            <a:r>
              <a:rPr kumimoji="1" lang="zh-CN" altLang="en-US" sz="27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不同地方的</a:t>
            </a:r>
            <a:r>
              <a:rPr kumimoji="1" lang="zh-CN" altLang="en-US" sz="2700" dirty="0" smtClean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天气有可能差别很大。</a:t>
            </a:r>
            <a:endParaRPr kumimoji="1" lang="en-US" altLang="zh-CN" sz="2700" dirty="0">
              <a:solidFill>
                <a:srgbClr val="00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5185" t="51000" r="5926" b="30167"/>
          <a:stretch>
            <a:fillRect/>
          </a:stretch>
        </p:blipFill>
        <p:spPr>
          <a:xfrm>
            <a:off x="230505" y="2894965"/>
            <a:ext cx="5713095" cy="26904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457" t="50753" r="5889" b="30050"/>
          <a:stretch>
            <a:fillRect/>
          </a:stretch>
        </p:blipFill>
        <p:spPr>
          <a:xfrm>
            <a:off x="6153150" y="2873375"/>
            <a:ext cx="5615940" cy="27336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4251960"/>
            <a:ext cx="2781935" cy="2781935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314325" y="2440305"/>
            <a:ext cx="3133725" cy="1709420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天气预报说，下周五天气晴朗，风和日丽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8919845" y="2657475"/>
            <a:ext cx="3620135" cy="1594485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秋高气爽，现在早晚的风已经让人感到阵阵凉意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6159500" y="1913255"/>
            <a:ext cx="3710940" cy="1356995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周五是阴天，下午四点有小雨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3246755" y="1653540"/>
            <a:ext cx="3046095" cy="1441450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常州四季分明，现在正是秋季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0256eeefe8bda91f8f61bc14993c326~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92855" y="3270250"/>
            <a:ext cx="1282065" cy="1744345"/>
          </a:xfrm>
          <a:prstGeom prst="rect">
            <a:avLst/>
          </a:prstGeom>
        </p:spPr>
      </p:pic>
      <p:pic>
        <p:nvPicPr>
          <p:cNvPr id="3" name="图片 2" descr="d1143516df3002fc35341e2a68f958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467475" y="3593465"/>
            <a:ext cx="1628140" cy="1987550"/>
          </a:xfrm>
          <a:prstGeom prst="rect">
            <a:avLst/>
          </a:prstGeom>
        </p:spPr>
      </p:pic>
      <p:pic>
        <p:nvPicPr>
          <p:cNvPr id="14" name="图片 13" descr="dc97a629b5097e48ef82ddbbd0141a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919845" y="4456430"/>
            <a:ext cx="1863090" cy="203708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0" y="516890"/>
            <a:ext cx="11897360" cy="824230"/>
            <a:chOff x="0" y="376"/>
            <a:chExt cx="18736" cy="1298"/>
          </a:xfrm>
        </p:grpSpPr>
        <p:sp>
          <p:nvSpPr>
            <p:cNvPr id="5" name="文本框 4"/>
            <p:cNvSpPr txBox="1"/>
            <p:nvPr/>
          </p:nvSpPr>
          <p:spPr>
            <a:xfrm>
              <a:off x="1354" y="376"/>
              <a:ext cx="7482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什么是气候？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0" grpId="0" bldLvl="0" animBg="1"/>
      <p:bldP spid="2" grpId="1" animBg="1"/>
      <p:bldP spid="8" grpId="1" animBg="1"/>
      <p:bldP spid="9" grpId="1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0" y="238760"/>
            <a:ext cx="11897360" cy="824230"/>
            <a:chOff x="0" y="376"/>
            <a:chExt cx="18736" cy="1298"/>
          </a:xfrm>
        </p:grpSpPr>
        <p:sp>
          <p:nvSpPr>
            <p:cNvPr id="5" name="文本框 4"/>
            <p:cNvSpPr txBox="1"/>
            <p:nvPr/>
          </p:nvSpPr>
          <p:spPr>
            <a:xfrm>
              <a:off x="1354" y="376"/>
              <a:ext cx="7482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什么是气候？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12620"/>
          <a:stretch>
            <a:fillRect/>
          </a:stretch>
        </p:blipFill>
        <p:spPr>
          <a:xfrm>
            <a:off x="419100" y="1458595"/>
            <a:ext cx="2858770" cy="3331210"/>
          </a:xfrm>
          <a:prstGeom prst="rect">
            <a:avLst/>
          </a:prstGeom>
          <a:effectLst>
            <a:outerShdw blurRad="50800" dist="38100" dir="5400000" algn="t" rotWithShape="0">
              <a:srgbClr val="E9F0F6">
                <a:alpha val="40000"/>
              </a:srgbClr>
            </a:outerShdw>
            <a:reflection blurRad="6350" stA="50000" endA="300" endPos="55000" dir="5400000" sy="-100000" algn="bl" rotWithShape="0"/>
          </a:effectLst>
        </p:spPr>
      </p:pic>
      <p:sp>
        <p:nvSpPr>
          <p:cNvPr id="15" name="矩形 14"/>
          <p:cNvSpPr/>
          <p:nvPr/>
        </p:nvSpPr>
        <p:spPr>
          <a:xfrm>
            <a:off x="488950" y="4931410"/>
            <a:ext cx="11213465" cy="203009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457200" algn="l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常州，四季分明，春季温暖，夏季炎热多雨，秋季凉爽少雨，多风，冬季寒冷较为干燥。</a:t>
            </a:r>
            <a:endParaRPr kumimoji="0" lang="zh-CN" altLang="en-US" sz="2800" b="0" i="0" u="none" strike="noStrike" kern="1200" cap="none" spc="0" normalizeH="0" baseline="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algn="r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</a:t>
            </a:r>
            <a:endParaRPr kumimoji="0" lang="zh-CN" altLang="en-US" sz="2800" b="0" i="0" u="none" strike="noStrike" kern="1200" cap="none" spc="0" normalizeH="0" baseline="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b="10257"/>
          <a:stretch>
            <a:fillRect/>
          </a:stretch>
        </p:blipFill>
        <p:spPr>
          <a:xfrm>
            <a:off x="6149975" y="1458595"/>
            <a:ext cx="2791460" cy="333883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rcRect r="30326" b="17763"/>
          <a:stretch>
            <a:fillRect/>
          </a:stretch>
        </p:blipFill>
        <p:spPr>
          <a:xfrm>
            <a:off x="3321685" y="1468120"/>
            <a:ext cx="2806065" cy="3312795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rcRect b="19160"/>
          <a:stretch>
            <a:fillRect/>
          </a:stretch>
        </p:blipFill>
        <p:spPr>
          <a:xfrm>
            <a:off x="8963660" y="1458595"/>
            <a:ext cx="3115945" cy="3359785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北京春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7" r="4533"/>
          <a:stretch>
            <a:fillRect/>
          </a:stretch>
        </p:blipFill>
        <p:spPr bwMode="auto">
          <a:xfrm>
            <a:off x="317343" y="1783358"/>
            <a:ext cx="3270250" cy="2243138"/>
          </a:xfrm>
          <a:prstGeom prst="ellipse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北京夏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438" y="1783358"/>
            <a:ext cx="3011488" cy="2236788"/>
          </a:xfrm>
          <a:prstGeom prst="ellipse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4" descr="5d9886d20e320dce755518f55ef9dbc1a71ad5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23" y="4269066"/>
            <a:ext cx="3276600" cy="2165350"/>
          </a:xfrm>
          <a:prstGeom prst="ellipse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北京冬雪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5"/>
          <a:stretch>
            <a:fillRect/>
          </a:stretch>
        </p:blipFill>
        <p:spPr bwMode="auto">
          <a:xfrm>
            <a:off x="3587752" y="4269066"/>
            <a:ext cx="3041650" cy="2168525"/>
          </a:xfrm>
          <a:prstGeom prst="ellipse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6842760" y="2307590"/>
            <a:ext cx="4951095" cy="3046095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indent="812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气候</a:t>
            </a:r>
            <a:r>
              <a:rPr lang="zh-CN" altLang="en-US" sz="3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是一个地区多年的天气</a:t>
            </a:r>
            <a:r>
              <a:rPr lang="zh-CN" altLang="en-US" sz="32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平均状况</a:t>
            </a:r>
            <a:r>
              <a:rPr lang="zh-CN" altLang="en-US" sz="320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，一个地区的气候具有一定的特征，一般变化不大。</a:t>
            </a:r>
            <a:endParaRPr lang="zh-CN" altLang="en-US" sz="32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7343" y="1447087"/>
            <a:ext cx="83690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春</a:t>
            </a:r>
            <a:endParaRPr lang="zh-CN" altLang="en-US" sz="28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10282" y="1542972"/>
            <a:ext cx="83690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夏</a:t>
            </a:r>
            <a:endParaRPr lang="zh-CN" altLang="en-US" sz="28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1108" y="3896918"/>
            <a:ext cx="83690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秋</a:t>
            </a:r>
            <a:endParaRPr lang="zh-CN" altLang="en-US" sz="28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62140" y="3896895"/>
            <a:ext cx="83690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冬</a:t>
            </a:r>
            <a:endParaRPr lang="zh-CN" altLang="en-US" sz="28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0" y="240665"/>
            <a:ext cx="11897360" cy="822325"/>
            <a:chOff x="0" y="379"/>
            <a:chExt cx="18736" cy="1295"/>
          </a:xfrm>
        </p:grpSpPr>
        <p:sp>
          <p:nvSpPr>
            <p:cNvPr id="12" name="文本框 11"/>
            <p:cNvSpPr txBox="1"/>
            <p:nvPr/>
          </p:nvSpPr>
          <p:spPr>
            <a:xfrm>
              <a:off x="1309" y="379"/>
              <a:ext cx="7482" cy="1278"/>
            </a:xfrm>
            <a:prstGeom prst="rect">
              <a:avLst/>
            </a:prstGeom>
            <a:noFill/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什么是气候？</a:t>
              </a:r>
              <a:endParaRPr lang="zh-CN" altLang="en-US" sz="3600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0" y="870"/>
              <a:ext cx="18736" cy="804"/>
              <a:chOff x="0" y="870"/>
              <a:chExt cx="18736" cy="804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0" y="870"/>
                <a:ext cx="660" cy="660"/>
              </a:xfrm>
              <a:prstGeom prst="rect">
                <a:avLst/>
              </a:prstGeom>
              <a:solidFill>
                <a:schemeClr val="tx2">
                  <a:lumMod val="90000"/>
                  <a:lumOff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 flipV="1">
                <a:off x="664" y="1654"/>
                <a:ext cx="18073" cy="21"/>
              </a:xfrm>
              <a:prstGeom prst="line">
                <a:avLst/>
              </a:prstGeom>
              <a:ln w="69850" cmpd="dbl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/>
      <p:bldP spid="10" grpId="0"/>
      <p:bldP spid="11" grpId="0"/>
      <p:bldP spid="7" grpId="1" animBg="1"/>
      <p:bldP spid="8" grpId="1"/>
      <p:bldP spid="9" grpId="1"/>
      <p:bldP spid="10" grpId="1"/>
      <p:bldP spid="11" grpId="1"/>
    </p:bldLst>
  </p:timing>
</p:sld>
</file>

<file path=ppt/tags/tag1.xml><?xml version="1.0" encoding="utf-8"?>
<p:tagLst xmlns:p="http://schemas.openxmlformats.org/presentationml/2006/main">
  <p:tag name="AS_UNIQUEID" val="376"/>
</p:tagLst>
</file>

<file path=ppt/tags/tag10.xml><?xml version="1.0" encoding="utf-8"?>
<p:tagLst xmlns:p="http://schemas.openxmlformats.org/presentationml/2006/main">
  <p:tag name="AS_UNIQUEID" val="488"/>
</p:tagLst>
</file>

<file path=ppt/tags/tag100.xml><?xml version="1.0" encoding="utf-8"?>
<p:tagLst xmlns:p="http://schemas.openxmlformats.org/presentationml/2006/main">
  <p:tag name="AS_UNIQUEID" val="27"/>
</p:tagLst>
</file>

<file path=ppt/tags/tag101.xml><?xml version="1.0" encoding="utf-8"?>
<p:tagLst xmlns:p="http://schemas.openxmlformats.org/presentationml/2006/main">
  <p:tag name="AS_UNIQUEID" val="30"/>
</p:tagLst>
</file>

<file path=ppt/tags/tag102.xml><?xml version="1.0" encoding="utf-8"?>
<p:tagLst xmlns:p="http://schemas.openxmlformats.org/presentationml/2006/main">
  <p:tag name="AS_UNIQUEID" val="639"/>
</p:tagLst>
</file>

<file path=ppt/tags/tag103.xml><?xml version="1.0" encoding="utf-8"?>
<p:tagLst xmlns:p="http://schemas.openxmlformats.org/presentationml/2006/main">
  <p:tag name="AS_UNIQUEID" val="638"/>
</p:tagLst>
</file>

<file path=ppt/tags/tag104.xml><?xml version="1.0" encoding="utf-8"?>
<p:tagLst xmlns:p="http://schemas.openxmlformats.org/presentationml/2006/main">
  <p:tag name="AS_UNIQUEID" val="640"/>
</p:tagLst>
</file>

<file path=ppt/tags/tag105.xml><?xml version="1.0" encoding="utf-8"?>
<p:tagLst xmlns:p="http://schemas.openxmlformats.org/presentationml/2006/main">
  <p:tag name="AS_UNIQUEID" val="2005"/>
</p:tagLst>
</file>

<file path=ppt/tags/tag106.xml><?xml version="1.0" encoding="utf-8"?>
<p:tagLst xmlns:p="http://schemas.openxmlformats.org/presentationml/2006/main">
  <p:tag name="AS_UNIQUEID" val="2007"/>
</p:tagLst>
</file>

<file path=ppt/tags/tag107.xml><?xml version="1.0" encoding="utf-8"?>
<p:tagLst xmlns:p="http://schemas.openxmlformats.org/presentationml/2006/main">
  <p:tag name="AS_UNIQUEID" val="771"/>
</p:tagLst>
</file>

<file path=ppt/tags/tag108.xml><?xml version="1.0" encoding="utf-8"?>
<p:tagLst xmlns:p="http://schemas.openxmlformats.org/presentationml/2006/main">
  <p:tag name="AS_UNIQUEID" val="2009"/>
</p:tagLst>
</file>

<file path=ppt/tags/tag109.xml><?xml version="1.0" encoding="utf-8"?>
<p:tagLst xmlns:p="http://schemas.openxmlformats.org/presentationml/2006/main">
  <p:tag name="AS_UNIQUEID" val="2010"/>
</p:tagLst>
</file>

<file path=ppt/tags/tag11.xml><?xml version="1.0" encoding="utf-8"?>
<p:tagLst xmlns:p="http://schemas.openxmlformats.org/presentationml/2006/main">
  <p:tag name="AS_UNIQUEID" val="489"/>
</p:tagLst>
</file>

<file path=ppt/tags/tag110.xml><?xml version="1.0" encoding="utf-8"?>
<p:tagLst xmlns:p="http://schemas.openxmlformats.org/presentationml/2006/main">
  <p:tag name="AS_UNIQUEID" val="2011"/>
</p:tagLst>
</file>

<file path=ppt/tags/tag111.xml><?xml version="1.0" encoding="utf-8"?>
<p:tagLst xmlns:p="http://schemas.openxmlformats.org/presentationml/2006/main">
  <p:tag name="AS_UNIQUEID" val="2012"/>
</p:tagLst>
</file>

<file path=ppt/tags/tag112.xml><?xml version="1.0" encoding="utf-8"?>
<p:tagLst xmlns:p="http://schemas.openxmlformats.org/presentationml/2006/main">
  <p:tag name="AS_UNIQUEID" val="2013"/>
</p:tagLst>
</file>

<file path=ppt/tags/tag113.xml><?xml version="1.0" encoding="utf-8"?>
<p:tagLst xmlns:p="http://schemas.openxmlformats.org/presentationml/2006/main">
  <p:tag name="AS_UNIQUEID" val="2014"/>
</p:tagLst>
</file>

<file path=ppt/tags/tag114.xml><?xml version="1.0" encoding="utf-8"?>
<p:tagLst xmlns:p="http://schemas.openxmlformats.org/presentationml/2006/main">
  <p:tag name="KSO_WM_BEAUTIFY_FLAG" val="#wm#"/>
  <p:tag name="KSO_WM_TEMPLATE_CATEGORY" val="diagram"/>
  <p:tag name="KSO_WM_TEMPLATE_INDEX" val="20208621"/>
</p:tagLst>
</file>

<file path=ppt/tags/tag115.xml><?xml version="1.0" encoding="utf-8"?>
<p:tagLst xmlns:p="http://schemas.openxmlformats.org/presentationml/2006/main">
  <p:tag name="AS_UNIQUEID" val="2019"/>
</p:tagLst>
</file>

<file path=ppt/tags/tag116.xml><?xml version="1.0" encoding="utf-8"?>
<p:tagLst xmlns:p="http://schemas.openxmlformats.org/presentationml/2006/main">
  <p:tag name="AS_UNIQUEID" val="2020"/>
</p:tagLst>
</file>

<file path=ppt/tags/tag117.xml><?xml version="1.0" encoding="utf-8"?>
<p:tagLst xmlns:p="http://schemas.openxmlformats.org/presentationml/2006/main">
  <p:tag name="AS_UNIQUEID" val="2021"/>
</p:tagLst>
</file>

<file path=ppt/tags/tag118.xml><?xml version="1.0" encoding="utf-8"?>
<p:tagLst xmlns:p="http://schemas.openxmlformats.org/presentationml/2006/main">
  <p:tag name="AS_UNIQUEID" val="2022"/>
</p:tagLst>
</file>

<file path=ppt/tags/tag119.xml><?xml version="1.0" encoding="utf-8"?>
<p:tagLst xmlns:p="http://schemas.openxmlformats.org/presentationml/2006/main">
  <p:tag name="AS_UNIQUEID" val="2023"/>
</p:tagLst>
</file>

<file path=ppt/tags/tag12.xml><?xml version="1.0" encoding="utf-8"?>
<p:tagLst xmlns:p="http://schemas.openxmlformats.org/presentationml/2006/main">
  <p:tag name="AS_UNIQUEID" val="490"/>
</p:tagLst>
</file>

<file path=ppt/tags/tag120.xml><?xml version="1.0" encoding="utf-8"?>
<p:tagLst xmlns:p="http://schemas.openxmlformats.org/presentationml/2006/main">
  <p:tag name="AS_UNIQUEID" val="2024"/>
</p:tagLst>
</file>

<file path=ppt/tags/tag121.xml><?xml version="1.0" encoding="utf-8"?>
<p:tagLst xmlns:p="http://schemas.openxmlformats.org/presentationml/2006/main">
  <p:tag name="AS_UNIQUEID" val="2025"/>
</p:tagLst>
</file>

<file path=ppt/tags/tag122.xml><?xml version="1.0" encoding="utf-8"?>
<p:tagLst xmlns:p="http://schemas.openxmlformats.org/presentationml/2006/main">
  <p:tag name="AS_UNIQUEID" val="2026"/>
</p:tagLst>
</file>

<file path=ppt/tags/tag123.xml><?xml version="1.0" encoding="utf-8"?>
<p:tagLst xmlns:p="http://schemas.openxmlformats.org/presentationml/2006/main">
  <p:tag name="AS_UNIQUEID" val="2027"/>
</p:tagLst>
</file>

<file path=ppt/tags/tag124.xml><?xml version="1.0" encoding="utf-8"?>
<p:tagLst xmlns:p="http://schemas.openxmlformats.org/presentationml/2006/main">
  <p:tag name="AS_UNIQUEID" val="2028"/>
</p:tagLst>
</file>

<file path=ppt/tags/tag125.xml><?xml version="1.0" encoding="utf-8"?>
<p:tagLst xmlns:p="http://schemas.openxmlformats.org/presentationml/2006/main">
  <p:tag name="AS_UNIQUEID" val="2029"/>
</p:tagLst>
</file>

<file path=ppt/tags/tag126.xml><?xml version="1.0" encoding="utf-8"?>
<p:tagLst xmlns:p="http://schemas.openxmlformats.org/presentationml/2006/main">
  <p:tag name="AS_UNIQUEID" val="2030"/>
</p:tagLst>
</file>

<file path=ppt/tags/tag127.xml><?xml version="1.0" encoding="utf-8"?>
<p:tagLst xmlns:p="http://schemas.openxmlformats.org/presentationml/2006/main">
  <p:tag name="AS_UNIQUEID" val="2031"/>
</p:tagLst>
</file>

<file path=ppt/tags/tag128.xml><?xml version="1.0" encoding="utf-8"?>
<p:tagLst xmlns:p="http://schemas.openxmlformats.org/presentationml/2006/main">
  <p:tag name="AS_UNIQUEID" val="2032"/>
</p:tagLst>
</file>

<file path=ppt/tags/tag129.xml><?xml version="1.0" encoding="utf-8"?>
<p:tagLst xmlns:p="http://schemas.openxmlformats.org/presentationml/2006/main">
  <p:tag name="AS_UNIQUEID" val="2033"/>
</p:tagLst>
</file>

<file path=ppt/tags/tag13.xml><?xml version="1.0" encoding="utf-8"?>
<p:tagLst xmlns:p="http://schemas.openxmlformats.org/presentationml/2006/main">
  <p:tag name="AS_UNIQUEID" val="491"/>
</p:tagLst>
</file>

<file path=ppt/tags/tag130.xml><?xml version="1.0" encoding="utf-8"?>
<p:tagLst xmlns:p="http://schemas.openxmlformats.org/presentationml/2006/main">
  <p:tag name="AS_UNIQUEID" val="2034"/>
</p:tagLst>
</file>

<file path=ppt/tags/tag131.xml><?xml version="1.0" encoding="utf-8"?>
<p:tagLst xmlns:p="http://schemas.openxmlformats.org/presentationml/2006/main">
  <p:tag name="AS_UNIQUEID" val="2035"/>
</p:tagLst>
</file>

<file path=ppt/tags/tag132.xml><?xml version="1.0" encoding="utf-8"?>
<p:tagLst xmlns:p="http://schemas.openxmlformats.org/presentationml/2006/main">
  <p:tag name="AS_UNIQUEID" val="2036"/>
</p:tagLst>
</file>

<file path=ppt/tags/tag133.xml><?xml version="1.0" encoding="utf-8"?>
<p:tagLst xmlns:p="http://schemas.openxmlformats.org/presentationml/2006/main">
  <p:tag name="AS_UNIQUEID" val="2037"/>
</p:tagLst>
</file>

<file path=ppt/tags/tag134.xml><?xml version="1.0" encoding="utf-8"?>
<p:tagLst xmlns:p="http://schemas.openxmlformats.org/presentationml/2006/main">
  <p:tag name="TIMING" val="|0.1|0.8|0.5|0.5|0.5|0.4|0.5|0.5"/>
</p:tagLst>
</file>

<file path=ppt/tags/tag135.xml><?xml version="1.0" encoding="utf-8"?>
<p:tagLst xmlns:p="http://schemas.openxmlformats.org/presentationml/2006/main">
  <p:tag name="AS_UNIQUEID" val="169"/>
</p:tagLst>
</file>

<file path=ppt/tags/tag136.xml><?xml version="1.0" encoding="utf-8"?>
<p:tagLst xmlns:p="http://schemas.openxmlformats.org/presentationml/2006/main">
  <p:tag name="AS_UNIQUEID" val="170"/>
</p:tagLst>
</file>

<file path=ppt/tags/tag137.xml><?xml version="1.0" encoding="utf-8"?>
<p:tagLst xmlns:p="http://schemas.openxmlformats.org/presentationml/2006/main">
  <p:tag name="AS_UNIQUEID" val="176"/>
</p:tagLst>
</file>

<file path=ppt/tags/tag138.xml><?xml version="1.0" encoding="utf-8"?>
<p:tagLst xmlns:p="http://schemas.openxmlformats.org/presentationml/2006/main">
  <p:tag name="AS_UNIQUEID" val="2470"/>
</p:tagLst>
</file>

<file path=ppt/tags/tag139.xml><?xml version="1.0" encoding="utf-8"?>
<p:tagLst xmlns:p="http://schemas.openxmlformats.org/presentationml/2006/main">
  <p:tag name="KSO_WPP_MARK_KEY" val="9378881b-4ecb-47fd-b567-2f9345259bdb"/>
  <p:tag name="COMMONDATA" val="eyJoZGlkIjoiNTE5ZWQzYTI1NmJiYTAwZGQ2ZmYwN2Q3OTgwYjM0NTAifQ=="/>
</p:tagLst>
</file>

<file path=ppt/tags/tag14.xml><?xml version="1.0" encoding="utf-8"?>
<p:tagLst xmlns:p="http://schemas.openxmlformats.org/presentationml/2006/main">
  <p:tag name="AS_UNIQUEID" val="492"/>
</p:tagLst>
</file>

<file path=ppt/tags/tag15.xml><?xml version="1.0" encoding="utf-8"?>
<p:tagLst xmlns:p="http://schemas.openxmlformats.org/presentationml/2006/main">
  <p:tag name="AS_UNIQUEID" val="493"/>
</p:tagLst>
</file>

<file path=ppt/tags/tag16.xml><?xml version="1.0" encoding="utf-8"?>
<p:tagLst xmlns:p="http://schemas.openxmlformats.org/presentationml/2006/main">
  <p:tag name="AS_UNIQUEID" val="494"/>
</p:tagLst>
</file>

<file path=ppt/tags/tag17.xml><?xml version="1.0" encoding="utf-8"?>
<p:tagLst xmlns:p="http://schemas.openxmlformats.org/presentationml/2006/main">
  <p:tag name="AS_UNIQUEID" val="495"/>
</p:tagLst>
</file>

<file path=ppt/tags/tag18.xml><?xml version="1.0" encoding="utf-8"?>
<p:tagLst xmlns:p="http://schemas.openxmlformats.org/presentationml/2006/main">
  <p:tag name="AS_UNIQUEID" val="496"/>
</p:tagLst>
</file>

<file path=ppt/tags/tag19.xml><?xml version="1.0" encoding="utf-8"?>
<p:tagLst xmlns:p="http://schemas.openxmlformats.org/presentationml/2006/main">
  <p:tag name="AS_UNIQUEID" val="497"/>
</p:tagLst>
</file>

<file path=ppt/tags/tag2.xml><?xml version="1.0" encoding="utf-8"?>
<p:tagLst xmlns:p="http://schemas.openxmlformats.org/presentationml/2006/main">
  <p:tag name="AS_UNIQUEID" val="378"/>
</p:tagLst>
</file>

<file path=ppt/tags/tag20.xml><?xml version="1.0" encoding="utf-8"?>
<p:tagLst xmlns:p="http://schemas.openxmlformats.org/presentationml/2006/main">
  <p:tag name="AS_UNIQUEID" val="498"/>
</p:tagLst>
</file>

<file path=ppt/tags/tag21.xml><?xml version="1.0" encoding="utf-8"?>
<p:tagLst xmlns:p="http://schemas.openxmlformats.org/presentationml/2006/main">
  <p:tag name="AS_UNIQUEID" val="499"/>
</p:tagLst>
</file>

<file path=ppt/tags/tag22.xml><?xml version="1.0" encoding="utf-8"?>
<p:tagLst xmlns:p="http://schemas.openxmlformats.org/presentationml/2006/main">
  <p:tag name="AS_UNIQUEID" val="500"/>
</p:tagLst>
</file>

<file path=ppt/tags/tag23.xml><?xml version="1.0" encoding="utf-8"?>
<p:tagLst xmlns:p="http://schemas.openxmlformats.org/presentationml/2006/main">
  <p:tag name="AS_UNIQUEID" val="501"/>
</p:tagLst>
</file>

<file path=ppt/tags/tag24.xml><?xml version="1.0" encoding="utf-8"?>
<p:tagLst xmlns:p="http://schemas.openxmlformats.org/presentationml/2006/main">
  <p:tag name="AS_UNIQUEID" val="502"/>
</p:tagLst>
</file>

<file path=ppt/tags/tag25.xml><?xml version="1.0" encoding="utf-8"?>
<p:tagLst xmlns:p="http://schemas.openxmlformats.org/presentationml/2006/main">
  <p:tag name="AS_UNIQUEID" val="503"/>
</p:tagLst>
</file>

<file path=ppt/tags/tag26.xml><?xml version="1.0" encoding="utf-8"?>
<p:tagLst xmlns:p="http://schemas.openxmlformats.org/presentationml/2006/main">
  <p:tag name="AS_UNIQUEID" val="504"/>
</p:tagLst>
</file>

<file path=ppt/tags/tag27.xml><?xml version="1.0" encoding="utf-8"?>
<p:tagLst xmlns:p="http://schemas.openxmlformats.org/presentationml/2006/main">
  <p:tag name="AS_UNIQUEID" val="505"/>
</p:tagLst>
</file>

<file path=ppt/tags/tag28.xml><?xml version="1.0" encoding="utf-8"?>
<p:tagLst xmlns:p="http://schemas.openxmlformats.org/presentationml/2006/main">
  <p:tag name="AS_UNIQUEID" val="506"/>
</p:tagLst>
</file>

<file path=ppt/tags/tag29.xml><?xml version="1.0" encoding="utf-8"?>
<p:tagLst xmlns:p="http://schemas.openxmlformats.org/presentationml/2006/main">
  <p:tag name="AS_UNIQUEID" val="507"/>
</p:tagLst>
</file>

<file path=ppt/tags/tag3.xml><?xml version="1.0" encoding="utf-8"?>
<p:tagLst xmlns:p="http://schemas.openxmlformats.org/presentationml/2006/main">
  <p:tag name="AS_UNIQUEID" val="460"/>
</p:tagLst>
</file>

<file path=ppt/tags/tag30.xml><?xml version="1.0" encoding="utf-8"?>
<p:tagLst xmlns:p="http://schemas.openxmlformats.org/presentationml/2006/main">
  <p:tag name="AS_UNIQUEID" val="509"/>
</p:tagLst>
</file>

<file path=ppt/tags/tag31.xml><?xml version="1.0" encoding="utf-8"?>
<p:tagLst xmlns:p="http://schemas.openxmlformats.org/presentationml/2006/main">
  <p:tag name="KSO_WM_UNIT_PLACING_PICTURE_USER_VIEWPORT" val="{&quot;height&quot;:36000,&quot;width&quot;:16200}"/>
</p:tagLst>
</file>

<file path=ppt/tags/tag32.xml><?xml version="1.0" encoding="utf-8"?>
<p:tagLst xmlns:p="http://schemas.openxmlformats.org/presentationml/2006/main">
  <p:tag name="AS_UNIQUEID" val="378"/>
</p:tagLst>
</file>

<file path=ppt/tags/tag33.xml><?xml version="1.0" encoding="utf-8"?>
<p:tagLst xmlns:p="http://schemas.openxmlformats.org/presentationml/2006/main">
  <p:tag name="AS_UNIQUEID" val="460"/>
</p:tagLst>
</file>

<file path=ppt/tags/tag34.xml><?xml version="1.0" encoding="utf-8"?>
<p:tagLst xmlns:p="http://schemas.openxmlformats.org/presentationml/2006/main">
  <p:tag name="AS_UNIQUEID" val="455"/>
</p:tagLst>
</file>

<file path=ppt/tags/tag35.xml><?xml version="1.0" encoding="utf-8"?>
<p:tagLst xmlns:p="http://schemas.openxmlformats.org/presentationml/2006/main">
  <p:tag name="AS_UNIQUEID" val="462"/>
</p:tagLst>
</file>

<file path=ppt/tags/tag36.xml><?xml version="1.0" encoding="utf-8"?>
<p:tagLst xmlns:p="http://schemas.openxmlformats.org/presentationml/2006/main">
  <p:tag name="AS_UNIQUEID" val="372"/>
</p:tagLst>
</file>

<file path=ppt/tags/tag37.xml><?xml version="1.0" encoding="utf-8"?>
<p:tagLst xmlns:p="http://schemas.openxmlformats.org/presentationml/2006/main">
  <p:tag name="AS_UNIQUEID" val="373"/>
</p:tagLst>
</file>

<file path=ppt/tags/tag38.xml><?xml version="1.0" encoding="utf-8"?>
<p:tagLst xmlns:p="http://schemas.openxmlformats.org/presentationml/2006/main">
  <p:tag name="AS_UNIQUEID" val="374"/>
</p:tagLst>
</file>

<file path=ppt/tags/tag39.xml><?xml version="1.0" encoding="utf-8"?>
<p:tagLst xmlns:p="http://schemas.openxmlformats.org/presentationml/2006/main">
  <p:tag name="KSO_WM_UNIT_PLACING_PICTURE_USER_VIEWPORT" val="{&quot;height&quot;:6318,&quot;width&quot;:5127}"/>
</p:tagLst>
</file>

<file path=ppt/tags/tag4.xml><?xml version="1.0" encoding="utf-8"?>
<p:tagLst xmlns:p="http://schemas.openxmlformats.org/presentationml/2006/main">
  <p:tag name="AS_UNIQUEID" val="455"/>
</p:tagLst>
</file>

<file path=ppt/tags/tag40.xml><?xml version="1.0" encoding="utf-8"?>
<p:tagLst xmlns:p="http://schemas.openxmlformats.org/presentationml/2006/main">
  <p:tag name="KSO_WM_UNIT_PLACING_PICTURE_USER_VIEWPORT" val="{&quot;height&quot;:21585,&quot;width&quot;:16200}"/>
</p:tagLst>
</file>

<file path=ppt/tags/tag41.xml><?xml version="1.0" encoding="utf-8"?>
<p:tagLst xmlns:p="http://schemas.openxmlformats.org/presentationml/2006/main">
  <p:tag name="KSO_WM_UNIT_TABLE_BEAUTIFY" val="smartTable{32658dba-75c2-499f-a23e-424b204d4963}"/>
</p:tagLst>
</file>

<file path=ppt/tags/tag42.xml><?xml version="1.0" encoding="utf-8"?>
<p:tagLst xmlns:p="http://schemas.openxmlformats.org/presentationml/2006/main">
  <p:tag name="AS_UNIQUEID" val="468"/>
</p:tagLst>
</file>

<file path=ppt/tags/tag43.xml><?xml version="1.0" encoding="utf-8"?>
<p:tagLst xmlns:p="http://schemas.openxmlformats.org/presentationml/2006/main">
  <p:tag name="AS_UNIQUEID" val="469"/>
</p:tagLst>
</file>

<file path=ppt/tags/tag44.xml><?xml version="1.0" encoding="utf-8"?>
<p:tagLst xmlns:p="http://schemas.openxmlformats.org/presentationml/2006/main">
  <p:tag name="AS_UNIQUEID" val="308"/>
</p:tagLst>
</file>

<file path=ppt/tags/tag45.xml><?xml version="1.0" encoding="utf-8"?>
<p:tagLst xmlns:p="http://schemas.openxmlformats.org/presentationml/2006/main">
  <p:tag name="AS_UNIQUEID" val="657"/>
</p:tagLst>
</file>

<file path=ppt/tags/tag46.xml><?xml version="1.0" encoding="utf-8"?>
<p:tagLst xmlns:p="http://schemas.openxmlformats.org/presentationml/2006/main">
  <p:tag name="AS_UNIQUEID" val="658"/>
</p:tagLst>
</file>

<file path=ppt/tags/tag47.xml><?xml version="1.0" encoding="utf-8"?>
<p:tagLst xmlns:p="http://schemas.openxmlformats.org/presentationml/2006/main">
  <p:tag name="AS_UNIQUEID" val="659"/>
</p:tagLst>
</file>

<file path=ppt/tags/tag48.xml><?xml version="1.0" encoding="utf-8"?>
<p:tagLst xmlns:p="http://schemas.openxmlformats.org/presentationml/2006/main">
  <p:tag name="AS_UNIQUEID" val="660"/>
</p:tagLst>
</file>

<file path=ppt/tags/tag49.xml><?xml version="1.0" encoding="utf-8"?>
<p:tagLst xmlns:p="http://schemas.openxmlformats.org/presentationml/2006/main">
  <p:tag name="AS_UNIQUEID" val="661"/>
</p:tagLst>
</file>

<file path=ppt/tags/tag5.xml><?xml version="1.0" encoding="utf-8"?>
<p:tagLst xmlns:p="http://schemas.openxmlformats.org/presentationml/2006/main">
  <p:tag name="AS_UNIQUEID" val="462"/>
</p:tagLst>
</file>

<file path=ppt/tags/tag50.xml><?xml version="1.0" encoding="utf-8"?>
<p:tagLst xmlns:p="http://schemas.openxmlformats.org/presentationml/2006/main">
  <p:tag name="AS_UNIQUEID" val="662"/>
</p:tagLst>
</file>

<file path=ppt/tags/tag51.xml><?xml version="1.0" encoding="utf-8"?>
<p:tagLst xmlns:p="http://schemas.openxmlformats.org/presentationml/2006/main">
  <p:tag name="AS_UNIQUEID" val="663"/>
</p:tagLst>
</file>

<file path=ppt/tags/tag52.xml><?xml version="1.0" encoding="utf-8"?>
<p:tagLst xmlns:p="http://schemas.openxmlformats.org/presentationml/2006/main">
  <p:tag name="AS_UNIQUEID" val="308"/>
</p:tagLst>
</file>

<file path=ppt/tags/tag53.xml><?xml version="1.0" encoding="utf-8"?>
<p:tagLst xmlns:p="http://schemas.openxmlformats.org/presentationml/2006/main">
  <p:tag name="AS_UNIQUEID" val="701"/>
</p:tagLst>
</file>

<file path=ppt/tags/tag54.xml><?xml version="1.0" encoding="utf-8"?>
<p:tagLst xmlns:p="http://schemas.openxmlformats.org/presentationml/2006/main">
  <p:tag name="AS_UNIQUEID" val="702"/>
</p:tagLst>
</file>

<file path=ppt/tags/tag55.xml><?xml version="1.0" encoding="utf-8"?>
<p:tagLst xmlns:p="http://schemas.openxmlformats.org/presentationml/2006/main">
  <p:tag name="AS_UNIQUEID" val="703"/>
</p:tagLst>
</file>

<file path=ppt/tags/tag56.xml><?xml version="1.0" encoding="utf-8"?>
<p:tagLst xmlns:p="http://schemas.openxmlformats.org/presentationml/2006/main">
  <p:tag name="AS_UNIQUEID" val="704"/>
</p:tagLst>
</file>

<file path=ppt/tags/tag57.xml><?xml version="1.0" encoding="utf-8"?>
<p:tagLst xmlns:p="http://schemas.openxmlformats.org/presentationml/2006/main">
  <p:tag name="AS_UNIQUEID" val="705"/>
</p:tagLst>
</file>

<file path=ppt/tags/tag58.xml><?xml version="1.0" encoding="utf-8"?>
<p:tagLst xmlns:p="http://schemas.openxmlformats.org/presentationml/2006/main">
  <p:tag name="AS_UNIQUEID" val="706"/>
</p:tagLst>
</file>

<file path=ppt/tags/tag59.xml><?xml version="1.0" encoding="utf-8"?>
<p:tagLst xmlns:p="http://schemas.openxmlformats.org/presentationml/2006/main">
  <p:tag name="AS_UNIQUEID" val="707"/>
</p:tagLst>
</file>

<file path=ppt/tags/tag6.xml><?xml version="1.0" encoding="utf-8"?>
<p:tagLst xmlns:p="http://schemas.openxmlformats.org/presentationml/2006/main">
  <p:tag name="AS_UNIQUEID" val="372"/>
</p:tagLst>
</file>

<file path=ppt/tags/tag60.xml><?xml version="1.0" encoding="utf-8"?>
<p:tagLst xmlns:p="http://schemas.openxmlformats.org/presentationml/2006/main">
  <p:tag name="AS_UNIQUEID" val="308"/>
</p:tagLst>
</file>

<file path=ppt/tags/tag61.xml><?xml version="1.0" encoding="utf-8"?>
<p:tagLst xmlns:p="http://schemas.openxmlformats.org/presentationml/2006/main">
  <p:tag name="AS_UNIQUEID" val="678"/>
</p:tagLst>
</file>

<file path=ppt/tags/tag62.xml><?xml version="1.0" encoding="utf-8"?>
<p:tagLst xmlns:p="http://schemas.openxmlformats.org/presentationml/2006/main">
  <p:tag name="AS_UNIQUEID" val="679"/>
</p:tagLst>
</file>

<file path=ppt/tags/tag63.xml><?xml version="1.0" encoding="utf-8"?>
<p:tagLst xmlns:p="http://schemas.openxmlformats.org/presentationml/2006/main">
  <p:tag name="AS_UNIQUEID" val="680"/>
</p:tagLst>
</file>

<file path=ppt/tags/tag64.xml><?xml version="1.0" encoding="utf-8"?>
<p:tagLst xmlns:p="http://schemas.openxmlformats.org/presentationml/2006/main">
  <p:tag name="AS_UNIQUEID" val="681"/>
</p:tagLst>
</file>

<file path=ppt/tags/tag65.xml><?xml version="1.0" encoding="utf-8"?>
<p:tagLst xmlns:p="http://schemas.openxmlformats.org/presentationml/2006/main">
  <p:tag name="AS_UNIQUEID" val="682"/>
</p:tagLst>
</file>

<file path=ppt/tags/tag66.xml><?xml version="1.0" encoding="utf-8"?>
<p:tagLst xmlns:p="http://schemas.openxmlformats.org/presentationml/2006/main">
  <p:tag name="AS_UNIQUEID" val="683"/>
</p:tagLst>
</file>

<file path=ppt/tags/tag67.xml><?xml version="1.0" encoding="utf-8"?>
<p:tagLst xmlns:p="http://schemas.openxmlformats.org/presentationml/2006/main">
  <p:tag name="AS_UNIQUEID" val="684"/>
</p:tagLst>
</file>

<file path=ppt/tags/tag68.xml><?xml version="1.0" encoding="utf-8"?>
<p:tagLst xmlns:p="http://schemas.openxmlformats.org/presentationml/2006/main">
  <p:tag name="AS_UNIQUEID" val="308"/>
</p:tagLst>
</file>

<file path=ppt/tags/tag69.xml><?xml version="1.0" encoding="utf-8"?>
<p:tagLst xmlns:p="http://schemas.openxmlformats.org/presentationml/2006/main">
  <p:tag name="AS_UNIQUEID" val="724"/>
</p:tagLst>
</file>

<file path=ppt/tags/tag7.xml><?xml version="1.0" encoding="utf-8"?>
<p:tagLst xmlns:p="http://schemas.openxmlformats.org/presentationml/2006/main">
  <p:tag name="AS_UNIQUEID" val="373"/>
</p:tagLst>
</file>

<file path=ppt/tags/tag70.xml><?xml version="1.0" encoding="utf-8"?>
<p:tagLst xmlns:p="http://schemas.openxmlformats.org/presentationml/2006/main">
  <p:tag name="AS_UNIQUEID" val="725"/>
</p:tagLst>
</file>

<file path=ppt/tags/tag71.xml><?xml version="1.0" encoding="utf-8"?>
<p:tagLst xmlns:p="http://schemas.openxmlformats.org/presentationml/2006/main">
  <p:tag name="AS_UNIQUEID" val="726"/>
</p:tagLst>
</file>

<file path=ppt/tags/tag72.xml><?xml version="1.0" encoding="utf-8"?>
<p:tagLst xmlns:p="http://schemas.openxmlformats.org/presentationml/2006/main">
  <p:tag name="AS_UNIQUEID" val="727"/>
</p:tagLst>
</file>

<file path=ppt/tags/tag73.xml><?xml version="1.0" encoding="utf-8"?>
<p:tagLst xmlns:p="http://schemas.openxmlformats.org/presentationml/2006/main">
  <p:tag name="AS_UNIQUEID" val="728"/>
</p:tagLst>
</file>

<file path=ppt/tags/tag74.xml><?xml version="1.0" encoding="utf-8"?>
<p:tagLst xmlns:p="http://schemas.openxmlformats.org/presentationml/2006/main">
  <p:tag name="AS_UNIQUEID" val="729"/>
</p:tagLst>
</file>

<file path=ppt/tags/tag75.xml><?xml version="1.0" encoding="utf-8"?>
<p:tagLst xmlns:p="http://schemas.openxmlformats.org/presentationml/2006/main">
  <p:tag name="AS_UNIQUEID" val="730"/>
</p:tagLst>
</file>

<file path=ppt/tags/tag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BTNRECT" val="6766*4632*1104*1104"/>
</p:tagLst>
</file>

<file path=ppt/tags/tag78.xml><?xml version="1.0" encoding="utf-8"?>
<p:tagLst xmlns:p="http://schemas.openxmlformats.org/presentationml/2006/main">
  <p:tag name="AS_UNIQUEID" val="527"/>
</p:tagLst>
</file>

<file path=ppt/tags/tag79.xml><?xml version="1.0" encoding="utf-8"?>
<p:tagLst xmlns:p="http://schemas.openxmlformats.org/presentationml/2006/main">
  <p:tag name="AS_UNIQUEID" val="526"/>
</p:tagLst>
</file>

<file path=ppt/tags/tag8.xml><?xml version="1.0" encoding="utf-8"?>
<p:tagLst xmlns:p="http://schemas.openxmlformats.org/presentationml/2006/main">
  <p:tag name="AS_UNIQUEID" val="374"/>
</p:tagLst>
</file>

<file path=ppt/tags/tag80.xml><?xml version="1.0" encoding="utf-8"?>
<p:tagLst xmlns:p="http://schemas.openxmlformats.org/presentationml/2006/main">
  <p:tag name="AS_UNIQUEID" val="527"/>
</p:tagLst>
</file>

<file path=ppt/tags/tag81.xml><?xml version="1.0" encoding="utf-8"?>
<p:tagLst xmlns:p="http://schemas.openxmlformats.org/presentationml/2006/main">
  <p:tag name="AS_UNIQUEID" val="528"/>
</p:tagLst>
</file>

<file path=ppt/tags/tag82.xml><?xml version="1.0" encoding="utf-8"?>
<p:tagLst xmlns:p="http://schemas.openxmlformats.org/presentationml/2006/main">
  <p:tag name="AS_UNIQUEID" val="529"/>
</p:tagLst>
</file>

<file path=ppt/tags/tag83.xml><?xml version="1.0" encoding="utf-8"?>
<p:tagLst xmlns:p="http://schemas.openxmlformats.org/presentationml/2006/main">
  <p:tag name="AS_UNIQUEID" val="530"/>
</p:tagLst>
</file>

<file path=ppt/tags/tag84.xml><?xml version="1.0" encoding="utf-8"?>
<p:tagLst xmlns:p="http://schemas.openxmlformats.org/presentationml/2006/main">
  <p:tag name="AS_UNIQUEID" val="531"/>
</p:tagLst>
</file>

<file path=ppt/tags/tag85.xml><?xml version="1.0" encoding="utf-8"?>
<p:tagLst xmlns:p="http://schemas.openxmlformats.org/presentationml/2006/main">
  <p:tag name="AS_UNIQUEID" val="532"/>
</p:tagLst>
</file>

<file path=ppt/tags/tag86.xml><?xml version="1.0" encoding="utf-8"?>
<p:tagLst xmlns:p="http://schemas.openxmlformats.org/presentationml/2006/main">
  <p:tag name="AS_UNIQUEID" val="533"/>
</p:tagLst>
</file>

<file path=ppt/tags/tag87.xml><?xml version="1.0" encoding="utf-8"?>
<p:tagLst xmlns:p="http://schemas.openxmlformats.org/presentationml/2006/main">
  <p:tag name="AS_UNIQUEID" val="534"/>
</p:tagLst>
</file>

<file path=ppt/tags/tag88.xml><?xml version="1.0" encoding="utf-8"?>
<p:tagLst xmlns:p="http://schemas.openxmlformats.org/presentationml/2006/main">
  <p:tag name="AS_UNIQUEID" val="535"/>
</p:tagLst>
</file>

<file path=ppt/tags/tag89.xml><?xml version="1.0" encoding="utf-8"?>
<p:tagLst xmlns:p="http://schemas.openxmlformats.org/presentationml/2006/main">
  <p:tag name="AS_UNIQUEID" val="536"/>
</p:tagLst>
</file>

<file path=ppt/tags/tag9.xml><?xml version="1.0" encoding="utf-8"?>
<p:tagLst xmlns:p="http://schemas.openxmlformats.org/presentationml/2006/main">
  <p:tag name="AS_UNIQUEID" val="487"/>
</p:tagLst>
</file>

<file path=ppt/tags/tag90.xml><?xml version="1.0" encoding="utf-8"?>
<p:tagLst xmlns:p="http://schemas.openxmlformats.org/presentationml/2006/main">
  <p:tag name="AS_UNIQUEID" val="537"/>
</p:tagLst>
</file>

<file path=ppt/tags/tag91.xml><?xml version="1.0" encoding="utf-8"?>
<p:tagLst xmlns:p="http://schemas.openxmlformats.org/presentationml/2006/main">
  <p:tag name="AS_UNIQUEID" val="538"/>
</p:tagLst>
</file>

<file path=ppt/tags/tag92.xml><?xml version="1.0" encoding="utf-8"?>
<p:tagLst xmlns:p="http://schemas.openxmlformats.org/presentationml/2006/main">
  <p:tag name="AS_UNIQUEID" val="539"/>
</p:tagLst>
</file>

<file path=ppt/tags/tag93.xml><?xml version="1.0" encoding="utf-8"?>
<p:tagLst xmlns:p="http://schemas.openxmlformats.org/presentationml/2006/main">
  <p:tag name="AS_UNIQUEID" val="16"/>
</p:tagLst>
</file>

<file path=ppt/tags/tag94.xml><?xml version="1.0" encoding="utf-8"?>
<p:tagLst xmlns:p="http://schemas.openxmlformats.org/presentationml/2006/main">
  <p:tag name="AS_UNIQUEID" val="18"/>
</p:tagLst>
</file>

<file path=ppt/tags/tag95.xml><?xml version="1.0" encoding="utf-8"?>
<p:tagLst xmlns:p="http://schemas.openxmlformats.org/presentationml/2006/main">
  <p:tag name="AS_UNIQUEID" val="19"/>
</p:tagLst>
</file>

<file path=ppt/tags/tag96.xml><?xml version="1.0" encoding="utf-8"?>
<p:tagLst xmlns:p="http://schemas.openxmlformats.org/presentationml/2006/main">
  <p:tag name="AS_UNIQUEID" val="20"/>
</p:tagLst>
</file>

<file path=ppt/tags/tag97.xml><?xml version="1.0" encoding="utf-8"?>
<p:tagLst xmlns:p="http://schemas.openxmlformats.org/presentationml/2006/main">
  <p:tag name="AS_UNIQUEID" val="21"/>
</p:tagLst>
</file>

<file path=ppt/tags/tag98.xml><?xml version="1.0" encoding="utf-8"?>
<p:tagLst xmlns:p="http://schemas.openxmlformats.org/presentationml/2006/main">
  <p:tag name="AS_UNIQUEID" val="23"/>
</p:tagLst>
</file>

<file path=ppt/tags/tag99.xml><?xml version="1.0" encoding="utf-8"?>
<p:tagLst xmlns:p="http://schemas.openxmlformats.org/presentationml/2006/main">
  <p:tag name="AS_UNIQUEID" val="2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蓝色学术风主题配色">
      <a:dk1>
        <a:srgbClr val="262626"/>
      </a:dk1>
      <a:lt1>
        <a:srgbClr val="003760"/>
      </a:lt1>
      <a:dk2>
        <a:srgbClr val="EEECE1"/>
      </a:dk2>
      <a:lt2>
        <a:srgbClr val="EEECE1"/>
      </a:lt2>
      <a:accent1>
        <a:srgbClr val="003760"/>
      </a:accent1>
      <a:accent2>
        <a:srgbClr val="92CDDC"/>
      </a:accent2>
      <a:accent3>
        <a:srgbClr val="00B0F0"/>
      </a:accent3>
      <a:accent4>
        <a:srgbClr val="6565FF"/>
      </a:accent4>
      <a:accent5>
        <a:srgbClr val="4BACC6"/>
      </a:accent5>
      <a:accent6>
        <a:srgbClr val="002060"/>
      </a:accent6>
      <a:hlink>
        <a:srgbClr val="003760"/>
      </a:hlink>
      <a:folHlink>
        <a:srgbClr val="7F7F7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1619</Words>
  <Application>WPS 演示</Application>
  <PresentationFormat>宽屏</PresentationFormat>
  <Paragraphs>335</Paragraphs>
  <Slides>29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造字工房形黑（非商用）细体</vt:lpstr>
      <vt:lpstr>Impact</vt:lpstr>
      <vt:lpstr>华文中宋</vt:lpstr>
      <vt:lpstr>等线</vt:lpstr>
      <vt:lpstr>方正粗黑宋简体</vt:lpstr>
      <vt:lpstr>黑体</vt:lpstr>
      <vt:lpstr>华文楷体</vt:lpstr>
      <vt:lpstr>楷体</vt:lpstr>
      <vt:lpstr>华文隶书</vt:lpstr>
      <vt:lpstr>Arial Unicode MS</vt:lpstr>
      <vt:lpstr>等线 Light</vt:lpstr>
      <vt:lpstr>Calibri</vt:lpstr>
      <vt:lpstr>Wingdings</vt:lpstr>
      <vt:lpstr>华文细黑</vt:lpstr>
      <vt:lpstr>隶书</vt:lpstr>
      <vt:lpstr>Wingdings</vt:lpstr>
      <vt:lpstr>Times New Roman</vt:lpstr>
      <vt:lpstr>华文仿宋</vt:lpstr>
      <vt:lpstr>华文黑体</vt:lpstr>
      <vt:lpstr>Segoe UI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木＆子</cp:lastModifiedBy>
  <cp:revision>291</cp:revision>
  <dcterms:created xsi:type="dcterms:W3CDTF">2019-06-19T02:08:00Z</dcterms:created>
  <dcterms:modified xsi:type="dcterms:W3CDTF">2023-01-10T05:04:39Z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B4C67FD3D3D94A16A1161310157804A0</vt:lpwstr>
  </property>
</Properties>
</file>