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5" r:id="rId4"/>
  </p:sldMasterIdLst>
  <p:notesMasterIdLst>
    <p:notesMasterId r:id="rId8"/>
  </p:notesMasterIdLst>
  <p:sldIdLst>
    <p:sldId id="1297" r:id="rId5"/>
    <p:sldId id="1343" r:id="rId6"/>
    <p:sldId id="1345" r:id="rId7"/>
    <p:sldId id="1346" r:id="rId9"/>
    <p:sldId id="1347" r:id="rId10"/>
    <p:sldId id="1348" r:id="rId11"/>
    <p:sldId id="1370" r:id="rId12"/>
    <p:sldId id="1401" r:id="rId13"/>
    <p:sldId id="1325" r:id="rId14"/>
    <p:sldId id="1156" r:id="rId15"/>
    <p:sldId id="1100" r:id="rId16"/>
    <p:sldId id="1049" r:id="rId17"/>
    <p:sldId id="1206" r:id="rId18"/>
    <p:sldId id="1048" r:id="rId19"/>
    <p:sldId id="1208" r:id="rId20"/>
    <p:sldId id="1234" r:id="rId21"/>
    <p:sldId id="1055" r:id="rId22"/>
    <p:sldId id="1402" r:id="rId23"/>
    <p:sldId id="1165" r:id="rId24"/>
    <p:sldId id="1392" r:id="rId25"/>
    <p:sldId id="1391" r:id="rId26"/>
    <p:sldId id="1067" r:id="rId27"/>
    <p:sldId id="1163" r:id="rId28"/>
    <p:sldId id="815" r:id="rId29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1" userDrawn="1">
          <p15:clr>
            <a:srgbClr val="A4A3A4"/>
          </p15:clr>
        </p15:guide>
        <p15:guide id="2" pos="287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" initials="W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79C"/>
    <a:srgbClr val="FF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1"/>
    <p:restoredTop sz="94736"/>
  </p:normalViewPr>
  <p:slideViewPr>
    <p:cSldViewPr showGuides="1">
      <p:cViewPr varScale="1">
        <p:scale>
          <a:sx n="73" d="100"/>
          <a:sy n="73" d="100"/>
        </p:scale>
        <p:origin x="606" y="78"/>
      </p:cViewPr>
      <p:guideLst>
        <p:guide orient="horz" pos="2301"/>
        <p:guide pos="2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tags" Target="tags/tag1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95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5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>
                <a:solidFill>
                  <a:schemeClr val="tx1"/>
                </a:solidFill>
                <a:latin typeface="Tahoma" panose="020B0604030504040204" pitchFamily="34" charset="0"/>
              </a:rPr>
            </a:fld>
            <a:endParaRPr lang="zh-CN" altLang="en-US" sz="120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787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4CEF74-E6D1-44C9-8317-51219A3F192E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sz="quarter" idx="10"/>
          </p:nvPr>
        </p:nvSpPr>
        <p:spPr>
          <a:xfrm>
            <a:off x="4023354" y="1600248"/>
            <a:ext cx="5105400" cy="2590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B2FA76-8B2E-4BD5-A7A9-4F7AAEBA3CE2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15200" y="228600"/>
            <a:ext cx="1752600" cy="652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B2FA76-8B2E-4BD5-A7A9-4F7AAEBA3CE2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B2FA76-8B2E-4BD5-A7A9-4F7AAEBA3CE2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53"/>
          <p:cNvSpPr>
            <a:spLocks noChangeArrowheads="1"/>
          </p:cNvSpPr>
          <p:nvPr/>
        </p:nvSpPr>
        <p:spPr bwMode="auto">
          <a:xfrm>
            <a:off x="457200" y="1333500"/>
            <a:ext cx="6248400" cy="4191000"/>
          </a:xfrm>
          <a:prstGeom prst="wedgeEllipseCallout">
            <a:avLst>
              <a:gd name="adj1" fmla="val 47588"/>
              <a:gd name="adj2" fmla="val 43065"/>
            </a:avLst>
          </a:prstGeom>
          <a:solidFill>
            <a:srgbClr val="FFFFCC"/>
          </a:solidFill>
          <a:ln w="57150" cmpd="thickThin">
            <a:solidFill>
              <a:srgbClr val="FF9900"/>
            </a:solidFill>
            <a:rou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Picture 6" descr="f20b6832f7808fe05fdf0e3f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59"/>
          <a:stretch>
            <a:fillRect/>
          </a:stretch>
        </p:blipFill>
        <p:spPr>
          <a:xfrm>
            <a:off x="6159500" y="3048000"/>
            <a:ext cx="2925763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B2FA76-8B2E-4BD5-A7A9-4F7AAEBA3CE2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7"/>
          <p:cNvGrpSpPr/>
          <p:nvPr userDrawn="1"/>
        </p:nvGrpSpPr>
        <p:grpSpPr>
          <a:xfrm>
            <a:off x="609600" y="1905000"/>
            <a:ext cx="6248400" cy="3810000"/>
            <a:chOff x="762000" y="1828842"/>
            <a:chExt cx="6248336" cy="3809900"/>
          </a:xfrm>
        </p:grpSpPr>
        <p:sp>
          <p:nvSpPr>
            <p:cNvPr id="8" name="AutoShape 53"/>
            <p:cNvSpPr>
              <a:spLocks noChangeArrowheads="1"/>
            </p:cNvSpPr>
            <p:nvPr/>
          </p:nvSpPr>
          <p:spPr bwMode="auto">
            <a:xfrm>
              <a:off x="762000" y="1828842"/>
              <a:ext cx="6248336" cy="38099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57150" cmpd="thickThin">
              <a:solidFill>
                <a:srgbClr val="FF9900"/>
              </a:solidFill>
              <a:rou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795338" y="2133634"/>
              <a:ext cx="6062600" cy="563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</a:t>
              </a:r>
              <a:endPara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圆角矩形 2"/>
          <p:cNvSpPr>
            <a:spLocks noChangeArrowheads="1"/>
          </p:cNvSpPr>
          <p:nvPr/>
        </p:nvSpPr>
        <p:spPr bwMode="auto">
          <a:xfrm>
            <a:off x="1143000" y="1409700"/>
            <a:ext cx="2514600" cy="65246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B2FA76-8B2E-4BD5-A7A9-4F7AAEBA3CE2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533400" y="1524000"/>
            <a:ext cx="7958138" cy="1524000"/>
            <a:chOff x="1012381" y="1936576"/>
            <a:chExt cx="6818755" cy="1261426"/>
          </a:xfrm>
        </p:grpSpPr>
        <p:sp>
          <p:nvSpPr>
            <p:cNvPr id="8" name="AutoShape 53"/>
            <p:cNvSpPr>
              <a:spLocks noChangeArrowheads="1"/>
            </p:cNvSpPr>
            <p:nvPr/>
          </p:nvSpPr>
          <p:spPr bwMode="auto">
            <a:xfrm>
              <a:off x="1012381" y="1936576"/>
              <a:ext cx="6724900" cy="1261426"/>
            </a:xfrm>
            <a:prstGeom prst="wedgeRoundRectCallout">
              <a:avLst>
                <a:gd name="adj1" fmla="val -20833"/>
                <a:gd name="adj2" fmla="val 62500"/>
                <a:gd name="adj3" fmla="val 16667"/>
              </a:avLst>
            </a:prstGeom>
            <a:solidFill>
              <a:srgbClr val="FFFFCC"/>
            </a:solidFill>
            <a:ln w="57150" cmpd="thickThin">
              <a:solidFill>
                <a:srgbClr val="FF9900"/>
              </a:solidFill>
              <a:rou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1040946" y="1999647"/>
              <a:ext cx="6790190" cy="55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AutoShape 12"/>
          <p:cNvSpPr>
            <a:spLocks noChangeArrowheads="1"/>
          </p:cNvSpPr>
          <p:nvPr/>
        </p:nvSpPr>
        <p:spPr bwMode="gray">
          <a:xfrm>
            <a:off x="533400" y="3581400"/>
            <a:ext cx="4946650" cy="2971800"/>
          </a:xfrm>
          <a:prstGeom prst="roundRect">
            <a:avLst>
              <a:gd name="adj" fmla="val 24009"/>
            </a:avLst>
          </a:prstGeom>
          <a:gradFill rotWithShape="1">
            <a:gsLst>
              <a:gs pos="0">
                <a:srgbClr val="F9F5D5"/>
              </a:gs>
              <a:gs pos="100000">
                <a:srgbClr val="F5EEB7"/>
              </a:gs>
            </a:gsLst>
            <a:lin ang="0" scaled="1"/>
          </a:gradFill>
          <a:ln w="38100" algn="ctr">
            <a:solidFill>
              <a:srgbClr val="C5A667"/>
            </a:solidFill>
            <a:round/>
          </a:ln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196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29200" y="3690938"/>
            <a:ext cx="3919538" cy="275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B2FA76-8B2E-4BD5-A7A9-4F7AAEBA3CE2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00" y="914400"/>
            <a:ext cx="3317875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4800" y="1752600"/>
            <a:ext cx="8534400" cy="480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4038614" y="1447852"/>
            <a:ext cx="1828768" cy="381000"/>
          </a:xfrm>
        </p:spPr>
        <p:txBody>
          <a:bodyPr/>
          <a:lstStyle>
            <a:lvl1pPr marL="0" indent="0">
              <a:buNone/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内容占位符 12"/>
          <p:cNvSpPr>
            <a:spLocks noGrp="1"/>
          </p:cNvSpPr>
          <p:nvPr>
            <p:ph sz="quarter" idx="11"/>
          </p:nvPr>
        </p:nvSpPr>
        <p:spPr>
          <a:xfrm>
            <a:off x="1239551" y="2367356"/>
            <a:ext cx="6934200" cy="36523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B2FA76-8B2E-4BD5-A7A9-4F7AAEBA3CE2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00" y="1066800"/>
            <a:ext cx="35052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0600" y="2057400"/>
            <a:ext cx="7404100" cy="434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200" y="4800600"/>
            <a:ext cx="2590800" cy="1895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内容占位符 12"/>
          <p:cNvSpPr>
            <a:spLocks noGrp="1"/>
          </p:cNvSpPr>
          <p:nvPr>
            <p:ph sz="quarter" idx="11"/>
          </p:nvPr>
        </p:nvSpPr>
        <p:spPr>
          <a:xfrm>
            <a:off x="1333321" y="2514624"/>
            <a:ext cx="6934200" cy="36523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B2FA76-8B2E-4BD5-A7A9-4F7AAEBA3CE2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B2FA76-8B2E-4BD5-A7A9-4F7AAEBA3CE2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B2FA76-8B2E-4BD5-A7A9-4F7AAEBA3CE2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单击图标添加表格</a:t>
            </a: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B2FA76-8B2E-4BD5-A7A9-4F7AAEBA3CE2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B2FA76-8B2E-4BD5-A7A9-4F7AAEBA3CE2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207DE92-41C5-4546-B018-D3ECE9078790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E5D96-ADE8-49CC-8985-077DBB3E42E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1D1D0-EEBD-4D95-B514-5BD26BE79A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19B70-8317-485B-AE00-764D9FEE2AB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936AD-3EB1-40F8-A1FC-B3FADC3BBB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1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DBFEC-27A4-4BF4-9790-227515FA03A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A073B-414A-4608-BADA-567B0B55FA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8CFE4-0B1E-4D9B-A7A3-63278917497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D0338-2C74-46A2-A7FC-93BB5BE682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39791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39791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535113"/>
            <a:ext cx="4042172" cy="63976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2174875"/>
            <a:ext cx="4042172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0342F-9059-43E4-8081-E4DCC31599F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CD92F-B4BD-41FC-81A0-FBB21F6066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B971F-A57A-4083-99B6-D5FE3F6D745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BE13C7-F871-46B0-B320-7545D4B5A7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38871-B8CD-45AE-8980-6F33849DB2B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06827B-AAB1-4A9C-AB7B-A8CCB8C441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49"/>
            <a:ext cx="3008710" cy="116205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73051"/>
            <a:ext cx="5111353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710" cy="4691063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E1E70-ACC5-4B93-9026-5D0BE78D92E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862A7C-1EC5-4C8C-84DE-81140953E9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9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7"/>
            <a:ext cx="5486400" cy="804863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BA18A-DDC4-40ED-A58B-B62149B5E70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048BD8-CA34-467D-A4F4-6D47ABCC09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7F121-B84C-4F74-8A70-39640D0866A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10C4E-CE95-4717-A93E-3C26E69AC4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8EF29-0151-47B7-B4FE-CFA793C2030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926A7-5D6D-4E1C-92F9-26156787A4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6243921" y="6545425"/>
            <a:ext cx="581352" cy="35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rcRect b="2332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4" Type="http://schemas.openxmlformats.org/officeDocument/2006/relationships/theme" Target="../theme/theme3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68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kumimoji="0" sz="14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8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/>
            </a:fld>
            <a:endParaRPr lang="zh-CN" altLang="en-US">
              <a:latin typeface="Comic Sans MS" panose="030F0702030302020204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spcBef>
                <a:spcPct val="20000"/>
              </a:spcBef>
              <a:defRPr sz="14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20000"/>
              </a:spcBef>
              <a:defRPr sz="14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spcBef>
                <a:spcPct val="20000"/>
              </a:spcBef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DB2FA76-8B2E-4BD5-A7A9-4F7AAEBA3CE2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  <a:endParaRPr lang="zh-CN" alt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  <a:endParaRPr lang="zh-CN" altLang="zh-CN" smtClean="0"/>
          </a:p>
          <a:p>
            <a:pPr lvl="1"/>
            <a:r>
              <a:rPr lang="zh-CN" altLang="zh-CN" smtClean="0"/>
              <a:t>第二级</a:t>
            </a:r>
            <a:endParaRPr lang="zh-CN" altLang="zh-CN" smtClean="0"/>
          </a:p>
          <a:p>
            <a:pPr lvl="2"/>
            <a:r>
              <a:rPr lang="zh-CN" altLang="zh-CN" smtClean="0"/>
              <a:t>第三级</a:t>
            </a:r>
            <a:endParaRPr lang="zh-CN" altLang="zh-CN" smtClean="0"/>
          </a:p>
          <a:p>
            <a:pPr lvl="3"/>
            <a:r>
              <a:rPr lang="zh-CN" altLang="zh-CN" smtClean="0"/>
              <a:t>第四级</a:t>
            </a:r>
            <a:endParaRPr lang="zh-CN" altLang="zh-CN" smtClean="0"/>
          </a:p>
          <a:p>
            <a:pPr lvl="4"/>
            <a:r>
              <a:rPr lang="zh-CN" altLang="zh-CN" smtClean="0"/>
              <a:t>第五级</a:t>
            </a:r>
            <a:endParaRPr lang="zh-CN" alt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FC96B2-36F3-412A-870C-F0D2001DB88D}" type="datetimeFigureOut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CE7C2A85-C14B-4E71-8756-B0201566C7B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7.xml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8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1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23.jpeg"/><Relationship Id="rId1" Type="http://schemas.openxmlformats.org/officeDocument/2006/relationships/tags" Target="../tags/tag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8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tags" Target="../tags/tag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5.xml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tags" Target="../tags/tag6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 flipH="1">
            <a:off x="0" y="2495550"/>
            <a:ext cx="9144000" cy="2070100"/>
          </a:xfrm>
          <a:prstGeom prst="rect">
            <a:avLst/>
          </a:prstGeom>
          <a:solidFill>
            <a:srgbClr val="CC4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 fontAlgn="base"/>
            <a:endParaRPr lang="zh-CN" altLang="en-US" strike="noStrike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5" name="Text Box 27"/>
          <p:cNvSpPr txBox="1"/>
          <p:nvPr/>
        </p:nvSpPr>
        <p:spPr>
          <a:xfrm>
            <a:off x="808038" y="1536700"/>
            <a:ext cx="18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35" name="图片 23" descr="e5b770c707da12766426e3543dfcea46"/>
          <p:cNvPicPr>
            <a:picLocks noChangeAspect="1"/>
          </p:cNvPicPr>
          <p:nvPr/>
        </p:nvPicPr>
        <p:blipFill>
          <a:blip r:embed="rId1">
            <a:lum bright="-6000" contrast="-12001"/>
          </a:blip>
          <a:srcRect l="14526" t="4713" r="14870" b="30443"/>
          <a:stretch>
            <a:fillRect/>
          </a:stretch>
        </p:blipFill>
        <p:spPr>
          <a:xfrm flipH="1">
            <a:off x="177165" y="4566285"/>
            <a:ext cx="2157730" cy="2291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4"/>
          <p:cNvSpPr txBox="1">
            <a:spLocks noChangeArrowheads="1"/>
          </p:cNvSpPr>
          <p:nvPr/>
        </p:nvSpPr>
        <p:spPr bwMode="auto">
          <a:xfrm>
            <a:off x="2555875" y="260350"/>
            <a:ext cx="6527165" cy="440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>
                <a:solidFill>
                  <a:schemeClr val="tx1"/>
                </a:solidFill>
                <a:latin typeface="Impact" panose="020B0806030902050204" pitchFamily="34" charset="0"/>
              </a:rPr>
              <a:t>7A Unit 4 My day</a:t>
            </a:r>
            <a:endParaRPr lang="en-US" altLang="zh-CN" sz="6600">
              <a:solidFill>
                <a:srgbClr val="FF0000"/>
              </a:solidFill>
              <a:latin typeface="Impact" panose="020B0806030902050204" pitchFamily="34" charset="0"/>
            </a:endParaRPr>
          </a:p>
          <a:p>
            <a:pPr algn="ctr" eaLnBrk="1" hangingPunct="1"/>
            <a:endParaRPr lang="en-US" altLang="zh-CN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mpact" panose="020B0806030902050204" pitchFamily="34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5400"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Reading I</a:t>
            </a:r>
            <a:endParaRPr lang="en-US" altLang="zh-CN" sz="5400">
              <a:solidFill>
                <a:schemeClr val="bg1"/>
              </a:solidFill>
              <a:effectLst/>
              <a:latin typeface="Impact" panose="020B0806030902050204" pitchFamily="34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5400">
                <a:solidFill>
                  <a:schemeClr val="tx1"/>
                </a:solidFill>
                <a:latin typeface="Impact" panose="020B0806030902050204" pitchFamily="34" charset="0"/>
              </a:rPr>
              <a:t>School life</a:t>
            </a:r>
            <a:endParaRPr lang="en-US" altLang="zh-CN" sz="540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pic>
        <p:nvPicPr>
          <p:cNvPr id="3" name="图片 2" descr="学校图片1"/>
          <p:cNvPicPr>
            <a:picLocks noChangeAspect="1"/>
          </p:cNvPicPr>
          <p:nvPr/>
        </p:nvPicPr>
        <p:blipFill>
          <a:blip r:embed="rId2"/>
          <a:srcRect t="7358" r="12639"/>
          <a:stretch>
            <a:fillRect/>
          </a:stretch>
        </p:blipFill>
        <p:spPr>
          <a:xfrm>
            <a:off x="107950" y="2276475"/>
            <a:ext cx="3783330" cy="2478405"/>
          </a:xfrm>
          <a:prstGeom prst="rect">
            <a:avLst/>
          </a:prstGeom>
        </p:spPr>
      </p:pic>
      <p:pic>
        <p:nvPicPr>
          <p:cNvPr id="4" name="图片 3" descr="学校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2435" y="4566285"/>
            <a:ext cx="3631565" cy="22891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467485" y="503555"/>
            <a:ext cx="6958965" cy="786130"/>
          </a:xfrm>
          <a:prstGeom prst="roundRect">
            <a:avLst/>
          </a:prstGeom>
          <a:noFill/>
          <a:ln w="38100" cap="flat" cmpd="sng" algn="ctr">
            <a:solidFill>
              <a:srgbClr val="543EF8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2"/>
          <p:cNvSpPr/>
          <p:nvPr/>
        </p:nvSpPr>
        <p:spPr>
          <a:xfrm>
            <a:off x="1832610" y="605155"/>
            <a:ext cx="64763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Task 1: Scan(</a:t>
            </a:r>
            <a:r>
              <a:rPr lang="zh-CN" altLang="en-US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扫读</a:t>
            </a:r>
            <a:r>
              <a:rPr lang="en-US" altLang="zh-CN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) and answer </a:t>
            </a:r>
            <a:endParaRPr lang="en-US" altLang="zh-CN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48" name="图片 47" descr="timg[5]"/>
          <p:cNvPicPr>
            <a:picLocks noChangeAspect="1"/>
          </p:cNvPicPr>
          <p:nvPr/>
        </p:nvPicPr>
        <p:blipFill>
          <a:blip r:embed="rId1"/>
          <a:srcRect l="28277" r="30350" b="31060"/>
          <a:stretch>
            <a:fillRect/>
          </a:stretch>
        </p:blipFill>
        <p:spPr>
          <a:xfrm rot="18600000">
            <a:off x="167005" y="118110"/>
            <a:ext cx="1627505" cy="1220932"/>
          </a:xfrm>
          <a:prstGeom prst="rect">
            <a:avLst/>
          </a:prstGeom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258888" y="3821113"/>
            <a:ext cx="64087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6" name="矩形 8"/>
          <p:cNvSpPr>
            <a:spLocks noChangeArrowheads="1"/>
          </p:cNvSpPr>
          <p:nvPr/>
        </p:nvSpPr>
        <p:spPr bwMode="auto">
          <a:xfrm>
            <a:off x="2411730" y="3717290"/>
            <a:ext cx="61683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342900" indent="-342900">
              <a:spcBef>
                <a:spcPct val="50000"/>
              </a:spcBef>
            </a:pP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</a:rPr>
              <a:t>Who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</a:rPr>
              <a:t> does Millie write to ?</a:t>
            </a:r>
            <a:endParaRPr lang="en-US" altLang="zh-CN" sz="3600" b="1">
              <a:solidFill>
                <a:srgbClr val="000000"/>
              </a:solidFill>
              <a:latin typeface="Comic Sans MS" panose="030F0702030302020204" pitchFamily="66" charset="0"/>
              <a:ea typeface="微软雅黑" panose="020B0503020204020204" charset="-122"/>
              <a:cs typeface="Comic Sans MS" panose="030F0702030302020204" pitchFamily="66" charset="0"/>
            </a:endParaRPr>
          </a:p>
        </p:txBody>
      </p:sp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2566219" y="5228955"/>
            <a:ext cx="6619056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</a:rPr>
              <a:t>How many</a:t>
            </a:r>
            <a:r>
              <a:rPr lang="en-US" altLang="zh-CN" sz="3600" b="1">
                <a:solidFill>
                  <a:srgbClr val="000000"/>
                </a:solidFill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</a:rPr>
              <a:t> paragraphs are there?</a:t>
            </a:r>
            <a:endParaRPr lang="en-US" altLang="zh-CN" sz="3600" b="1">
              <a:solidFill>
                <a:srgbClr val="000000"/>
              </a:solidFill>
              <a:latin typeface="Comic Sans MS" panose="030F0702030302020204" pitchFamily="66" charset="0"/>
              <a:ea typeface="微软雅黑" panose="020B0503020204020204" charset="-122"/>
              <a:cs typeface="Comic Sans MS" panose="030F0702030302020204" pitchFamily="66" charset="0"/>
            </a:endParaRPr>
          </a:p>
        </p:txBody>
      </p:sp>
      <p:grpSp>
        <p:nvGrpSpPr>
          <p:cNvPr id="3109" name="Shape 3109"/>
          <p:cNvGrpSpPr/>
          <p:nvPr/>
        </p:nvGrpSpPr>
        <p:grpSpPr>
          <a:xfrm>
            <a:off x="685837" y="1398653"/>
            <a:ext cx="2017204" cy="2075366"/>
            <a:chOff x="3218934" y="1955277"/>
            <a:chExt cx="2756641" cy="2684217"/>
          </a:xfrm>
        </p:grpSpPr>
        <p:sp>
          <p:nvSpPr>
            <p:cNvPr id="3110" name="Shape 3110"/>
            <p:cNvSpPr/>
            <p:nvPr/>
          </p:nvSpPr>
          <p:spPr>
            <a:xfrm>
              <a:off x="3218934" y="2978199"/>
              <a:ext cx="1730671" cy="640203"/>
            </a:xfrm>
            <a:custGeom>
              <a:avLst/>
              <a:gdLst/>
              <a:ahLst/>
              <a:cxnLst/>
              <a:rect l="0" t="0" r="0" b="0"/>
              <a:pathLst>
                <a:path w="119999" h="119999" extrusionOk="0">
                  <a:moveTo>
                    <a:pt x="21996" y="120000"/>
                  </a:moveTo>
                  <a:cubicBezTo>
                    <a:pt x="9800" y="120000"/>
                    <a:pt x="0" y="92807"/>
                    <a:pt x="0" y="59704"/>
                  </a:cubicBezTo>
                  <a:cubicBezTo>
                    <a:pt x="0" y="27192"/>
                    <a:pt x="9800" y="0"/>
                    <a:pt x="21996" y="0"/>
                  </a:cubicBezTo>
                  <a:cubicBezTo>
                    <a:pt x="98003" y="0"/>
                    <a:pt x="98003" y="0"/>
                    <a:pt x="98003" y="0"/>
                  </a:cubicBezTo>
                  <a:cubicBezTo>
                    <a:pt x="110199" y="0"/>
                    <a:pt x="120000" y="27192"/>
                    <a:pt x="120000" y="59704"/>
                  </a:cubicBezTo>
                  <a:cubicBezTo>
                    <a:pt x="120000" y="92807"/>
                    <a:pt x="110199" y="120000"/>
                    <a:pt x="98003" y="120000"/>
                  </a:cubicBezTo>
                  <a:lnTo>
                    <a:pt x="21996" y="12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68" tIns="34275" rIns="68568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675" b="0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zihun58hao-chuangzhonghei" panose="00000500000000000000" pitchFamily="2" charset="-122"/>
                <a:ea typeface="zihun58hao-chuangzhonghei" panose="00000500000000000000" pitchFamily="2" charset="-122"/>
                <a:cs typeface="Calibri" panose="020F0502020204030204"/>
                <a:sym typeface="zihun58hao-chuangzhonghei" panose="00000500000000000000" pitchFamily="2" charset="-122"/>
              </a:endParaRPr>
            </a:p>
          </p:txBody>
        </p:sp>
        <p:grpSp>
          <p:nvGrpSpPr>
            <p:cNvPr id="3111" name="Shape 3111"/>
            <p:cNvGrpSpPr/>
            <p:nvPr/>
          </p:nvGrpSpPr>
          <p:grpSpPr>
            <a:xfrm rot="-2700000">
              <a:off x="3291358" y="2379636"/>
              <a:ext cx="2684217" cy="1838941"/>
              <a:chOff x="1242834" y="2839226"/>
              <a:chExt cx="2934305" cy="2010276"/>
            </a:xfrm>
          </p:grpSpPr>
          <p:sp>
            <p:nvSpPr>
              <p:cNvPr id="3112" name="Shape 3112"/>
              <p:cNvSpPr/>
              <p:nvPr/>
            </p:nvSpPr>
            <p:spPr>
              <a:xfrm rot="-2700000">
                <a:off x="2462713" y="3132173"/>
                <a:ext cx="1418576" cy="1424383"/>
              </a:xfrm>
              <a:custGeom>
                <a:avLst/>
                <a:gdLst/>
                <a:ahLst/>
                <a:cxnLst/>
                <a:rect l="0" t="0" r="0" b="0"/>
                <a:pathLst>
                  <a:path w="119999" h="119999" extrusionOk="0">
                    <a:moveTo>
                      <a:pt x="53171" y="11622"/>
                    </a:moveTo>
                    <a:cubicBezTo>
                      <a:pt x="41549" y="0"/>
                      <a:pt x="22953" y="0"/>
                      <a:pt x="11622" y="11622"/>
                    </a:cubicBezTo>
                    <a:cubicBezTo>
                      <a:pt x="0" y="22953"/>
                      <a:pt x="0" y="41549"/>
                      <a:pt x="11622" y="53171"/>
                    </a:cubicBezTo>
                    <a:cubicBezTo>
                      <a:pt x="66828" y="108377"/>
                      <a:pt x="66828" y="108377"/>
                      <a:pt x="66828" y="108377"/>
                    </a:cubicBezTo>
                    <a:cubicBezTo>
                      <a:pt x="78450" y="120000"/>
                      <a:pt x="97046" y="120000"/>
                      <a:pt x="108377" y="108377"/>
                    </a:cubicBezTo>
                    <a:cubicBezTo>
                      <a:pt x="120000" y="97046"/>
                      <a:pt x="120000" y="78450"/>
                      <a:pt x="108377" y="66828"/>
                    </a:cubicBezTo>
                    <a:lnTo>
                      <a:pt x="53171" y="11622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lIns="68568" tIns="34275" rIns="68568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675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endParaRPr>
              </a:p>
            </p:txBody>
          </p:sp>
          <p:sp>
            <p:nvSpPr>
              <p:cNvPr id="3113" name="Shape 3113"/>
              <p:cNvSpPr/>
              <p:nvPr/>
            </p:nvSpPr>
            <p:spPr>
              <a:xfrm rot="-2700000">
                <a:off x="1538296" y="3132083"/>
                <a:ext cx="1414220" cy="1421480"/>
              </a:xfrm>
              <a:custGeom>
                <a:avLst/>
                <a:gdLst/>
                <a:ahLst/>
                <a:cxnLst/>
                <a:rect l="0" t="0" r="0" b="0"/>
                <a:pathLst>
                  <a:path w="119999" h="119999" extrusionOk="0">
                    <a:moveTo>
                      <a:pt x="108640" y="66990"/>
                    </a:moveTo>
                    <a:cubicBezTo>
                      <a:pt x="120000" y="78349"/>
                      <a:pt x="120000" y="96990"/>
                      <a:pt x="108640" y="108640"/>
                    </a:cubicBezTo>
                    <a:cubicBezTo>
                      <a:pt x="96990" y="120000"/>
                      <a:pt x="78349" y="120000"/>
                      <a:pt x="66990" y="108640"/>
                    </a:cubicBezTo>
                    <a:cubicBezTo>
                      <a:pt x="11359" y="53300"/>
                      <a:pt x="11359" y="53300"/>
                      <a:pt x="11359" y="53300"/>
                    </a:cubicBezTo>
                    <a:cubicBezTo>
                      <a:pt x="0" y="41650"/>
                      <a:pt x="0" y="23009"/>
                      <a:pt x="11359" y="11359"/>
                    </a:cubicBezTo>
                    <a:cubicBezTo>
                      <a:pt x="23009" y="0"/>
                      <a:pt x="41650" y="0"/>
                      <a:pt x="53009" y="11359"/>
                    </a:cubicBezTo>
                    <a:lnTo>
                      <a:pt x="108640" y="66990"/>
                    </a:lnTo>
                    <a:close/>
                  </a:path>
                </a:pathLst>
              </a:cu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txBody>
              <a:bodyPr lIns="68568" tIns="34275" rIns="68568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675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endParaRPr>
              </a:p>
            </p:txBody>
          </p:sp>
        </p:grpSp>
        <p:grpSp>
          <p:nvGrpSpPr>
            <p:cNvPr id="3114" name="Shape 3114"/>
            <p:cNvGrpSpPr/>
            <p:nvPr/>
          </p:nvGrpSpPr>
          <p:grpSpPr>
            <a:xfrm rot="2700000">
              <a:off x="3290787" y="2378384"/>
              <a:ext cx="2684217" cy="1838003"/>
              <a:chOff x="1242834" y="2837172"/>
              <a:chExt cx="2934305" cy="2009250"/>
            </a:xfrm>
          </p:grpSpPr>
          <p:sp>
            <p:nvSpPr>
              <p:cNvPr id="3115" name="Shape 3115"/>
              <p:cNvSpPr/>
              <p:nvPr/>
            </p:nvSpPr>
            <p:spPr>
              <a:xfrm rot="2700000">
                <a:off x="2463740" y="3130544"/>
                <a:ext cx="1418576" cy="1421480"/>
              </a:xfrm>
              <a:custGeom>
                <a:avLst/>
                <a:gdLst/>
                <a:ahLst/>
                <a:cxnLst/>
                <a:rect l="0" t="0" r="0" b="0"/>
                <a:pathLst>
                  <a:path w="119999" h="119999" extrusionOk="0">
                    <a:moveTo>
                      <a:pt x="11622" y="66990"/>
                    </a:moveTo>
                    <a:cubicBezTo>
                      <a:pt x="0" y="78349"/>
                      <a:pt x="0" y="96990"/>
                      <a:pt x="11622" y="108640"/>
                    </a:cubicBezTo>
                    <a:cubicBezTo>
                      <a:pt x="22953" y="120000"/>
                      <a:pt x="41549" y="120000"/>
                      <a:pt x="53171" y="108640"/>
                    </a:cubicBezTo>
                    <a:cubicBezTo>
                      <a:pt x="108377" y="53300"/>
                      <a:pt x="108377" y="53300"/>
                      <a:pt x="108377" y="53300"/>
                    </a:cubicBezTo>
                    <a:cubicBezTo>
                      <a:pt x="120000" y="41650"/>
                      <a:pt x="120000" y="23009"/>
                      <a:pt x="108377" y="11359"/>
                    </a:cubicBezTo>
                    <a:cubicBezTo>
                      <a:pt x="97046" y="0"/>
                      <a:pt x="78450" y="0"/>
                      <a:pt x="66828" y="11359"/>
                    </a:cubicBezTo>
                    <a:lnTo>
                      <a:pt x="11622" y="6699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lIns="68568" tIns="34275" rIns="68568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675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endParaRPr>
              </a:p>
            </p:txBody>
          </p:sp>
          <p:sp>
            <p:nvSpPr>
              <p:cNvPr id="3116" name="Shape 3116"/>
              <p:cNvSpPr/>
              <p:nvPr/>
            </p:nvSpPr>
            <p:spPr>
              <a:xfrm rot="2700000">
                <a:off x="1539323" y="3130633"/>
                <a:ext cx="1414220" cy="1424383"/>
              </a:xfrm>
              <a:custGeom>
                <a:avLst/>
                <a:gdLst/>
                <a:ahLst/>
                <a:cxnLst/>
                <a:rect l="0" t="0" r="0" b="0"/>
                <a:pathLst>
                  <a:path w="119999" h="119999" extrusionOk="0">
                    <a:moveTo>
                      <a:pt x="66990" y="11622"/>
                    </a:moveTo>
                    <a:cubicBezTo>
                      <a:pt x="78349" y="0"/>
                      <a:pt x="96990" y="0"/>
                      <a:pt x="108640" y="11622"/>
                    </a:cubicBezTo>
                    <a:cubicBezTo>
                      <a:pt x="120000" y="22953"/>
                      <a:pt x="120000" y="41549"/>
                      <a:pt x="108640" y="53171"/>
                    </a:cubicBezTo>
                    <a:cubicBezTo>
                      <a:pt x="53009" y="108377"/>
                      <a:pt x="53009" y="108377"/>
                      <a:pt x="53009" y="108377"/>
                    </a:cubicBezTo>
                    <a:cubicBezTo>
                      <a:pt x="41650" y="120000"/>
                      <a:pt x="23009" y="120000"/>
                      <a:pt x="11359" y="108377"/>
                    </a:cubicBezTo>
                    <a:cubicBezTo>
                      <a:pt x="0" y="97046"/>
                      <a:pt x="0" y="78450"/>
                      <a:pt x="11359" y="66828"/>
                    </a:cubicBezTo>
                    <a:lnTo>
                      <a:pt x="66990" y="11622"/>
                    </a:lnTo>
                    <a:close/>
                  </a:path>
                </a:pathLst>
              </a:custGeom>
              <a:solidFill>
                <a:schemeClr val="accent2">
                  <a:alpha val="60000"/>
                </a:schemeClr>
              </a:solidFill>
              <a:ln>
                <a:noFill/>
              </a:ln>
            </p:spPr>
            <p:txBody>
              <a:bodyPr lIns="68568" tIns="34275" rIns="68568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675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endParaRPr>
              </a:p>
            </p:txBody>
          </p:sp>
        </p:grpSp>
        <p:sp>
          <p:nvSpPr>
            <p:cNvPr id="3117" name="Shape 3117"/>
            <p:cNvSpPr/>
            <p:nvPr/>
          </p:nvSpPr>
          <p:spPr>
            <a:xfrm>
              <a:off x="4367846" y="3032661"/>
              <a:ext cx="527304" cy="5326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68568" tIns="34275" rIns="68568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675" b="0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zihun58hao-chuangzhonghei" panose="00000500000000000000" pitchFamily="2" charset="-122"/>
                <a:ea typeface="zihun58hao-chuangzhonghei" panose="00000500000000000000" pitchFamily="2" charset="-122"/>
                <a:cs typeface="Calibri" panose="020F0502020204030204"/>
                <a:sym typeface="zihun58hao-chuangzhonghei" panose="00000500000000000000" pitchFamily="2" charset="-122"/>
              </a:endParaRPr>
            </a:p>
          </p:txBody>
        </p:sp>
        <p:sp>
          <p:nvSpPr>
            <p:cNvPr id="3118" name="Shape 3118"/>
            <p:cNvSpPr txBox="1"/>
            <p:nvPr/>
          </p:nvSpPr>
          <p:spPr>
            <a:xfrm>
              <a:off x="4449380" y="3138260"/>
              <a:ext cx="824380" cy="338371"/>
            </a:xfrm>
            <a:prstGeom prst="rect">
              <a:avLst/>
            </a:prstGeom>
            <a:noFill/>
            <a:ln>
              <a:noFill/>
            </a:ln>
          </p:spPr>
          <p:txBody>
            <a:bodyPr lIns="68568" tIns="34275" rIns="68568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rPr>
                <a:t>01</a:t>
              </a:r>
              <a:endParaRPr kumimoji="0" lang="en-US" sz="1200" b="1" i="0" u="none" strike="noStrike" kern="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zihun58hao-chuangzhonghei" panose="00000500000000000000" pitchFamily="2" charset="-122"/>
                <a:ea typeface="zihun58hao-chuangzhonghei" panose="00000500000000000000" pitchFamily="2" charset="-122"/>
                <a:cs typeface="Calibri" panose="020F0502020204030204"/>
                <a:sym typeface="zihun58hao-chuangzhonghei" panose="00000500000000000000" pitchFamily="2" charset="-122"/>
              </a:endParaRPr>
            </a:p>
          </p:txBody>
        </p:sp>
      </p:grpSp>
      <p:grpSp>
        <p:nvGrpSpPr>
          <p:cNvPr id="3119" name="Shape 3119"/>
          <p:cNvGrpSpPr/>
          <p:nvPr/>
        </p:nvGrpSpPr>
        <p:grpSpPr>
          <a:xfrm>
            <a:off x="567700" y="2770604"/>
            <a:ext cx="2506860" cy="2507762"/>
            <a:chOff x="1203293" y="1698539"/>
            <a:chExt cx="3198596" cy="3199746"/>
          </a:xfrm>
        </p:grpSpPr>
        <p:sp>
          <p:nvSpPr>
            <p:cNvPr id="3120" name="Shape 3120"/>
            <p:cNvSpPr/>
            <p:nvPr/>
          </p:nvSpPr>
          <p:spPr>
            <a:xfrm>
              <a:off x="1388179" y="2978199"/>
              <a:ext cx="1730671" cy="640203"/>
            </a:xfrm>
            <a:custGeom>
              <a:avLst/>
              <a:gdLst/>
              <a:ahLst/>
              <a:cxnLst/>
              <a:rect l="0" t="0" r="0" b="0"/>
              <a:pathLst>
                <a:path w="119999" h="119999" extrusionOk="0">
                  <a:moveTo>
                    <a:pt x="21996" y="120000"/>
                  </a:moveTo>
                  <a:cubicBezTo>
                    <a:pt x="9800" y="120000"/>
                    <a:pt x="0" y="92807"/>
                    <a:pt x="0" y="59704"/>
                  </a:cubicBezTo>
                  <a:cubicBezTo>
                    <a:pt x="0" y="27192"/>
                    <a:pt x="9800" y="0"/>
                    <a:pt x="21996" y="0"/>
                  </a:cubicBezTo>
                  <a:cubicBezTo>
                    <a:pt x="98003" y="0"/>
                    <a:pt x="98003" y="0"/>
                    <a:pt x="98003" y="0"/>
                  </a:cubicBezTo>
                  <a:cubicBezTo>
                    <a:pt x="110199" y="0"/>
                    <a:pt x="120000" y="27192"/>
                    <a:pt x="120000" y="59704"/>
                  </a:cubicBezTo>
                  <a:cubicBezTo>
                    <a:pt x="120000" y="92807"/>
                    <a:pt x="110199" y="120000"/>
                    <a:pt x="98003" y="120000"/>
                  </a:cubicBezTo>
                  <a:lnTo>
                    <a:pt x="21996" y="12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568" tIns="34275" rIns="68568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675" b="0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zihun58hao-chuangzhonghei" panose="00000500000000000000" pitchFamily="2" charset="-122"/>
                <a:ea typeface="zihun58hao-chuangzhonghei" panose="00000500000000000000" pitchFamily="2" charset="-122"/>
                <a:cs typeface="Calibri" panose="020F0502020204030204"/>
                <a:sym typeface="zihun58hao-chuangzhonghei" panose="00000500000000000000" pitchFamily="2" charset="-122"/>
              </a:endParaRPr>
            </a:p>
          </p:txBody>
        </p:sp>
        <p:grpSp>
          <p:nvGrpSpPr>
            <p:cNvPr id="3121" name="Shape 3121"/>
            <p:cNvGrpSpPr/>
            <p:nvPr/>
          </p:nvGrpSpPr>
          <p:grpSpPr>
            <a:xfrm rot="-2700000">
              <a:off x="1460602" y="2379636"/>
              <a:ext cx="2684217" cy="1838941"/>
              <a:chOff x="1242834" y="2839226"/>
              <a:chExt cx="2934305" cy="2010276"/>
            </a:xfrm>
          </p:grpSpPr>
          <p:sp>
            <p:nvSpPr>
              <p:cNvPr id="3122" name="Shape 3122"/>
              <p:cNvSpPr/>
              <p:nvPr/>
            </p:nvSpPr>
            <p:spPr>
              <a:xfrm rot="-2700000">
                <a:off x="2462713" y="3132173"/>
                <a:ext cx="1418576" cy="1424383"/>
              </a:xfrm>
              <a:custGeom>
                <a:avLst/>
                <a:gdLst/>
                <a:ahLst/>
                <a:cxnLst/>
                <a:rect l="0" t="0" r="0" b="0"/>
                <a:pathLst>
                  <a:path w="119999" h="119999" extrusionOk="0">
                    <a:moveTo>
                      <a:pt x="53171" y="11622"/>
                    </a:moveTo>
                    <a:cubicBezTo>
                      <a:pt x="41549" y="0"/>
                      <a:pt x="22953" y="0"/>
                      <a:pt x="11622" y="11622"/>
                    </a:cubicBezTo>
                    <a:cubicBezTo>
                      <a:pt x="0" y="22953"/>
                      <a:pt x="0" y="41549"/>
                      <a:pt x="11622" y="53171"/>
                    </a:cubicBezTo>
                    <a:cubicBezTo>
                      <a:pt x="66828" y="108377"/>
                      <a:pt x="66828" y="108377"/>
                      <a:pt x="66828" y="108377"/>
                    </a:cubicBezTo>
                    <a:cubicBezTo>
                      <a:pt x="78450" y="120000"/>
                      <a:pt x="97046" y="120000"/>
                      <a:pt x="108377" y="108377"/>
                    </a:cubicBezTo>
                    <a:cubicBezTo>
                      <a:pt x="120000" y="97046"/>
                      <a:pt x="120000" y="78450"/>
                      <a:pt x="108377" y="66828"/>
                    </a:cubicBezTo>
                    <a:lnTo>
                      <a:pt x="53171" y="11622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lIns="68568" tIns="34275" rIns="68568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675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endParaRPr>
              </a:p>
            </p:txBody>
          </p:sp>
          <p:sp>
            <p:nvSpPr>
              <p:cNvPr id="3123" name="Shape 3123"/>
              <p:cNvSpPr/>
              <p:nvPr/>
            </p:nvSpPr>
            <p:spPr>
              <a:xfrm rot="-2700000">
                <a:off x="1538296" y="3132083"/>
                <a:ext cx="1414220" cy="1421480"/>
              </a:xfrm>
              <a:custGeom>
                <a:avLst/>
                <a:gdLst/>
                <a:ahLst/>
                <a:cxnLst/>
                <a:rect l="0" t="0" r="0" b="0"/>
                <a:pathLst>
                  <a:path w="119999" h="119999" extrusionOk="0">
                    <a:moveTo>
                      <a:pt x="108640" y="66990"/>
                    </a:moveTo>
                    <a:cubicBezTo>
                      <a:pt x="120000" y="78349"/>
                      <a:pt x="120000" y="96990"/>
                      <a:pt x="108640" y="108640"/>
                    </a:cubicBezTo>
                    <a:cubicBezTo>
                      <a:pt x="96990" y="120000"/>
                      <a:pt x="78349" y="120000"/>
                      <a:pt x="66990" y="108640"/>
                    </a:cubicBezTo>
                    <a:cubicBezTo>
                      <a:pt x="11359" y="53300"/>
                      <a:pt x="11359" y="53300"/>
                      <a:pt x="11359" y="53300"/>
                    </a:cubicBezTo>
                    <a:cubicBezTo>
                      <a:pt x="0" y="41650"/>
                      <a:pt x="0" y="23009"/>
                      <a:pt x="11359" y="11359"/>
                    </a:cubicBezTo>
                    <a:cubicBezTo>
                      <a:pt x="23009" y="0"/>
                      <a:pt x="41650" y="0"/>
                      <a:pt x="53009" y="11359"/>
                    </a:cubicBezTo>
                    <a:lnTo>
                      <a:pt x="108640" y="66990"/>
                    </a:lnTo>
                    <a:close/>
                  </a:path>
                </a:pathLst>
              </a:cu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txBody>
              <a:bodyPr lIns="68568" tIns="34275" rIns="68568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675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endParaRPr>
              </a:p>
            </p:txBody>
          </p:sp>
        </p:grpSp>
        <p:grpSp>
          <p:nvGrpSpPr>
            <p:cNvPr id="3124" name="Shape 3124"/>
            <p:cNvGrpSpPr/>
            <p:nvPr/>
          </p:nvGrpSpPr>
          <p:grpSpPr>
            <a:xfrm rot="2700000">
              <a:off x="1460031" y="2378384"/>
              <a:ext cx="2684217" cy="1838003"/>
              <a:chOff x="1242834" y="2837172"/>
              <a:chExt cx="2934305" cy="2009250"/>
            </a:xfrm>
          </p:grpSpPr>
          <p:sp>
            <p:nvSpPr>
              <p:cNvPr id="3125" name="Shape 3125"/>
              <p:cNvSpPr/>
              <p:nvPr/>
            </p:nvSpPr>
            <p:spPr>
              <a:xfrm rot="2700000">
                <a:off x="2463740" y="3130544"/>
                <a:ext cx="1418576" cy="1421480"/>
              </a:xfrm>
              <a:custGeom>
                <a:avLst/>
                <a:gdLst/>
                <a:ahLst/>
                <a:cxnLst/>
                <a:rect l="0" t="0" r="0" b="0"/>
                <a:pathLst>
                  <a:path w="119999" h="119999" extrusionOk="0">
                    <a:moveTo>
                      <a:pt x="11622" y="66990"/>
                    </a:moveTo>
                    <a:cubicBezTo>
                      <a:pt x="0" y="78349"/>
                      <a:pt x="0" y="96990"/>
                      <a:pt x="11622" y="108640"/>
                    </a:cubicBezTo>
                    <a:cubicBezTo>
                      <a:pt x="22953" y="120000"/>
                      <a:pt x="41549" y="120000"/>
                      <a:pt x="53171" y="108640"/>
                    </a:cubicBezTo>
                    <a:cubicBezTo>
                      <a:pt x="108377" y="53300"/>
                      <a:pt x="108377" y="53300"/>
                      <a:pt x="108377" y="53300"/>
                    </a:cubicBezTo>
                    <a:cubicBezTo>
                      <a:pt x="120000" y="41650"/>
                      <a:pt x="120000" y="23009"/>
                      <a:pt x="108377" y="11359"/>
                    </a:cubicBezTo>
                    <a:cubicBezTo>
                      <a:pt x="97046" y="0"/>
                      <a:pt x="78450" y="0"/>
                      <a:pt x="66828" y="11359"/>
                    </a:cubicBezTo>
                    <a:lnTo>
                      <a:pt x="11622" y="6699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lIns="68568" tIns="34275" rIns="68568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675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endParaRPr>
              </a:p>
            </p:txBody>
          </p:sp>
          <p:sp>
            <p:nvSpPr>
              <p:cNvPr id="3126" name="Shape 3126"/>
              <p:cNvSpPr/>
              <p:nvPr/>
            </p:nvSpPr>
            <p:spPr>
              <a:xfrm rot="2700000">
                <a:off x="1539323" y="3130633"/>
                <a:ext cx="1414220" cy="1424383"/>
              </a:xfrm>
              <a:custGeom>
                <a:avLst/>
                <a:gdLst/>
                <a:ahLst/>
                <a:cxnLst/>
                <a:rect l="0" t="0" r="0" b="0"/>
                <a:pathLst>
                  <a:path w="119999" h="119999" extrusionOk="0">
                    <a:moveTo>
                      <a:pt x="66990" y="11622"/>
                    </a:moveTo>
                    <a:cubicBezTo>
                      <a:pt x="78349" y="0"/>
                      <a:pt x="96990" y="0"/>
                      <a:pt x="108640" y="11622"/>
                    </a:cubicBezTo>
                    <a:cubicBezTo>
                      <a:pt x="120000" y="22953"/>
                      <a:pt x="120000" y="41549"/>
                      <a:pt x="108640" y="53171"/>
                    </a:cubicBezTo>
                    <a:cubicBezTo>
                      <a:pt x="53009" y="108377"/>
                      <a:pt x="53009" y="108377"/>
                      <a:pt x="53009" y="108377"/>
                    </a:cubicBezTo>
                    <a:cubicBezTo>
                      <a:pt x="41650" y="120000"/>
                      <a:pt x="23009" y="120000"/>
                      <a:pt x="11359" y="108377"/>
                    </a:cubicBezTo>
                    <a:cubicBezTo>
                      <a:pt x="0" y="97046"/>
                      <a:pt x="0" y="78450"/>
                      <a:pt x="11359" y="66828"/>
                    </a:cubicBezTo>
                    <a:lnTo>
                      <a:pt x="66990" y="11622"/>
                    </a:lnTo>
                    <a:close/>
                  </a:path>
                </a:pathLst>
              </a:cu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txBody>
              <a:bodyPr lIns="68568" tIns="34275" rIns="68568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675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endParaRPr>
              </a:p>
            </p:txBody>
          </p:sp>
        </p:grpSp>
        <p:sp>
          <p:nvSpPr>
            <p:cNvPr id="3127" name="Shape 3127"/>
            <p:cNvSpPr/>
            <p:nvPr/>
          </p:nvSpPr>
          <p:spPr>
            <a:xfrm>
              <a:off x="2537091" y="3032661"/>
              <a:ext cx="527304" cy="5326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68568" tIns="34275" rIns="68568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675" b="0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zihun58hao-chuangzhonghei" panose="00000500000000000000" pitchFamily="2" charset="-122"/>
                <a:ea typeface="zihun58hao-chuangzhonghei" panose="00000500000000000000" pitchFamily="2" charset="-122"/>
                <a:cs typeface="Calibri" panose="020F0502020204030204"/>
                <a:sym typeface="zihun58hao-chuangzhonghei" panose="00000500000000000000" pitchFamily="2" charset="-122"/>
              </a:endParaRPr>
            </a:p>
          </p:txBody>
        </p:sp>
        <p:sp>
          <p:nvSpPr>
            <p:cNvPr id="3128" name="Shape 3128"/>
            <p:cNvSpPr txBox="1"/>
            <p:nvPr/>
          </p:nvSpPr>
          <p:spPr>
            <a:xfrm>
              <a:off x="2618297" y="3138184"/>
              <a:ext cx="3930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lIns="68568" tIns="34275" rIns="68568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rPr>
                <a:t>02</a:t>
              </a:r>
              <a:endParaRPr kumimoji="0" lang="en-US" sz="1050" b="1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zihun58hao-chuangzhonghei" panose="00000500000000000000" pitchFamily="2" charset="-122"/>
                <a:ea typeface="zihun58hao-chuangzhonghei" panose="00000500000000000000" pitchFamily="2" charset="-122"/>
                <a:cs typeface="Calibri" panose="020F0502020204030204"/>
                <a:sym typeface="zihun58hao-chuangzhonghei" panose="00000500000000000000" pitchFamily="2" charset="-122"/>
              </a:endParaRPr>
            </a:p>
          </p:txBody>
        </p:sp>
      </p:grpSp>
      <p:grpSp>
        <p:nvGrpSpPr>
          <p:cNvPr id="3089" name="Shape 3089"/>
          <p:cNvGrpSpPr/>
          <p:nvPr/>
        </p:nvGrpSpPr>
        <p:grpSpPr>
          <a:xfrm>
            <a:off x="541111" y="4645174"/>
            <a:ext cx="2506860" cy="2507762"/>
            <a:chOff x="6695561" y="1698539"/>
            <a:chExt cx="3198596" cy="3199746"/>
          </a:xfrm>
        </p:grpSpPr>
        <p:sp>
          <p:nvSpPr>
            <p:cNvPr id="3090" name="Shape 3090"/>
            <p:cNvSpPr/>
            <p:nvPr/>
          </p:nvSpPr>
          <p:spPr>
            <a:xfrm>
              <a:off x="6880446" y="2978199"/>
              <a:ext cx="1730671" cy="640203"/>
            </a:xfrm>
            <a:custGeom>
              <a:avLst/>
              <a:gdLst/>
              <a:ahLst/>
              <a:cxnLst/>
              <a:rect l="0" t="0" r="0" b="0"/>
              <a:pathLst>
                <a:path w="119999" h="119999" extrusionOk="0">
                  <a:moveTo>
                    <a:pt x="21996" y="120000"/>
                  </a:moveTo>
                  <a:cubicBezTo>
                    <a:pt x="9800" y="120000"/>
                    <a:pt x="0" y="92807"/>
                    <a:pt x="0" y="59704"/>
                  </a:cubicBezTo>
                  <a:cubicBezTo>
                    <a:pt x="0" y="27192"/>
                    <a:pt x="9800" y="0"/>
                    <a:pt x="21996" y="0"/>
                  </a:cubicBezTo>
                  <a:cubicBezTo>
                    <a:pt x="98003" y="0"/>
                    <a:pt x="98003" y="0"/>
                    <a:pt x="98003" y="0"/>
                  </a:cubicBezTo>
                  <a:cubicBezTo>
                    <a:pt x="110199" y="0"/>
                    <a:pt x="120000" y="27192"/>
                    <a:pt x="120000" y="59704"/>
                  </a:cubicBezTo>
                  <a:cubicBezTo>
                    <a:pt x="120000" y="92807"/>
                    <a:pt x="110199" y="120000"/>
                    <a:pt x="98003" y="120000"/>
                  </a:cubicBezTo>
                  <a:lnTo>
                    <a:pt x="21996" y="1200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68568" tIns="34275" rIns="68568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675" b="0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zihun58hao-chuangzhonghei" panose="00000500000000000000" pitchFamily="2" charset="-122"/>
                <a:ea typeface="zihun58hao-chuangzhonghei" panose="00000500000000000000" pitchFamily="2" charset="-122"/>
                <a:cs typeface="Calibri" panose="020F0502020204030204"/>
                <a:sym typeface="zihun58hao-chuangzhonghei" panose="00000500000000000000" pitchFamily="2" charset="-122"/>
              </a:endParaRPr>
            </a:p>
          </p:txBody>
        </p:sp>
        <p:grpSp>
          <p:nvGrpSpPr>
            <p:cNvPr id="3091" name="Shape 3091"/>
            <p:cNvGrpSpPr/>
            <p:nvPr/>
          </p:nvGrpSpPr>
          <p:grpSpPr>
            <a:xfrm rot="-2700000">
              <a:off x="6952870" y="2379636"/>
              <a:ext cx="2684217" cy="1838941"/>
              <a:chOff x="1242834" y="2839226"/>
              <a:chExt cx="2934305" cy="2010276"/>
            </a:xfrm>
          </p:grpSpPr>
          <p:sp>
            <p:nvSpPr>
              <p:cNvPr id="3092" name="Shape 3092"/>
              <p:cNvSpPr/>
              <p:nvPr/>
            </p:nvSpPr>
            <p:spPr>
              <a:xfrm rot="-2700000">
                <a:off x="2462713" y="3132173"/>
                <a:ext cx="1418576" cy="1424383"/>
              </a:xfrm>
              <a:custGeom>
                <a:avLst/>
                <a:gdLst/>
                <a:ahLst/>
                <a:cxnLst/>
                <a:rect l="0" t="0" r="0" b="0"/>
                <a:pathLst>
                  <a:path w="119999" h="119999" extrusionOk="0">
                    <a:moveTo>
                      <a:pt x="53171" y="11622"/>
                    </a:moveTo>
                    <a:cubicBezTo>
                      <a:pt x="41549" y="0"/>
                      <a:pt x="22953" y="0"/>
                      <a:pt x="11622" y="11622"/>
                    </a:cubicBezTo>
                    <a:cubicBezTo>
                      <a:pt x="0" y="22953"/>
                      <a:pt x="0" y="41549"/>
                      <a:pt x="11622" y="53171"/>
                    </a:cubicBezTo>
                    <a:cubicBezTo>
                      <a:pt x="66828" y="108377"/>
                      <a:pt x="66828" y="108377"/>
                      <a:pt x="66828" y="108377"/>
                    </a:cubicBezTo>
                    <a:cubicBezTo>
                      <a:pt x="78450" y="120000"/>
                      <a:pt x="97046" y="120000"/>
                      <a:pt x="108377" y="108377"/>
                    </a:cubicBezTo>
                    <a:cubicBezTo>
                      <a:pt x="120000" y="97046"/>
                      <a:pt x="120000" y="78450"/>
                      <a:pt x="108377" y="66828"/>
                    </a:cubicBezTo>
                    <a:lnTo>
                      <a:pt x="53171" y="11622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lIns="68568" tIns="34275" rIns="68568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675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endParaRPr>
              </a:p>
            </p:txBody>
          </p:sp>
          <p:sp>
            <p:nvSpPr>
              <p:cNvPr id="3093" name="Shape 3093"/>
              <p:cNvSpPr/>
              <p:nvPr/>
            </p:nvSpPr>
            <p:spPr>
              <a:xfrm rot="-2700000">
                <a:off x="1538296" y="3132083"/>
                <a:ext cx="1414220" cy="1421480"/>
              </a:xfrm>
              <a:custGeom>
                <a:avLst/>
                <a:gdLst/>
                <a:ahLst/>
                <a:cxnLst/>
                <a:rect l="0" t="0" r="0" b="0"/>
                <a:pathLst>
                  <a:path w="119999" h="119999" extrusionOk="0">
                    <a:moveTo>
                      <a:pt x="108640" y="66990"/>
                    </a:moveTo>
                    <a:cubicBezTo>
                      <a:pt x="120000" y="78349"/>
                      <a:pt x="120000" y="96990"/>
                      <a:pt x="108640" y="108640"/>
                    </a:cubicBezTo>
                    <a:cubicBezTo>
                      <a:pt x="96990" y="120000"/>
                      <a:pt x="78349" y="120000"/>
                      <a:pt x="66990" y="108640"/>
                    </a:cubicBezTo>
                    <a:cubicBezTo>
                      <a:pt x="11359" y="53300"/>
                      <a:pt x="11359" y="53300"/>
                      <a:pt x="11359" y="53300"/>
                    </a:cubicBezTo>
                    <a:cubicBezTo>
                      <a:pt x="0" y="41650"/>
                      <a:pt x="0" y="23009"/>
                      <a:pt x="11359" y="11359"/>
                    </a:cubicBezTo>
                    <a:cubicBezTo>
                      <a:pt x="23009" y="0"/>
                      <a:pt x="41650" y="0"/>
                      <a:pt x="53009" y="11359"/>
                    </a:cubicBezTo>
                    <a:lnTo>
                      <a:pt x="108640" y="66990"/>
                    </a:lnTo>
                    <a:close/>
                  </a:path>
                </a:pathLst>
              </a:cu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txBody>
              <a:bodyPr lIns="68568" tIns="34275" rIns="68568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675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endParaRPr>
              </a:p>
            </p:txBody>
          </p:sp>
        </p:grpSp>
        <p:grpSp>
          <p:nvGrpSpPr>
            <p:cNvPr id="3094" name="Shape 3094"/>
            <p:cNvGrpSpPr/>
            <p:nvPr/>
          </p:nvGrpSpPr>
          <p:grpSpPr>
            <a:xfrm rot="2700000">
              <a:off x="6952299" y="2378384"/>
              <a:ext cx="2684217" cy="1838003"/>
              <a:chOff x="1242834" y="2837172"/>
              <a:chExt cx="2934305" cy="2009250"/>
            </a:xfrm>
          </p:grpSpPr>
          <p:sp>
            <p:nvSpPr>
              <p:cNvPr id="3095" name="Shape 3095"/>
              <p:cNvSpPr/>
              <p:nvPr/>
            </p:nvSpPr>
            <p:spPr>
              <a:xfrm rot="2700000">
                <a:off x="2463740" y="3130544"/>
                <a:ext cx="1418576" cy="1421480"/>
              </a:xfrm>
              <a:custGeom>
                <a:avLst/>
                <a:gdLst/>
                <a:ahLst/>
                <a:cxnLst/>
                <a:rect l="0" t="0" r="0" b="0"/>
                <a:pathLst>
                  <a:path w="119999" h="119999" extrusionOk="0">
                    <a:moveTo>
                      <a:pt x="11622" y="66990"/>
                    </a:moveTo>
                    <a:cubicBezTo>
                      <a:pt x="0" y="78349"/>
                      <a:pt x="0" y="96990"/>
                      <a:pt x="11622" y="108640"/>
                    </a:cubicBezTo>
                    <a:cubicBezTo>
                      <a:pt x="22953" y="120000"/>
                      <a:pt x="41549" y="120000"/>
                      <a:pt x="53171" y="108640"/>
                    </a:cubicBezTo>
                    <a:cubicBezTo>
                      <a:pt x="108377" y="53300"/>
                      <a:pt x="108377" y="53300"/>
                      <a:pt x="108377" y="53300"/>
                    </a:cubicBezTo>
                    <a:cubicBezTo>
                      <a:pt x="120000" y="41650"/>
                      <a:pt x="120000" y="23009"/>
                      <a:pt x="108377" y="11359"/>
                    </a:cubicBezTo>
                    <a:cubicBezTo>
                      <a:pt x="97046" y="0"/>
                      <a:pt x="78450" y="0"/>
                      <a:pt x="66828" y="11359"/>
                    </a:cubicBezTo>
                    <a:lnTo>
                      <a:pt x="11622" y="6699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lIns="68568" tIns="34275" rIns="68568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675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endParaRPr>
              </a:p>
            </p:txBody>
          </p:sp>
          <p:sp>
            <p:nvSpPr>
              <p:cNvPr id="3096" name="Shape 3096"/>
              <p:cNvSpPr/>
              <p:nvPr/>
            </p:nvSpPr>
            <p:spPr>
              <a:xfrm rot="2700000">
                <a:off x="1539323" y="3130633"/>
                <a:ext cx="1414220" cy="1424383"/>
              </a:xfrm>
              <a:custGeom>
                <a:avLst/>
                <a:gdLst/>
                <a:ahLst/>
                <a:cxnLst/>
                <a:rect l="0" t="0" r="0" b="0"/>
                <a:pathLst>
                  <a:path w="119999" h="119999" extrusionOk="0">
                    <a:moveTo>
                      <a:pt x="66990" y="11622"/>
                    </a:moveTo>
                    <a:cubicBezTo>
                      <a:pt x="78349" y="0"/>
                      <a:pt x="96990" y="0"/>
                      <a:pt x="108640" y="11622"/>
                    </a:cubicBezTo>
                    <a:cubicBezTo>
                      <a:pt x="120000" y="22953"/>
                      <a:pt x="120000" y="41549"/>
                      <a:pt x="108640" y="53171"/>
                    </a:cubicBezTo>
                    <a:cubicBezTo>
                      <a:pt x="53009" y="108377"/>
                      <a:pt x="53009" y="108377"/>
                      <a:pt x="53009" y="108377"/>
                    </a:cubicBezTo>
                    <a:cubicBezTo>
                      <a:pt x="41650" y="120000"/>
                      <a:pt x="23009" y="120000"/>
                      <a:pt x="11359" y="108377"/>
                    </a:cubicBezTo>
                    <a:cubicBezTo>
                      <a:pt x="0" y="97046"/>
                      <a:pt x="0" y="78450"/>
                      <a:pt x="11359" y="66828"/>
                    </a:cubicBezTo>
                    <a:lnTo>
                      <a:pt x="66990" y="11622"/>
                    </a:lnTo>
                    <a:close/>
                  </a:path>
                </a:pathLst>
              </a:cu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txBody>
              <a:bodyPr lIns="68568" tIns="34275" rIns="68568" bIns="34275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675" b="0" i="0" u="none" strike="noStrike" kern="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endParaRPr>
              </a:p>
            </p:txBody>
          </p:sp>
        </p:grpSp>
        <p:sp>
          <p:nvSpPr>
            <p:cNvPr id="3097" name="Shape 3097"/>
            <p:cNvSpPr/>
            <p:nvPr/>
          </p:nvSpPr>
          <p:spPr>
            <a:xfrm>
              <a:off x="8029359" y="3032661"/>
              <a:ext cx="527304" cy="5326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68568" tIns="34275" rIns="68568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675" b="0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zihun58hao-chuangzhonghei" panose="00000500000000000000" pitchFamily="2" charset="-122"/>
                <a:ea typeface="zihun58hao-chuangzhonghei" panose="00000500000000000000" pitchFamily="2" charset="-122"/>
                <a:cs typeface="Calibri" panose="020F0502020204030204"/>
                <a:sym typeface="zihun58hao-chuangzhonghei" panose="00000500000000000000" pitchFamily="2" charset="-122"/>
              </a:endParaRPr>
            </a:p>
          </p:txBody>
        </p:sp>
        <p:sp>
          <p:nvSpPr>
            <p:cNvPr id="3098" name="Shape 3098"/>
            <p:cNvSpPr txBox="1"/>
            <p:nvPr/>
          </p:nvSpPr>
          <p:spPr>
            <a:xfrm>
              <a:off x="8110564" y="3138184"/>
              <a:ext cx="393056" cy="338554"/>
            </a:xfrm>
            <a:prstGeom prst="rect">
              <a:avLst/>
            </a:prstGeom>
            <a:noFill/>
            <a:ln>
              <a:noFill/>
            </a:ln>
          </p:spPr>
          <p:txBody>
            <a:bodyPr lIns="68568" tIns="34275" rIns="68568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050" b="1" i="0" u="none" strike="noStrike" kern="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zihun58hao-chuangzhonghei" panose="00000500000000000000" pitchFamily="2" charset="-122"/>
                  <a:ea typeface="zihun58hao-chuangzhonghei" panose="00000500000000000000" pitchFamily="2" charset="-122"/>
                  <a:cs typeface="Calibri" panose="020F0502020204030204"/>
                  <a:sym typeface="zihun58hao-chuangzhonghei" panose="00000500000000000000" pitchFamily="2" charset="-122"/>
                </a:rPr>
                <a:t>03</a:t>
              </a:r>
              <a:endParaRPr kumimoji="0" lang="en-US" sz="1050" b="1" i="0" u="none" strike="noStrike" kern="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zihun58hao-chuangzhonghei" panose="00000500000000000000" pitchFamily="2" charset="-122"/>
                <a:ea typeface="zihun58hao-chuangzhonghei" panose="00000500000000000000" pitchFamily="2" charset="-122"/>
                <a:cs typeface="Calibri" panose="020F0502020204030204"/>
                <a:sym typeface="zihun58hao-chuangzhonghei" panose="00000500000000000000" pitchFamily="2" charset="-122"/>
              </a:endParaRPr>
            </a:p>
          </p:txBody>
        </p:sp>
      </p:grpSp>
      <p:sp>
        <p:nvSpPr>
          <p:cNvPr id="9218" name="Text Box 5"/>
          <p:cNvSpPr txBox="1">
            <a:spLocks noChangeArrowheads="1"/>
          </p:cNvSpPr>
          <p:nvPr/>
        </p:nvSpPr>
        <p:spPr bwMode="auto">
          <a:xfrm>
            <a:off x="2411730" y="2098040"/>
            <a:ext cx="5975985" cy="645160"/>
          </a:xfrm>
          <a:prstGeom prst="rect">
            <a:avLst/>
          </a:prstGeom>
          <a:solidFill>
            <a:schemeClr val="bg1"/>
          </a:solidFill>
          <a:ln w="25400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algn="ctr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3600" b="1" noProof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华文新魏" panose="02010800040101010101" charset="-122"/>
                <a:cs typeface="Comic Sans MS" panose="030F0702030302020204" pitchFamily="66" charset="0"/>
                <a:sym typeface="+mn-ea"/>
              </a:rPr>
              <a:t>What</a:t>
            </a:r>
            <a:r>
              <a:rPr lang="en-US" altLang="zh-CN" sz="3600" b="1" noProof="0" smtClean="0">
                <a:solidFill>
                  <a:srgbClr val="000000"/>
                </a:solidFill>
                <a:latin typeface="Comic Sans MS" panose="030F0702030302020204" pitchFamily="66" charset="0"/>
                <a:ea typeface="华文新魏" panose="02010800040101010101" charset="-122"/>
                <a:cs typeface="Comic Sans MS" panose="030F0702030302020204" pitchFamily="66" charset="0"/>
                <a:sym typeface="+mn-ea"/>
              </a:rPr>
              <a:t> </a:t>
            </a:r>
            <a:r>
              <a:rPr lang="en-US" altLang="zh-CN" sz="3600" b="1" noProof="0">
                <a:solidFill>
                  <a:srgbClr val="000000"/>
                </a:solidFill>
                <a:latin typeface="Comic Sans MS" panose="030F0702030302020204" pitchFamily="66" charset="0"/>
                <a:ea typeface="华文新魏" panose="02010800040101010101" charset="-122"/>
                <a:cs typeface="Comic Sans MS" panose="030F0702030302020204" pitchFamily="66" charset="0"/>
                <a:sym typeface="+mn-ea"/>
              </a:rPr>
              <a:t>kind of article</a:t>
            </a:r>
            <a:r>
              <a:rPr lang="en-US" altLang="zh-CN" sz="3600" b="1" noProof="0" smtClean="0">
                <a:solidFill>
                  <a:srgbClr val="000000"/>
                </a:solidFill>
                <a:latin typeface="Comic Sans MS" panose="030F0702030302020204" pitchFamily="66" charset="0"/>
                <a:ea typeface="华文新魏" panose="02010800040101010101" charset="-122"/>
                <a:cs typeface="Comic Sans MS" panose="030F0702030302020204" pitchFamily="66" charset="0"/>
                <a:sym typeface="+mn-ea"/>
              </a:rPr>
              <a:t> is </a:t>
            </a:r>
            <a:r>
              <a:rPr lang="en-US" altLang="zh-CN" sz="3600" b="1" noProof="0">
                <a:solidFill>
                  <a:srgbClr val="000000"/>
                </a:solidFill>
                <a:latin typeface="Comic Sans MS" panose="030F0702030302020204" pitchFamily="66" charset="0"/>
                <a:ea typeface="华文新魏" panose="02010800040101010101" charset="-122"/>
                <a:cs typeface="Comic Sans MS" panose="030F0702030302020204" pitchFamily="66" charset="0"/>
                <a:sym typeface="+mn-ea"/>
              </a:rPr>
              <a:t>it?</a:t>
            </a:r>
            <a:endParaRPr lang="en-US" altLang="zh-CN" sz="3600" b="1" noProof="0">
              <a:solidFill>
                <a:srgbClr val="000000"/>
              </a:solidFill>
              <a:latin typeface="Comic Sans MS" panose="030F0702030302020204" pitchFamily="66" charset="0"/>
              <a:ea typeface="华文新魏" panose="02010800040101010101" charset="-122"/>
              <a:cs typeface="Comic Sans MS" panose="030F0702030302020204" pitchFamily="66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6190" y="5949315"/>
            <a:ext cx="2242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</a:rPr>
              <a:t>有几段？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31820" y="2852420"/>
            <a:ext cx="4319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tx1"/>
                </a:solidFill>
              </a:rPr>
              <a:t>这篇文章是什么类型的？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275965" y="4492625"/>
            <a:ext cx="4319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tx1"/>
                </a:solidFill>
              </a:rPr>
              <a:t>Millie </a:t>
            </a:r>
            <a:r>
              <a:rPr lang="zh-CN" altLang="en-US" sz="2800" b="1">
                <a:solidFill>
                  <a:schemeClr val="tx1"/>
                </a:solidFill>
              </a:rPr>
              <a:t>写给谁？</a:t>
            </a:r>
            <a:endParaRPr lang="zh-CN" altLang="en-US" sz="2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3" grpId="0"/>
      <p:bldP spid="9218" grpId="0" bldLvl="0" animBg="1"/>
      <p:bldP spid="4" grpId="0"/>
      <p:bldP spid="7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01023190139"/>
          <p:cNvPicPr>
            <a:picLocks noChangeAspect="1"/>
          </p:cNvPicPr>
          <p:nvPr/>
        </p:nvPicPr>
        <p:blipFill>
          <a:blip r:embed="rId1"/>
          <a:srcRect l="8932" t="12664" r="7783" b="8023"/>
          <a:stretch>
            <a:fillRect/>
          </a:stretch>
        </p:blipFill>
        <p:spPr>
          <a:xfrm>
            <a:off x="35560" y="116205"/>
            <a:ext cx="5001260" cy="670814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978660" y="1628775"/>
            <a:ext cx="7031990" cy="4576445"/>
            <a:chOff x="3116" y="2565"/>
            <a:chExt cx="11074" cy="7207"/>
          </a:xfrm>
        </p:grpSpPr>
        <p:sp>
          <p:nvSpPr>
            <p:cNvPr id="9218" name="Text Box 5"/>
            <p:cNvSpPr txBox="1">
              <a:spLocks noChangeArrowheads="1"/>
            </p:cNvSpPr>
            <p:nvPr/>
          </p:nvSpPr>
          <p:spPr bwMode="auto">
            <a:xfrm>
              <a:off x="3116" y="2565"/>
              <a:ext cx="11074" cy="1016"/>
            </a:xfrm>
            <a:prstGeom prst="rect">
              <a:avLst/>
            </a:prstGeom>
            <a:solidFill>
              <a:schemeClr val="accent2"/>
            </a:solidFill>
            <a:ln w="25400">
              <a:solidFill>
                <a:schemeClr val="accent2"/>
              </a:solidFill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R="0" algn="ctr" defTabSz="914400" fontAlgn="auto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en-US" altLang="zh-CN" sz="3600" b="1" noProof="0" smtClean="0">
                  <a:solidFill>
                    <a:srgbClr val="000000"/>
                  </a:solidFill>
                  <a:latin typeface="Comic Sans MS" panose="030F0702030302020204" pitchFamily="66" charset="0"/>
                  <a:ea typeface="华文新魏" panose="02010800040101010101" charset="-122"/>
                  <a:cs typeface="Comic Sans MS" panose="030F0702030302020204" pitchFamily="66" charset="0"/>
                  <a:sym typeface="+mn-ea"/>
                </a:rPr>
                <a:t>1</a:t>
              </a:r>
              <a:r>
                <a:rPr lang="zh-CN" altLang="en-US" sz="3600" b="1" noProof="0" smtClean="0">
                  <a:solidFill>
                    <a:srgbClr val="000000"/>
                  </a:solidFill>
                  <a:latin typeface="Comic Sans MS" panose="030F0702030302020204" pitchFamily="66" charset="0"/>
                  <a:ea typeface="华文新魏" panose="02010800040101010101" charset="-122"/>
                  <a:cs typeface="Comic Sans MS" panose="030F0702030302020204" pitchFamily="66" charset="0"/>
                  <a:sym typeface="+mn-ea"/>
                </a:rPr>
                <a:t>、</a:t>
              </a:r>
              <a:r>
                <a:rPr lang="en-US" altLang="zh-CN" sz="3600" b="1" noProof="0" smtClean="0">
                  <a:solidFill>
                    <a:srgbClr val="000000"/>
                  </a:solidFill>
                  <a:latin typeface="Comic Sans MS" panose="030F0702030302020204" pitchFamily="66" charset="0"/>
                  <a:ea typeface="华文新魏" panose="02010800040101010101" charset="-122"/>
                  <a:cs typeface="Comic Sans MS" panose="030F0702030302020204" pitchFamily="66" charset="0"/>
                  <a:sym typeface="+mn-ea"/>
                </a:rPr>
                <a:t>What </a:t>
              </a:r>
              <a:r>
                <a:rPr lang="en-US" altLang="zh-CN" sz="3600" b="1" noProof="0">
                  <a:solidFill>
                    <a:srgbClr val="000000"/>
                  </a:solidFill>
                  <a:latin typeface="Comic Sans MS" panose="030F0702030302020204" pitchFamily="66" charset="0"/>
                  <a:ea typeface="华文新魏" panose="02010800040101010101" charset="-122"/>
                  <a:cs typeface="Comic Sans MS" panose="030F0702030302020204" pitchFamily="66" charset="0"/>
                  <a:sym typeface="+mn-ea"/>
                </a:rPr>
                <a:t>kind of article</a:t>
              </a:r>
              <a:r>
                <a:rPr lang="en-US" altLang="zh-CN" sz="3600" b="1" noProof="0" smtClean="0">
                  <a:solidFill>
                    <a:srgbClr val="000000"/>
                  </a:solidFill>
                  <a:latin typeface="Comic Sans MS" panose="030F0702030302020204" pitchFamily="66" charset="0"/>
                  <a:ea typeface="华文新魏" panose="02010800040101010101" charset="-122"/>
                  <a:cs typeface="Comic Sans MS" panose="030F0702030302020204" pitchFamily="66" charset="0"/>
                  <a:sym typeface="+mn-ea"/>
                </a:rPr>
                <a:t> is </a:t>
              </a:r>
              <a:r>
                <a:rPr lang="en-US" altLang="zh-CN" sz="3600" b="1" noProof="0">
                  <a:solidFill>
                    <a:srgbClr val="000000"/>
                  </a:solidFill>
                  <a:latin typeface="Comic Sans MS" panose="030F0702030302020204" pitchFamily="66" charset="0"/>
                  <a:ea typeface="华文新魏" panose="02010800040101010101" charset="-122"/>
                  <a:cs typeface="Comic Sans MS" panose="030F0702030302020204" pitchFamily="66" charset="0"/>
                  <a:sym typeface="+mn-ea"/>
                </a:rPr>
                <a:t>it?</a:t>
              </a:r>
              <a:endParaRPr lang="en-US" altLang="zh-CN" sz="3600" b="1" noProof="0">
                <a:solidFill>
                  <a:srgbClr val="000000"/>
                </a:solidFill>
                <a:latin typeface="Comic Sans MS" panose="030F0702030302020204" pitchFamily="66" charset="0"/>
                <a:ea typeface="华文新魏" panose="02010800040101010101" charset="-122"/>
                <a:cs typeface="Comic Sans MS" panose="030F0702030302020204" pitchFamily="66" charset="0"/>
                <a:sym typeface="+mn-ea"/>
              </a:endParaRPr>
            </a:p>
          </p:txBody>
        </p:sp>
        <p:sp>
          <p:nvSpPr>
            <p:cNvPr id="9220" name="TextBox 5"/>
            <p:cNvSpPr txBox="1"/>
            <p:nvPr/>
          </p:nvSpPr>
          <p:spPr>
            <a:xfrm>
              <a:off x="8788" y="3812"/>
              <a:ext cx="5267" cy="59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marL="514350" marR="0" indent="-514350" algn="l" defTabSz="914400" fontAlgn="auto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AutoNum type="alphaUcPeriod"/>
                <a:defRPr/>
              </a:pPr>
              <a:r>
                <a:rPr kumimoji="0" lang="en-US" altLang="zh-CN" sz="4000" b="1" kern="1200" cap="none" spc="0" normalizeH="0" baseline="0" noProof="0">
                  <a:solidFill>
                    <a:srgbClr val="000000"/>
                  </a:solidFill>
                  <a:ea typeface="华文新魏" panose="02010800040101010101" charset="-122"/>
                  <a:cs typeface="Comic Sans MS" panose="030F0702030302020204" pitchFamily="66" charset="0"/>
                </a:rPr>
                <a:t>A</a:t>
              </a:r>
              <a:r>
                <a:rPr kumimoji="0" lang="en-US" altLang="zh-CN" sz="4000" b="1" kern="1200" cap="none" spc="0" normalizeH="0" baseline="0" noProof="0" smtClean="0">
                  <a:solidFill>
                    <a:srgbClr val="000000"/>
                  </a:solidFill>
                  <a:ea typeface="华文新魏" panose="02010800040101010101" charset="-122"/>
                  <a:cs typeface="Comic Sans MS" panose="030F0702030302020204" pitchFamily="66" charset="0"/>
                </a:rPr>
                <a:t> story.   </a:t>
              </a:r>
              <a:endParaRPr kumimoji="0" lang="en-US" altLang="zh-CN" sz="4000" b="1" kern="1200" cap="none" spc="0" normalizeH="0" baseline="0" noProof="0">
                <a:solidFill>
                  <a:srgbClr val="000000"/>
                </a:solidFill>
                <a:ea typeface="华文新魏" panose="02010800040101010101" charset="-122"/>
                <a:cs typeface="Comic Sans MS" panose="030F0702030302020204" pitchFamily="66" charset="0"/>
              </a:endParaRPr>
            </a:p>
            <a:p>
              <a:pPr marL="514350" marR="0" indent="-514350" algn="l" defTabSz="914400" fontAlgn="auto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AutoNum type="alphaUcPeriod"/>
                <a:defRPr/>
              </a:pPr>
              <a:r>
                <a:rPr kumimoji="0" lang="en-US" altLang="zh-CN" sz="4000" b="1" kern="1200" cap="none" spc="0" normalizeH="0" baseline="0" noProof="0">
                  <a:solidFill>
                    <a:srgbClr val="000000"/>
                  </a:solidFill>
                  <a:ea typeface="华文新魏" panose="02010800040101010101" charset="-122"/>
                  <a:cs typeface="Comic Sans MS" panose="030F0702030302020204" pitchFamily="66" charset="0"/>
                </a:rPr>
                <a:t>A</a:t>
              </a:r>
              <a:r>
                <a:rPr kumimoji="0" lang="en-US" altLang="zh-CN" sz="4000" b="1" kern="1200" cap="none" spc="0" normalizeH="0" baseline="0" noProof="0" smtClean="0">
                  <a:solidFill>
                    <a:srgbClr val="000000"/>
                  </a:solidFill>
                  <a:ea typeface="华文新魏" panose="02010800040101010101" charset="-122"/>
                  <a:cs typeface="Comic Sans MS" panose="030F0702030302020204" pitchFamily="66" charset="0"/>
                </a:rPr>
                <a:t> </a:t>
              </a:r>
              <a:r>
                <a:rPr lang="en-US" altLang="zh-CN" sz="4000" b="1" noProof="1" smtClean="0">
                  <a:solidFill>
                    <a:srgbClr val="000000"/>
                  </a:solidFill>
                  <a:ea typeface="华文新魏" panose="02010800040101010101" charset="-122"/>
                  <a:cs typeface="Comic Sans MS" panose="030F0702030302020204" pitchFamily="66" charset="0"/>
                </a:rPr>
                <a:t>letter.</a:t>
              </a:r>
              <a:r>
                <a:rPr kumimoji="0" lang="en-US" altLang="zh-CN" sz="4000" b="1" kern="1200" cap="none" spc="0" normalizeH="0" baseline="0" noProof="0" smtClean="0">
                  <a:solidFill>
                    <a:srgbClr val="000000"/>
                  </a:solidFill>
                  <a:ea typeface="华文新魏" panose="02010800040101010101" charset="-122"/>
                  <a:cs typeface="Comic Sans MS" panose="030F0702030302020204" pitchFamily="66" charset="0"/>
                </a:rPr>
                <a:t>   </a:t>
              </a:r>
              <a:endParaRPr kumimoji="0" lang="en-US" altLang="zh-CN" sz="4000" b="1" kern="1200" cap="none" spc="0" normalizeH="0" baseline="0" noProof="0">
                <a:solidFill>
                  <a:srgbClr val="000000"/>
                </a:solidFill>
                <a:ea typeface="华文新魏" panose="02010800040101010101" charset="-122"/>
                <a:cs typeface="Comic Sans MS" panose="030F0702030302020204" pitchFamily="66" charset="0"/>
              </a:endParaRPr>
            </a:p>
            <a:p>
              <a:pPr marL="514350" marR="0" indent="-514350" algn="l" defTabSz="914400" fontAlgn="auto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AutoNum type="alphaUcPeriod" startAt="3"/>
                <a:defRPr/>
              </a:pPr>
              <a:r>
                <a:rPr kumimoji="0" lang="en-US" altLang="zh-CN" sz="4000" b="1" kern="1200" cap="none" spc="0" normalizeH="0" baseline="0" noProof="0">
                  <a:solidFill>
                    <a:srgbClr val="000000"/>
                  </a:solidFill>
                  <a:ea typeface="华文新魏" panose="02010800040101010101" charset="-122"/>
                  <a:cs typeface="Comic Sans MS" panose="030F0702030302020204" pitchFamily="66" charset="0"/>
                </a:rPr>
                <a:t>A</a:t>
              </a:r>
              <a:r>
                <a:rPr kumimoji="0" lang="en-US" altLang="zh-CN" sz="4000" b="1" kern="1200" cap="none" spc="0" normalizeH="0" baseline="0" noProof="0" smtClean="0">
                  <a:solidFill>
                    <a:srgbClr val="000000"/>
                  </a:solidFill>
                  <a:ea typeface="华文新魏" panose="02010800040101010101" charset="-122"/>
                  <a:cs typeface="Comic Sans MS" panose="030F0702030302020204" pitchFamily="66" charset="0"/>
                </a:rPr>
                <a:t> poem.   </a:t>
              </a:r>
              <a:endParaRPr kumimoji="0" lang="en-US" altLang="zh-CN" sz="4000" b="1" kern="1200" cap="none" spc="0" normalizeH="0" baseline="0" noProof="0" smtClean="0">
                <a:solidFill>
                  <a:srgbClr val="000000"/>
                </a:solidFill>
                <a:ea typeface="华文新魏" panose="02010800040101010101" charset="-122"/>
                <a:cs typeface="Comic Sans MS" panose="030F0702030302020204" pitchFamily="66" charset="0"/>
              </a:endParaRPr>
            </a:p>
            <a:p>
              <a:pPr marL="514350" marR="0" indent="-514350" algn="l" defTabSz="914400" fontAlgn="auto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AutoNum type="alphaUcPeriod" startAt="3"/>
                <a:defRPr/>
              </a:pPr>
              <a:r>
                <a:rPr kumimoji="0" lang="en-US" altLang="zh-CN" sz="4000" b="1" kern="1200" cap="none" spc="0" normalizeH="0" baseline="0" noProof="0" smtClean="0">
                  <a:solidFill>
                    <a:srgbClr val="000000"/>
                  </a:solidFill>
                  <a:ea typeface="华文新魏" panose="02010800040101010101" charset="-122"/>
                  <a:cs typeface="Comic Sans MS" panose="030F0702030302020204" pitchFamily="66" charset="0"/>
                </a:rPr>
                <a:t>An email.</a:t>
              </a:r>
              <a:endParaRPr kumimoji="0" lang="en-US" altLang="zh-CN" sz="4000" b="1" kern="1200" cap="none" spc="0" normalizeH="0" baseline="0" noProof="0" smtClean="0">
                <a:solidFill>
                  <a:srgbClr val="000000"/>
                </a:solidFill>
                <a:ea typeface="华文新魏" panose="02010800040101010101" charset="-122"/>
                <a:cs typeface="Comic Sans MS" panose="030F0702030302020204" pitchFamily="66" charset="0"/>
              </a:endParaRPr>
            </a:p>
          </p:txBody>
        </p:sp>
      </p:grpSp>
      <p:pic>
        <p:nvPicPr>
          <p:cNvPr id="25" name="Picture 7" descr="C:\Users\Administrator\Desktop\11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8625" y="5516880"/>
            <a:ext cx="678180" cy="60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420110" y="260350"/>
            <a:ext cx="1276350" cy="521970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algn="ctr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en-US" altLang="zh-CN" sz="2800" b="1" noProof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6190" y="908685"/>
            <a:ext cx="3632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</a:rPr>
              <a:t>这篇文章是什么类型的？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466215" y="1293495"/>
            <a:ext cx="7512050" cy="786130"/>
          </a:xfrm>
          <a:prstGeom prst="roundRect">
            <a:avLst/>
          </a:prstGeom>
          <a:noFill/>
          <a:ln w="38100" cap="flat" cmpd="sng" algn="ctr">
            <a:solidFill>
              <a:srgbClr val="543EF8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2"/>
          <p:cNvSpPr/>
          <p:nvPr/>
        </p:nvSpPr>
        <p:spPr>
          <a:xfrm>
            <a:off x="1655445" y="1395095"/>
            <a:ext cx="70853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Task 1: Scan(</a:t>
            </a:r>
            <a:r>
              <a:rPr lang="zh-CN" altLang="en-US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找读</a:t>
            </a:r>
            <a:r>
              <a:rPr lang="en-US" altLang="zh-CN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) and answer </a:t>
            </a:r>
            <a:endParaRPr lang="en-US" altLang="zh-CN" b="1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48" name="图片 47" descr="timg[5]"/>
          <p:cNvPicPr>
            <a:picLocks noChangeAspect="1"/>
          </p:cNvPicPr>
          <p:nvPr/>
        </p:nvPicPr>
        <p:blipFill>
          <a:blip r:embed="rId1"/>
          <a:srcRect l="28277" r="30350" b="31060"/>
          <a:stretch>
            <a:fillRect/>
          </a:stretch>
        </p:blipFill>
        <p:spPr>
          <a:xfrm rot="18600000">
            <a:off x="247650" y="798195"/>
            <a:ext cx="1627505" cy="1220932"/>
          </a:xfrm>
          <a:prstGeom prst="rect">
            <a:avLst/>
          </a:prstGeom>
        </p:spPr>
      </p:pic>
      <p:sp>
        <p:nvSpPr>
          <p:cNvPr id="10243" name="Rectangle 2"/>
          <p:cNvSpPr>
            <a:spLocks noGrp="1" noChangeArrowheads="1"/>
          </p:cNvSpPr>
          <p:nvPr/>
        </p:nvSpPr>
        <p:spPr bwMode="auto">
          <a:xfrm>
            <a:off x="1619885" y="612140"/>
            <a:ext cx="59436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3600" b="1" smtClean="0">
                <a:solidFill>
                  <a:srgbClr val="FF0000"/>
                </a:solidFill>
              </a:rPr>
              <a:t>While-task  Fast reading</a:t>
            </a:r>
            <a:endParaRPr lang="en-US" altLang="zh-CN" sz="3600" b="1" smtClean="0">
              <a:solidFill>
                <a:srgbClr val="FF0000"/>
              </a:solidFill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258888" y="4179888"/>
            <a:ext cx="64087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6" name="矩形 8"/>
          <p:cNvSpPr>
            <a:spLocks noChangeArrowheads="1"/>
          </p:cNvSpPr>
          <p:nvPr/>
        </p:nvSpPr>
        <p:spPr bwMode="auto">
          <a:xfrm>
            <a:off x="351155" y="2620645"/>
            <a:ext cx="844486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342900" indent="-342900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Who does Millie write to ?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7" name="矩形 9"/>
          <p:cNvSpPr>
            <a:spLocks noChangeArrowheads="1"/>
          </p:cNvSpPr>
          <p:nvPr/>
        </p:nvSpPr>
        <p:spPr bwMode="auto">
          <a:xfrm>
            <a:off x="351155" y="3764280"/>
            <a:ext cx="87312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What's the email about?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351155" y="4908550"/>
            <a:ext cx="87312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How many paragraphs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段落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there?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040" y="130810"/>
            <a:ext cx="8992235" cy="6686550"/>
            <a:chOff x="104" y="206"/>
            <a:chExt cx="14161" cy="10530"/>
          </a:xfrm>
        </p:grpSpPr>
        <p:pic>
          <p:nvPicPr>
            <p:cNvPr id="2" name="图片 1" descr="93741301531454072"/>
            <p:cNvPicPr>
              <a:picLocks noChangeAspect="1"/>
            </p:cNvPicPr>
            <p:nvPr/>
          </p:nvPicPr>
          <p:blipFill>
            <a:blip r:embed="rId2"/>
            <a:srcRect l="2102" r="1858"/>
            <a:stretch>
              <a:fillRect/>
            </a:stretch>
          </p:blipFill>
          <p:spPr>
            <a:xfrm>
              <a:off x="104" y="206"/>
              <a:ext cx="14161" cy="10530"/>
            </a:xfrm>
            <a:prstGeom prst="rect">
              <a:avLst/>
            </a:prstGeom>
          </p:spPr>
        </p:pic>
        <p:sp>
          <p:nvSpPr>
            <p:cNvPr id="7" name="Text Box 17"/>
            <p:cNvSpPr txBox="1">
              <a:spLocks noChangeArrowheads="1"/>
            </p:cNvSpPr>
            <p:nvPr/>
          </p:nvSpPr>
          <p:spPr bwMode="auto">
            <a:xfrm>
              <a:off x="888" y="1747"/>
              <a:ext cx="5911" cy="101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en-US" altLang="zh-CN" sz="1800" b="1">
                  <a:solidFill>
                    <a:srgbClr val="000000"/>
                  </a:solidFill>
                </a:rPr>
                <a:t>To</a:t>
              </a:r>
              <a:r>
                <a:rPr lang="zh-CN" altLang="en-US" sz="1800" b="1">
                  <a:solidFill>
                    <a:srgbClr val="000000"/>
                  </a:solidFill>
                </a:rPr>
                <a:t>：        </a:t>
              </a:r>
              <a:r>
                <a:rPr lang="en-US" altLang="zh-CN" sz="1800" b="1">
                  <a:solidFill>
                    <a:srgbClr val="000000"/>
                  </a:solidFill>
                </a:rPr>
                <a:t>Tommy@net.co.uk</a:t>
              </a:r>
              <a:endParaRPr lang="en-US" altLang="zh-CN" sz="1800" b="1">
                <a:solidFill>
                  <a:srgbClr val="000000"/>
                </a:solidFill>
              </a:endParaRPr>
            </a:p>
            <a:p>
              <a:r>
                <a:rPr lang="en-US" altLang="zh-CN" sz="1800" b="1">
                  <a:solidFill>
                    <a:srgbClr val="000000"/>
                  </a:solidFill>
                </a:rPr>
                <a:t>Subject:  My new school</a:t>
              </a:r>
              <a:endParaRPr lang="en-US" altLang="zh-CN" sz="1800" b="1">
                <a:solidFill>
                  <a:srgbClr val="000000"/>
                </a:solidFill>
              </a:endParaRPr>
            </a:p>
          </p:txBody>
        </p:sp>
      </p:grpSp>
      <p:sp>
        <p:nvSpPr>
          <p:cNvPr id="11" name="矩形 8"/>
          <p:cNvSpPr>
            <a:spLocks noChangeArrowheads="1"/>
          </p:cNvSpPr>
          <p:nvPr/>
        </p:nvSpPr>
        <p:spPr bwMode="auto">
          <a:xfrm>
            <a:off x="3879850" y="1010920"/>
            <a:ext cx="5099685" cy="583565"/>
          </a:xfrm>
          <a:prstGeom prst="rect">
            <a:avLst/>
          </a:prstGeom>
          <a:solidFill>
            <a:srgbClr val="22C50C"/>
          </a:solidFill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342900" indent="-342900"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Who does Millie write to ?</a:t>
            </a:r>
            <a:endParaRPr lang="en-US" altLang="zh-CN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2125" y="930275"/>
            <a:ext cx="3321685" cy="604520"/>
          </a:xfrm>
          <a:prstGeom prst="ellipse">
            <a:avLst/>
          </a:prstGeom>
          <a:noFill/>
          <a:ln w="50800" cap="flat" cmpd="sng" algn="ctr">
            <a:solidFill>
              <a:srgbClr val="22C50C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305810" y="1609725"/>
            <a:ext cx="2108835" cy="469900"/>
          </a:xfrm>
          <a:prstGeom prst="ellipse">
            <a:avLst/>
          </a:prstGeom>
          <a:noFill/>
          <a:ln w="50800" cap="flat" cmpd="sng" algn="ctr">
            <a:solidFill>
              <a:srgbClr val="22C50C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2538" name="云形标注 6"/>
          <p:cNvSpPr/>
          <p:nvPr/>
        </p:nvSpPr>
        <p:spPr>
          <a:xfrm>
            <a:off x="351155" y="3272790"/>
            <a:ext cx="5954395" cy="1896110"/>
          </a:xfrm>
          <a:prstGeom prst="cloudCallout">
            <a:avLst>
              <a:gd name="adj1" fmla="val -16736"/>
              <a:gd name="adj2" fmla="val 17769"/>
            </a:avLst>
          </a:prstGeom>
          <a:solidFill>
            <a:srgbClr val="FF0000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539" name="TextBox 2"/>
          <p:cNvSpPr txBox="1"/>
          <p:nvPr/>
        </p:nvSpPr>
        <p:spPr>
          <a:xfrm rot="21360000">
            <a:off x="1162685" y="3367405"/>
            <a:ext cx="486410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chemeClr val="bg1"/>
                </a:solidFill>
              </a:rPr>
              <a:t>This is an email from</a:t>
            </a:r>
            <a:endParaRPr lang="en-US" altLang="zh-CN" sz="3600" b="1">
              <a:solidFill>
                <a:schemeClr val="bg1"/>
              </a:solidFill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Millie </a:t>
            </a:r>
            <a:r>
              <a:rPr lang="en-US" altLang="zh-CN" sz="3600" b="1">
                <a:solidFill>
                  <a:schemeClr val="bg1"/>
                </a:solidFill>
              </a:rPr>
              <a:t>to</a:t>
            </a:r>
            <a:r>
              <a:rPr lang="en-US" altLang="zh-CN" sz="3600" b="1">
                <a:solidFill>
                  <a:srgbClr val="000000"/>
                </a:solidFill>
              </a:rPr>
              <a:t> Tommy.</a:t>
            </a:r>
            <a:endParaRPr lang="en-US" altLang="zh-CN" sz="3600" b="1">
              <a:solidFill>
                <a:srgbClr val="000000"/>
              </a:solidFill>
            </a:endParaRPr>
          </a:p>
        </p:txBody>
      </p:sp>
      <p:sp>
        <p:nvSpPr>
          <p:cNvPr id="14" name="下弧形箭头 13"/>
          <p:cNvSpPr/>
          <p:nvPr/>
        </p:nvSpPr>
        <p:spPr>
          <a:xfrm rot="18480000">
            <a:off x="1167765" y="3792855"/>
            <a:ext cx="6343015" cy="1562100"/>
          </a:xfrm>
          <a:prstGeom prst="curvedUpArrow">
            <a:avLst/>
          </a:prstGeom>
          <a:solidFill>
            <a:srgbClr val="22C50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4935" y="6269355"/>
            <a:ext cx="1727835" cy="351790"/>
          </a:xfrm>
          <a:prstGeom prst="ellipse">
            <a:avLst/>
          </a:prstGeom>
          <a:noFill/>
          <a:ln w="50800" cap="flat" cmpd="sng" algn="ctr">
            <a:solidFill>
              <a:srgbClr val="22C50C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305810" y="222885"/>
            <a:ext cx="2764155" cy="469900"/>
          </a:xfrm>
          <a:prstGeom prst="ellipse">
            <a:avLst/>
          </a:prstGeom>
          <a:noFill/>
          <a:ln w="50800" cap="flat" cmpd="sng" algn="ctr">
            <a:solidFill>
              <a:srgbClr val="22C50C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en-US" alt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03350" y="2565400"/>
            <a:ext cx="6948805" cy="255333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p>
            <a:pPr algn="l"/>
            <a:r>
              <a:rPr lang="en-US" altLang="zh-CN" sz="4000" b="1"/>
              <a:t>Reading tip 1: pay attention to information around the article (</a:t>
            </a:r>
            <a:r>
              <a:rPr lang="zh-CN" altLang="en-US" sz="4000" b="1"/>
              <a:t>关注文章周围的信息</a:t>
            </a:r>
            <a:r>
              <a:rPr lang="en-US" altLang="zh-CN" sz="4000" b="1"/>
              <a:t>)</a:t>
            </a:r>
            <a:endParaRPr lang="en-US" altLang="zh-CN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  <p:bldP spid="13" grpId="0"/>
      <p:bldP spid="22538" grpId="0"/>
      <p:bldP spid="22539" grpId="0"/>
      <p:bldP spid="14" grpId="0"/>
      <p:bldP spid="15" grpId="0"/>
      <p:bldP spid="16" grpId="0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040" y="130810"/>
            <a:ext cx="8992235" cy="6686550"/>
            <a:chOff x="104" y="206"/>
            <a:chExt cx="14161" cy="10530"/>
          </a:xfrm>
        </p:grpSpPr>
        <p:pic>
          <p:nvPicPr>
            <p:cNvPr id="3" name="图片 2" descr="93741301531454072"/>
            <p:cNvPicPr>
              <a:picLocks noChangeAspect="1"/>
            </p:cNvPicPr>
            <p:nvPr/>
          </p:nvPicPr>
          <p:blipFill>
            <a:blip r:embed="rId1"/>
            <a:srcRect l="2102" r="1858"/>
            <a:stretch>
              <a:fillRect/>
            </a:stretch>
          </p:blipFill>
          <p:spPr>
            <a:xfrm>
              <a:off x="104" y="206"/>
              <a:ext cx="14161" cy="10530"/>
            </a:xfrm>
            <a:prstGeom prst="rect">
              <a:avLst/>
            </a:prstGeom>
          </p:spPr>
        </p:pic>
        <p:sp>
          <p:nvSpPr>
            <p:cNvPr id="5" name="Text Box 17"/>
            <p:cNvSpPr txBox="1">
              <a:spLocks noChangeArrowheads="1"/>
            </p:cNvSpPr>
            <p:nvPr/>
          </p:nvSpPr>
          <p:spPr bwMode="auto">
            <a:xfrm>
              <a:off x="888" y="1747"/>
              <a:ext cx="5911" cy="101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en-US" altLang="zh-CN" sz="1800" b="1">
                  <a:solidFill>
                    <a:schemeClr val="tx1"/>
                  </a:solidFill>
                </a:rPr>
                <a:t>To</a:t>
              </a:r>
              <a:r>
                <a:rPr lang="zh-CN" altLang="en-US" sz="1800" b="1">
                  <a:solidFill>
                    <a:schemeClr val="tx1"/>
                  </a:solidFill>
                </a:rPr>
                <a:t>：        </a:t>
              </a:r>
              <a:r>
                <a:rPr lang="en-US" altLang="zh-CN" sz="1800" b="1">
                  <a:solidFill>
                    <a:schemeClr val="tx1"/>
                  </a:solidFill>
                </a:rPr>
                <a:t>Tommy@net.co.uk</a:t>
              </a:r>
              <a:endParaRPr lang="en-US" altLang="zh-CN" sz="1800" b="1">
                <a:solidFill>
                  <a:schemeClr val="tx1"/>
                </a:solidFill>
              </a:endParaRPr>
            </a:p>
            <a:p>
              <a:r>
                <a:rPr lang="en-US" altLang="zh-CN" sz="1800" b="1">
                  <a:solidFill>
                    <a:schemeClr val="tx1"/>
                  </a:solidFill>
                </a:rPr>
                <a:t>Subject:  My new school</a:t>
              </a:r>
              <a:endParaRPr lang="en-US" altLang="zh-CN" sz="1800" b="1">
                <a:solidFill>
                  <a:schemeClr val="tx1"/>
                </a:solidFill>
              </a:endParaRPr>
            </a:p>
          </p:txBody>
        </p:sp>
      </p:grpSp>
      <p:sp>
        <p:nvSpPr>
          <p:cNvPr id="10246" name="矩形 8"/>
          <p:cNvSpPr>
            <a:spLocks noChangeArrowheads="1"/>
          </p:cNvSpPr>
          <p:nvPr/>
        </p:nvSpPr>
        <p:spPr bwMode="auto">
          <a:xfrm>
            <a:off x="3886835" y="1065530"/>
            <a:ext cx="5099685" cy="52197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342900" indent="-342900"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How many paragraphs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段落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2082165" y="1978025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Para.1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2082165" y="2672715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Para.2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47625" y="3554095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Para.3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47625" y="4262755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Para.4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47625" y="5647055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Para.5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19885" y="2781300"/>
            <a:ext cx="6564630" cy="1938020"/>
          </a:xfrm>
          <a:prstGeom prst="rect">
            <a:avLst/>
          </a:prstGeom>
          <a:solidFill>
            <a:srgbClr val="00379C"/>
          </a:solidFill>
        </p:spPr>
        <p:txBody>
          <a:bodyPr wrap="square" rtlCol="0">
            <a:spAutoFit/>
          </a:bodyPr>
          <a:p>
            <a:pPr algn="l"/>
            <a:r>
              <a:rPr lang="en-US" altLang="zh-CN" sz="4000" b="1"/>
              <a:t>Reading tip 2: mark the paragraphs before reading (</a:t>
            </a:r>
            <a:r>
              <a:rPr lang="zh-CN" altLang="en-US" sz="4000" b="1"/>
              <a:t>读文章前标好段落</a:t>
            </a:r>
            <a:r>
              <a:rPr lang="en-US" altLang="zh-CN" sz="4000" b="1"/>
              <a:t>)</a:t>
            </a:r>
            <a:endParaRPr lang="en-US" altLang="zh-CN" sz="4000" b="1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1"/>
      <p:bldP spid="11" grpId="0"/>
      <p:bldP spid="2" grpId="0"/>
      <p:bldP spid="13" grpId="0"/>
      <p:bldP spid="14" grpId="0"/>
      <p:bldP spid="16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9" name="AutoShape 17"/>
          <p:cNvSpPr/>
          <p:nvPr/>
        </p:nvSpPr>
        <p:spPr bwMode="auto">
          <a:xfrm>
            <a:off x="1449070" y="572135"/>
            <a:ext cx="215900" cy="5806440"/>
          </a:xfrm>
          <a:prstGeom prst="leftBrace">
            <a:avLst>
              <a:gd name="adj1" fmla="val 140686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46672" y="2767965"/>
            <a:ext cx="1711325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000">
                <a:latin typeface="Impact" panose="020B0806030902050204" pitchFamily="34" charset="0"/>
                <a:cs typeface="Impact" panose="020B0806030902050204" pitchFamily="34" charset="0"/>
              </a:rPr>
              <a:t>S</a:t>
            </a:r>
            <a:r>
              <a:rPr lang="en-US" altLang="zh-CN" sz="4000">
                <a:solidFill>
                  <a:srgbClr val="3009F5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ch</a:t>
            </a:r>
            <a:r>
              <a:rPr lang="en-US" altLang="zh-CN" sz="4000">
                <a:solidFill>
                  <a:srgbClr val="00B050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oo</a:t>
            </a:r>
            <a:r>
              <a:rPr lang="en-US" altLang="zh-CN" sz="4000">
                <a:solidFill>
                  <a:srgbClr val="FFC000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l</a:t>
            </a:r>
            <a:r>
              <a:rPr lang="en-US" altLang="zh-CN" sz="4000">
                <a:latin typeface="Impact" panose="020B0806030902050204" pitchFamily="34" charset="0"/>
                <a:cs typeface="Impact" panose="020B0806030902050204" pitchFamily="34" charset="0"/>
              </a:rPr>
              <a:t> </a:t>
            </a:r>
            <a:endParaRPr lang="en-US" altLang="zh-CN" sz="4000">
              <a:latin typeface="Impact" panose="020B0806030902050204" pitchFamily="34" charset="0"/>
              <a:cs typeface="Impact" panose="020B0806030902050204" pitchFamily="34" charset="0"/>
            </a:endParaRPr>
          </a:p>
          <a:p>
            <a:r>
              <a:rPr lang="en-US" altLang="zh-CN" sz="4000">
                <a:solidFill>
                  <a:srgbClr val="ED11CC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li</a:t>
            </a:r>
            <a:r>
              <a:rPr lang="en-US" altLang="zh-CN" sz="4000">
                <a:solidFill>
                  <a:schemeClr val="tx2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fe</a:t>
            </a:r>
            <a:endParaRPr lang="en-US" altLang="zh-CN" sz="4000">
              <a:solidFill>
                <a:schemeClr val="tx2"/>
              </a:solidFill>
              <a:latin typeface="Impact" panose="020B0806030902050204" pitchFamily="34" charset="0"/>
              <a:cs typeface="Impact" panose="020B0806030902050204" pitchFamily="34" charset="0"/>
            </a:endParaRPr>
          </a:p>
        </p:txBody>
      </p:sp>
      <p:sp>
        <p:nvSpPr>
          <p:cNvPr id="20" name="十字箭头标注 19"/>
          <p:cNvSpPr/>
          <p:nvPr/>
        </p:nvSpPr>
        <p:spPr>
          <a:xfrm rot="20220000">
            <a:off x="2858135" y="688975"/>
            <a:ext cx="288290" cy="504190"/>
          </a:xfrm>
          <a:prstGeom prst="quadArrowCallout">
            <a:avLst/>
          </a:prstGeom>
          <a:solidFill>
            <a:srgbClr val="FB7A3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1" name="曲线连接符 20"/>
          <p:cNvCxnSpPr>
            <a:stCxn id="20" idx="1"/>
          </p:cNvCxnSpPr>
          <p:nvPr/>
        </p:nvCxnSpPr>
        <p:spPr>
          <a:xfrm rot="10800000">
            <a:off x="1593215" y="572135"/>
            <a:ext cx="1276350" cy="425450"/>
          </a:xfrm>
          <a:prstGeom prst="curvedConnector3">
            <a:avLst>
              <a:gd name="adj1" fmla="val 53831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椭圆 21"/>
          <p:cNvSpPr/>
          <p:nvPr/>
        </p:nvSpPr>
        <p:spPr>
          <a:xfrm rot="20880000">
            <a:off x="3014980" y="71755"/>
            <a:ext cx="2047240" cy="1236980"/>
          </a:xfrm>
          <a:prstGeom prst="ellipse">
            <a:avLst/>
          </a:prstGeom>
          <a:solidFill>
            <a:srgbClr val="FB7A3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十字箭头标注 23"/>
          <p:cNvSpPr/>
          <p:nvPr/>
        </p:nvSpPr>
        <p:spPr>
          <a:xfrm rot="20880000">
            <a:off x="2877820" y="1994535"/>
            <a:ext cx="288290" cy="504190"/>
          </a:xfrm>
          <a:prstGeom prst="quadArrowCallou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5" name="曲线连接符 24"/>
          <p:cNvCxnSpPr>
            <a:stCxn id="24" idx="1"/>
          </p:cNvCxnSpPr>
          <p:nvPr/>
        </p:nvCxnSpPr>
        <p:spPr>
          <a:xfrm rot="10800000" flipV="1">
            <a:off x="1515745" y="2276475"/>
            <a:ext cx="1365250" cy="459740"/>
          </a:xfrm>
          <a:prstGeom prst="curvedConnector3">
            <a:avLst>
              <a:gd name="adj1" fmla="val 51907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椭圆 25"/>
          <p:cNvSpPr/>
          <p:nvPr/>
        </p:nvSpPr>
        <p:spPr>
          <a:xfrm rot="21240000">
            <a:off x="3015615" y="1332865"/>
            <a:ext cx="2047240" cy="1236980"/>
          </a:xfrm>
          <a:prstGeom prst="ellipse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062605" y="2785110"/>
            <a:ext cx="2047240" cy="123698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十字箭头标注 30"/>
          <p:cNvSpPr/>
          <p:nvPr/>
        </p:nvSpPr>
        <p:spPr>
          <a:xfrm rot="21240000">
            <a:off x="2877185" y="3229610"/>
            <a:ext cx="288290" cy="504190"/>
          </a:xfrm>
          <a:prstGeom prst="quadArrowCallou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33" name="曲线连接符 32"/>
          <p:cNvCxnSpPr>
            <a:stCxn id="31" idx="1"/>
          </p:cNvCxnSpPr>
          <p:nvPr/>
        </p:nvCxnSpPr>
        <p:spPr>
          <a:xfrm rot="10800000">
            <a:off x="1475740" y="3212465"/>
            <a:ext cx="1401445" cy="284480"/>
          </a:xfrm>
          <a:prstGeom prst="curvedConnector3">
            <a:avLst>
              <a:gd name="adj1" fmla="val 50884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" name="椭圆 35"/>
          <p:cNvSpPr/>
          <p:nvPr/>
        </p:nvSpPr>
        <p:spPr>
          <a:xfrm rot="21240000">
            <a:off x="3015615" y="4197350"/>
            <a:ext cx="2047240" cy="1236980"/>
          </a:xfrm>
          <a:prstGeom prst="ellipse">
            <a:avLst/>
          </a:prstGeom>
          <a:solidFill>
            <a:srgbClr val="ED11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十字箭头标注 40"/>
          <p:cNvSpPr/>
          <p:nvPr/>
        </p:nvSpPr>
        <p:spPr>
          <a:xfrm rot="21300000">
            <a:off x="2846070" y="4667885"/>
            <a:ext cx="288290" cy="504190"/>
          </a:xfrm>
          <a:prstGeom prst="quadArrowCallout">
            <a:avLst/>
          </a:prstGeom>
          <a:solidFill>
            <a:srgbClr val="ED11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50" name="曲线连接符 49"/>
          <p:cNvCxnSpPr>
            <a:stCxn id="41" idx="1"/>
          </p:cNvCxnSpPr>
          <p:nvPr/>
        </p:nvCxnSpPr>
        <p:spPr>
          <a:xfrm rot="10800000">
            <a:off x="1476375" y="4149090"/>
            <a:ext cx="1370330" cy="783590"/>
          </a:xfrm>
          <a:prstGeom prst="curvedConnector3">
            <a:avLst>
              <a:gd name="adj1" fmla="val 50788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" name="椭圆 51"/>
          <p:cNvSpPr/>
          <p:nvPr/>
        </p:nvSpPr>
        <p:spPr>
          <a:xfrm rot="21420000">
            <a:off x="3011805" y="5518785"/>
            <a:ext cx="2047240" cy="123698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十字箭头标注 52"/>
          <p:cNvSpPr/>
          <p:nvPr/>
        </p:nvSpPr>
        <p:spPr>
          <a:xfrm>
            <a:off x="2774315" y="5998210"/>
            <a:ext cx="288290" cy="504190"/>
          </a:xfrm>
          <a:prstGeom prst="quadArrowCallou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58" name="曲线连接符 57"/>
          <p:cNvCxnSpPr>
            <a:stCxn id="53" idx="1"/>
            <a:endCxn id="23569" idx="2"/>
          </p:cNvCxnSpPr>
          <p:nvPr/>
        </p:nvCxnSpPr>
        <p:spPr>
          <a:xfrm rot="10800000" flipV="1">
            <a:off x="1664970" y="6250305"/>
            <a:ext cx="1109345" cy="128270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椭圆 10"/>
          <p:cNvSpPr/>
          <p:nvPr/>
        </p:nvSpPr>
        <p:spPr bwMode="auto">
          <a:xfrm>
            <a:off x="3413125" y="385445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Para.1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3463925" y="1741170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Para.2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3463925" y="3098800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Para.3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3416935" y="4511040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Para.4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3463925" y="5892800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Para.5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04000" y="4230370"/>
            <a:ext cx="2364740" cy="138366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</a:rPr>
              <a:t>introduction </a:t>
            </a:r>
            <a:r>
              <a:rPr lang="zh-CN" altLang="en-US" sz="2400" b="1">
                <a:solidFill>
                  <a:srgbClr val="000000"/>
                </a:solidFill>
              </a:rPr>
              <a:t>（介绍）</a:t>
            </a:r>
            <a:r>
              <a:rPr lang="en-US" altLang="zh-CN" sz="2800" b="1">
                <a:solidFill>
                  <a:srgbClr val="000000"/>
                </a:solidFill>
              </a:rPr>
              <a:t>to school</a:t>
            </a:r>
            <a:endParaRPr lang="en-US" altLang="zh-CN" sz="2800" b="1">
              <a:solidFill>
                <a:srgbClr val="00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04635" y="5683885"/>
            <a:ext cx="2356485" cy="95313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</a:rPr>
              <a:t>activities </a:t>
            </a:r>
            <a:endParaRPr lang="en-US" altLang="zh-CN" sz="2800" b="1">
              <a:solidFill>
                <a:srgbClr val="000000"/>
              </a:solidFill>
            </a:endParaRPr>
          </a:p>
          <a:p>
            <a:r>
              <a:rPr lang="en-US" altLang="zh-CN" sz="2800" b="1">
                <a:solidFill>
                  <a:srgbClr val="000000"/>
                </a:solidFill>
              </a:rPr>
              <a:t>at school</a:t>
            </a:r>
            <a:endParaRPr lang="en-US" altLang="zh-CN" sz="2800" b="1">
              <a:solidFill>
                <a:srgbClr val="0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04000" y="692785"/>
            <a:ext cx="2352040" cy="138366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</a:rPr>
              <a:t>activities</a:t>
            </a:r>
            <a:r>
              <a:rPr lang="zh-CN" altLang="en-US" sz="2400" b="1">
                <a:solidFill>
                  <a:srgbClr val="000000"/>
                </a:solidFill>
              </a:rPr>
              <a:t>（活动）</a:t>
            </a:r>
            <a:r>
              <a:rPr lang="en-US" altLang="zh-CN" sz="2800" b="1">
                <a:solidFill>
                  <a:srgbClr val="000000"/>
                </a:solidFill>
              </a:rPr>
              <a:t> with friends</a:t>
            </a:r>
            <a:endParaRPr lang="en-US" altLang="zh-CN" sz="2800" b="1">
              <a:solidFill>
                <a:srgbClr val="00000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604000" y="3098800"/>
            <a:ext cx="2352040" cy="95313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000000"/>
                </a:solidFill>
              </a:rPr>
              <a:t> activities</a:t>
            </a:r>
            <a:endParaRPr lang="en-US" altLang="zh-CN" sz="2800" b="1">
              <a:solidFill>
                <a:srgbClr val="000000"/>
              </a:solidFill>
            </a:endParaRPr>
          </a:p>
          <a:p>
            <a:pPr algn="l"/>
            <a:r>
              <a:rPr lang="en-US" altLang="zh-CN" sz="2800" b="1">
                <a:solidFill>
                  <a:srgbClr val="000000"/>
                </a:solidFill>
                <a:sym typeface="+mn-ea"/>
              </a:rPr>
              <a:t>after school</a:t>
            </a:r>
            <a:endParaRPr lang="en-US" altLang="zh-CN" sz="2800" b="1">
              <a:solidFill>
                <a:srgbClr val="000000"/>
              </a:solidFill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04000" y="2263140"/>
            <a:ext cx="2352040" cy="52197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</a:rPr>
              <a:t>feeling</a:t>
            </a:r>
            <a:r>
              <a:rPr lang="zh-CN" altLang="en-US" sz="2400" b="1">
                <a:solidFill>
                  <a:srgbClr val="000000"/>
                </a:solidFill>
              </a:rPr>
              <a:t>（感受）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64770" y="99695"/>
            <a:ext cx="2816225" cy="993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ts val="352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</a:rPr>
              <a:t>Task 2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</a:rPr>
              <a:t>：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</a:rPr>
              <a:t>Skim and match</a:t>
            </a:r>
            <a:r>
              <a:rPr lang="en-US" altLang="zh-CN" sz="2800" i="1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</a:rPr>
              <a:t>(</a:t>
            </a:r>
            <a:r>
              <a:rPr lang="zh-CN" altLang="en-US" sz="280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</a:rPr>
              <a:t>连线</a:t>
            </a:r>
            <a:r>
              <a:rPr lang="en-US" altLang="zh-CN" sz="2800" i="1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pitchFamily="66" charset="0"/>
                <a:ea typeface="微软雅黑" panose="020B0503020204020204" charset="-122"/>
                <a:cs typeface="Comic Sans MS" panose="030F0702030302020204" pitchFamily="66" charset="0"/>
              </a:rPr>
              <a:t>)</a:t>
            </a:r>
            <a:endParaRPr lang="en-US" altLang="zh-CN" sz="2800" i="1">
              <a:solidFill>
                <a:srgbClr val="FF0000"/>
              </a:solidFill>
              <a:highlight>
                <a:srgbClr val="FFFF00"/>
              </a:highlight>
              <a:latin typeface="Comic Sans MS" panose="030F0702030302020204" pitchFamily="66" charset="0"/>
              <a:ea typeface="微软雅黑" panose="020B0503020204020204" charset="-122"/>
              <a:cs typeface="Comic Sans MS" panose="030F0702030302020204" pitchFamily="66" charset="0"/>
            </a:endParaRPr>
          </a:p>
        </p:txBody>
      </p:sp>
      <p:sp>
        <p:nvSpPr>
          <p:cNvPr id="108567" name="直接连接符 108566"/>
          <p:cNvSpPr/>
          <p:nvPr/>
        </p:nvSpPr>
        <p:spPr>
          <a:xfrm>
            <a:off x="4911725" y="995680"/>
            <a:ext cx="1671955" cy="361188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" name="直接连接符 1"/>
          <p:cNvSpPr/>
          <p:nvPr/>
        </p:nvSpPr>
        <p:spPr>
          <a:xfrm>
            <a:off x="4843780" y="2350135"/>
            <a:ext cx="1760220" cy="364744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" name="直接连接符 2"/>
          <p:cNvSpPr/>
          <p:nvPr/>
        </p:nvSpPr>
        <p:spPr>
          <a:xfrm flipV="1">
            <a:off x="5109845" y="1229360"/>
            <a:ext cx="1494155" cy="2267585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" name="直接连接符 3"/>
          <p:cNvSpPr/>
          <p:nvPr/>
        </p:nvSpPr>
        <p:spPr>
          <a:xfrm flipV="1">
            <a:off x="5090160" y="3707765"/>
            <a:ext cx="1513205" cy="103124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" name="直接连接符 8"/>
          <p:cNvSpPr/>
          <p:nvPr/>
        </p:nvSpPr>
        <p:spPr>
          <a:xfrm flipV="1">
            <a:off x="5012690" y="2411730"/>
            <a:ext cx="1599565" cy="368300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" name="文本框 9"/>
          <p:cNvSpPr txBox="1"/>
          <p:nvPr/>
        </p:nvSpPr>
        <p:spPr>
          <a:xfrm>
            <a:off x="6242050" y="66675"/>
            <a:ext cx="2719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0070C0"/>
                </a:solidFill>
              </a:rPr>
              <a:t>匹配段落大意</a:t>
            </a:r>
            <a:endParaRPr lang="zh-CN" altLang="en-US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10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9" grpId="0"/>
      <p:bldP spid="5" grpId="0"/>
      <p:bldP spid="20" grpId="0"/>
      <p:bldP spid="22" grpId="0"/>
      <p:bldP spid="24" grpId="0"/>
      <p:bldP spid="26" grpId="0"/>
      <p:bldP spid="28" grpId="0"/>
      <p:bldP spid="31" grpId="0"/>
      <p:bldP spid="36" grpId="0"/>
      <p:bldP spid="41" grpId="0"/>
      <p:bldP spid="52" grpId="0"/>
      <p:bldP spid="53" grpId="0"/>
      <p:bldP spid="11" grpId="0"/>
      <p:bldP spid="12" grpId="0"/>
      <p:bldP spid="6" grpId="0"/>
      <p:bldP spid="14" grpId="0"/>
      <p:bldP spid="7" grpId="0"/>
      <p:bldP spid="23" grpId="0" bldLvl="0" animBg="1"/>
      <p:bldP spid="27" grpId="0" bldLvl="0" animBg="1"/>
      <p:bldP spid="34" grpId="0" bldLvl="0" animBg="1"/>
      <p:bldP spid="51" grpId="0" bldLvl="0" animBg="1"/>
      <p:bldP spid="5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9" name="AutoShape 17"/>
          <p:cNvSpPr/>
          <p:nvPr/>
        </p:nvSpPr>
        <p:spPr bwMode="auto">
          <a:xfrm>
            <a:off x="1449070" y="572135"/>
            <a:ext cx="215900" cy="5806440"/>
          </a:xfrm>
          <a:prstGeom prst="leftBrace">
            <a:avLst>
              <a:gd name="adj1" fmla="val 140686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46672" y="2767965"/>
            <a:ext cx="1711325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000">
                <a:latin typeface="Impact" panose="020B0806030902050204" pitchFamily="34" charset="0"/>
                <a:cs typeface="Impact" panose="020B0806030902050204" pitchFamily="34" charset="0"/>
              </a:rPr>
              <a:t>S</a:t>
            </a:r>
            <a:r>
              <a:rPr lang="en-US" altLang="zh-CN" sz="4000">
                <a:solidFill>
                  <a:srgbClr val="3009F5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ch</a:t>
            </a:r>
            <a:r>
              <a:rPr lang="en-US" altLang="zh-CN" sz="4000">
                <a:solidFill>
                  <a:srgbClr val="00B050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oo</a:t>
            </a:r>
            <a:r>
              <a:rPr lang="en-US" altLang="zh-CN" sz="4000">
                <a:solidFill>
                  <a:srgbClr val="FFC000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l</a:t>
            </a:r>
            <a:r>
              <a:rPr lang="en-US" altLang="zh-CN" sz="4000">
                <a:latin typeface="Impact" panose="020B0806030902050204" pitchFamily="34" charset="0"/>
                <a:cs typeface="Impact" panose="020B0806030902050204" pitchFamily="34" charset="0"/>
              </a:rPr>
              <a:t> </a:t>
            </a:r>
            <a:endParaRPr lang="en-US" altLang="zh-CN" sz="4000">
              <a:latin typeface="Impact" panose="020B0806030902050204" pitchFamily="34" charset="0"/>
              <a:cs typeface="Impact" panose="020B0806030902050204" pitchFamily="34" charset="0"/>
            </a:endParaRPr>
          </a:p>
          <a:p>
            <a:r>
              <a:rPr lang="en-US" altLang="zh-CN" sz="4000">
                <a:solidFill>
                  <a:srgbClr val="ED11CC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li</a:t>
            </a:r>
            <a:r>
              <a:rPr lang="en-US" altLang="zh-CN" sz="4000">
                <a:solidFill>
                  <a:schemeClr val="tx2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fe</a:t>
            </a:r>
            <a:endParaRPr lang="en-US" altLang="zh-CN" sz="4000">
              <a:solidFill>
                <a:schemeClr val="tx2"/>
              </a:solidFill>
              <a:latin typeface="Impact" panose="020B0806030902050204" pitchFamily="34" charset="0"/>
              <a:cs typeface="Impact" panose="020B0806030902050204" pitchFamily="34" charset="0"/>
            </a:endParaRPr>
          </a:p>
        </p:txBody>
      </p:sp>
      <p:sp>
        <p:nvSpPr>
          <p:cNvPr id="20" name="十字箭头标注 19"/>
          <p:cNvSpPr/>
          <p:nvPr/>
        </p:nvSpPr>
        <p:spPr>
          <a:xfrm rot="20220000">
            <a:off x="2858135" y="688975"/>
            <a:ext cx="288290" cy="504190"/>
          </a:xfrm>
          <a:prstGeom prst="quadArrowCallout">
            <a:avLst/>
          </a:prstGeom>
          <a:solidFill>
            <a:srgbClr val="FB7A3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1" name="曲线连接符 20"/>
          <p:cNvCxnSpPr>
            <a:stCxn id="20" idx="1"/>
          </p:cNvCxnSpPr>
          <p:nvPr/>
        </p:nvCxnSpPr>
        <p:spPr>
          <a:xfrm rot="10800000">
            <a:off x="1593215" y="572135"/>
            <a:ext cx="1276350" cy="425450"/>
          </a:xfrm>
          <a:prstGeom prst="curvedConnector3">
            <a:avLst>
              <a:gd name="adj1" fmla="val 53831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椭圆 21"/>
          <p:cNvSpPr/>
          <p:nvPr/>
        </p:nvSpPr>
        <p:spPr>
          <a:xfrm rot="20880000">
            <a:off x="3014980" y="71755"/>
            <a:ext cx="2047240" cy="1236980"/>
          </a:xfrm>
          <a:prstGeom prst="ellipse">
            <a:avLst/>
          </a:prstGeom>
          <a:solidFill>
            <a:srgbClr val="FB7A3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十字箭头标注 23"/>
          <p:cNvSpPr/>
          <p:nvPr/>
        </p:nvSpPr>
        <p:spPr>
          <a:xfrm rot="20880000">
            <a:off x="2877820" y="1994535"/>
            <a:ext cx="288290" cy="504190"/>
          </a:xfrm>
          <a:prstGeom prst="quadArrowCallou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5" name="曲线连接符 24"/>
          <p:cNvCxnSpPr/>
          <p:nvPr/>
        </p:nvCxnSpPr>
        <p:spPr>
          <a:xfrm rot="10800000" flipV="1">
            <a:off x="1587500" y="2276475"/>
            <a:ext cx="1365250" cy="459740"/>
          </a:xfrm>
          <a:prstGeom prst="curvedConnector3">
            <a:avLst>
              <a:gd name="adj1" fmla="val 51907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椭圆 25"/>
          <p:cNvSpPr/>
          <p:nvPr/>
        </p:nvSpPr>
        <p:spPr>
          <a:xfrm rot="21240000">
            <a:off x="3015615" y="1332865"/>
            <a:ext cx="2047240" cy="1236980"/>
          </a:xfrm>
          <a:prstGeom prst="ellipse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062605" y="2785110"/>
            <a:ext cx="2047240" cy="123698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十字箭头标注 30"/>
          <p:cNvSpPr/>
          <p:nvPr/>
        </p:nvSpPr>
        <p:spPr>
          <a:xfrm rot="21240000">
            <a:off x="2877185" y="3229610"/>
            <a:ext cx="288290" cy="504190"/>
          </a:xfrm>
          <a:prstGeom prst="quadArrowCallou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33" name="曲线连接符 32"/>
          <p:cNvCxnSpPr/>
          <p:nvPr/>
        </p:nvCxnSpPr>
        <p:spPr>
          <a:xfrm rot="10800000">
            <a:off x="1547495" y="3212465"/>
            <a:ext cx="1401445" cy="284480"/>
          </a:xfrm>
          <a:prstGeom prst="curvedConnector3">
            <a:avLst>
              <a:gd name="adj1" fmla="val 50884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" name="椭圆 35"/>
          <p:cNvSpPr/>
          <p:nvPr/>
        </p:nvSpPr>
        <p:spPr>
          <a:xfrm rot="21240000">
            <a:off x="3015615" y="4197350"/>
            <a:ext cx="2047240" cy="1236980"/>
          </a:xfrm>
          <a:prstGeom prst="ellipse">
            <a:avLst/>
          </a:prstGeom>
          <a:solidFill>
            <a:srgbClr val="ED11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十字箭头标注 40"/>
          <p:cNvSpPr/>
          <p:nvPr/>
        </p:nvSpPr>
        <p:spPr>
          <a:xfrm rot="21300000">
            <a:off x="2846070" y="4667885"/>
            <a:ext cx="288290" cy="504190"/>
          </a:xfrm>
          <a:prstGeom prst="quadArrowCallout">
            <a:avLst/>
          </a:prstGeom>
          <a:solidFill>
            <a:srgbClr val="ED11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50" name="曲线连接符 49"/>
          <p:cNvCxnSpPr/>
          <p:nvPr/>
        </p:nvCxnSpPr>
        <p:spPr>
          <a:xfrm rot="10800000">
            <a:off x="1548130" y="4149090"/>
            <a:ext cx="1370330" cy="783590"/>
          </a:xfrm>
          <a:prstGeom prst="curvedConnector3">
            <a:avLst>
              <a:gd name="adj1" fmla="val 50788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" name="椭圆 51"/>
          <p:cNvSpPr/>
          <p:nvPr/>
        </p:nvSpPr>
        <p:spPr>
          <a:xfrm rot="21420000">
            <a:off x="3011805" y="5518785"/>
            <a:ext cx="2047240" cy="123698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十字箭头标注 52"/>
          <p:cNvSpPr/>
          <p:nvPr/>
        </p:nvSpPr>
        <p:spPr>
          <a:xfrm>
            <a:off x="2774315" y="5998210"/>
            <a:ext cx="288290" cy="504190"/>
          </a:xfrm>
          <a:prstGeom prst="quadArrowCallou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58" name="曲线连接符 57"/>
          <p:cNvCxnSpPr>
            <a:stCxn id="53" idx="1"/>
            <a:endCxn id="23569" idx="2"/>
          </p:cNvCxnSpPr>
          <p:nvPr/>
        </p:nvCxnSpPr>
        <p:spPr>
          <a:xfrm rot="10800000" flipV="1">
            <a:off x="1664335" y="6250305"/>
            <a:ext cx="1109345" cy="128270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椭圆 10"/>
          <p:cNvSpPr/>
          <p:nvPr/>
        </p:nvSpPr>
        <p:spPr bwMode="auto">
          <a:xfrm>
            <a:off x="3413125" y="385445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Para.1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3463925" y="1741170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Para.2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3463925" y="3098800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Para.3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3416935" y="4511040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Para.4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3463925" y="5892800"/>
            <a:ext cx="1244600" cy="6096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Para.5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56325" y="4425950"/>
            <a:ext cx="2802890" cy="107632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</a:rPr>
              <a:t>introduction to school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93535" y="5683885"/>
            <a:ext cx="2261870" cy="107632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</a:rPr>
              <a:t>activities at school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03365" y="844550"/>
            <a:ext cx="2352040" cy="95313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</a:rPr>
              <a:t>activities with friends</a:t>
            </a:r>
            <a:endParaRPr lang="en-US" altLang="zh-CN" sz="2800" b="1">
              <a:solidFill>
                <a:srgbClr val="00000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603365" y="3291205"/>
            <a:ext cx="2352040" cy="95313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000000"/>
                </a:solidFill>
              </a:rPr>
              <a:t> activities</a:t>
            </a:r>
            <a:endParaRPr lang="en-US" altLang="zh-CN" sz="2800" b="1">
              <a:solidFill>
                <a:srgbClr val="000000"/>
              </a:solidFill>
            </a:endParaRPr>
          </a:p>
          <a:p>
            <a:pPr algn="l"/>
            <a:r>
              <a:rPr lang="en-US" altLang="zh-CN" sz="2800" b="1">
                <a:solidFill>
                  <a:srgbClr val="000000"/>
                </a:solidFill>
                <a:sym typeface="+mn-ea"/>
              </a:rPr>
              <a:t>after school</a:t>
            </a:r>
            <a:endParaRPr lang="en-US" altLang="zh-CN" sz="2800" b="1">
              <a:solidFill>
                <a:srgbClr val="000000"/>
              </a:solidFill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743065" y="1927860"/>
            <a:ext cx="1756410" cy="95313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</a:rPr>
              <a:t>feeling</a:t>
            </a:r>
            <a:r>
              <a:rPr lang="zh-CN" altLang="en-US" sz="2400" b="1">
                <a:solidFill>
                  <a:srgbClr val="000000"/>
                </a:solidFill>
              </a:rPr>
              <a:t>感受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93215" y="1332865"/>
            <a:ext cx="3853815" cy="4140200"/>
          </a:xfrm>
          <a:prstGeom prst="rect">
            <a:avLst/>
          </a:prstGeom>
          <a:solidFill>
            <a:srgbClr val="FFFF00">
              <a:alpha val="59998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lIns="90170" tIns="46990" rIns="90170" bIns="46990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3600" b="1">
              <a:latin typeface="Arial" panose="020B0604020202020204" pitchFamily="34" charset="0"/>
            </a:endParaRPr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1738630" y="2736215"/>
            <a:ext cx="3283585" cy="832485"/>
          </a:xfrm>
          <a:prstGeom prst="rect">
            <a:avLst/>
          </a:prstGeom>
          <a:solidFill>
            <a:schemeClr val="bg1">
              <a:alpha val="12000"/>
            </a:schemeClr>
          </a:solidFill>
          <a:ln w="9525">
            <a:noFill/>
            <a:miter lim="800000"/>
          </a:ln>
          <a:effectLst>
            <a:outerShdw dist="45791" dir="2021404" algn="ctr" rotWithShape="0">
              <a:schemeClr val="bg1">
                <a:alpha val="50000"/>
              </a:schemeClr>
            </a:outerShdw>
          </a:effectLst>
        </p:spPr>
        <p:txBody>
          <a:bodyPr wrap="square" lIns="90170" tIns="46990" rIns="90170" bIns="4699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800" b="1">
                <a:solidFill>
                  <a:srgbClr val="3009F5"/>
                </a:solidFill>
                <a:sym typeface="Arial" panose="020B0604020202020204" pitchFamily="34" charset="0"/>
              </a:rPr>
              <a:t>activities</a:t>
            </a:r>
            <a:endParaRPr lang="en-US" sz="4800" b="1">
              <a:solidFill>
                <a:srgbClr val="3009F5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66667 -0.632407" pathEditMode="relative" rAng="0" ptsTypes="">
                                      <p:cBhvr>
                                        <p:cTn id="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0" y="-304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02917 -0.61713" pathEditMode="relative" rAng="0" ptsTypes="">
                                      <p:cBhvr>
                                        <p:cTn id="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0" y="-299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9375 0.304444" pathEditMode="relative" ptsTypes="">
                                      <p:cBhvr>
                                        <p:cTn id="2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97986 0.160741" pathEditMode="relative" rAng="0" ptsTypes="">
                                      <p:cBhvr>
                                        <p:cTn id="2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80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88611 0.537963" pathEditMode="relative" rAng="0" ptsTypes="">
                                      <p:cBhvr>
                                        <p:cTn id="2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0" y="2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6" grpId="0"/>
      <p:bldP spid="14" grpId="0"/>
      <p:bldP spid="7" grpId="0"/>
      <p:bldP spid="23" grpId="0" bldLvl="0" animBg="1"/>
      <p:bldP spid="27" grpId="0"/>
      <p:bldP spid="34" grpId="0"/>
      <p:bldP spid="51" grpId="0"/>
      <p:bldP spid="59" grpId="0"/>
      <p:bldP spid="1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xercise"/>
          <p:cNvPicPr>
            <a:picLocks noChangeAspect="1"/>
          </p:cNvPicPr>
          <p:nvPr/>
        </p:nvPicPr>
        <p:blipFill>
          <a:blip r:embed="rId1"/>
          <a:srcRect l="17628" r="14375" b="6763"/>
          <a:stretch>
            <a:fillRect/>
          </a:stretch>
        </p:blipFill>
        <p:spPr>
          <a:xfrm>
            <a:off x="324485" y="40640"/>
            <a:ext cx="2286000" cy="1245235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</p:pic>
      <p:pic>
        <p:nvPicPr>
          <p:cNvPr id="4" name="图片 3" descr="lesso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85" y="1387475"/>
            <a:ext cx="2286000" cy="132080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</p:pic>
      <p:pic>
        <p:nvPicPr>
          <p:cNvPr id="108553" name="图片 108552" descr="reading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85" y="2809875"/>
            <a:ext cx="2286000" cy="1212215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</p:pic>
      <p:pic>
        <p:nvPicPr>
          <p:cNvPr id="108556" name="图片 108555" descr="SAOH6VN6)2T~A$2X)XB((`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485" y="4123055"/>
            <a:ext cx="2286000" cy="134366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</p:pic>
      <p:pic>
        <p:nvPicPr>
          <p:cNvPr id="108557" name="图片 108556" descr="`O([Z`8MXA7P6}UE81}_(RU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485" y="5556885"/>
            <a:ext cx="2286000" cy="1291590"/>
          </a:xfrm>
          <a:prstGeom prst="rect">
            <a:avLst/>
          </a:prstGeom>
          <a:noFill/>
          <a:ln w="28575">
            <a:solidFill>
              <a:srgbClr val="000000"/>
            </a:solidFill>
          </a:ln>
        </p:spPr>
      </p:pic>
      <p:sp>
        <p:nvSpPr>
          <p:cNvPr id="108560" name="文本框 108559"/>
          <p:cNvSpPr txBox="1"/>
          <p:nvPr/>
        </p:nvSpPr>
        <p:spPr>
          <a:xfrm>
            <a:off x="1089660" y="793750"/>
            <a:ext cx="338645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do morning exercises </a:t>
            </a:r>
            <a:endParaRPr lang="en-US" altLang="zh-CN" sz="280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8564" name="矩形 108563"/>
          <p:cNvSpPr/>
          <p:nvPr/>
        </p:nvSpPr>
        <p:spPr>
          <a:xfrm>
            <a:off x="2381250" y="2095818"/>
            <a:ext cx="2057400" cy="519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8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start lessons</a:t>
            </a:r>
            <a:endParaRPr lang="en-US" altLang="zh-CN" sz="280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8562" name="矩形 108561"/>
          <p:cNvSpPr/>
          <p:nvPr/>
        </p:nvSpPr>
        <p:spPr>
          <a:xfrm>
            <a:off x="2001203" y="4907598"/>
            <a:ext cx="2386012" cy="519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play volleyball</a:t>
            </a:r>
            <a:endParaRPr lang="en-US" altLang="zh-CN" sz="280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8561" name="矩形 108560"/>
          <p:cNvSpPr/>
          <p:nvPr/>
        </p:nvSpPr>
        <p:spPr>
          <a:xfrm>
            <a:off x="845185" y="6300470"/>
            <a:ext cx="361696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play in the playground</a:t>
            </a:r>
            <a:endParaRPr lang="en-US" altLang="zh-CN" sz="280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8563" name="矩形 108562"/>
          <p:cNvSpPr/>
          <p:nvPr/>
        </p:nvSpPr>
        <p:spPr>
          <a:xfrm>
            <a:off x="927735" y="3428365"/>
            <a:ext cx="354838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28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 to the Reading Club</a:t>
            </a:r>
            <a:endParaRPr lang="en-US" altLang="zh-CN" sz="280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13400" y="673100"/>
            <a:ext cx="3386455" cy="4603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 after class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13400" y="1805940"/>
            <a:ext cx="3386455" cy="82994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  on Wednesday afternoon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13400" y="3356610"/>
            <a:ext cx="3386455" cy="4603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  at a quarter past eight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13400" y="4836160"/>
            <a:ext cx="3386455" cy="4603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  at eight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16550" y="5887720"/>
            <a:ext cx="3583940" cy="82994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anchor="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  on Tuesday and Thursday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8567" name="直接连接符 108566"/>
          <p:cNvSpPr/>
          <p:nvPr/>
        </p:nvSpPr>
        <p:spPr>
          <a:xfrm>
            <a:off x="4241800" y="1019175"/>
            <a:ext cx="1372235" cy="4044315"/>
          </a:xfrm>
          <a:prstGeom prst="line">
            <a:avLst/>
          </a:prstGeom>
          <a:ln w="31750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6" name="直接连接符 15"/>
          <p:cNvSpPr/>
          <p:nvPr/>
        </p:nvSpPr>
        <p:spPr>
          <a:xfrm>
            <a:off x="4241165" y="2409825"/>
            <a:ext cx="1372870" cy="1261110"/>
          </a:xfrm>
          <a:prstGeom prst="line">
            <a:avLst/>
          </a:prstGeom>
          <a:ln w="31750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7" name="直接连接符 16"/>
          <p:cNvSpPr/>
          <p:nvPr/>
        </p:nvSpPr>
        <p:spPr>
          <a:xfrm flipH="1" flipV="1">
            <a:off x="4242435" y="3671570"/>
            <a:ext cx="1450340" cy="2628900"/>
          </a:xfrm>
          <a:prstGeom prst="line">
            <a:avLst/>
          </a:prstGeom>
          <a:ln w="31750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8" name="直接连接符 17"/>
          <p:cNvSpPr/>
          <p:nvPr/>
        </p:nvSpPr>
        <p:spPr>
          <a:xfrm flipV="1">
            <a:off x="4241800" y="2248535"/>
            <a:ext cx="1450975" cy="3048000"/>
          </a:xfrm>
          <a:prstGeom prst="line">
            <a:avLst/>
          </a:prstGeom>
          <a:ln w="31750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9" name="直接连接符 18"/>
          <p:cNvSpPr/>
          <p:nvPr/>
        </p:nvSpPr>
        <p:spPr>
          <a:xfrm flipV="1">
            <a:off x="4241800" y="883285"/>
            <a:ext cx="1371600" cy="5707380"/>
          </a:xfrm>
          <a:prstGeom prst="line">
            <a:avLst/>
          </a:prstGeom>
          <a:ln w="31750" cap="flat" cmpd="sng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" name="Rectangle 2"/>
          <p:cNvSpPr/>
          <p:nvPr/>
        </p:nvSpPr>
        <p:spPr>
          <a:xfrm>
            <a:off x="3029585" y="151130"/>
            <a:ext cx="5548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Task 3:  Match activities(P45)</a:t>
            </a:r>
            <a:endParaRPr lang="en-US" altLang="zh-CN" sz="2800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467" y="4944428"/>
            <a:ext cx="490537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3009F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practise(</a:t>
            </a:r>
            <a:r>
              <a:rPr lang="zh-CN" altLang="en-US" sz="2400" b="1" i="1">
                <a:solidFill>
                  <a:srgbClr val="3009F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练习</a:t>
            </a:r>
            <a:r>
              <a:rPr lang="en-US" altLang="zh-CN" sz="28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)playing volleyball</a:t>
            </a:r>
            <a:endParaRPr lang="en-US" altLang="zh-CN" sz="280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764540" y="673100"/>
            <a:ext cx="7904480" cy="52197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2800"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Millie does morning exercises at eight.</a:t>
            </a:r>
            <a:endParaRPr lang="en-US" altLang="zh-CN" sz="2800" b="1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2"/>
          <p:cNvSpPr/>
          <p:nvPr/>
        </p:nvSpPr>
        <p:spPr>
          <a:xfrm>
            <a:off x="683895" y="1911350"/>
            <a:ext cx="7905115" cy="52197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2800"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Millie starts lessons at a quarter past eight.</a:t>
            </a:r>
            <a:endParaRPr lang="en-US" altLang="zh-CN" sz="2800" b="1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2"/>
          <p:cNvSpPr/>
          <p:nvPr/>
        </p:nvSpPr>
        <p:spPr>
          <a:xfrm>
            <a:off x="773430" y="3011170"/>
            <a:ext cx="7905750" cy="953135"/>
          </a:xfrm>
          <a:prstGeom prst="rect">
            <a:avLst/>
          </a:prstGeom>
          <a:solidFill>
            <a:srgbClr val="ED11CC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2800"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Millie goes to the Reading Club on Tuesday and Thursday.</a:t>
            </a:r>
            <a:endParaRPr lang="en-US" altLang="zh-CN" sz="2800" b="1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/>
          <p:nvPr/>
        </p:nvSpPr>
        <p:spPr>
          <a:xfrm>
            <a:off x="774065" y="4339590"/>
            <a:ext cx="7905115" cy="953135"/>
          </a:xfrm>
          <a:prstGeom prst="rect">
            <a:avLst/>
          </a:prstGeom>
          <a:solidFill>
            <a:srgbClr val="F7EA68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2800"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Millie practise</a:t>
            </a:r>
            <a:r>
              <a:rPr lang="en-US" altLang="zh-CN" sz="2800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s</a:t>
            </a:r>
            <a:r>
              <a:rPr lang="en-US" altLang="zh-CN" sz="2800"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playing volleyball on Wednesday afternoon.</a:t>
            </a:r>
            <a:endParaRPr lang="en-US" altLang="zh-CN" sz="2800" b="1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2"/>
          <p:cNvSpPr/>
          <p:nvPr/>
        </p:nvSpPr>
        <p:spPr>
          <a:xfrm>
            <a:off x="300355" y="5780405"/>
            <a:ext cx="8699500" cy="5835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Millie plays in the playground after class.</a:t>
            </a:r>
            <a:endParaRPr lang="en-US" altLang="zh-CN" b="1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0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0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0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10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60" grpId="0"/>
      <p:bldP spid="108564" grpId="0"/>
      <p:bldP spid="108562" grpId="0"/>
      <p:bldP spid="108561" grpId="0"/>
      <p:bldP spid="108563" grpId="0"/>
      <p:bldP spid="11" grpId="0"/>
      <p:bldP spid="12" grpId="0"/>
      <p:bldP spid="13" grpId="0"/>
      <p:bldP spid="14" grpId="0"/>
      <p:bldP spid="15" grpId="0" bldLvl="0" animBg="1"/>
      <p:bldP spid="2" grpId="0"/>
      <p:bldP spid="5" grpId="0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"/>
          <p:cNvSpPr txBox="1"/>
          <p:nvPr/>
        </p:nvSpPr>
        <p:spPr>
          <a:xfrm>
            <a:off x="179705" y="510540"/>
            <a:ext cx="2198370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4: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 in the blanks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69" name="AutoShape 17"/>
          <p:cNvSpPr/>
          <p:nvPr/>
        </p:nvSpPr>
        <p:spPr bwMode="auto">
          <a:xfrm>
            <a:off x="1520825" y="572135"/>
            <a:ext cx="215900" cy="5806440"/>
          </a:xfrm>
          <a:prstGeom prst="leftBrace">
            <a:avLst>
              <a:gd name="adj1" fmla="val 140686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83" y="2767965"/>
            <a:ext cx="1711325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000">
                <a:latin typeface="Impact" panose="020B0806030902050204" pitchFamily="34" charset="0"/>
                <a:cs typeface="Impact" panose="020B0806030902050204" pitchFamily="34" charset="0"/>
              </a:rPr>
              <a:t>S</a:t>
            </a:r>
            <a:r>
              <a:rPr lang="en-US" altLang="zh-CN" sz="4000">
                <a:solidFill>
                  <a:srgbClr val="3009F5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ch</a:t>
            </a:r>
            <a:r>
              <a:rPr lang="en-US" altLang="zh-CN" sz="4000">
                <a:solidFill>
                  <a:srgbClr val="00B050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oo</a:t>
            </a:r>
            <a:r>
              <a:rPr lang="en-US" altLang="zh-CN" sz="4000">
                <a:solidFill>
                  <a:srgbClr val="FFC000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l</a:t>
            </a:r>
            <a:r>
              <a:rPr lang="en-US" altLang="zh-CN" sz="4000">
                <a:latin typeface="Impact" panose="020B0806030902050204" pitchFamily="34" charset="0"/>
                <a:cs typeface="Impact" panose="020B0806030902050204" pitchFamily="34" charset="0"/>
              </a:rPr>
              <a:t> </a:t>
            </a:r>
            <a:endParaRPr lang="en-US" altLang="zh-CN" sz="4000">
              <a:latin typeface="Impact" panose="020B0806030902050204" pitchFamily="34" charset="0"/>
              <a:cs typeface="Impact" panose="020B0806030902050204" pitchFamily="34" charset="0"/>
            </a:endParaRPr>
          </a:p>
          <a:p>
            <a:r>
              <a:rPr lang="en-US" altLang="zh-CN" sz="4000">
                <a:solidFill>
                  <a:srgbClr val="ED11CC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li</a:t>
            </a:r>
            <a:r>
              <a:rPr lang="en-US" altLang="zh-CN" sz="4000">
                <a:solidFill>
                  <a:schemeClr val="tx2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fe</a:t>
            </a:r>
            <a:endParaRPr lang="en-US" altLang="zh-CN" sz="4000">
              <a:solidFill>
                <a:schemeClr val="tx2"/>
              </a:solidFill>
              <a:latin typeface="Impact" panose="020B0806030902050204" pitchFamily="34" charset="0"/>
              <a:cs typeface="Impact" panose="020B0806030902050204" pitchFamily="34" charset="0"/>
            </a:endParaRPr>
          </a:p>
        </p:txBody>
      </p:sp>
      <p:sp>
        <p:nvSpPr>
          <p:cNvPr id="20" name="十字箭头标注 19"/>
          <p:cNvSpPr/>
          <p:nvPr/>
        </p:nvSpPr>
        <p:spPr>
          <a:xfrm rot="20220000">
            <a:off x="2929890" y="688975"/>
            <a:ext cx="288290" cy="504190"/>
          </a:xfrm>
          <a:prstGeom prst="quadArrowCallout">
            <a:avLst/>
          </a:prstGeom>
          <a:solidFill>
            <a:srgbClr val="FB7A3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1" name="曲线连接符 20"/>
          <p:cNvCxnSpPr>
            <a:stCxn id="20" idx="1"/>
          </p:cNvCxnSpPr>
          <p:nvPr/>
        </p:nvCxnSpPr>
        <p:spPr>
          <a:xfrm rot="10800000">
            <a:off x="1736090" y="572135"/>
            <a:ext cx="1204595" cy="425450"/>
          </a:xfrm>
          <a:prstGeom prst="curvedConnector3">
            <a:avLst>
              <a:gd name="adj1" fmla="val 54033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椭圆 21"/>
          <p:cNvSpPr/>
          <p:nvPr/>
        </p:nvSpPr>
        <p:spPr>
          <a:xfrm rot="20880000">
            <a:off x="3086735" y="71755"/>
            <a:ext cx="2047240" cy="1236980"/>
          </a:xfrm>
          <a:prstGeom prst="ellipse">
            <a:avLst/>
          </a:prstGeom>
          <a:solidFill>
            <a:srgbClr val="FB7A3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十字箭头标注 23"/>
          <p:cNvSpPr/>
          <p:nvPr/>
        </p:nvSpPr>
        <p:spPr>
          <a:xfrm rot="20880000">
            <a:off x="2949575" y="1994535"/>
            <a:ext cx="288290" cy="504190"/>
          </a:xfrm>
          <a:prstGeom prst="quadArrowCallou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5" name="曲线连接符 24"/>
          <p:cNvCxnSpPr>
            <a:stCxn id="24" idx="1"/>
          </p:cNvCxnSpPr>
          <p:nvPr/>
        </p:nvCxnSpPr>
        <p:spPr>
          <a:xfrm rot="10800000" flipV="1">
            <a:off x="1619250" y="2275840"/>
            <a:ext cx="1332865" cy="936625"/>
          </a:xfrm>
          <a:prstGeom prst="curvedConnector3">
            <a:avLst>
              <a:gd name="adj1" fmla="val 51929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椭圆 25"/>
          <p:cNvSpPr/>
          <p:nvPr/>
        </p:nvSpPr>
        <p:spPr>
          <a:xfrm rot="21240000">
            <a:off x="3087370" y="1332865"/>
            <a:ext cx="2047240" cy="1236980"/>
          </a:xfrm>
          <a:prstGeom prst="ellipse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134360" y="2785110"/>
            <a:ext cx="2047240" cy="123698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十字箭头标注 30"/>
          <p:cNvSpPr/>
          <p:nvPr/>
        </p:nvSpPr>
        <p:spPr>
          <a:xfrm rot="21240000">
            <a:off x="2948940" y="3229610"/>
            <a:ext cx="288290" cy="504190"/>
          </a:xfrm>
          <a:prstGeom prst="quadArrowCallou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33" name="曲线连接符 32"/>
          <p:cNvCxnSpPr>
            <a:stCxn id="31" idx="1"/>
          </p:cNvCxnSpPr>
          <p:nvPr/>
        </p:nvCxnSpPr>
        <p:spPr>
          <a:xfrm rot="10800000">
            <a:off x="1619885" y="3212465"/>
            <a:ext cx="1329690" cy="284480"/>
          </a:xfrm>
          <a:prstGeom prst="curvedConnector3">
            <a:avLst>
              <a:gd name="adj1" fmla="val 50955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" name="椭圆 35"/>
          <p:cNvSpPr/>
          <p:nvPr/>
        </p:nvSpPr>
        <p:spPr>
          <a:xfrm rot="21240000">
            <a:off x="3087370" y="4197350"/>
            <a:ext cx="2047240" cy="1236980"/>
          </a:xfrm>
          <a:prstGeom prst="ellipse">
            <a:avLst/>
          </a:prstGeom>
          <a:solidFill>
            <a:srgbClr val="ED11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十字箭头标注 40"/>
          <p:cNvSpPr/>
          <p:nvPr/>
        </p:nvSpPr>
        <p:spPr>
          <a:xfrm rot="21300000">
            <a:off x="2917825" y="4667885"/>
            <a:ext cx="288290" cy="504190"/>
          </a:xfrm>
          <a:prstGeom prst="quadArrowCallout">
            <a:avLst/>
          </a:prstGeom>
          <a:solidFill>
            <a:srgbClr val="ED11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50" name="曲线连接符 49"/>
          <p:cNvCxnSpPr>
            <a:stCxn id="41" idx="1"/>
          </p:cNvCxnSpPr>
          <p:nvPr/>
        </p:nvCxnSpPr>
        <p:spPr>
          <a:xfrm rot="10800000">
            <a:off x="1691640" y="3213100"/>
            <a:ext cx="1226820" cy="1719580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" name="椭圆 51"/>
          <p:cNvSpPr/>
          <p:nvPr/>
        </p:nvSpPr>
        <p:spPr>
          <a:xfrm rot="21420000">
            <a:off x="3083560" y="5518785"/>
            <a:ext cx="2047240" cy="123698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十字箭头标注 52"/>
          <p:cNvSpPr/>
          <p:nvPr/>
        </p:nvSpPr>
        <p:spPr>
          <a:xfrm>
            <a:off x="2846070" y="5998210"/>
            <a:ext cx="288290" cy="504190"/>
          </a:xfrm>
          <a:prstGeom prst="quadArrowCallou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58" name="曲线连接符 57"/>
          <p:cNvCxnSpPr>
            <a:stCxn id="53" idx="1"/>
            <a:endCxn id="23569" idx="2"/>
          </p:cNvCxnSpPr>
          <p:nvPr/>
        </p:nvCxnSpPr>
        <p:spPr>
          <a:xfrm rot="10800000" flipV="1">
            <a:off x="1736090" y="6250305"/>
            <a:ext cx="1109345" cy="128270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文本框 1"/>
          <p:cNvSpPr txBox="1"/>
          <p:nvPr/>
        </p:nvSpPr>
        <p:spPr>
          <a:xfrm>
            <a:off x="5097145" y="353060"/>
            <a:ext cx="3985895" cy="4603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solidFill>
                  <a:srgbClr val="000000"/>
                </a:solidFill>
              </a:rPr>
              <a:t>At ____________ School</a:t>
            </a:r>
            <a:endParaRPr lang="en-US" altLang="zh-CN" sz="2400">
              <a:solidFill>
                <a:srgbClr val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97145" y="1075690"/>
            <a:ext cx="3985895" cy="156845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solidFill>
                  <a:srgbClr val="000000"/>
                </a:solidFill>
              </a:rPr>
              <a:t>school starts:_________</a:t>
            </a:r>
            <a:endParaRPr lang="en-US" altLang="zh-CN" sz="2400">
              <a:solidFill>
                <a:srgbClr val="000000"/>
              </a:solidFill>
            </a:endParaRPr>
          </a:p>
          <a:p>
            <a:pPr algn="l"/>
            <a:r>
              <a:rPr lang="en-US" altLang="zh-CN" sz="2400">
                <a:solidFill>
                  <a:srgbClr val="000000"/>
                </a:solidFill>
              </a:rPr>
              <a:t>lessons begin:_________</a:t>
            </a:r>
            <a:endParaRPr lang="en-US" altLang="zh-CN" sz="2400">
              <a:solidFill>
                <a:srgbClr val="000000"/>
              </a:solidFill>
            </a:endParaRPr>
          </a:p>
          <a:p>
            <a:pPr algn="l"/>
            <a:r>
              <a:rPr lang="en-US" altLang="zh-CN" sz="2400">
                <a:solidFill>
                  <a:srgbClr val="000000"/>
                </a:solidFill>
              </a:rPr>
              <a:t>do morning exercises: </a:t>
            </a:r>
            <a:endParaRPr lang="en-US" altLang="zh-CN" sz="2400">
              <a:solidFill>
                <a:srgbClr val="000000"/>
              </a:solidFill>
            </a:endParaRPr>
          </a:p>
          <a:p>
            <a:pPr algn="l"/>
            <a:r>
              <a:rPr lang="en-US" altLang="zh-CN" sz="2400">
                <a:solidFill>
                  <a:srgbClr val="000000"/>
                </a:solidFill>
              </a:rPr>
              <a:t>________</a:t>
            </a:r>
            <a:endParaRPr lang="en-US" altLang="zh-CN" sz="2400">
              <a:solidFill>
                <a:srgbClr val="0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80635" y="2924810"/>
            <a:ext cx="3985895" cy="82994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solidFill>
                  <a:srgbClr val="000000"/>
                </a:solidFill>
              </a:rPr>
              <a:t>__________________</a:t>
            </a:r>
            <a:endParaRPr lang="en-US" altLang="zh-CN" sz="2400">
              <a:solidFill>
                <a:srgbClr val="000000"/>
              </a:solidFill>
            </a:endParaRPr>
          </a:p>
          <a:p>
            <a:pPr algn="l"/>
            <a:r>
              <a:rPr lang="en-US" altLang="zh-CN" sz="2400">
                <a:solidFill>
                  <a:srgbClr val="000000"/>
                </a:solidFill>
              </a:rPr>
              <a:t>__________________</a:t>
            </a:r>
            <a:endParaRPr lang="en-US" altLang="zh-CN" sz="2400">
              <a:solidFill>
                <a:srgbClr val="0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80635" y="4149090"/>
            <a:ext cx="3985895" cy="156845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solidFill>
                  <a:srgbClr val="000000"/>
                </a:solidFill>
              </a:rPr>
              <a:t>go to the ___________</a:t>
            </a:r>
            <a:endParaRPr lang="en-US" altLang="zh-CN" sz="2400">
              <a:solidFill>
                <a:srgbClr val="000000"/>
              </a:solidFill>
            </a:endParaRPr>
          </a:p>
          <a:p>
            <a:pPr algn="l"/>
            <a:r>
              <a:rPr lang="en-US" altLang="zh-CN" sz="2400">
                <a:solidFill>
                  <a:srgbClr val="000000"/>
                </a:solidFill>
              </a:rPr>
              <a:t>read books in the____________;</a:t>
            </a:r>
            <a:endParaRPr lang="en-US" altLang="zh-CN" sz="2400">
              <a:solidFill>
                <a:srgbClr val="000000"/>
              </a:solidFill>
            </a:endParaRPr>
          </a:p>
          <a:p>
            <a:pPr algn="l"/>
            <a:r>
              <a:rPr lang="en-US" altLang="zh-CN" sz="2400">
                <a:solidFill>
                  <a:srgbClr val="000000"/>
                </a:solidFill>
              </a:rPr>
              <a:t>play ___________</a:t>
            </a:r>
            <a:endParaRPr lang="en-US" altLang="zh-CN" sz="2400">
              <a:solidFill>
                <a:srgbClr val="0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96510" y="5967095"/>
            <a:ext cx="3970020" cy="52197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solidFill>
                  <a:srgbClr val="000000"/>
                </a:solidFill>
              </a:rPr>
              <a:t>always have _______</a:t>
            </a:r>
            <a:endParaRPr lang="en-US" altLang="zh-CN" sz="2800">
              <a:solidFill>
                <a:srgbClr val="00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1850" y="281305"/>
            <a:ext cx="1463675" cy="58356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accent6"/>
                </a:solidFill>
              </a:rPr>
              <a:t>school</a:t>
            </a:r>
            <a:endParaRPr lang="en-US" altLang="zh-CN" b="1">
              <a:solidFill>
                <a:schemeClr val="accent6"/>
              </a:solidFill>
            </a:endParaRPr>
          </a:p>
        </p:txBody>
      </p:sp>
      <p:sp>
        <p:nvSpPr>
          <p:cNvPr id="30" name="文本框 29">
            <a:hlinkClick r:id="rId1" action="ppaction://hlinksldjump"/>
          </p:cNvPr>
          <p:cNvSpPr txBox="1"/>
          <p:nvPr/>
        </p:nvSpPr>
        <p:spPr>
          <a:xfrm>
            <a:off x="3042920" y="1433195"/>
            <a:ext cx="1993265" cy="82994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sym typeface="+mn-ea"/>
              </a:rPr>
              <a:t>activities </a:t>
            </a:r>
            <a:endParaRPr lang="en-US" altLang="zh-CN" sz="2400" b="1">
              <a:solidFill>
                <a:srgbClr val="000000"/>
              </a:solidFill>
              <a:sym typeface="+mn-ea"/>
            </a:endParaRPr>
          </a:p>
          <a:p>
            <a:r>
              <a:rPr lang="en-US" altLang="zh-CN" sz="2400" b="1">
                <a:solidFill>
                  <a:srgbClr val="000000"/>
                </a:solidFill>
                <a:sym typeface="+mn-ea"/>
              </a:rPr>
              <a:t>at school</a:t>
            </a:r>
            <a:endParaRPr lang="en-US" altLang="zh-CN" sz="2400" b="1">
              <a:solidFill>
                <a:srgbClr val="000000"/>
              </a:solidFill>
              <a:sym typeface="+mn-ea"/>
            </a:endParaRPr>
          </a:p>
        </p:txBody>
      </p:sp>
      <p:sp>
        <p:nvSpPr>
          <p:cNvPr id="32" name="文本框 31">
            <a:hlinkClick r:id="rId1" action="ppaction://hlinksldjump"/>
          </p:cNvPr>
          <p:cNvSpPr txBox="1"/>
          <p:nvPr/>
        </p:nvSpPr>
        <p:spPr>
          <a:xfrm>
            <a:off x="2980690" y="3039745"/>
            <a:ext cx="2044065" cy="82994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activities </a:t>
            </a:r>
            <a:r>
              <a:rPr lang="en-US" altLang="zh-CN" sz="2400" b="1">
                <a:solidFill>
                  <a:srgbClr val="000000"/>
                </a:solidFill>
              </a:rPr>
              <a:t>with friends</a:t>
            </a:r>
            <a:endParaRPr lang="en-US" altLang="zh-CN" sz="2400" b="1">
              <a:solidFill>
                <a:srgbClr val="00000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023235" y="4392295"/>
            <a:ext cx="2022475" cy="82994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activities</a:t>
            </a:r>
            <a:r>
              <a:rPr lang="en-US" altLang="zh-CN" sz="2400" b="1">
                <a:solidFill>
                  <a:srgbClr val="000000"/>
                </a:solidFill>
              </a:rPr>
              <a:t> after school</a:t>
            </a:r>
            <a:endParaRPr lang="en-US" altLang="zh-CN" sz="2400" b="1">
              <a:solidFill>
                <a:srgbClr val="00000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79775" y="5717540"/>
            <a:ext cx="1756410" cy="95313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B0F0"/>
                </a:solidFill>
              </a:rPr>
              <a:t>feeling</a:t>
            </a:r>
            <a:r>
              <a:rPr lang="zh-CN" altLang="en-US" sz="2400" b="1">
                <a:solidFill>
                  <a:srgbClr val="000000"/>
                </a:solidFill>
              </a:rPr>
              <a:t>感受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554980" y="332740"/>
            <a:ext cx="2926715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009F5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Sunshine Middle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3009F5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157720" y="1047750"/>
            <a:ext cx="1997075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009F5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at eight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3009F5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212965" y="1390015"/>
            <a:ext cx="1997075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009F5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at 8:15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3009F5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40655" y="2134235"/>
            <a:ext cx="937260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009F5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first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3009F5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07940" y="2856865"/>
            <a:ext cx="3444240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009F5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chat with each other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3009F5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122545" y="3209925"/>
            <a:ext cx="3573145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009F5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play in the playground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3009F5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520815" y="4149090"/>
            <a:ext cx="3034665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009F5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library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3009F5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761355" y="4833620"/>
            <a:ext cx="2166620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009F5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Reading Club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3009F5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003925" y="5242560"/>
            <a:ext cx="1915795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009F5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volleyball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3009F5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969125" y="5967095"/>
            <a:ext cx="2245360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009F5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a good time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3009F5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/>
        </p:nvSpPr>
        <p:spPr bwMode="auto">
          <a:xfrm>
            <a:off x="18415" y="38735"/>
            <a:ext cx="3208655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/>
            <a:r>
              <a:rPr lang="en-US" altLang="zh-CN" sz="2800" smtClean="0">
                <a:solidFill>
                  <a:srgbClr val="3009F5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Careful reading</a:t>
            </a:r>
            <a:endParaRPr lang="en-US" altLang="zh-CN" sz="2800" smtClean="0">
              <a:solidFill>
                <a:srgbClr val="3009F5"/>
              </a:solidFill>
              <a:latin typeface="Arial Black" panose="020B0A04020102020204" charset="0"/>
              <a:cs typeface="Arial Black" panose="020B0A04020102020204" charset="0"/>
              <a:sym typeface="+mn-ea"/>
            </a:endParaRPr>
          </a:p>
        </p:txBody>
      </p:sp>
      <p:sp>
        <p:nvSpPr>
          <p:cNvPr id="6" name="十字箭头标注 5"/>
          <p:cNvSpPr/>
          <p:nvPr/>
        </p:nvSpPr>
        <p:spPr>
          <a:xfrm rot="17760000">
            <a:off x="599440" y="6015990"/>
            <a:ext cx="295910" cy="409575"/>
          </a:xfrm>
          <a:prstGeom prst="quadArrowCallout">
            <a:avLst/>
          </a:prstGeom>
          <a:solidFill>
            <a:schemeClr val="bg1"/>
          </a:solidFill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7" name="曲线连接符 6"/>
          <p:cNvCxnSpPr/>
          <p:nvPr/>
        </p:nvCxnSpPr>
        <p:spPr>
          <a:xfrm rot="8760000" flipV="1">
            <a:off x="-13335" y="6487160"/>
            <a:ext cx="753110" cy="151765"/>
          </a:xfrm>
          <a:prstGeom prst="curvedConnector3">
            <a:avLst>
              <a:gd name="adj1" fmla="val 49916"/>
            </a:avLst>
          </a:prstGeom>
          <a:solidFill>
            <a:schemeClr val="bg1"/>
          </a:solidFill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椭圆 7"/>
          <p:cNvSpPr/>
          <p:nvPr/>
        </p:nvSpPr>
        <p:spPr>
          <a:xfrm rot="18720000">
            <a:off x="600710" y="5419090"/>
            <a:ext cx="969645" cy="756920"/>
          </a:xfrm>
          <a:prstGeom prst="ellipse">
            <a:avLst/>
          </a:prstGeom>
          <a:solidFill>
            <a:schemeClr val="bg1"/>
          </a:solidFill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十字箭头标注 8"/>
          <p:cNvSpPr/>
          <p:nvPr/>
        </p:nvSpPr>
        <p:spPr>
          <a:xfrm rot="600000">
            <a:off x="1652905" y="3062605"/>
            <a:ext cx="295910" cy="409575"/>
          </a:xfrm>
          <a:prstGeom prst="quadArrowCallout">
            <a:avLst/>
          </a:prstGeom>
          <a:solidFill>
            <a:schemeClr val="bg1"/>
          </a:solidFill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2" grpId="0"/>
      <p:bldP spid="45" grpId="0"/>
      <p:bldP spid="46" grpId="0"/>
      <p:bldP spid="47" grpId="0"/>
      <p:bldP spid="48" grpId="0"/>
      <p:bldP spid="49" grpId="0"/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79705" y="702310"/>
            <a:ext cx="87318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you are Tommy, you read the e-mail from Millie and you want to write an e-mail to Millie about your school life.  </a:t>
            </a:r>
            <a:endParaRPr lang="en-US" altLang="zh-CN" sz="2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988820"/>
            <a:ext cx="8543290" cy="19284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Dear Millie,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I read your e-mail and know something about your school life. It’s really wonderful. I also want to tell you about my school life.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Tommy          </a:t>
            </a:r>
            <a:endParaRPr lang="en-US" altLang="zh-C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"/>
          <p:cNvSpPr txBox="1"/>
          <p:nvPr>
            <p:custDataLst>
              <p:tags r:id="rId2"/>
            </p:custDataLst>
          </p:nvPr>
        </p:nvSpPr>
        <p:spPr>
          <a:xfrm>
            <a:off x="0" y="-27305"/>
            <a:ext cx="4678045" cy="729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Task 5: write an e-mail</a:t>
            </a:r>
            <a:endParaRPr lang="en-US" altLang="zh-CN" sz="3600" b="1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9" name="AutoShape 17"/>
          <p:cNvSpPr/>
          <p:nvPr/>
        </p:nvSpPr>
        <p:spPr bwMode="auto">
          <a:xfrm>
            <a:off x="1520825" y="572135"/>
            <a:ext cx="215900" cy="5806440"/>
          </a:xfrm>
          <a:prstGeom prst="leftBrace">
            <a:avLst>
              <a:gd name="adj1" fmla="val 140686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>
            <a:defPPr>
              <a:defRPr lang="en-US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5pPr>
            <a:lvl6pPr marL="2286000" lvl="5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6pPr>
            <a:lvl7pPr marL="2743200" lvl="6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7pPr>
            <a:lvl8pPr marL="3200400" lvl="7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8pPr>
            <a:lvl9pPr marL="3657600" lvl="8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83" y="2767965"/>
            <a:ext cx="1711325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000">
                <a:latin typeface="Impact" panose="020B0806030902050204" pitchFamily="34" charset="0"/>
                <a:cs typeface="Impact" panose="020B0806030902050204" pitchFamily="34" charset="0"/>
              </a:rPr>
              <a:t>S</a:t>
            </a:r>
            <a:r>
              <a:rPr lang="en-US" altLang="zh-CN" sz="4000">
                <a:solidFill>
                  <a:srgbClr val="3009F5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ch</a:t>
            </a:r>
            <a:r>
              <a:rPr lang="en-US" altLang="zh-CN" sz="4000">
                <a:solidFill>
                  <a:srgbClr val="00B050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oo</a:t>
            </a:r>
            <a:r>
              <a:rPr lang="en-US" altLang="zh-CN" sz="4000">
                <a:solidFill>
                  <a:srgbClr val="FFC000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l</a:t>
            </a:r>
            <a:r>
              <a:rPr lang="en-US" altLang="zh-CN" sz="4000">
                <a:latin typeface="Impact" panose="020B0806030902050204" pitchFamily="34" charset="0"/>
                <a:cs typeface="Impact" panose="020B0806030902050204" pitchFamily="34" charset="0"/>
              </a:rPr>
              <a:t> </a:t>
            </a:r>
            <a:endParaRPr lang="en-US" altLang="zh-CN" sz="4000">
              <a:latin typeface="Impact" panose="020B0806030902050204" pitchFamily="34" charset="0"/>
              <a:cs typeface="Impact" panose="020B0806030902050204" pitchFamily="34" charset="0"/>
            </a:endParaRPr>
          </a:p>
          <a:p>
            <a:r>
              <a:rPr lang="en-US" altLang="zh-CN" sz="4000">
                <a:solidFill>
                  <a:srgbClr val="ED11CC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li</a:t>
            </a:r>
            <a:r>
              <a:rPr lang="en-US" altLang="zh-CN" sz="4000">
                <a:solidFill>
                  <a:schemeClr val="tx2"/>
                </a:solidFill>
                <a:latin typeface="Impact" panose="020B0806030902050204" pitchFamily="34" charset="0"/>
                <a:cs typeface="Impact" panose="020B0806030902050204" pitchFamily="34" charset="0"/>
              </a:rPr>
              <a:t>fe</a:t>
            </a:r>
            <a:endParaRPr lang="en-US" altLang="zh-CN" sz="4000">
              <a:solidFill>
                <a:schemeClr val="tx2"/>
              </a:solidFill>
              <a:latin typeface="Impact" panose="020B0806030902050204" pitchFamily="34" charset="0"/>
              <a:cs typeface="Impact" panose="020B0806030902050204" pitchFamily="34" charset="0"/>
            </a:endParaRPr>
          </a:p>
        </p:txBody>
      </p:sp>
      <p:sp>
        <p:nvSpPr>
          <p:cNvPr id="20" name="十字箭头标注 19"/>
          <p:cNvSpPr/>
          <p:nvPr/>
        </p:nvSpPr>
        <p:spPr>
          <a:xfrm rot="20220000">
            <a:off x="2929890" y="688975"/>
            <a:ext cx="288290" cy="504190"/>
          </a:xfrm>
          <a:prstGeom prst="quadArrowCallout">
            <a:avLst/>
          </a:prstGeom>
          <a:solidFill>
            <a:srgbClr val="FB7A3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1" name="曲线连接符 20"/>
          <p:cNvCxnSpPr>
            <a:stCxn id="20" idx="1"/>
          </p:cNvCxnSpPr>
          <p:nvPr/>
        </p:nvCxnSpPr>
        <p:spPr>
          <a:xfrm rot="10800000">
            <a:off x="1736090" y="572135"/>
            <a:ext cx="1204595" cy="425450"/>
          </a:xfrm>
          <a:prstGeom prst="curvedConnector3">
            <a:avLst>
              <a:gd name="adj1" fmla="val 54033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椭圆 21"/>
          <p:cNvSpPr/>
          <p:nvPr/>
        </p:nvSpPr>
        <p:spPr>
          <a:xfrm rot="20880000">
            <a:off x="3086735" y="71755"/>
            <a:ext cx="2047240" cy="1236980"/>
          </a:xfrm>
          <a:prstGeom prst="ellipse">
            <a:avLst/>
          </a:prstGeom>
          <a:solidFill>
            <a:srgbClr val="FB7A3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十字箭头标注 23"/>
          <p:cNvSpPr/>
          <p:nvPr/>
        </p:nvSpPr>
        <p:spPr>
          <a:xfrm rot="20880000">
            <a:off x="2949575" y="1994535"/>
            <a:ext cx="288290" cy="504190"/>
          </a:xfrm>
          <a:prstGeom prst="quadArrowCallou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25" name="曲线连接符 24"/>
          <p:cNvCxnSpPr>
            <a:stCxn id="24" idx="1"/>
          </p:cNvCxnSpPr>
          <p:nvPr/>
        </p:nvCxnSpPr>
        <p:spPr>
          <a:xfrm rot="10800000" flipV="1">
            <a:off x="1659255" y="2276475"/>
            <a:ext cx="1293495" cy="459740"/>
          </a:xfrm>
          <a:prstGeom prst="curvedConnector3">
            <a:avLst>
              <a:gd name="adj1" fmla="val 51988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椭圆 25"/>
          <p:cNvSpPr/>
          <p:nvPr/>
        </p:nvSpPr>
        <p:spPr>
          <a:xfrm rot="21240000">
            <a:off x="3087370" y="1332865"/>
            <a:ext cx="2047240" cy="1236980"/>
          </a:xfrm>
          <a:prstGeom prst="ellipse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134360" y="2785110"/>
            <a:ext cx="2047240" cy="1236980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十字箭头标注 30"/>
          <p:cNvSpPr/>
          <p:nvPr/>
        </p:nvSpPr>
        <p:spPr>
          <a:xfrm rot="21240000">
            <a:off x="2948940" y="3229610"/>
            <a:ext cx="288290" cy="504190"/>
          </a:xfrm>
          <a:prstGeom prst="quadArrowCallou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33" name="曲线连接符 32"/>
          <p:cNvCxnSpPr>
            <a:stCxn id="31" idx="1"/>
          </p:cNvCxnSpPr>
          <p:nvPr/>
        </p:nvCxnSpPr>
        <p:spPr>
          <a:xfrm rot="10800000">
            <a:off x="1619885" y="3212465"/>
            <a:ext cx="1329690" cy="284480"/>
          </a:xfrm>
          <a:prstGeom prst="curvedConnector3">
            <a:avLst>
              <a:gd name="adj1" fmla="val 50955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" name="椭圆 35"/>
          <p:cNvSpPr/>
          <p:nvPr/>
        </p:nvSpPr>
        <p:spPr>
          <a:xfrm rot="21240000">
            <a:off x="3087370" y="4197350"/>
            <a:ext cx="2047240" cy="1236980"/>
          </a:xfrm>
          <a:prstGeom prst="ellipse">
            <a:avLst/>
          </a:prstGeom>
          <a:solidFill>
            <a:srgbClr val="ED11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" name="十字箭头标注 40"/>
          <p:cNvSpPr/>
          <p:nvPr/>
        </p:nvSpPr>
        <p:spPr>
          <a:xfrm rot="21300000">
            <a:off x="2917825" y="4667885"/>
            <a:ext cx="288290" cy="504190"/>
          </a:xfrm>
          <a:prstGeom prst="quadArrowCallout">
            <a:avLst/>
          </a:prstGeom>
          <a:solidFill>
            <a:srgbClr val="ED11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50" name="曲线连接符 49"/>
          <p:cNvCxnSpPr>
            <a:stCxn id="41" idx="1"/>
          </p:cNvCxnSpPr>
          <p:nvPr/>
        </p:nvCxnSpPr>
        <p:spPr>
          <a:xfrm rot="10800000">
            <a:off x="1619250" y="4149090"/>
            <a:ext cx="1298575" cy="783590"/>
          </a:xfrm>
          <a:prstGeom prst="curvedConnector3">
            <a:avLst>
              <a:gd name="adj1" fmla="val 50807"/>
            </a:avLst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" name="椭圆 51"/>
          <p:cNvSpPr/>
          <p:nvPr/>
        </p:nvSpPr>
        <p:spPr>
          <a:xfrm rot="21420000">
            <a:off x="3083560" y="5518785"/>
            <a:ext cx="2047240" cy="123698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十字箭头标注 52"/>
          <p:cNvSpPr/>
          <p:nvPr/>
        </p:nvSpPr>
        <p:spPr>
          <a:xfrm>
            <a:off x="2846070" y="5998210"/>
            <a:ext cx="288290" cy="504190"/>
          </a:xfrm>
          <a:prstGeom prst="quadArrowCallou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58" name="曲线连接符 57"/>
          <p:cNvCxnSpPr>
            <a:stCxn id="53" idx="1"/>
            <a:endCxn id="23569" idx="2"/>
          </p:cNvCxnSpPr>
          <p:nvPr/>
        </p:nvCxnSpPr>
        <p:spPr>
          <a:xfrm rot="10800000" flipV="1">
            <a:off x="1736090" y="6250305"/>
            <a:ext cx="1109345" cy="128270"/>
          </a:xfrm>
          <a:prstGeom prst="curvedConnector2">
            <a:avLst/>
          </a:prstGeom>
          <a:solidFill>
            <a:schemeClr val="accent1"/>
          </a:solidFill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" name="文本框 22"/>
          <p:cNvSpPr txBox="1"/>
          <p:nvPr/>
        </p:nvSpPr>
        <p:spPr>
          <a:xfrm>
            <a:off x="3359150" y="398145"/>
            <a:ext cx="1463675" cy="58356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</a:rPr>
              <a:t>school</a:t>
            </a:r>
            <a:endParaRPr lang="en-US" altLang="zh-CN" b="1">
              <a:solidFill>
                <a:srgbClr val="00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134360" y="1515745"/>
            <a:ext cx="2027555" cy="95313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sym typeface="+mn-ea"/>
              </a:rPr>
              <a:t>activities at school</a:t>
            </a:r>
            <a:endParaRPr lang="en-US" altLang="zh-CN" sz="2800" b="1">
              <a:solidFill>
                <a:srgbClr val="00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981325" y="3039745"/>
            <a:ext cx="2555240" cy="95313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sym typeface="+mn-ea"/>
              </a:rPr>
              <a:t>activities with friends</a:t>
            </a:r>
            <a:endParaRPr lang="en-US" altLang="zh-CN" sz="2800" b="1">
              <a:solidFill>
                <a:srgbClr val="000000"/>
              </a:solidFill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134360" y="4339590"/>
            <a:ext cx="2352040" cy="95313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000000"/>
                </a:solidFill>
              </a:rPr>
              <a:t> activities </a:t>
            </a:r>
            <a:r>
              <a:rPr lang="en-US" altLang="zh-CN" sz="2800" b="1">
                <a:solidFill>
                  <a:srgbClr val="000000"/>
                </a:solidFill>
                <a:sym typeface="+mn-ea"/>
              </a:rPr>
              <a:t>after school</a:t>
            </a:r>
            <a:endParaRPr lang="en-US" altLang="zh-CN" sz="2800" b="1">
              <a:solidFill>
                <a:srgbClr val="000000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279775" y="5714365"/>
            <a:ext cx="1756410" cy="95313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</a:rPr>
              <a:t>feelings</a:t>
            </a:r>
            <a:r>
              <a:rPr lang="zh-CN" altLang="en-US" sz="2400" b="1">
                <a:solidFill>
                  <a:srgbClr val="000000"/>
                </a:solidFill>
              </a:rPr>
              <a:t>感受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19471" name="AutoShape 15"/>
          <p:cNvSpPr/>
          <p:nvPr/>
        </p:nvSpPr>
        <p:spPr>
          <a:xfrm>
            <a:off x="5557838" y="282258"/>
            <a:ext cx="3248025" cy="151288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'</a:t>
            </a:r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m a student at…</a:t>
            </a:r>
            <a:endParaRPr lang="zh-CN" altLang="zh-CN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start / begin at…</a:t>
            </a:r>
            <a:endParaRPr lang="zh-CN" altLang="zh-CN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…</a:t>
            </a:r>
            <a:r>
              <a:rPr lang="en-US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...</a:t>
            </a:r>
            <a:endParaRPr lang="en-US" altLang="zh-CN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72" name="AutoShape 16"/>
          <p:cNvSpPr/>
          <p:nvPr/>
        </p:nvSpPr>
        <p:spPr>
          <a:xfrm>
            <a:off x="5582920" y="2113280"/>
            <a:ext cx="3238500" cy="146177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My best friend is...</a:t>
            </a:r>
            <a:endParaRPr lang="zh-CN" altLang="zh-CN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They...</a:t>
            </a:r>
            <a:endParaRPr lang="zh-CN" altLang="zh-CN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We often... </a:t>
            </a:r>
            <a:r>
              <a:rPr lang="en-US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... ...</a:t>
            </a:r>
            <a:endParaRPr lang="en-US" altLang="zh-CN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73" name="AutoShape 17"/>
          <p:cNvSpPr/>
          <p:nvPr/>
        </p:nvSpPr>
        <p:spPr>
          <a:xfrm>
            <a:off x="5581015" y="4654550"/>
            <a:ext cx="3241040" cy="9366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I play …with…</a:t>
            </a:r>
            <a:endParaRPr lang="zh-CN" altLang="zh-CN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I practise…</a:t>
            </a:r>
            <a:r>
              <a:rPr lang="en-US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...</a:t>
            </a:r>
            <a:endParaRPr lang="en-US" altLang="zh-CN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74" name="AutoShape 18"/>
          <p:cNvSpPr/>
          <p:nvPr/>
        </p:nvSpPr>
        <p:spPr>
          <a:xfrm>
            <a:off x="5571490" y="5683250"/>
            <a:ext cx="3249930" cy="113220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have a good time...</a:t>
            </a:r>
            <a:endParaRPr lang="zh-CN" altLang="zh-CN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love my school…</a:t>
            </a:r>
            <a:endParaRPr lang="zh-CN" altLang="zh-CN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76" name="AutoShape 17"/>
          <p:cNvSpPr/>
          <p:nvPr/>
        </p:nvSpPr>
        <p:spPr>
          <a:xfrm>
            <a:off x="5571490" y="3657600"/>
            <a:ext cx="3249930" cy="9239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I like…</a:t>
            </a:r>
            <a:endParaRPr lang="zh-CN" altLang="zh-CN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CC"/>
                </a:solidFill>
                <a:latin typeface="Times New Roman" panose="02020603050405020304" pitchFamily="18" charset="0"/>
              </a:rPr>
              <a:t>I am in the …club/team</a:t>
            </a:r>
            <a:endParaRPr lang="zh-CN" altLang="zh-CN" sz="24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Rot="1"/>
          </p:cNvSpPr>
          <p:nvPr>
            <p:ph type="title"/>
          </p:nvPr>
        </p:nvSpPr>
        <p:spPr>
          <a:xfrm>
            <a:off x="2771775" y="116205"/>
            <a:ext cx="3733800" cy="838200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5400" b="1" dirty="0">
                <a:solidFill>
                  <a:srgbClr val="FF5050"/>
                </a:solidFill>
                <a:latin typeface="Comic Sans MS" panose="030F0702030302020204" pitchFamily="66" charset="0"/>
              </a:rPr>
              <a:t>my  school</a:t>
            </a:r>
            <a:endParaRPr lang="en-US" altLang="zh-CN" sz="5400" b="1" dirty="0">
              <a:solidFill>
                <a:srgbClr val="FF5050"/>
              </a:solidFill>
              <a:latin typeface="Comic Sans MS" panose="030F0702030302020204" pitchFamily="66" charset="0"/>
            </a:endParaRPr>
          </a:p>
        </p:txBody>
      </p:sp>
      <p:sp>
        <p:nvSpPr>
          <p:cNvPr id="44040" name="Rectangle 8"/>
          <p:cNvSpPr/>
          <p:nvPr/>
        </p:nvSpPr>
        <p:spPr>
          <a:xfrm>
            <a:off x="173990" y="4493260"/>
            <a:ext cx="89890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love your 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new middle school ?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 descr="学校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990600"/>
            <a:ext cx="9143365" cy="3350260"/>
          </a:xfrm>
          <a:prstGeom prst="rect">
            <a:avLst/>
          </a:prstGeom>
        </p:spPr>
      </p:pic>
      <p:sp>
        <p:nvSpPr>
          <p:cNvPr id="4" name="Rectangle 8"/>
          <p:cNvSpPr/>
          <p:nvPr/>
        </p:nvSpPr>
        <p:spPr>
          <a:xfrm>
            <a:off x="173990" y="5373370"/>
            <a:ext cx="82537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about your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 life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there?</a:t>
            </a:r>
            <a:endParaRPr lang="en-US" altLang="zh-CN" sz="4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0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4300" y="836930"/>
            <a:ext cx="8878570" cy="1445260"/>
          </a:xfrm>
          <a:prstGeom prst="rect">
            <a:avLst/>
          </a:prstGeom>
          <a:solidFill>
            <a:schemeClr val="accent2"/>
          </a:solidFill>
          <a:ln w="41275">
            <a:solidFill>
              <a:schemeClr val="tx1"/>
            </a:solidFill>
          </a:ln>
        </p:spPr>
        <p:txBody>
          <a:bodyPr wrap="square" rtlCol="0">
            <a:spAutoFit/>
          </a:bodyPr>
          <a:p>
            <a:pPr algn="l"/>
            <a:r>
              <a:rPr lang="en-US" altLang="zh-CN" sz="4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think of Millie’s school life?  (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Millie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的校园生活怎么样？</a:t>
            </a:r>
            <a:r>
              <a:rPr lang="en-US" altLang="zh-CN" sz="4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44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8960" y="3945890"/>
            <a:ext cx="1866900" cy="70675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endParaRPr lang="en-US" altLang="zh-CN" sz="4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52135" y="3945890"/>
            <a:ext cx="1692910" cy="70675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endParaRPr lang="en-US" altLang="zh-CN" sz="4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4310" y="5085080"/>
            <a:ext cx="2616200" cy="70675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endParaRPr lang="en-US" altLang="zh-CN" sz="4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92090" y="5098415"/>
            <a:ext cx="2616200" cy="70675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wonderful</a:t>
            </a:r>
            <a:endParaRPr lang="en-US" altLang="zh-CN" sz="4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24115" y="4069080"/>
            <a:ext cx="1376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</a:rPr>
              <a:t>忙碌的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64030" y="5877560"/>
            <a:ext cx="2016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</a:rPr>
              <a:t>多姿多彩的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63565" y="5805170"/>
            <a:ext cx="2016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</a:rPr>
              <a:t>精彩的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01140" y="2493010"/>
            <a:ext cx="7399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Discuss with your partners (</a:t>
            </a:r>
            <a:r>
              <a:rPr lang="zh-CN" altLang="en-US" b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同桌交流</a:t>
            </a:r>
            <a:r>
              <a:rPr lang="en-US" altLang="zh-CN" b="1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b="1">
              <a:solidFill>
                <a:schemeClr val="tx1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3249930"/>
            <a:ext cx="3195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chemeClr val="tx1"/>
                </a:solidFill>
              </a:rPr>
              <a:t>用形容词进行描述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29" name="TextBox 2"/>
          <p:cNvSpPr txBox="1"/>
          <p:nvPr>
            <p:custDataLst>
              <p:tags r:id="rId1"/>
            </p:custDataLst>
          </p:nvPr>
        </p:nvSpPr>
        <p:spPr>
          <a:xfrm>
            <a:off x="0" y="-27305"/>
            <a:ext cx="5148580" cy="729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Task 6: Further thinking</a:t>
            </a:r>
            <a:endParaRPr lang="en-US" altLang="zh-CN" sz="3600" b="1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/>
      <p:bldP spid="7" grpId="0" bldLvl="0" animBg="1"/>
      <p:bldP spid="11" grpId="0"/>
      <p:bldP spid="9" grpId="0" bldLvl="0" animBg="1"/>
      <p:bldP spid="1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010231901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7994" t="30548" r="10733" b="11409"/>
          <a:stretch>
            <a:fillRect/>
          </a:stretch>
        </p:blipFill>
        <p:spPr>
          <a:xfrm>
            <a:off x="323215" y="188595"/>
            <a:ext cx="5535930" cy="6350000"/>
          </a:xfrm>
          <a:prstGeom prst="rect">
            <a:avLst/>
          </a:prstGeom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987675" y="1052830"/>
            <a:ext cx="1276350" cy="25209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R="0" algn="ctr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en-US" altLang="zh-CN" sz="2800" b="1" noProof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35785" y="2636520"/>
            <a:ext cx="66395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6600" b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 love my school.</a:t>
            </a:r>
            <a:endParaRPr lang="en-US" altLang="zh-CN" sz="6600" b="1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29555" y="1196340"/>
            <a:ext cx="3733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002060"/>
                </a:solidFill>
              </a:rPr>
              <a:t>从文章中找出相关的句子</a:t>
            </a:r>
            <a:endParaRPr lang="zh-CN" altLang="en-US" sz="2400" b="1">
              <a:solidFill>
                <a:srgbClr val="002060"/>
              </a:solidFill>
            </a:endParaRPr>
          </a:p>
        </p:txBody>
      </p:sp>
      <p:sp>
        <p:nvSpPr>
          <p:cNvPr id="25602" name="TextBox 17"/>
          <p:cNvSpPr/>
          <p:nvPr/>
        </p:nvSpPr>
        <p:spPr>
          <a:xfrm>
            <a:off x="323850" y="2958465"/>
            <a:ext cx="8467090" cy="1040130"/>
          </a:xfrm>
          <a:prstGeom prst="rect">
            <a:avLst/>
          </a:prstGeom>
          <a:solidFill>
            <a:srgbClr val="BBD6EE"/>
          </a:solidFill>
          <a:ln w="2540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noAutofit/>
          </a:bodyPr>
          <a:lstStyle/>
          <a:p>
            <a:pPr algn="l" eaLnBrk="0" hangingPunct="0"/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Millie has lots of friends and they are all </a:t>
            </a:r>
            <a:endParaRPr lang="en-US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algn="l" eaLnBrk="0" hangingPunct="0"/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nice to her.</a:t>
            </a:r>
            <a:endParaRPr lang="en-US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603" name="TextBox 17"/>
          <p:cNvSpPr/>
          <p:nvPr/>
        </p:nvSpPr>
        <p:spPr>
          <a:xfrm>
            <a:off x="323850" y="5313045"/>
            <a:ext cx="8590280" cy="1108075"/>
          </a:xfrm>
          <a:prstGeom prst="rect">
            <a:avLst/>
          </a:prstGeom>
          <a:solidFill>
            <a:srgbClr val="FBE4D4"/>
          </a:solidFill>
          <a:ln w="2540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noAutofit/>
          </a:bodyPr>
          <a:lstStyle/>
          <a:p>
            <a:pPr algn="l" eaLnBrk="0" hangingPunct="0"/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Millie and her friends always have a good </a:t>
            </a:r>
            <a:endParaRPr lang="en-US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algn="l" eaLnBrk="0" hangingPunct="0"/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time at school.</a:t>
            </a:r>
            <a:endParaRPr lang="en-US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" name="Picture 10" descr="pe01160_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245" y="5334000"/>
            <a:ext cx="1664970" cy="560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TextBox 17"/>
          <p:cNvSpPr/>
          <p:nvPr/>
        </p:nvSpPr>
        <p:spPr>
          <a:xfrm>
            <a:off x="327025" y="2276475"/>
            <a:ext cx="4908550" cy="558800"/>
          </a:xfrm>
          <a:prstGeom prst="rect">
            <a:avLst/>
          </a:prstGeom>
          <a:solidFill>
            <a:srgbClr val="FBE4D4"/>
          </a:solidFill>
          <a:ln w="2540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no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Millie is good at English.</a:t>
            </a:r>
            <a:endParaRPr lang="en-US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606" name="TextBox 17"/>
          <p:cNvSpPr/>
          <p:nvPr/>
        </p:nvSpPr>
        <p:spPr>
          <a:xfrm>
            <a:off x="327025" y="1572895"/>
            <a:ext cx="4875530" cy="580390"/>
          </a:xfrm>
          <a:prstGeom prst="rect">
            <a:avLst/>
          </a:prstGeom>
          <a:solidFill>
            <a:srgbClr val="BBD6EE"/>
          </a:solidFill>
          <a:ln w="2540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noAutofit/>
          </a:bodyPr>
          <a:lstStyle/>
          <a:p>
            <a:pPr algn="ctr" eaLnBrk="0" hangingPunct="0"/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Millie loves her school.</a:t>
            </a:r>
            <a:endParaRPr lang="en-US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607" name="TextBox 17"/>
          <p:cNvSpPr/>
          <p:nvPr/>
        </p:nvSpPr>
        <p:spPr>
          <a:xfrm>
            <a:off x="327025" y="4131945"/>
            <a:ext cx="8736330" cy="1076325"/>
          </a:xfrm>
          <a:prstGeom prst="rect">
            <a:avLst/>
          </a:prstGeom>
          <a:solidFill>
            <a:srgbClr val="FBE4D4"/>
          </a:solidFill>
          <a:ln w="2540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Millie likes playing volleyball on Wednesday </a:t>
            </a:r>
            <a:endParaRPr lang="en-US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algn="l" eaLnBrk="0" hangingPunct="0"/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afternoon.</a:t>
            </a:r>
            <a:endParaRPr lang="en-US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644" name="Rectangle 2"/>
          <p:cNvSpPr/>
          <p:nvPr/>
        </p:nvSpPr>
        <p:spPr>
          <a:xfrm>
            <a:off x="48260" y="114300"/>
            <a:ext cx="9015095" cy="988695"/>
          </a:xfrm>
          <a:prstGeom prst="rect">
            <a:avLst/>
          </a:prstGeom>
          <a:solidFill>
            <a:srgbClr val="FFC000"/>
          </a:solidFill>
          <a:ln w="254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ctr"/>
          <a:lstStyle/>
          <a:p>
            <a:pPr algn="l" eaLnBrk="0" hangingPunct="0"/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How does Millie show her love to her school life?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Millie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是如何表达她对学校生活的喜爱？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Picture 10" descr="pe01160_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595" y="1571625"/>
            <a:ext cx="1727200" cy="5816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0" descr="pe01160_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95" y="2276475"/>
            <a:ext cx="2865755" cy="681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10" descr="pe01160_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3594735"/>
            <a:ext cx="2158365" cy="528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" descr="pe01160_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9840" y="4122420"/>
            <a:ext cx="1553845" cy="5988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0" descr="pe01160_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1535" y="5341620"/>
            <a:ext cx="2982595" cy="582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AutoShape 20"/>
          <p:cNvSpPr/>
          <p:nvPr/>
        </p:nvSpPr>
        <p:spPr>
          <a:xfrm>
            <a:off x="1042988" y="1210310"/>
            <a:ext cx="7705725" cy="4537075"/>
          </a:xfrm>
          <a:prstGeom prst="verticalScroll">
            <a:avLst>
              <a:gd name="adj" fmla="val 14968"/>
            </a:avLst>
          </a:prstGeom>
          <a:solidFill>
            <a:schemeClr val="accent1"/>
          </a:solidFill>
          <a:ln w="508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r>
              <a:rPr lang="en-US" altLang="zh-CN" b="1">
                <a:latin typeface="Comic Sans MS" panose="030F0702030302020204" pitchFamily="66" charset="0"/>
              </a:rPr>
              <a:t>Love her school!</a:t>
            </a:r>
            <a:endParaRPr lang="en-US" altLang="zh-CN" b="1">
              <a:latin typeface="Comic Sans MS" panose="030F0702030302020204" pitchFamily="66" charset="0"/>
            </a:endParaRPr>
          </a:p>
          <a:p>
            <a:r>
              <a:rPr lang="en-US" altLang="zh-CN" b="1">
                <a:latin typeface="Comic Sans MS" panose="030F0702030302020204" pitchFamily="66" charset="0"/>
              </a:rPr>
              <a:t>Love her lessons!</a:t>
            </a:r>
            <a:endParaRPr lang="en-US" altLang="zh-CN" b="1">
              <a:latin typeface="Comic Sans MS" panose="030F0702030302020204" pitchFamily="66" charset="0"/>
            </a:endParaRPr>
          </a:p>
          <a:p>
            <a:r>
              <a:rPr lang="en-US" altLang="zh-CN" b="1">
                <a:latin typeface="Comic Sans MS" panose="030F0702030302020204" pitchFamily="66" charset="0"/>
              </a:rPr>
              <a:t>Love her friends!</a:t>
            </a:r>
            <a:endParaRPr lang="en-US" altLang="zh-CN" b="1">
              <a:latin typeface="Comic Sans MS" panose="030F0702030302020204" pitchFamily="66" charset="0"/>
            </a:endParaRPr>
          </a:p>
          <a:p>
            <a:r>
              <a:rPr lang="en-US" altLang="zh-CN" b="1">
                <a:latin typeface="Comic Sans MS" panose="030F0702030302020204" pitchFamily="66" charset="0"/>
              </a:rPr>
              <a:t>Love her activities!</a:t>
            </a:r>
            <a:endParaRPr lang="en-US" altLang="zh-CN" b="1">
              <a:latin typeface="Comic Sans MS" panose="030F0702030302020204" pitchFamily="66" charset="0"/>
            </a:endParaRPr>
          </a:p>
          <a:p>
            <a:r>
              <a:rPr lang="en-US" altLang="zh-CN" b="1">
                <a:latin typeface="Comic Sans MS" panose="030F0702030302020204" pitchFamily="66" charset="0"/>
              </a:rPr>
              <a:t>Love her school life!</a:t>
            </a:r>
            <a:endParaRPr lang="en-US" altLang="zh-CN" b="1">
              <a:latin typeface="Comic Sans MS" panose="030F0702030302020204" pitchFamily="66" charset="0"/>
            </a:endParaRPr>
          </a:p>
          <a:p>
            <a:r>
              <a:rPr lang="en-US" altLang="zh-CN" sz="4000" b="1">
                <a:solidFill>
                  <a:srgbClr val="8C8202"/>
                </a:solidFill>
                <a:latin typeface="Comic Sans MS" panose="030F0702030302020204" pitchFamily="66" charset="0"/>
              </a:rPr>
              <a:t>It’s full of big love!</a:t>
            </a:r>
            <a:endParaRPr lang="en-US" altLang="zh-CN" sz="4000" b="1">
              <a:solidFill>
                <a:srgbClr val="8C8202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5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ldLvl="0" animBg="1"/>
      <p:bldP spid="25603" grpId="0" bldLvl="0" animBg="1"/>
      <p:bldP spid="25604" grpId="0" bldLvl="0" animBg="1"/>
      <p:bldP spid="25606" grpId="0" bldLvl="0" animBg="1"/>
      <p:bldP spid="25607" grpId="0" bldLvl="0" animBg="1"/>
      <p:bldP spid="25644" grpId="0" bldLvl="0" animBg="1"/>
      <p:bldP spid="11" grpId="0" bldLvl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夏令营活动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" y="2118995"/>
            <a:ext cx="4297680" cy="26758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图片 2" descr="4608747833155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160" y="138430"/>
            <a:ext cx="4606925" cy="250888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图片 5" descr="老师和学生舞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920" y="4829810"/>
            <a:ext cx="2763520" cy="196151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图片 3" descr="诵读比赛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480" y="138430"/>
            <a:ext cx="3877310" cy="198056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图片 4" descr="英语歌曲合唱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3065" y="4794885"/>
            <a:ext cx="2997200" cy="199644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图片 6" descr="英语舞台剧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5645" y="2647315"/>
            <a:ext cx="4536440" cy="214820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图片 8" descr="环保时装秀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30900" y="4794885"/>
            <a:ext cx="3052445" cy="199580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Rectangle 2"/>
          <p:cNvSpPr/>
          <p:nvPr/>
        </p:nvSpPr>
        <p:spPr>
          <a:xfrm>
            <a:off x="623570" y="1475105"/>
            <a:ext cx="165227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reading</a:t>
            </a:r>
            <a:endParaRPr lang="en-US" altLang="zh-CN" sz="2800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2"/>
          <p:cNvSpPr/>
          <p:nvPr/>
        </p:nvSpPr>
        <p:spPr>
          <a:xfrm>
            <a:off x="5967095" y="1997075"/>
            <a:ext cx="301625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sports meeting</a:t>
            </a:r>
            <a:endParaRPr lang="en-US" altLang="zh-CN" sz="2800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7217410" y="4111625"/>
            <a:ext cx="176593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play</a:t>
            </a:r>
            <a:r>
              <a:rPr lang="zh-CN" altLang="en-US" sz="2800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戏剧</a:t>
            </a:r>
            <a:endParaRPr lang="zh-CN" altLang="en-US" sz="2800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2322830" y="2383790"/>
            <a:ext cx="1970405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2400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summer camp</a:t>
            </a:r>
            <a:r>
              <a:rPr lang="zh-CN" altLang="en-US" sz="2400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夏令营</a:t>
            </a:r>
            <a:endParaRPr lang="zh-CN" altLang="en-US" sz="2400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Rectangle 2"/>
          <p:cNvSpPr/>
          <p:nvPr/>
        </p:nvSpPr>
        <p:spPr>
          <a:xfrm>
            <a:off x="323215" y="4686935"/>
            <a:ext cx="174117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dancing</a:t>
            </a:r>
            <a:endParaRPr lang="en-US" altLang="zh-CN" sz="2800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2"/>
          <p:cNvSpPr/>
          <p:nvPr/>
        </p:nvSpPr>
        <p:spPr>
          <a:xfrm>
            <a:off x="3054985" y="4705350"/>
            <a:ext cx="157035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singing</a:t>
            </a:r>
            <a:endParaRPr lang="en-US" altLang="zh-CN" sz="2800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Rectangle 2"/>
          <p:cNvSpPr/>
          <p:nvPr/>
        </p:nvSpPr>
        <p:spPr>
          <a:xfrm>
            <a:off x="6613525" y="5889625"/>
            <a:ext cx="2280285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2400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fashion show</a:t>
            </a:r>
            <a:r>
              <a:rPr lang="zh-CN" altLang="en-US" sz="2400" b="1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时装表演</a:t>
            </a:r>
            <a:endParaRPr lang="zh-CN" altLang="en-US" sz="2400" b="1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Oval 11"/>
          <p:cNvSpPr>
            <a:spLocks noChangeArrowheads="1"/>
          </p:cNvSpPr>
          <p:nvPr/>
        </p:nvSpPr>
        <p:spPr bwMode="auto">
          <a:xfrm>
            <a:off x="3727450" y="3274595"/>
            <a:ext cx="1737360" cy="132481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round/>
          </a:ln>
        </p:spPr>
        <p:txBody>
          <a:bodyPr wrap="square" anchor="ctr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5400" b="1">
                <a:solidFill>
                  <a:srgbClr val="000000"/>
                </a:solidFill>
                <a:latin typeface="Calibri" panose="020F0502020204030204" pitchFamily="34" charset="0"/>
              </a:rPr>
              <a:t>......</a:t>
            </a:r>
            <a:r>
              <a:rPr lang="en-US" altLang="zh-CN" sz="54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en-US" altLang="zh-CN" sz="54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  <p:bldP spid="14" grpId="0"/>
      <p:bldP spid="15" grpId="0"/>
      <p:bldP spid="71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8" name="云形标注 6"/>
          <p:cNvSpPr/>
          <p:nvPr/>
        </p:nvSpPr>
        <p:spPr>
          <a:xfrm>
            <a:off x="25400" y="143510"/>
            <a:ext cx="3134995" cy="720725"/>
          </a:xfrm>
          <a:prstGeom prst="cloudCallout">
            <a:avLst>
              <a:gd name="adj1" fmla="val -16736"/>
              <a:gd name="adj2" fmla="val 17769"/>
            </a:avLst>
          </a:prstGeom>
          <a:solidFill>
            <a:srgbClr val="FF0000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539" name="TextBox 2"/>
          <p:cNvSpPr txBox="1"/>
          <p:nvPr/>
        </p:nvSpPr>
        <p:spPr>
          <a:xfrm>
            <a:off x="398145" y="143510"/>
            <a:ext cx="471170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chemeClr val="bg1"/>
                </a:solidFill>
              </a:rPr>
              <a:t>Homework</a:t>
            </a:r>
            <a:r>
              <a:rPr lang="zh-CN" altLang="en-US" b="1">
                <a:solidFill>
                  <a:schemeClr val="bg1"/>
                </a:solidFill>
              </a:rPr>
              <a:t>：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66563" name="Text Box 13"/>
          <p:cNvSpPr txBox="1"/>
          <p:nvPr/>
        </p:nvSpPr>
        <p:spPr>
          <a:xfrm>
            <a:off x="538480" y="1367155"/>
            <a:ext cx="80321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l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1. Make a survey(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调查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) about your  classmates’ favourite after-school activities.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Text Box 13"/>
          <p:cNvSpPr txBox="1"/>
          <p:nvPr/>
        </p:nvSpPr>
        <p:spPr>
          <a:xfrm>
            <a:off x="539750" y="3284855"/>
            <a:ext cx="83502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2. Write an email about your school life to your friend.</a:t>
            </a:r>
            <a:endParaRPr lang="en-US" altLang="zh-CN" sz="3600" b="1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7" name="图片 6" descr="46619432c379f769485c6bb34b42e9a1"/>
          <p:cNvPicPr>
            <a:picLocks noChangeAspect="1"/>
          </p:cNvPicPr>
          <p:nvPr/>
        </p:nvPicPr>
        <p:blipFill>
          <a:blip r:embed="rId1"/>
          <a:srcRect t="18541" b="8628"/>
          <a:stretch>
            <a:fillRect/>
          </a:stretch>
        </p:blipFill>
        <p:spPr>
          <a:xfrm>
            <a:off x="25400" y="4677410"/>
            <a:ext cx="9118600" cy="2180590"/>
          </a:xfrm>
          <a:prstGeom prst="rect">
            <a:avLst/>
          </a:prstGeom>
        </p:spPr>
      </p:pic>
      <p:pic>
        <p:nvPicPr>
          <p:cNvPr id="6656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79300" y="12598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6" name="Text Box 17"/>
          <p:cNvSpPr txBox="1"/>
          <p:nvPr/>
        </p:nvSpPr>
        <p:spPr>
          <a:xfrm>
            <a:off x="1716405" y="0"/>
            <a:ext cx="5600065" cy="768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4400" b="1" dirty="0">
                <a:solidFill>
                  <a:srgbClr val="FF5050"/>
                </a:solidFill>
                <a:latin typeface="Comic Sans MS" panose="030F0702030302020204" pitchFamily="66" charset="0"/>
              </a:rPr>
              <a:t>Lucy’s school life</a:t>
            </a:r>
            <a:endParaRPr lang="en-US" altLang="zh-CN" sz="4400" b="1" dirty="0">
              <a:solidFill>
                <a:srgbClr val="FF5050"/>
              </a:solidFill>
              <a:latin typeface="Comic Sans MS" panose="030F0702030302020204" pitchFamily="66" charset="0"/>
            </a:endParaRPr>
          </a:p>
        </p:txBody>
      </p:sp>
      <p:sp>
        <p:nvSpPr>
          <p:cNvPr id="4099" name="Text Box 6"/>
          <p:cNvSpPr txBox="1"/>
          <p:nvPr/>
        </p:nvSpPr>
        <p:spPr>
          <a:xfrm>
            <a:off x="4643755" y="1484630"/>
            <a:ext cx="24326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7</a:t>
            </a:r>
            <a:r>
              <a:rPr lang="zh-CN" altLang="en-US" sz="3600" b="1" dirty="0">
                <a:latin typeface="Times New Roman" panose="02020603050405020304" pitchFamily="18" charset="0"/>
              </a:rPr>
              <a:t>：</a:t>
            </a:r>
            <a:r>
              <a:rPr lang="en-US" altLang="zh-CN" sz="3600" b="1" dirty="0">
                <a:latin typeface="Times New Roman" panose="02020603050405020304" pitchFamily="18" charset="0"/>
              </a:rPr>
              <a:t>00 a.m.: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102411" name="Text Box 11"/>
          <p:cNvSpPr txBox="1"/>
          <p:nvPr/>
        </p:nvSpPr>
        <p:spPr>
          <a:xfrm>
            <a:off x="5940426" y="2276475"/>
            <a:ext cx="297624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go to school</a:t>
            </a:r>
            <a:endParaRPr lang="en-US" altLang="zh-CN" sz="4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4572000" y="3644900"/>
            <a:ext cx="24326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8</a:t>
            </a:r>
            <a:r>
              <a:rPr lang="zh-CN" altLang="en-US" sz="3600" b="1" dirty="0">
                <a:latin typeface="Times New Roman" panose="02020603050405020304" pitchFamily="18" charset="0"/>
              </a:rPr>
              <a:t>：</a:t>
            </a:r>
            <a:r>
              <a:rPr lang="en-US" altLang="zh-CN" sz="3600" b="1" dirty="0">
                <a:latin typeface="Times New Roman" panose="02020603050405020304" pitchFamily="18" charset="0"/>
              </a:rPr>
              <a:t>00 a.m.: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11"/>
          <p:cNvSpPr txBox="1"/>
          <p:nvPr/>
        </p:nvSpPr>
        <p:spPr>
          <a:xfrm>
            <a:off x="5363845" y="4293235"/>
            <a:ext cx="366776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begin / start the first lesson</a:t>
            </a:r>
            <a:endParaRPr lang="en-US" altLang="zh-CN" sz="4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08625" y="5876925"/>
            <a:ext cx="3131820" cy="605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b="1">
                <a:solidFill>
                  <a:schemeClr val="tx1"/>
                </a:solidFill>
              </a:rPr>
              <a:t>开始上第一节课</a:t>
            </a:r>
            <a:endParaRPr lang="zh-CN" altLang="en-US" b="1">
              <a:solidFill>
                <a:schemeClr val="tx1"/>
              </a:solidFill>
            </a:endParaRPr>
          </a:p>
        </p:txBody>
      </p:sp>
      <p:pic>
        <p:nvPicPr>
          <p:cNvPr id="2" name="图片 1" descr="第一节课"/>
          <p:cNvPicPr>
            <a:picLocks noChangeAspect="1"/>
          </p:cNvPicPr>
          <p:nvPr/>
        </p:nvPicPr>
        <p:blipFill>
          <a:blip r:embed="rId1"/>
          <a:srcRect t="19908" r="14058"/>
          <a:stretch>
            <a:fillRect/>
          </a:stretch>
        </p:blipFill>
        <p:spPr>
          <a:xfrm>
            <a:off x="251460" y="3860800"/>
            <a:ext cx="3949065" cy="2760980"/>
          </a:xfrm>
          <a:prstGeom prst="rect">
            <a:avLst/>
          </a:prstGeom>
        </p:spPr>
      </p:pic>
      <p:pic>
        <p:nvPicPr>
          <p:cNvPr id="3" name="图片 2" descr="上学"/>
          <p:cNvPicPr>
            <a:picLocks noChangeAspect="1"/>
          </p:cNvPicPr>
          <p:nvPr/>
        </p:nvPicPr>
        <p:blipFill>
          <a:blip r:embed="rId2"/>
          <a:srcRect l="8890" t="11458" r="10869" b="19889"/>
          <a:stretch>
            <a:fillRect/>
          </a:stretch>
        </p:blipFill>
        <p:spPr>
          <a:xfrm>
            <a:off x="251460" y="1196340"/>
            <a:ext cx="3959225" cy="25165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102411" grpId="0"/>
      <p:bldP spid="4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Box 6"/>
          <p:cNvSpPr txBox="1"/>
          <p:nvPr/>
        </p:nvSpPr>
        <p:spPr>
          <a:xfrm>
            <a:off x="4572000" y="1170940"/>
            <a:ext cx="24326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9</a:t>
            </a:r>
            <a:r>
              <a:rPr lang="zh-CN" altLang="en-US" sz="3600" b="1" dirty="0">
                <a:latin typeface="Times New Roman" panose="02020603050405020304" pitchFamily="18" charset="0"/>
              </a:rPr>
              <a:t>：</a:t>
            </a:r>
            <a:r>
              <a:rPr lang="en-US" altLang="zh-CN" sz="3600" b="1" dirty="0">
                <a:latin typeface="Times New Roman" panose="02020603050405020304" pitchFamily="18" charset="0"/>
              </a:rPr>
              <a:t>30 a.m.: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5010150" y="1816100"/>
            <a:ext cx="297053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flag-raising ceremony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71130" y="2060575"/>
            <a:ext cx="12547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chemeClr val="tx1"/>
                </a:solidFill>
              </a:rPr>
              <a:t>升旗仪式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00361" name="Text Box 9"/>
          <p:cNvSpPr txBox="1"/>
          <p:nvPr/>
        </p:nvSpPr>
        <p:spPr>
          <a:xfrm>
            <a:off x="5084445" y="3284855"/>
            <a:ext cx="35280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SzPct val="90000"/>
            </a:pPr>
            <a:r>
              <a:rPr lang="en-US" altLang="zh-CN" sz="3600" b="1" dirty="0">
                <a:solidFill>
                  <a:srgbClr val="FF9900"/>
                </a:solidFill>
                <a:latin typeface="Arial" panose="020B0604020202020204" pitchFamily="34" charset="0"/>
              </a:rPr>
              <a:t>every Monday</a:t>
            </a:r>
            <a:endParaRPr lang="en-US" altLang="zh-CN" sz="3600" b="1" dirty="0">
              <a:solidFill>
                <a:srgbClr val="FF9900"/>
              </a:solidFill>
              <a:latin typeface="Arial" panose="020B0604020202020204" pitchFamily="34" charset="0"/>
            </a:endParaRPr>
          </a:p>
        </p:txBody>
      </p:sp>
      <p:sp>
        <p:nvSpPr>
          <p:cNvPr id="102413" name="Text Box 13"/>
          <p:cNvSpPr txBox="1"/>
          <p:nvPr/>
        </p:nvSpPr>
        <p:spPr>
          <a:xfrm>
            <a:off x="4211638" y="4580890"/>
            <a:ext cx="474345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do morning exercise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20560" y="5398770"/>
            <a:ext cx="1501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chemeClr val="tx1"/>
                </a:solidFill>
              </a:rPr>
              <a:t>做早操</a:t>
            </a:r>
            <a:endParaRPr lang="zh-CN" altLang="en-US" b="1">
              <a:solidFill>
                <a:schemeClr val="tx1"/>
              </a:solidFill>
            </a:endParaRPr>
          </a:p>
        </p:txBody>
      </p:sp>
      <p:pic>
        <p:nvPicPr>
          <p:cNvPr id="4" name="图片 3" descr="升旗仪式"/>
          <p:cNvPicPr>
            <a:picLocks noChangeAspect="1"/>
          </p:cNvPicPr>
          <p:nvPr/>
        </p:nvPicPr>
        <p:blipFill>
          <a:blip r:embed="rId1"/>
          <a:srcRect l="14757" t="27821" r="11915" b="7366"/>
          <a:stretch>
            <a:fillRect/>
          </a:stretch>
        </p:blipFill>
        <p:spPr>
          <a:xfrm>
            <a:off x="179705" y="980440"/>
            <a:ext cx="4259580" cy="2827020"/>
          </a:xfrm>
          <a:prstGeom prst="rect">
            <a:avLst/>
          </a:prstGeom>
        </p:spPr>
      </p:pic>
      <p:pic>
        <p:nvPicPr>
          <p:cNvPr id="4107" name="Picture 19" descr="1_130829104449_2"/>
          <p:cNvPicPr>
            <a:picLocks noChangeAspect="1"/>
          </p:cNvPicPr>
          <p:nvPr/>
        </p:nvPicPr>
        <p:blipFill>
          <a:blip r:embed="rId2"/>
          <a:srcRect t="11644" r="12471"/>
          <a:stretch>
            <a:fillRect/>
          </a:stretch>
        </p:blipFill>
        <p:spPr>
          <a:xfrm>
            <a:off x="179705" y="4068445"/>
            <a:ext cx="3964940" cy="2597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17"/>
          <p:cNvSpPr txBox="1"/>
          <p:nvPr>
            <p:custDataLst>
              <p:tags r:id="rId3"/>
            </p:custDataLst>
          </p:nvPr>
        </p:nvSpPr>
        <p:spPr>
          <a:xfrm>
            <a:off x="1691640" y="-10160"/>
            <a:ext cx="5600065" cy="768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4400" b="1" dirty="0">
                <a:solidFill>
                  <a:srgbClr val="FF5050"/>
                </a:solidFill>
                <a:latin typeface="Comic Sans MS" panose="030F0702030302020204" pitchFamily="66" charset="0"/>
              </a:rPr>
              <a:t>Lucy’s school life</a:t>
            </a:r>
            <a:endParaRPr lang="en-US" altLang="zh-CN" sz="4400" b="1" dirty="0">
              <a:solidFill>
                <a:srgbClr val="FF505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100361" grpId="0"/>
      <p:bldP spid="102413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5" name="Text Box 10"/>
          <p:cNvSpPr txBox="1"/>
          <p:nvPr/>
        </p:nvSpPr>
        <p:spPr>
          <a:xfrm>
            <a:off x="251460" y="1174115"/>
            <a:ext cx="2590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class</a:t>
            </a: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085" name="Text Box 5"/>
          <p:cNvSpPr txBox="1"/>
          <p:nvPr/>
        </p:nvSpPr>
        <p:spPr>
          <a:xfrm>
            <a:off x="4932045" y="2204720"/>
            <a:ext cx="39230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with friends</a:t>
            </a:r>
            <a:r>
              <a:rPr lang="en-US" altLang="zh-CN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089" name="Text Box 9"/>
          <p:cNvSpPr txBox="1"/>
          <p:nvPr/>
        </p:nvSpPr>
        <p:spPr>
          <a:xfrm>
            <a:off x="4787900" y="4509135"/>
            <a:ext cx="34290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kind to each other</a:t>
            </a:r>
            <a:r>
              <a:rPr lang="en-US" altLang="zh-CN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4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92090" y="2780665"/>
            <a:ext cx="779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 dirty="0">
                <a:solidFill>
                  <a:srgbClr val="7030A0"/>
                </a:solidFill>
                <a:latin typeface="Arial" panose="020B0604020202020204" pitchFamily="34" charset="0"/>
                <a:sym typeface="+mn-ea"/>
              </a:rPr>
              <a:t>/æ/</a:t>
            </a:r>
            <a:endParaRPr lang="en-US" altLang="zh-CN" b="1" dirty="0">
              <a:solidFill>
                <a:srgbClr val="7030A0"/>
              </a:solidFill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3" name="图片 2" descr="聊天"/>
          <p:cNvPicPr>
            <a:picLocks noChangeAspect="1"/>
          </p:cNvPicPr>
          <p:nvPr/>
        </p:nvPicPr>
        <p:blipFill>
          <a:blip r:embed="rId1"/>
          <a:srcRect b="19028"/>
          <a:stretch>
            <a:fillRect/>
          </a:stretch>
        </p:blipFill>
        <p:spPr>
          <a:xfrm>
            <a:off x="179705" y="2348865"/>
            <a:ext cx="4426585" cy="2688590"/>
          </a:xfrm>
          <a:prstGeom prst="rect">
            <a:avLst/>
          </a:prstGeom>
        </p:spPr>
      </p:pic>
      <p:sp>
        <p:nvSpPr>
          <p:cNvPr id="4" name="Text Box 17"/>
          <p:cNvSpPr txBox="1"/>
          <p:nvPr>
            <p:custDataLst>
              <p:tags r:id="rId2"/>
            </p:custDataLst>
          </p:nvPr>
        </p:nvSpPr>
        <p:spPr>
          <a:xfrm>
            <a:off x="1716405" y="0"/>
            <a:ext cx="5600065" cy="768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4400" b="1" dirty="0">
                <a:solidFill>
                  <a:srgbClr val="FF5050"/>
                </a:solidFill>
                <a:latin typeface="Comic Sans MS" panose="030F0702030302020204" pitchFamily="66" charset="0"/>
              </a:rPr>
              <a:t>Lucy’s school life</a:t>
            </a:r>
            <a:endParaRPr lang="en-US" altLang="zh-CN" sz="4400" b="1" dirty="0">
              <a:solidFill>
                <a:srgbClr val="FF505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604510" y="3526790"/>
            <a:ext cx="24060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chemeClr val="tx1"/>
                </a:solidFill>
              </a:rPr>
              <a:t>和朋友聊天</a:t>
            </a:r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46085" grpId="0"/>
      <p:bldP spid="46089" grpId="0"/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9" name="Picture 8" descr="20081020092506907"/>
          <p:cNvPicPr>
            <a:picLocks noChangeAspect="1"/>
          </p:cNvPicPr>
          <p:nvPr/>
        </p:nvPicPr>
        <p:blipFill>
          <a:blip r:embed="rId1"/>
          <a:srcRect t="32601"/>
          <a:stretch>
            <a:fillRect/>
          </a:stretch>
        </p:blipFill>
        <p:spPr>
          <a:xfrm>
            <a:off x="0" y="3352800"/>
            <a:ext cx="9144000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5" name="Rectangle 5"/>
          <p:cNvSpPr>
            <a:spLocks noRot="1"/>
          </p:cNvSpPr>
          <p:nvPr/>
        </p:nvSpPr>
        <p:spPr>
          <a:xfrm>
            <a:off x="179705" y="1772920"/>
            <a:ext cx="6786245" cy="7505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en-US" altLang="zh-CN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4800" b="1" dirty="0">
                <a:solidFill>
                  <a:srgbClr val="0070C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after-school</a:t>
            </a:r>
            <a:r>
              <a:rPr lang="en-US" altLang="zh-CN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activities</a:t>
            </a:r>
            <a:endParaRPr lang="en-US" altLang="zh-CN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9795" y="2564765"/>
            <a:ext cx="3273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adj.</a:t>
            </a:r>
            <a:r>
              <a:rPr lang="zh-CN" altLang="en-US" sz="2800" b="1"/>
              <a:t>课外的，课后的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6948170" y="1887220"/>
            <a:ext cx="16814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chemeClr val="tx1"/>
                </a:solidFill>
              </a:rPr>
              <a:t>进行课外活动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6146" name="Rectangle 2"/>
          <p:cNvSpPr>
            <a:spLocks noGrp="1" noRot="1"/>
          </p:cNvSpPr>
          <p:nvPr/>
        </p:nvSpPr>
        <p:spPr>
          <a:xfrm>
            <a:off x="107950" y="136525"/>
            <a:ext cx="3037840" cy="80708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4:00 p.m.    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66" name="Text Box 6"/>
          <p:cNvSpPr txBox="1"/>
          <p:nvPr/>
        </p:nvSpPr>
        <p:spPr>
          <a:xfrm>
            <a:off x="3924300" y="116205"/>
            <a:ext cx="475742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fun</a:t>
            </a:r>
            <a:endParaRPr lang="en-US" altLang="zh-CN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=have a good time</a:t>
            </a:r>
            <a:endParaRPr lang="en-US" altLang="zh-CN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60515" y="188595"/>
            <a:ext cx="2174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chemeClr val="tx1"/>
                </a:solidFill>
              </a:rPr>
              <a:t>玩得高兴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46087" name="Text Box 7"/>
          <p:cNvSpPr txBox="1"/>
          <p:nvPr/>
        </p:nvSpPr>
        <p:spPr>
          <a:xfrm>
            <a:off x="1259840" y="5445125"/>
            <a:ext cx="6071870" cy="70675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in/on</a:t>
            </a: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playground</a:t>
            </a:r>
            <a:endParaRPr lang="en-US" altLang="zh-CN" sz="4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92165" grpId="0"/>
      <p:bldP spid="3" grpId="0"/>
      <p:bldP spid="2" grpId="0"/>
      <p:bldP spid="46087" grpId="0" bldLvl="0" animBg="1"/>
      <p:bldP spid="92166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晚自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2847975"/>
            <a:ext cx="9143365" cy="40100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5605" y="332740"/>
            <a:ext cx="31838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6:20 p.m.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00020" y="1124585"/>
            <a:ext cx="44278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her homework</a:t>
            </a:r>
            <a:endParaRPr lang="en-US" altLang="zh-CN" sz="4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131820" y="1916430"/>
            <a:ext cx="3603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chemeClr val="tx1"/>
                </a:solidFill>
              </a:rPr>
              <a:t>完成她的家庭作业</a:t>
            </a:r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7655" y="645160"/>
            <a:ext cx="868108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Lucy is a new student at Xinlong Middle School. Her school starts at_______in the morning from Monday to Friday. 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At 8 a.m.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she _____________________. _______________ her school has the flag-raising ceremony(</a:t>
            </a:r>
            <a:r>
              <a:rPr lang="zh-CN" altLang="en-US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升旗仪式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She ____________________ on other days. After class, she _____________ her friend and they are kind to each other. At 4 p.m.  she _________________________ on the playground. At 6:20 p.m. she __________________. She says she always have a good time at school. </a:t>
            </a:r>
            <a:endParaRPr lang="en-US" altLang="zh-CN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6" name="Text Box 17"/>
          <p:cNvSpPr txBox="1"/>
          <p:nvPr>
            <p:custDataLst>
              <p:tags r:id="rId2"/>
            </p:custDataLst>
          </p:nvPr>
        </p:nvSpPr>
        <p:spPr>
          <a:xfrm>
            <a:off x="2483485" y="0"/>
            <a:ext cx="4289425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altLang="zh-CN" sz="3600" b="1" dirty="0">
                <a:solidFill>
                  <a:srgbClr val="FF5050"/>
                </a:solidFill>
                <a:latin typeface="Comic Sans MS" panose="030F0702030302020204" pitchFamily="66" charset="0"/>
              </a:rPr>
              <a:t>Lucy’s school life</a:t>
            </a:r>
            <a:endParaRPr lang="en-US" altLang="zh-CN" sz="3600" b="1" dirty="0">
              <a:solidFill>
                <a:srgbClr val="FF505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1460" y="2115820"/>
            <a:ext cx="4320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begins the first lesson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20335" y="1125220"/>
            <a:ext cx="1353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seven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60290" y="2061210"/>
            <a:ext cx="3249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Every Monday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9750" y="3068955"/>
            <a:ext cx="5125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does morning exercises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56130" y="3573145"/>
            <a:ext cx="2606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chats with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8485" y="4509135"/>
            <a:ext cx="4785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does after-school activities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48355" y="5012690"/>
            <a:ext cx="3776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does her homework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  <p:bldP spid="21" grpId="0"/>
      <p:bldP spid="22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rcRect t="9045" b="19412"/>
          <a:stretch>
            <a:fillRect/>
          </a:stretch>
        </p:blipFill>
        <p:spPr>
          <a:xfrm>
            <a:off x="2555875" y="2276475"/>
            <a:ext cx="4168775" cy="3048000"/>
          </a:xfrm>
          <a:prstGeom prst="ellipse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06120" y="116205"/>
            <a:ext cx="7506970" cy="6072505"/>
            <a:chOff x="1076" y="183"/>
            <a:chExt cx="11822" cy="9563"/>
          </a:xfrm>
        </p:grpSpPr>
        <p:sp>
          <p:nvSpPr>
            <p:cNvPr id="9218" name="Text Box 5"/>
            <p:cNvSpPr txBox="1">
              <a:spLocks noChangeArrowheads="1"/>
            </p:cNvSpPr>
            <p:nvPr/>
          </p:nvSpPr>
          <p:spPr bwMode="auto">
            <a:xfrm>
              <a:off x="1076" y="183"/>
              <a:ext cx="11705" cy="169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  <a:ea typeface="华文新魏" panose="02010800040101010101" charset="-122"/>
                  <a:cs typeface="Times New Roman" panose="02020603050405020304" pitchFamily="18" charset="0"/>
                </a:rPr>
                <a:t>What does Millie </a:t>
              </a:r>
              <a:r>
                <a:rPr lang="en-US" altLang="zh-CN" sz="3200" b="1">
                  <a:latin typeface="Times New Roman" panose="02020603050405020304" pitchFamily="18" charset="0"/>
                  <a:ea typeface="华文新魏" panose="02010800040101010101" charset="-122"/>
                  <a:cs typeface="Times New Roman" panose="02020603050405020304" pitchFamily="18" charset="0"/>
                </a:rPr>
                <a:t>usually do at Sunshine Middle School every day?</a:t>
              </a:r>
              <a:endParaRPr lang="en-US" altLang="zh-CN" sz="3200" b="1">
                <a:latin typeface="Times New Roman" panose="02020603050405020304" pitchFamily="18" charset="0"/>
                <a:ea typeface="华文新魏" panose="02010800040101010101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208" y="2225"/>
              <a:ext cx="11690" cy="7521"/>
              <a:chOff x="1092" y="2391"/>
              <a:chExt cx="11690" cy="7521"/>
            </a:xfrm>
          </p:grpSpPr>
          <p:sp>
            <p:nvSpPr>
              <p:cNvPr id="7175" name="AutoShape 8"/>
              <p:cNvSpPr>
                <a:spLocks noChangeArrowheads="1"/>
              </p:cNvSpPr>
              <p:nvPr/>
            </p:nvSpPr>
            <p:spPr bwMode="auto">
              <a:xfrm>
                <a:off x="5610" y="9000"/>
                <a:ext cx="2887" cy="912"/>
              </a:xfrm>
              <a:prstGeom prst="roundRect">
                <a:avLst>
                  <a:gd name="adj" fmla="val 16667"/>
                </a:avLst>
              </a:prstGeom>
              <a:solidFill>
                <a:srgbClr val="00B0F0"/>
              </a:solidFill>
              <a:ln w="9525">
                <a:noFill/>
                <a:round/>
              </a:ln>
            </p:spPr>
            <p:txBody>
              <a:bodyPr wrap="square" anchor="ctr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?</a:t>
                </a:r>
                <a:endParaRPr lang="en-US" altLang="zh-CN" sz="2400" b="1">
                  <a:solidFill>
                    <a:schemeClr val="tx1"/>
                  </a:solidFill>
                  <a:latin typeface="Comic Sans MS" panose="030F0702030302020204" pitchFamily="66" charset="0"/>
                </a:endParaRPr>
              </a:p>
            </p:txBody>
          </p:sp>
          <p:sp>
            <p:nvSpPr>
              <p:cNvPr id="2" name="AutoShape 9"/>
              <p:cNvSpPr>
                <a:spLocks noChangeArrowheads="1"/>
              </p:cNvSpPr>
              <p:nvPr/>
            </p:nvSpPr>
            <p:spPr bwMode="auto">
              <a:xfrm>
                <a:off x="10223" y="7267"/>
                <a:ext cx="2559" cy="911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wrap="square" anchor="ctr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?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" name="AutoShape 9"/>
              <p:cNvSpPr>
                <a:spLocks noChangeArrowheads="1"/>
              </p:cNvSpPr>
              <p:nvPr/>
            </p:nvSpPr>
            <p:spPr bwMode="auto">
              <a:xfrm>
                <a:off x="1092" y="3865"/>
                <a:ext cx="2745" cy="911"/>
              </a:xfrm>
              <a:prstGeom prst="roundRect">
                <a:avLst>
                  <a:gd name="adj" fmla="val 16667"/>
                </a:avLst>
              </a:pr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anchor="ctr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?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" name="AutoShape 9"/>
              <p:cNvSpPr>
                <a:spLocks noChangeArrowheads="1"/>
              </p:cNvSpPr>
              <p:nvPr/>
            </p:nvSpPr>
            <p:spPr bwMode="auto">
              <a:xfrm>
                <a:off x="5805" y="2391"/>
                <a:ext cx="2559" cy="911"/>
              </a:xfrm>
              <a:prstGeom prst="roundRect">
                <a:avLst>
                  <a:gd name="adj" fmla="val 16667"/>
                </a:avLst>
              </a:prstGeom>
              <a:solidFill>
                <a:srgbClr val="FFCC99"/>
              </a:solidFill>
              <a:ln w="9525">
                <a:noFill/>
                <a:round/>
              </a:ln>
            </p:spPr>
            <p:txBody>
              <a:bodyPr wrap="square" anchor="ctr"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r>
                  <a:rPr lang="en-US" altLang="zh-CN" sz="2800" b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?</a:t>
                </a:r>
                <a:endParaRPr lang="en-US" altLang="zh-CN" sz="2800" b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>
          <a:xfrm>
            <a:off x="899795" y="3139440"/>
            <a:ext cx="7346315" cy="13220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 you want to know  about Millie’s school life?</a:t>
            </a:r>
            <a:endParaRPr lang="en-US" altLang="zh-CN" sz="40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1395" y="2340610"/>
            <a:ext cx="1319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When?</a:t>
            </a:r>
            <a:endParaRPr lang="en-US" altLang="zh-CN" b="1"/>
          </a:p>
        </p:txBody>
      </p:sp>
      <p:sp>
        <p:nvSpPr>
          <p:cNvPr id="6" name="文本框 5"/>
          <p:cNvSpPr txBox="1"/>
          <p:nvPr/>
        </p:nvSpPr>
        <p:spPr>
          <a:xfrm>
            <a:off x="3980180" y="1407795"/>
            <a:ext cx="1319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What?</a:t>
            </a:r>
            <a:endParaRPr lang="en-US" altLang="zh-CN" b="1"/>
          </a:p>
        </p:txBody>
      </p:sp>
      <p:sp>
        <p:nvSpPr>
          <p:cNvPr id="11" name="文本框 10"/>
          <p:cNvSpPr txBox="1"/>
          <p:nvPr/>
        </p:nvSpPr>
        <p:spPr>
          <a:xfrm>
            <a:off x="6725285" y="4504055"/>
            <a:ext cx="13195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How?</a:t>
            </a:r>
            <a:endParaRPr lang="en-US" altLang="zh-CN" b="1"/>
          </a:p>
        </p:txBody>
      </p:sp>
      <p:sp>
        <p:nvSpPr>
          <p:cNvPr id="12" name="文本框 11"/>
          <p:cNvSpPr txBox="1"/>
          <p:nvPr/>
        </p:nvSpPr>
        <p:spPr>
          <a:xfrm>
            <a:off x="3996055" y="5609590"/>
            <a:ext cx="1224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/>
              <a:t>Why?</a:t>
            </a:r>
            <a:endParaRPr lang="en-US" altLang="zh-CN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5" grpId="0"/>
      <p:bldP spid="6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205,&quot;width&quot;:9330}"/>
</p:tagLst>
</file>

<file path=ppt/tags/tag10.xml><?xml version="1.0" encoding="utf-8"?>
<p:tagLst xmlns:p="http://schemas.openxmlformats.org/presentationml/2006/main">
  <p:tag name="KSO_WM_UNIT_PLACING_PICTURE_USER_VIEWPORT" val="{&quot;height&quot;:10564,&quot;width&quot;:7876}"/>
</p:tagLst>
</file>

<file path=ppt/tags/tag1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4ecafd54-83cf-49b5-9418-9e99419bac85"/>
  <p:tag name="COMMONDATA" val="eyJoZGlkIjoiYTYxM2Q1MjU4ZmM2ZmYwMmM2OTJlNTI2OTM0MDI0OD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08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32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08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32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Comic Sans MS" panose="030F0702030302020204" pitchFamily="66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Unit8 SectionA（1a-1c）精品课件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4935</Words>
  <Application>WPS 演示</Application>
  <PresentationFormat>On-screen Show (4:3)</PresentationFormat>
  <Paragraphs>428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5" baseType="lpstr">
      <vt:lpstr>Arial</vt:lpstr>
      <vt:lpstr>宋体</vt:lpstr>
      <vt:lpstr>Wingdings</vt:lpstr>
      <vt:lpstr>Comic Sans MS</vt:lpstr>
      <vt:lpstr>Times New Roman</vt:lpstr>
      <vt:lpstr>黑体</vt:lpstr>
      <vt:lpstr>Calibri</vt:lpstr>
      <vt:lpstr>Calibri Light</vt:lpstr>
      <vt:lpstr>Tahoma</vt:lpstr>
      <vt:lpstr>微软雅黑</vt:lpstr>
      <vt:lpstr>Impact</vt:lpstr>
      <vt:lpstr>华文新魏</vt:lpstr>
      <vt:lpstr>Arial Unicode MS</vt:lpstr>
      <vt:lpstr>zihun58hao-chuangzhonghei</vt:lpstr>
      <vt:lpstr>Calibri</vt:lpstr>
      <vt:lpstr>Times New Roman</vt:lpstr>
      <vt:lpstr>Arial Black</vt:lpstr>
      <vt:lpstr>仿宋</vt:lpstr>
      <vt:lpstr>诗情画意</vt:lpstr>
      <vt:lpstr>Unit8 SectionA（1a-1c）精品课件</vt:lpstr>
      <vt:lpstr>第一PPT，www.1ppt.com</vt:lpstr>
      <vt:lpstr>PowerPoint 演示文稿</vt:lpstr>
      <vt:lpstr>my  school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WPS_1459602049</cp:lastModifiedBy>
  <cp:revision>32</cp:revision>
  <cp:lastPrinted>2021-08-23T09:14:00Z</cp:lastPrinted>
  <dcterms:created xsi:type="dcterms:W3CDTF">2021-08-23T09:14:00Z</dcterms:created>
  <dcterms:modified xsi:type="dcterms:W3CDTF">2023-01-11T00:07:23Z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F8121680F0FC4338BAB7B8CAC74F33BA</vt:lpwstr>
  </property>
  <property fmtid="{D5CDD505-2E9C-101B-9397-08002B2CF9AE}" pid="7" name="KSOProductBuildVer">
    <vt:lpwstr>2052-11.1.0.13703</vt:lpwstr>
  </property>
</Properties>
</file>