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08" r:id="rId3"/>
    <p:sldId id="329" r:id="rId5"/>
    <p:sldId id="315" r:id="rId6"/>
    <p:sldId id="345" r:id="rId7"/>
    <p:sldId id="321" r:id="rId8"/>
    <p:sldId id="347" r:id="rId9"/>
    <p:sldId id="322" r:id="rId10"/>
    <p:sldId id="348" r:id="rId11"/>
    <p:sldId id="349" r:id="rId12"/>
    <p:sldId id="354" r:id="rId13"/>
    <p:sldId id="324" r:id="rId14"/>
    <p:sldId id="320" r:id="rId15"/>
    <p:sldId id="328" r:id="rId16"/>
    <p:sldId id="288" r:id="rId17"/>
  </p:sldIdLst>
  <p:sldSz cx="9144000" cy="5143500" type="screen16x9"/>
  <p:notesSz cx="6858000" cy="9144000"/>
  <p:embeddedFontLst>
    <p:embeddedFont>
      <p:font typeface="微软雅黑" panose="020B0503020204020204" pitchFamily="34" charset="-122"/>
      <p:regular r:id="rId21"/>
    </p:embeddedFont>
    <p:embeddedFont>
      <p:font typeface="方正兰亭细黑_GBK" panose="02000000000000000000" pitchFamily="2" charset="-122"/>
      <p:regular r:id="rId22"/>
    </p:embeddedFont>
    <p:embeddedFont>
      <p:font typeface="楷体" panose="02010609060101010101" charset="-122"/>
      <p:regular r:id="rId23"/>
    </p:embeddedFont>
    <p:embeddedFont>
      <p:font typeface="Calibri" panose="020F0502020204030204" charset="0"/>
      <p:regular r:id="rId24"/>
      <p:bold r:id="rId25"/>
      <p:italic r:id="rId26"/>
      <p:boldItalic r:id="rId27"/>
    </p:embeddedFont>
  </p:embeddedFontLst>
  <p:custShowLst>
    <p:custShow name="自定义放映 1" id="0">
      <p:sldLst>
        <p:sld r:id="rId3"/>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4CB"/>
    <a:srgbClr val="6BA42C"/>
    <a:srgbClr val="F2B800"/>
    <a:srgbClr val="1A3F6C"/>
    <a:srgbClr val="0E22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21" autoAdjust="0"/>
    <p:restoredTop sz="94660"/>
  </p:normalViewPr>
  <p:slideViewPr>
    <p:cSldViewPr snapToGrid="0">
      <p:cViewPr varScale="1">
        <p:scale>
          <a:sx n="102" d="100"/>
          <a:sy n="102" d="100"/>
        </p:scale>
        <p:origin x="72" y="96"/>
      </p:cViewPr>
      <p:guideLst>
        <p:guide orient="horz" pos="1536"/>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7FD7A-F41B-4FED-8E35-F78DB9F4D03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537CBA-0E44-4282-A4F0-C3BCC1A4C2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矩形 1"/>
          <p:cNvSpPr/>
          <p:nvPr userDrawn="1"/>
        </p:nvSpPr>
        <p:spPr>
          <a:xfrm>
            <a:off x="0" y="0"/>
            <a:ext cx="1638300" cy="51435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749300"/>
            <a:ext cx="1638300" cy="660400"/>
          </a:xfrm>
          <a:prstGeom prst="rect">
            <a:avLst/>
          </a:prstGeom>
          <a:solidFill>
            <a:srgbClr val="6BA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20955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0" y="27559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0" y="34544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0" y="41148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32080" y="918210"/>
            <a:ext cx="1676400"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课题背景及内容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132080" y="155448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课题现状及发展</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5" name="TextBox 14"/>
          <p:cNvSpPr txBox="1"/>
          <p:nvPr userDrawn="1"/>
        </p:nvSpPr>
        <p:spPr>
          <a:xfrm>
            <a:off x="132080" y="222527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研究思路及过程</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6" name="TextBox 15"/>
          <p:cNvSpPr txBox="1"/>
          <p:nvPr userDrawn="1"/>
        </p:nvSpPr>
        <p:spPr>
          <a:xfrm>
            <a:off x="132080" y="290345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实验数据结果</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7" name="TextBox 16"/>
          <p:cNvSpPr txBox="1"/>
          <p:nvPr userDrawn="1"/>
        </p:nvSpPr>
        <p:spPr>
          <a:xfrm>
            <a:off x="132080" y="356639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解决方案及总结</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pic>
        <p:nvPicPr>
          <p:cNvPr id="18" name="图片 17"/>
          <p:cNvPicPr>
            <a:picLocks noChangeAspect="1"/>
          </p:cNvPicPr>
          <p:nvPr userDrawn="1"/>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5807" y="5750"/>
            <a:ext cx="555303" cy="555303"/>
          </a:xfrm>
          <a:prstGeom prst="rect">
            <a:avLst/>
          </a:prstGeom>
          <a:noFill/>
          <a:ln>
            <a:noFill/>
          </a:ln>
        </p:spPr>
      </p:pic>
      <p:sp>
        <p:nvSpPr>
          <p:cNvPr id="19" name="TextBox 18"/>
          <p:cNvSpPr txBox="1"/>
          <p:nvPr userDrawn="1"/>
        </p:nvSpPr>
        <p:spPr>
          <a:xfrm>
            <a:off x="246225" y="484141"/>
            <a:ext cx="1184941" cy="292388"/>
          </a:xfrm>
          <a:prstGeom prst="rect">
            <a:avLst/>
          </a:prstGeom>
          <a:noFill/>
        </p:spPr>
        <p:txBody>
          <a:bodyPr wrap="none" rtlCol="0">
            <a:spAutoFit/>
          </a:bodyPr>
          <a:lstStyle/>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你学习的名称</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等腰三角形 19"/>
          <p:cNvSpPr/>
          <p:nvPr userDrawn="1"/>
        </p:nvSpPr>
        <p:spPr>
          <a:xfrm rot="5400000">
            <a:off x="-33338" y="1023402"/>
            <a:ext cx="257175" cy="1905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 name="矩形 1"/>
          <p:cNvSpPr/>
          <p:nvPr userDrawn="1"/>
        </p:nvSpPr>
        <p:spPr>
          <a:xfrm>
            <a:off x="0" y="0"/>
            <a:ext cx="1638300" cy="51435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1425575"/>
            <a:ext cx="1638300" cy="660400"/>
          </a:xfrm>
          <a:prstGeom prst="rect">
            <a:avLst/>
          </a:prstGeom>
          <a:solidFill>
            <a:srgbClr val="6BA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0" y="7493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0" y="27559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0" y="34544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0" y="41148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32080" y="91821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课题背景及内容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132080" y="1554480"/>
            <a:ext cx="1676400" cy="338554"/>
          </a:xfrm>
          <a:prstGeom prst="rect">
            <a:avLst/>
          </a:prstGeom>
          <a:noFill/>
        </p:spPr>
        <p:txBody>
          <a:bodyPr wrap="square" rtlCol="0">
            <a:spAutoFit/>
          </a:bodyPr>
          <a:lstStyle/>
          <a:p>
            <a:r>
              <a:rPr lang="zh-CN" altLang="en-US" sz="1600" dirty="0">
                <a:solidFill>
                  <a:schemeClr val="bg1"/>
                </a:solidFill>
                <a:latin typeface="方正兰亭细黑_GBK" panose="02000000000000000000" pitchFamily="2" charset="-122"/>
                <a:ea typeface="方正兰亭细黑_GBK" panose="02000000000000000000" pitchFamily="2" charset="-122"/>
              </a:rPr>
              <a:t>课题现状及发展</a:t>
            </a:r>
            <a:endParaRPr lang="zh-CN" altLang="en-US" sz="1600" dirty="0">
              <a:solidFill>
                <a:schemeClr val="bg1"/>
              </a:solidFill>
              <a:latin typeface="方正兰亭细黑_GBK" panose="02000000000000000000" pitchFamily="2" charset="-122"/>
              <a:ea typeface="方正兰亭细黑_GBK" panose="02000000000000000000" pitchFamily="2" charset="-122"/>
            </a:endParaRPr>
          </a:p>
        </p:txBody>
      </p:sp>
      <p:sp>
        <p:nvSpPr>
          <p:cNvPr id="15" name="TextBox 14"/>
          <p:cNvSpPr txBox="1"/>
          <p:nvPr userDrawn="1"/>
        </p:nvSpPr>
        <p:spPr>
          <a:xfrm>
            <a:off x="132080" y="222527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研究思路及过程</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6" name="TextBox 15"/>
          <p:cNvSpPr txBox="1"/>
          <p:nvPr userDrawn="1"/>
        </p:nvSpPr>
        <p:spPr>
          <a:xfrm>
            <a:off x="132080" y="290345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实验数据结果</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7" name="TextBox 16"/>
          <p:cNvSpPr txBox="1"/>
          <p:nvPr userDrawn="1"/>
        </p:nvSpPr>
        <p:spPr>
          <a:xfrm>
            <a:off x="132080" y="356639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解决方案及总结</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pic>
        <p:nvPicPr>
          <p:cNvPr id="18" name="图片 17"/>
          <p:cNvPicPr>
            <a:picLocks noChangeAspect="1"/>
          </p:cNvPicPr>
          <p:nvPr userDrawn="1"/>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5807" y="5750"/>
            <a:ext cx="555303" cy="555303"/>
          </a:xfrm>
          <a:prstGeom prst="rect">
            <a:avLst/>
          </a:prstGeom>
          <a:noFill/>
          <a:ln>
            <a:noFill/>
          </a:ln>
        </p:spPr>
      </p:pic>
      <p:sp>
        <p:nvSpPr>
          <p:cNvPr id="19" name="TextBox 18"/>
          <p:cNvSpPr txBox="1"/>
          <p:nvPr userDrawn="1"/>
        </p:nvSpPr>
        <p:spPr>
          <a:xfrm>
            <a:off x="246226" y="484141"/>
            <a:ext cx="1184940" cy="292388"/>
          </a:xfrm>
          <a:prstGeom prst="rect">
            <a:avLst/>
          </a:prstGeom>
          <a:noFill/>
        </p:spPr>
        <p:txBody>
          <a:bodyPr wrap="none" rtlCol="0">
            <a:spAutoFit/>
          </a:bodyPr>
          <a:lstStyle/>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你学习的名称</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等腰三角形 19"/>
          <p:cNvSpPr/>
          <p:nvPr userDrawn="1"/>
        </p:nvSpPr>
        <p:spPr>
          <a:xfrm rot="5400000">
            <a:off x="-33338" y="1660525"/>
            <a:ext cx="257175" cy="1905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 name="矩形 1"/>
          <p:cNvSpPr/>
          <p:nvPr userDrawn="1"/>
        </p:nvSpPr>
        <p:spPr>
          <a:xfrm>
            <a:off x="0" y="0"/>
            <a:ext cx="1638300" cy="51435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095500"/>
            <a:ext cx="1638300" cy="660400"/>
          </a:xfrm>
          <a:prstGeom prst="rect">
            <a:avLst/>
          </a:prstGeom>
          <a:solidFill>
            <a:srgbClr val="6BA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6" name="直接连接符 5"/>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0" y="7493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0" y="14097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0" y="34544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0" y="41148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32080" y="91821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课题背景及内容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132080" y="155448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课题现状及发展</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5" name="TextBox 14"/>
          <p:cNvSpPr txBox="1"/>
          <p:nvPr userDrawn="1"/>
        </p:nvSpPr>
        <p:spPr>
          <a:xfrm>
            <a:off x="132080" y="2225278"/>
            <a:ext cx="1676400" cy="338554"/>
          </a:xfrm>
          <a:prstGeom prst="rect">
            <a:avLst/>
          </a:prstGeom>
          <a:noFill/>
        </p:spPr>
        <p:txBody>
          <a:bodyPr wrap="square" rtlCol="0">
            <a:spAutoFit/>
          </a:bodyPr>
          <a:lstStyle/>
          <a:p>
            <a:r>
              <a:rPr lang="zh-CN" altLang="en-US" sz="1600" dirty="0">
                <a:solidFill>
                  <a:schemeClr val="bg1"/>
                </a:solidFill>
                <a:latin typeface="方正兰亭细黑_GBK" panose="02000000000000000000" pitchFamily="2" charset="-122"/>
                <a:ea typeface="方正兰亭细黑_GBK" panose="02000000000000000000" pitchFamily="2" charset="-122"/>
              </a:rPr>
              <a:t>研究思路及过程</a:t>
            </a:r>
            <a:endParaRPr lang="zh-CN" altLang="en-US" sz="1600" dirty="0">
              <a:solidFill>
                <a:schemeClr val="bg1"/>
              </a:solidFill>
              <a:latin typeface="方正兰亭细黑_GBK" panose="02000000000000000000" pitchFamily="2" charset="-122"/>
              <a:ea typeface="方正兰亭细黑_GBK" panose="02000000000000000000" pitchFamily="2" charset="-122"/>
            </a:endParaRPr>
          </a:p>
        </p:txBody>
      </p:sp>
      <p:sp>
        <p:nvSpPr>
          <p:cNvPr id="16" name="TextBox 15"/>
          <p:cNvSpPr txBox="1"/>
          <p:nvPr userDrawn="1"/>
        </p:nvSpPr>
        <p:spPr>
          <a:xfrm>
            <a:off x="132080" y="290345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实验数据结果</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7" name="TextBox 16"/>
          <p:cNvSpPr txBox="1"/>
          <p:nvPr userDrawn="1"/>
        </p:nvSpPr>
        <p:spPr>
          <a:xfrm>
            <a:off x="132080" y="356639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解决方案及总结</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pic>
        <p:nvPicPr>
          <p:cNvPr id="18" name="图片 17"/>
          <p:cNvPicPr>
            <a:picLocks noChangeAspect="1"/>
          </p:cNvPicPr>
          <p:nvPr userDrawn="1"/>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5807" y="5750"/>
            <a:ext cx="555303" cy="555303"/>
          </a:xfrm>
          <a:prstGeom prst="rect">
            <a:avLst/>
          </a:prstGeom>
          <a:noFill/>
          <a:ln>
            <a:noFill/>
          </a:ln>
        </p:spPr>
      </p:pic>
      <p:sp>
        <p:nvSpPr>
          <p:cNvPr id="19" name="TextBox 18"/>
          <p:cNvSpPr txBox="1"/>
          <p:nvPr userDrawn="1"/>
        </p:nvSpPr>
        <p:spPr>
          <a:xfrm>
            <a:off x="246226" y="484141"/>
            <a:ext cx="1184940" cy="292388"/>
          </a:xfrm>
          <a:prstGeom prst="rect">
            <a:avLst/>
          </a:prstGeom>
          <a:noFill/>
        </p:spPr>
        <p:txBody>
          <a:bodyPr wrap="none" rtlCol="0">
            <a:spAutoFit/>
          </a:bodyPr>
          <a:lstStyle/>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你学习的名称</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等腰三角形 19"/>
          <p:cNvSpPr/>
          <p:nvPr userDrawn="1"/>
        </p:nvSpPr>
        <p:spPr>
          <a:xfrm rot="5400000">
            <a:off x="-33338" y="2347913"/>
            <a:ext cx="257175" cy="1905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 name="矩形 1"/>
          <p:cNvSpPr/>
          <p:nvPr userDrawn="1"/>
        </p:nvSpPr>
        <p:spPr>
          <a:xfrm>
            <a:off x="0" y="0"/>
            <a:ext cx="1638300" cy="51435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2774950"/>
            <a:ext cx="1638300" cy="660400"/>
          </a:xfrm>
          <a:prstGeom prst="rect">
            <a:avLst/>
          </a:prstGeom>
          <a:solidFill>
            <a:srgbClr val="6BA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0" y="7493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0" y="14097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20955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0" y="41148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32080" y="91821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课题背景及内容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132080" y="155448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课题现状及发展</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5" name="TextBox 14"/>
          <p:cNvSpPr txBox="1"/>
          <p:nvPr userDrawn="1"/>
        </p:nvSpPr>
        <p:spPr>
          <a:xfrm>
            <a:off x="132080" y="222527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研究思路及过程</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6" name="TextBox 15"/>
          <p:cNvSpPr txBox="1"/>
          <p:nvPr userDrawn="1"/>
        </p:nvSpPr>
        <p:spPr>
          <a:xfrm>
            <a:off x="132080" y="2903458"/>
            <a:ext cx="1676400" cy="338554"/>
          </a:xfrm>
          <a:prstGeom prst="rect">
            <a:avLst/>
          </a:prstGeom>
          <a:noFill/>
        </p:spPr>
        <p:txBody>
          <a:bodyPr wrap="square" rtlCol="0">
            <a:spAutoFit/>
          </a:bodyPr>
          <a:lstStyle/>
          <a:p>
            <a:r>
              <a:rPr lang="zh-CN" altLang="en-US" sz="1600" dirty="0">
                <a:solidFill>
                  <a:schemeClr val="bg1"/>
                </a:solidFill>
                <a:latin typeface="方正兰亭细黑_GBK" panose="02000000000000000000" pitchFamily="2" charset="-122"/>
                <a:ea typeface="方正兰亭细黑_GBK" panose="02000000000000000000" pitchFamily="2" charset="-122"/>
              </a:rPr>
              <a:t>实验数据结果</a:t>
            </a:r>
            <a:endParaRPr lang="zh-CN" altLang="en-US" sz="1600" dirty="0">
              <a:solidFill>
                <a:schemeClr val="bg1"/>
              </a:solidFill>
              <a:latin typeface="方正兰亭细黑_GBK" panose="02000000000000000000" pitchFamily="2" charset="-122"/>
              <a:ea typeface="方正兰亭细黑_GBK" panose="02000000000000000000" pitchFamily="2" charset="-122"/>
            </a:endParaRPr>
          </a:p>
        </p:txBody>
      </p:sp>
      <p:sp>
        <p:nvSpPr>
          <p:cNvPr id="17" name="TextBox 16"/>
          <p:cNvSpPr txBox="1"/>
          <p:nvPr userDrawn="1"/>
        </p:nvSpPr>
        <p:spPr>
          <a:xfrm>
            <a:off x="132080" y="356639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解决方案及总结</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pic>
        <p:nvPicPr>
          <p:cNvPr id="18" name="图片 17"/>
          <p:cNvPicPr>
            <a:picLocks noChangeAspect="1"/>
          </p:cNvPicPr>
          <p:nvPr userDrawn="1"/>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5807" y="5750"/>
            <a:ext cx="555303" cy="555303"/>
          </a:xfrm>
          <a:prstGeom prst="rect">
            <a:avLst/>
          </a:prstGeom>
          <a:noFill/>
          <a:ln>
            <a:noFill/>
          </a:ln>
        </p:spPr>
      </p:pic>
      <p:sp>
        <p:nvSpPr>
          <p:cNvPr id="19" name="TextBox 18"/>
          <p:cNvSpPr txBox="1"/>
          <p:nvPr userDrawn="1"/>
        </p:nvSpPr>
        <p:spPr>
          <a:xfrm>
            <a:off x="246226" y="484141"/>
            <a:ext cx="1184940" cy="292388"/>
          </a:xfrm>
          <a:prstGeom prst="rect">
            <a:avLst/>
          </a:prstGeom>
          <a:noFill/>
        </p:spPr>
        <p:txBody>
          <a:bodyPr wrap="none" rtlCol="0">
            <a:spAutoFit/>
          </a:bodyPr>
          <a:lstStyle/>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你学习的名称</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等腰三角形 19"/>
          <p:cNvSpPr/>
          <p:nvPr userDrawn="1"/>
        </p:nvSpPr>
        <p:spPr>
          <a:xfrm rot="5400000">
            <a:off x="-33338" y="3009900"/>
            <a:ext cx="257175" cy="1905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矩形 1"/>
          <p:cNvSpPr/>
          <p:nvPr userDrawn="1"/>
        </p:nvSpPr>
        <p:spPr>
          <a:xfrm>
            <a:off x="0" y="0"/>
            <a:ext cx="1638300" cy="51435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3454400"/>
            <a:ext cx="1638300" cy="660400"/>
          </a:xfrm>
          <a:prstGeom prst="rect">
            <a:avLst/>
          </a:prstGeom>
          <a:solidFill>
            <a:srgbClr val="6BA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0" y="7493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0" y="14097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20955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0" y="2755900"/>
            <a:ext cx="16383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32080" y="91821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课题背景及内容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userDrawn="1"/>
        </p:nvSpPr>
        <p:spPr>
          <a:xfrm>
            <a:off x="132080" y="1554480"/>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课题现状及发展</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5" name="TextBox 14"/>
          <p:cNvSpPr txBox="1"/>
          <p:nvPr userDrawn="1"/>
        </p:nvSpPr>
        <p:spPr>
          <a:xfrm>
            <a:off x="132080" y="222527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研究思路及过程</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6" name="TextBox 15"/>
          <p:cNvSpPr txBox="1"/>
          <p:nvPr userDrawn="1"/>
        </p:nvSpPr>
        <p:spPr>
          <a:xfrm>
            <a:off x="132080" y="2903458"/>
            <a:ext cx="1676400" cy="338554"/>
          </a:xfrm>
          <a:prstGeom prst="rect">
            <a:avLst/>
          </a:prstGeom>
          <a:noFill/>
        </p:spPr>
        <p:txBody>
          <a:bodyPr wrap="square" rtlCol="0">
            <a:spAutoFit/>
          </a:bodyPr>
          <a:lstStyle/>
          <a:p>
            <a:r>
              <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rPr>
              <a:t>实验数据结果</a:t>
            </a:r>
            <a:endParaRPr lang="zh-CN" altLang="en-US" sz="1600" dirty="0">
              <a:solidFill>
                <a:schemeClr val="tx1">
                  <a:lumMod val="75000"/>
                  <a:lumOff val="25000"/>
                </a:schemeClr>
              </a:solidFill>
              <a:latin typeface="方正兰亭细黑_GBK" panose="02000000000000000000" pitchFamily="2" charset="-122"/>
              <a:ea typeface="方正兰亭细黑_GBK" panose="02000000000000000000" pitchFamily="2" charset="-122"/>
            </a:endParaRPr>
          </a:p>
        </p:txBody>
      </p:sp>
      <p:sp>
        <p:nvSpPr>
          <p:cNvPr id="17" name="TextBox 16"/>
          <p:cNvSpPr txBox="1"/>
          <p:nvPr userDrawn="1"/>
        </p:nvSpPr>
        <p:spPr>
          <a:xfrm>
            <a:off x="132080" y="3604498"/>
            <a:ext cx="1676400" cy="338554"/>
          </a:xfrm>
          <a:prstGeom prst="rect">
            <a:avLst/>
          </a:prstGeom>
          <a:noFill/>
        </p:spPr>
        <p:txBody>
          <a:bodyPr wrap="square" rtlCol="0">
            <a:spAutoFit/>
          </a:bodyPr>
          <a:lstStyle/>
          <a:p>
            <a:r>
              <a:rPr lang="zh-CN" altLang="en-US" sz="1600" dirty="0">
                <a:solidFill>
                  <a:schemeClr val="bg1"/>
                </a:solidFill>
                <a:latin typeface="方正兰亭细黑_GBK" panose="02000000000000000000" pitchFamily="2" charset="-122"/>
                <a:ea typeface="方正兰亭细黑_GBK" panose="02000000000000000000" pitchFamily="2" charset="-122"/>
              </a:rPr>
              <a:t>解决方案及总结</a:t>
            </a:r>
            <a:endParaRPr lang="zh-CN" altLang="en-US" sz="1600" dirty="0">
              <a:solidFill>
                <a:schemeClr val="bg1"/>
              </a:solidFill>
              <a:latin typeface="方正兰亭细黑_GBK" panose="02000000000000000000" pitchFamily="2" charset="-122"/>
              <a:ea typeface="方正兰亭细黑_GBK" panose="02000000000000000000" pitchFamily="2" charset="-122"/>
            </a:endParaRPr>
          </a:p>
        </p:txBody>
      </p:sp>
      <p:pic>
        <p:nvPicPr>
          <p:cNvPr id="18" name="图片 17"/>
          <p:cNvPicPr>
            <a:picLocks noChangeAspect="1"/>
          </p:cNvPicPr>
          <p:nvPr userDrawn="1"/>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65807" y="5750"/>
            <a:ext cx="555303" cy="555303"/>
          </a:xfrm>
          <a:prstGeom prst="rect">
            <a:avLst/>
          </a:prstGeom>
          <a:noFill/>
          <a:ln>
            <a:noFill/>
          </a:ln>
        </p:spPr>
      </p:pic>
      <p:sp>
        <p:nvSpPr>
          <p:cNvPr id="19" name="TextBox 18"/>
          <p:cNvSpPr txBox="1"/>
          <p:nvPr userDrawn="1"/>
        </p:nvSpPr>
        <p:spPr>
          <a:xfrm>
            <a:off x="246226" y="484141"/>
            <a:ext cx="1184940" cy="292388"/>
          </a:xfrm>
          <a:prstGeom prst="rect">
            <a:avLst/>
          </a:prstGeom>
          <a:noFill/>
        </p:spPr>
        <p:txBody>
          <a:bodyPr wrap="none" rtlCol="0">
            <a:spAutoFit/>
          </a:bodyPr>
          <a:lstStyle/>
          <a:p>
            <a:pPr algn="ct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rPr>
              <a:t>你学习的名称</a:t>
            </a:r>
            <a:endPar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等腰三角形 19"/>
          <p:cNvSpPr/>
          <p:nvPr userDrawn="1"/>
        </p:nvSpPr>
        <p:spPr>
          <a:xfrm rot="5400000">
            <a:off x="-33338" y="3689350"/>
            <a:ext cx="257175" cy="190500"/>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21E9E4D-0BE1-4AAA-A57B-DA425863F4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BEBC7A-FD02-486B-81B5-A845787C689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3.jpeg"/><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t="-83000" b="-8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21E9E4D-0BE1-4AAA-A57B-DA425863F4AF}"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1BEBC7A-FD02-486B-81B5-A845787C689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6.png"/><Relationship Id="rId2" Type="http://schemas.microsoft.com/office/2007/relationships/hdphoto" Target="../media/image5.wdp"/><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p:cNvPicPr>
          <p:nvPr/>
        </p:nvPicPr>
        <p:blipFill>
          <a:blip r:embed="rId1">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0250" y="484891"/>
            <a:ext cx="3948078" cy="4429087"/>
          </a:xfrm>
          <a:prstGeom prst="rect">
            <a:avLst/>
          </a:prstGeom>
        </p:spPr>
      </p:pic>
      <p:sp>
        <p:nvSpPr>
          <p:cNvPr id="6" name="TextBox 5"/>
          <p:cNvSpPr txBox="1"/>
          <p:nvPr/>
        </p:nvSpPr>
        <p:spPr>
          <a:xfrm>
            <a:off x="1188832" y="1927744"/>
            <a:ext cx="5456555" cy="1168400"/>
          </a:xfrm>
          <a:prstGeom prst="rect">
            <a:avLst/>
          </a:prstGeom>
          <a:noFill/>
        </p:spPr>
        <p:txBody>
          <a:bodyPr wrap="none" rtlCol="0">
            <a:spAutoFit/>
          </a:bodyPr>
          <a:lstStyle/>
          <a:p>
            <a:pPr algn="l"/>
            <a:r>
              <a:rPr lang="en-US" altLang="zh-CN" sz="4000" b="1" dirty="0">
                <a:solidFill>
                  <a:schemeClr val="tx1"/>
                </a:solidFill>
                <a:latin typeface="微软雅黑" panose="020B0503020204020204" pitchFamily="34" charset="-122"/>
                <a:ea typeface="微软雅黑" panose="020B0503020204020204" pitchFamily="34" charset="-122"/>
              </a:rPr>
              <a:t>             </a:t>
            </a:r>
            <a:r>
              <a:rPr lang="zh-CN" altLang="en-US" sz="3000" b="1" dirty="0">
                <a:solidFill>
                  <a:schemeClr val="tx1"/>
                </a:solidFill>
                <a:latin typeface="微软雅黑" panose="020B0503020204020204" pitchFamily="34" charset="-122"/>
                <a:ea typeface="微软雅黑" panose="020B0503020204020204" pitchFamily="34" charset="-122"/>
              </a:rPr>
              <a:t>新朋友  </a:t>
            </a:r>
            <a:r>
              <a:rPr lang="en-US" altLang="zh-CN" sz="3000" b="1" dirty="0">
                <a:solidFill>
                  <a:schemeClr val="tx1"/>
                </a:solidFill>
                <a:latin typeface="微软雅黑" panose="020B0503020204020204" pitchFamily="34" charset="-122"/>
                <a:ea typeface="微软雅黑" panose="020B0503020204020204" pitchFamily="34" charset="-122"/>
              </a:rPr>
              <a:t>     </a:t>
            </a:r>
            <a:r>
              <a:rPr lang="zh-CN" altLang="en-US" sz="3000" b="1" dirty="0">
                <a:solidFill>
                  <a:schemeClr val="tx1"/>
                </a:solidFill>
                <a:latin typeface="微软雅黑" panose="020B0503020204020204" pitchFamily="34" charset="-122"/>
                <a:ea typeface="微软雅黑" panose="020B0503020204020204" pitchFamily="34" charset="-122"/>
              </a:rPr>
              <a:t>  新方向</a:t>
            </a:r>
            <a:endParaRPr lang="zh-CN" altLang="en-US" sz="3000" b="1" dirty="0">
              <a:solidFill>
                <a:schemeClr val="tx1"/>
              </a:solidFill>
              <a:latin typeface="微软雅黑" panose="020B0503020204020204" pitchFamily="34" charset="-122"/>
              <a:ea typeface="微软雅黑" panose="020B0503020204020204" pitchFamily="34" charset="-122"/>
            </a:endParaRPr>
          </a:p>
          <a:p>
            <a:pPr algn="l"/>
            <a:endParaRPr lang="zh-CN" altLang="en-US" sz="3000" b="1" dirty="0">
              <a:solidFill>
                <a:schemeClr val="tx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324288" y="3193105"/>
            <a:ext cx="2981325" cy="645160"/>
          </a:xfrm>
          <a:prstGeom prst="rect">
            <a:avLst/>
          </a:prstGeom>
          <a:noFill/>
        </p:spPr>
        <p:txBody>
          <a:bodyPr wrap="none" rtlCol="0">
            <a:spAutoFit/>
          </a:bodyPr>
          <a:lstStyle/>
          <a:p>
            <a:pPr algn="l"/>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——新魏幼儿园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毛燕平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                       2021.</a:t>
            </a:r>
            <a:r>
              <a:rPr lang="en-US" dirty="0">
                <a:solidFill>
                  <a:schemeClr val="tx1">
                    <a:lumMod val="65000"/>
                    <a:lumOff val="35000"/>
                  </a:schemeClr>
                </a:solidFill>
                <a:latin typeface="微软雅黑" panose="020B0503020204020204" pitchFamily="34" charset="-122"/>
                <a:ea typeface="微软雅黑" panose="020B0503020204020204" pitchFamily="34" charset="-122"/>
              </a:rPr>
              <a:t>8</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6029263" y="4103028"/>
            <a:ext cx="1769384" cy="596590"/>
            <a:chOff x="494346" y="4251657"/>
            <a:chExt cx="1769384" cy="596590"/>
          </a:xfrm>
        </p:grpSpPr>
        <p:cxnSp>
          <p:nvCxnSpPr>
            <p:cNvPr id="11" name="直接连接符 10"/>
            <p:cNvCxnSpPr/>
            <p:nvPr/>
          </p:nvCxnSpPr>
          <p:spPr>
            <a:xfrm>
              <a:off x="800100" y="4543200"/>
              <a:ext cx="1298244" cy="0"/>
            </a:xfrm>
            <a:prstGeom prst="line">
              <a:avLst/>
            </a:prstGeom>
            <a:ln>
              <a:solidFill>
                <a:srgbClr val="F2B8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47350" y="4251657"/>
              <a:ext cx="1516380" cy="275590"/>
            </a:xfrm>
            <a:prstGeom prst="rect">
              <a:avLst/>
            </a:prstGeom>
            <a:noFill/>
          </p:spPr>
          <p:txBody>
            <a:bodyPr wrap="none" rtlCol="0">
              <a:spAutoFit/>
            </a:bodyPr>
            <a:lstStyle/>
            <a:p>
              <a:r>
                <a:rPr lang="zh-CN" altLang="en-US" sz="1200" spc="300" dirty="0">
                  <a:solidFill>
                    <a:srgbClr val="6BA42C"/>
                  </a:solidFill>
                  <a:latin typeface="微软雅黑" panose="020B0503020204020204" pitchFamily="34" charset="-122"/>
                  <a:ea typeface="微软雅黑" panose="020B0503020204020204" pitchFamily="34" charset="-122"/>
                </a:rPr>
                <a:t>汇报人</a:t>
              </a:r>
              <a:r>
                <a:rPr lang="zh-CN" altLang="en-US" sz="1200" spc="300" dirty="0" smtClean="0">
                  <a:solidFill>
                    <a:srgbClr val="6BA42C"/>
                  </a:solidFill>
                  <a:latin typeface="微软雅黑" panose="020B0503020204020204" pitchFamily="34" charset="-122"/>
                  <a:ea typeface="微软雅黑" panose="020B0503020204020204" pitchFamily="34" charset="-122"/>
                </a:rPr>
                <a:t>：毛燕平</a:t>
              </a:r>
              <a:endParaRPr lang="en-US" altLang="zh-CN" sz="1200" spc="300" dirty="0" smtClean="0">
                <a:solidFill>
                  <a:srgbClr val="6BA42C"/>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47350" y="4572657"/>
              <a:ext cx="309880" cy="275590"/>
            </a:xfrm>
            <a:prstGeom prst="rect">
              <a:avLst/>
            </a:prstGeom>
            <a:noFill/>
          </p:spPr>
          <p:txBody>
            <a:bodyPr wrap="none" rtlCol="0">
              <a:spAutoFit/>
            </a:bodyPr>
            <a:lstStyle/>
            <a:p>
              <a:endParaRPr lang="zh-CN" altLang="en-US" sz="1200" spc="300" dirty="0">
                <a:solidFill>
                  <a:srgbClr val="6BA42C"/>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94346" y="4306671"/>
              <a:ext cx="212885" cy="212885"/>
              <a:chOff x="494346" y="4306671"/>
              <a:chExt cx="212885" cy="212885"/>
            </a:xfrm>
            <a:solidFill>
              <a:srgbClr val="C00000"/>
            </a:solidFill>
          </p:grpSpPr>
          <p:sp>
            <p:nvSpPr>
              <p:cNvPr id="18" name="圆角矩形 17"/>
              <p:cNvSpPr/>
              <p:nvPr/>
            </p:nvSpPr>
            <p:spPr>
              <a:xfrm>
                <a:off x="494346" y="4306671"/>
                <a:ext cx="212885" cy="212885"/>
              </a:xfrm>
              <a:prstGeom prst="roundRect">
                <a:avLst>
                  <a:gd name="adj" fmla="val 225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BA42C"/>
                  </a:solidFill>
                  <a:latin typeface="微软雅黑" panose="020B0503020204020204" pitchFamily="34" charset="-122"/>
                  <a:ea typeface="微软雅黑" panose="020B0503020204020204" pitchFamily="34" charset="-122"/>
                </a:endParaRPr>
              </a:p>
            </p:txBody>
          </p:sp>
          <p:pic>
            <p:nvPicPr>
              <p:cNvPr id="19" name="Picture 7" descr="F:\0PPT素材\zzz0g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109" y="4337785"/>
                <a:ext cx="133357" cy="150656"/>
              </a:xfrm>
              <a:prstGeom prst="rect">
                <a:avLst/>
              </a:prstGeom>
              <a:grpFill/>
            </p:spPr>
          </p:pic>
        </p:grpSp>
      </p:grpSp>
      <p:pic>
        <p:nvPicPr>
          <p:cNvPr id="2" name="M01-06-0001.mp3">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59850" y="5486400"/>
            <a:ext cx="609600" cy="609600"/>
          </a:xfrm>
          <a:prstGeom prst="rect">
            <a:avLst/>
          </a:prstGeom>
        </p:spPr>
      </p:pic>
      <p:cxnSp>
        <p:nvCxnSpPr>
          <p:cNvPr id="21" name="直接连接符 20"/>
          <p:cNvCxnSpPr/>
          <p:nvPr/>
        </p:nvCxnSpPr>
        <p:spPr>
          <a:xfrm flipV="1">
            <a:off x="1823720" y="2910205"/>
            <a:ext cx="5601335" cy="10160"/>
          </a:xfrm>
          <a:prstGeom prst="line">
            <a:avLst/>
          </a:prstGeom>
          <a:ln w="19050">
            <a:solidFill>
              <a:srgbClr val="F2B8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6" presetClass="entr" presetSubtype="16"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par>
                          <p:cTn id="11" fill="hold">
                            <p:stCondLst>
                              <p:cond delay="2000"/>
                            </p:stCondLst>
                            <p:childTnLst>
                              <p:par>
                                <p:cTn id="12" presetID="2" presetClass="entr" presetSubtype="9" fill="hold" grpId="0" nodeType="afterEffect">
                                  <p:stCondLst>
                                    <p:cond delay="0"/>
                                  </p:stCondLst>
                                  <p:iterate type="lt">
                                    <p:tmPct val="15000"/>
                                  </p:iterate>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0-#ppt_h/2"/>
                                          </p:val>
                                        </p:tav>
                                        <p:tav tm="100000">
                                          <p:val>
                                            <p:strVal val="#ppt_y"/>
                                          </p:val>
                                        </p:tav>
                                      </p:tavLst>
                                    </p:anim>
                                  </p:childTnLst>
                                </p:cTn>
                              </p:par>
                            </p:childTnLst>
                          </p:cTn>
                        </p:par>
                        <p:par>
                          <p:cTn id="16" fill="hold">
                            <p:stCondLst>
                              <p:cond delay="4526"/>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5026"/>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47" presetClass="entr" presetSubtype="0" fill="hold" nodeType="withEffect">
                                  <p:stCondLst>
                                    <p:cond delay="2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0" mute="1" numSld="999">
                <p:cTn id="29"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1554480" y="214630"/>
            <a:ext cx="7305675" cy="3784600"/>
          </a:xfrm>
          <a:prstGeom prst="rect">
            <a:avLst/>
          </a:prstGeom>
          <a:noFill/>
        </p:spPr>
        <p:txBody>
          <a:bodyPr wrap="square" rtlCol="0">
            <a:spAutoFit/>
          </a:bodyPr>
          <a:lstStyle/>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6、多一点个性，少一点模仿 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algn="l"/>
            <a:r>
              <a:rPr lang="en-US" altLang="zh-CN" sz="2000" b="1" dirty="0">
                <a:latin typeface="方正兰亭细黑_GBK" panose="02000000000000000000" pitchFamily="2" charset="-122"/>
                <a:ea typeface="方正兰亭细黑_GBK" panose="02000000000000000000" pitchFamily="2" charset="-122"/>
              </a:rPr>
              <a:t>      </a:t>
            </a:r>
            <a:endParaRPr lang="en-US" altLang="zh-CN" sz="2000" b="1" dirty="0">
              <a:latin typeface="方正兰亭细黑_GBK" panose="02000000000000000000" pitchFamily="2" charset="-122"/>
              <a:ea typeface="方正兰亭细黑_GBK" panose="02000000000000000000" pitchFamily="2" charset="-122"/>
            </a:endParaRPr>
          </a:p>
          <a:p>
            <a:pPr algn="l"/>
            <a:r>
              <a:rPr lang="en-US" altLang="zh-CN" sz="2000" b="1" dirty="0">
                <a:latin typeface="方正兰亭细黑_GBK" panose="02000000000000000000" pitchFamily="2" charset="-122"/>
                <a:ea typeface="方正兰亭细黑_GBK" panose="02000000000000000000" pitchFamily="2" charset="-122"/>
              </a:rPr>
              <a:t>  </a:t>
            </a:r>
            <a:r>
              <a:rPr lang="en-US" altLang="zh-CN" sz="1500" dirty="0">
                <a:latin typeface="宋体" panose="02010600030101010101" pitchFamily="2" charset="-122"/>
                <a:ea typeface="宋体" panose="02010600030101010101" pitchFamily="2" charset="-122"/>
                <a:cs typeface="宋体" panose="02010600030101010101" pitchFamily="2" charset="-122"/>
              </a:rPr>
              <a:t>   </a:t>
            </a:r>
            <a:r>
              <a:rPr lang="zh-CN" altLang="en-US" sz="1500" dirty="0">
                <a:latin typeface="宋体" panose="02010600030101010101" pitchFamily="2" charset="-122"/>
                <a:ea typeface="宋体" panose="02010600030101010101" pitchFamily="2" charset="-122"/>
                <a:cs typeface="宋体" panose="02010600030101010101" pitchFamily="2" charset="-122"/>
              </a:rPr>
              <a:t>老师在上课时只想着“怎么教”，那就会只想着教案，只顾着赶环节，而忽视了课堂中现场幼儿学习时的一种动态的表现，老想着“怎么教”的老师不愿意出现“节外生枝”的现象，甚至恼火幼儿与自己不合拍、不配合。</a:t>
            </a:r>
            <a:endParaRPr lang="zh-CN" altLang="en-US" sz="2000" b="1" dirty="0">
              <a:latin typeface="方正兰亭细黑_GBK" panose="02000000000000000000" pitchFamily="2" charset="-122"/>
              <a:ea typeface="方正兰亭细黑_GBK" panose="02000000000000000000" pitchFamily="2" charset="-122"/>
            </a:endParaRPr>
          </a:p>
          <a:p>
            <a:pPr algn="l"/>
            <a:endParaRPr lang="zh-CN" altLang="en-US" sz="2000" b="1" dirty="0">
              <a:latin typeface="方正兰亭细黑_GBK" panose="02000000000000000000" pitchFamily="2" charset="-122"/>
              <a:ea typeface="方正兰亭细黑_GBK" panose="02000000000000000000" pitchFamily="2" charset="-122"/>
            </a:endParaRPr>
          </a:p>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7、多一点“为我所用”，少一点“拿来主义” 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algn="l"/>
            <a:r>
              <a:rPr lang="en-US" altLang="zh-CN" sz="2000" b="1" dirty="0">
                <a:latin typeface="方正兰亭细黑_GBK" panose="02000000000000000000" pitchFamily="2" charset="-122"/>
                <a:ea typeface="方正兰亭细黑_GBK" panose="02000000000000000000" pitchFamily="2" charset="-122"/>
              </a:rPr>
              <a:t>        </a:t>
            </a:r>
            <a:endParaRPr lang="en-US" altLang="zh-CN" sz="2000" b="1" dirty="0">
              <a:latin typeface="方正兰亭细黑_GBK" panose="02000000000000000000" pitchFamily="2" charset="-122"/>
              <a:ea typeface="方正兰亭细黑_GBK" panose="02000000000000000000" pitchFamily="2" charset="-122"/>
            </a:endParaRPr>
          </a:p>
          <a:p>
            <a:pPr algn="l"/>
            <a:r>
              <a:rPr lang="zh-CN" altLang="en-US" sz="1500" dirty="0">
                <a:latin typeface="宋体" panose="02010600030101010101" pitchFamily="2" charset="-122"/>
                <a:ea typeface="宋体" panose="02010600030101010101" pitchFamily="2" charset="-122"/>
                <a:cs typeface="宋体" panose="02010600030101010101" pitchFamily="2" charset="-122"/>
              </a:rPr>
              <a:t>一些现成的教案、一些教材、教学材料等等这些都只是载体，是我们参考的文本，它更多的是提供给我们一些指向、一些理念、一些内容的文本资料。它都一律只提供同样的一份，显而易见，这些只能参考，在参考的基础上做适当的调整。 拿我们现在用的教材分析一下，除了整合课程外，现在还渗透劳动的教育，我们在引进这些东西的时候，也要根据我们这里的具体情况做一些调整，不能死搬硬套。抓住一些灵动的东西、其中的精髓，为我所用才是关键，不能刻板地模仿它的形式。</a:t>
            </a:r>
            <a:endParaRPr lang="zh-CN" altLang="en-US" sz="1500" dirty="0">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54732" y="66609"/>
            <a:ext cx="1301106" cy="1301106"/>
            <a:chOff x="1610637" y="533270"/>
            <a:chExt cx="1301106" cy="1301106"/>
          </a:xfrm>
          <a:solidFill>
            <a:srgbClr val="FFD4CB"/>
          </a:solidFill>
        </p:grpSpPr>
        <p:sp>
          <p:nvSpPr>
            <p:cNvPr id="5" name="椭圆 4"/>
            <p:cNvSpPr/>
            <p:nvPr/>
          </p:nvSpPr>
          <p:spPr>
            <a:xfrm>
              <a:off x="1610637" y="53327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1996221" y="89106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9391" y="1465876"/>
            <a:ext cx="3501390" cy="398780"/>
          </a:xfrm>
          <a:prstGeom prst="rect">
            <a:avLst/>
          </a:prstGeom>
          <a:noFill/>
        </p:spPr>
        <p:txBody>
          <a:bodyPr wrap="none" rtlCol="0">
            <a:spAutoFit/>
          </a:bodyPr>
          <a:lstStyle/>
          <a:p>
            <a:pPr algn="l"/>
            <a:r>
              <a:rPr lang="zh-CN" altLang="en-US" sz="2000" b="1" dirty="0">
                <a:latin typeface="方正兰亭细黑_GBK" panose="02000000000000000000" pitchFamily="2" charset="-122"/>
                <a:ea typeface="方正兰亭细黑_GBK" panose="02000000000000000000" pitchFamily="2" charset="-122"/>
              </a:rPr>
              <a:t>幼儿园新教师如何评好一节课</a:t>
            </a:r>
            <a:endParaRPr lang="zh-CN" altLang="en-US" sz="2000" b="1" dirty="0">
              <a:latin typeface="方正兰亭细黑_GBK" panose="02000000000000000000" pitchFamily="2" charset="-122"/>
              <a:ea typeface="方正兰亭细黑_GBK" panose="02000000000000000000" pitchFamily="2" charset="-122"/>
            </a:endParaRPr>
          </a:p>
        </p:txBody>
      </p:sp>
      <p:grpSp>
        <p:nvGrpSpPr>
          <p:cNvPr id="3" name="组合 2"/>
          <p:cNvGrpSpPr/>
          <p:nvPr/>
        </p:nvGrpSpPr>
        <p:grpSpPr>
          <a:xfrm>
            <a:off x="975152" y="1138489"/>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4" name="TextBox 17"/>
          <p:cNvSpPr txBox="1"/>
          <p:nvPr/>
        </p:nvSpPr>
        <p:spPr>
          <a:xfrm>
            <a:off x="2088515" y="1983740"/>
            <a:ext cx="5248910" cy="1198880"/>
          </a:xfrm>
          <a:prstGeom prst="rect">
            <a:avLst/>
          </a:prstGeom>
          <a:noFill/>
        </p:spPr>
        <p:txBody>
          <a:bodyPr wrap="square" rtlCol="0">
            <a:spAutoFit/>
          </a:bodyPr>
          <a:p>
            <a:pPr algn="l"/>
            <a:r>
              <a:rPr lang="en-US" dirty="0">
                <a:latin typeface="楷体" panose="02010609060101010101" charset="-122"/>
                <a:ea typeface="楷体" panose="02010609060101010101" charset="-122"/>
              </a:rPr>
              <a:t>   </a:t>
            </a:r>
            <a:r>
              <a:rPr dirty="0">
                <a:latin typeface="楷体" panose="02010609060101010101" charset="-122"/>
                <a:ea typeface="楷体" panose="02010609060101010101" charset="-122"/>
              </a:rPr>
              <a:t>什么是听课？</a:t>
            </a:r>
            <a:endParaRPr dirty="0">
              <a:latin typeface="楷体" panose="02010609060101010101" charset="-122"/>
              <a:ea typeface="楷体" panose="02010609060101010101" charset="-122"/>
            </a:endParaRPr>
          </a:p>
          <a:p>
            <a:pPr algn="l"/>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    听课是一种对课堂进行仔细观察的活动，是提高教师素质，提升教学质量的重要方式。</a:t>
            </a:r>
            <a:endParaRPr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9195" y="1664970"/>
            <a:ext cx="4619625" cy="1445260"/>
          </a:xfrm>
          <a:prstGeom prst="rect">
            <a:avLst/>
          </a:prstGeom>
          <a:noFill/>
        </p:spPr>
        <p:txBody>
          <a:bodyPr wrap="square" rtlCol="0">
            <a:spAutoFit/>
          </a:bodyPr>
          <a:lstStyle/>
          <a:p>
            <a:pPr algn="l"/>
            <a:r>
              <a:rPr lang="zh-CN" altLang="en-US" sz="2000" b="1" dirty="0">
                <a:latin typeface="方正兰亭细黑_GBK" panose="02000000000000000000" pitchFamily="2" charset="-122"/>
                <a:ea typeface="方正兰亭细黑_GBK" panose="02000000000000000000" pitchFamily="2" charset="-122"/>
              </a:rPr>
              <a:t>2、什么是评课？</a:t>
            </a:r>
            <a:endParaRPr lang="zh-CN" altLang="en-US" sz="2000" b="1" dirty="0">
              <a:latin typeface="方正兰亭细黑_GBK" panose="02000000000000000000" pitchFamily="2" charset="-122"/>
              <a:ea typeface="方正兰亭细黑_GBK" panose="02000000000000000000" pitchFamily="2" charset="-122"/>
            </a:endParaRPr>
          </a:p>
          <a:p>
            <a:pPr algn="l"/>
            <a:endParaRPr lang="zh-CN" altLang="en-US" sz="2000" b="1" dirty="0">
              <a:latin typeface="方正兰亭细黑_GBK" panose="02000000000000000000" pitchFamily="2" charset="-122"/>
              <a:ea typeface="方正兰亭细黑_GBK" panose="02000000000000000000" pitchFamily="2" charset="-122"/>
            </a:endParaRPr>
          </a:p>
          <a:p>
            <a:pPr algn="l"/>
            <a:r>
              <a:rPr lang="zh-CN" altLang="en-US" sz="1600" dirty="0">
                <a:latin typeface="宋体" panose="02010600030101010101" pitchFamily="2" charset="-122"/>
                <a:ea typeface="宋体" panose="02010600030101010101" pitchFamily="2" charset="-122"/>
                <a:cs typeface="宋体" panose="02010600030101010101" pitchFamily="2" charset="-122"/>
              </a:rPr>
              <a:t>   评课就是对照教学目标，对教师和幼儿在教学活动中的活动及由这些活动所引起的变化进行价值判断。</a:t>
            </a: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975152" y="1138489"/>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29105" y="190500"/>
            <a:ext cx="3188970" cy="706755"/>
          </a:xfrm>
          <a:prstGeom prst="rect">
            <a:avLst/>
          </a:prstGeom>
          <a:noFill/>
        </p:spPr>
        <p:txBody>
          <a:bodyPr wrap="square" rtlCol="0">
            <a:spAutoFit/>
          </a:bodyPr>
          <a:lstStyle/>
          <a:p>
            <a:pPr algn="l"/>
            <a:r>
              <a:rPr sz="2000" b="1" dirty="0">
                <a:latin typeface="楷体" panose="02010609060101010101" charset="-122"/>
                <a:ea typeface="楷体" panose="02010609060101010101" charset="-122"/>
                <a:sym typeface="+mn-ea"/>
              </a:rPr>
              <a:t>3、听课评课存在的问题：</a:t>
            </a:r>
            <a:endParaRPr sz="2000" dirty="0">
              <a:latin typeface="楷体" panose="02010609060101010101" charset="-122"/>
              <a:ea typeface="楷体" panose="02010609060101010101" charset="-122"/>
            </a:endParaRPr>
          </a:p>
          <a:p>
            <a:pPr algn="l"/>
            <a:endParaRPr sz="2000" b="1" dirty="0">
              <a:latin typeface="方正兰亭细黑_GBK" panose="02000000000000000000" pitchFamily="2" charset="-122"/>
              <a:ea typeface="方正兰亭细黑_GBK" panose="02000000000000000000" pitchFamily="2" charset="-122"/>
            </a:endParaRPr>
          </a:p>
        </p:txBody>
      </p:sp>
      <p:grpSp>
        <p:nvGrpSpPr>
          <p:cNvPr id="3" name="组合 2"/>
          <p:cNvGrpSpPr/>
          <p:nvPr/>
        </p:nvGrpSpPr>
        <p:grpSpPr>
          <a:xfrm>
            <a:off x="975152" y="1138489"/>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4" name="TextBox 17"/>
          <p:cNvSpPr txBox="1"/>
          <p:nvPr/>
        </p:nvSpPr>
        <p:spPr>
          <a:xfrm>
            <a:off x="2276475" y="897255"/>
            <a:ext cx="5567045" cy="4246245"/>
          </a:xfrm>
          <a:prstGeom prst="rect">
            <a:avLst/>
          </a:prstGeom>
          <a:noFill/>
        </p:spPr>
        <p:txBody>
          <a:bodyPr wrap="square" rtlCol="0">
            <a:spAutoFit/>
          </a:bodyPr>
          <a:p>
            <a:pPr algn="l"/>
            <a:r>
              <a:rPr dirty="0">
                <a:latin typeface="楷体" panose="02010609060101010101" charset="-122"/>
                <a:ea typeface="楷体" panose="02010609060101010101" charset="-122"/>
              </a:rPr>
              <a:t>①重视听、忽视评；</a:t>
            </a:r>
            <a:endParaRPr dirty="0">
              <a:latin typeface="楷体" panose="02010609060101010101" charset="-122"/>
              <a:ea typeface="楷体" panose="02010609060101010101" charset="-122"/>
            </a:endParaRPr>
          </a:p>
          <a:p>
            <a:pPr algn="l"/>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②评课较肤浅、泛泛而谈，没有看到点子上；</a:t>
            </a:r>
            <a:endParaRPr dirty="0">
              <a:latin typeface="楷体" panose="02010609060101010101" charset="-122"/>
              <a:ea typeface="楷体" panose="02010609060101010101" charset="-122"/>
            </a:endParaRPr>
          </a:p>
          <a:p>
            <a:pPr algn="l"/>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③理论支撑不够；（说服力不强，如：从反思中可以明白教师是如何看待教学设计和教学活动）</a:t>
            </a:r>
            <a:endParaRPr dirty="0">
              <a:latin typeface="楷体" panose="02010609060101010101" charset="-122"/>
              <a:ea typeface="楷体" panose="02010609060101010101" charset="-122"/>
            </a:endParaRPr>
          </a:p>
          <a:p>
            <a:pPr algn="l"/>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④能看出问题，但不会提出改进的措施。</a:t>
            </a:r>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注意几个关键内容的记录：</a:t>
            </a:r>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“三语”：引入语、环节过渡语、提问语。</a:t>
            </a:r>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重难点在哪个环节出现？采用什么方法突破？</a:t>
            </a:r>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幼儿的表现怎样？</a:t>
            </a:r>
            <a:endParaRPr dirty="0">
              <a:latin typeface="楷体" panose="02010609060101010101" charset="-122"/>
              <a:ea typeface="楷体" panose="02010609060101010101" charset="-122"/>
            </a:endParaRPr>
          </a:p>
          <a:p>
            <a:pPr algn="l"/>
            <a:r>
              <a:rPr dirty="0">
                <a:latin typeface="楷体" panose="02010609060101010101" charset="-122"/>
                <a:ea typeface="楷体" panose="02010609060101010101" charset="-122"/>
              </a:rPr>
              <a:t>应先将概括性的问题抛给孩子，让孩子有自己独立思考的机会，体现在有幼儿思考的时间，应主要看幼儿在活动中的表现。</a:t>
            </a:r>
            <a:endParaRPr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rgbClr val="FFD4CB"/>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TextBox 82"/>
          <p:cNvSpPr txBox="1"/>
          <p:nvPr/>
        </p:nvSpPr>
        <p:spPr>
          <a:xfrm>
            <a:off x="5339566" y="3141320"/>
            <a:ext cx="2544286" cy="1508105"/>
          </a:xfrm>
          <a:prstGeom prst="rect">
            <a:avLst/>
          </a:prstGeom>
          <a:noFill/>
        </p:spPr>
        <p:txBody>
          <a:bodyPr wrap="none" rtlCol="0">
            <a:spAutoFit/>
          </a:bodyPr>
          <a:lstStyle/>
          <a:p>
            <a:r>
              <a:rPr lang="zh-CN" altLang="en-US" sz="4600" dirty="0">
                <a:solidFill>
                  <a:srgbClr val="F2B800"/>
                </a:solidFill>
                <a:latin typeface="微软雅黑" panose="020B0503020204020204" pitchFamily="34" charset="-122"/>
                <a:ea typeface="微软雅黑" panose="020B0503020204020204" pitchFamily="34" charset="-122"/>
              </a:rPr>
              <a:t>演示完毕</a:t>
            </a:r>
            <a:endParaRPr lang="en-US" altLang="zh-CN" sz="4600" dirty="0">
              <a:solidFill>
                <a:srgbClr val="F2B800"/>
              </a:solidFill>
              <a:latin typeface="微软雅黑" panose="020B0503020204020204" pitchFamily="34" charset="-122"/>
              <a:ea typeface="微软雅黑" panose="020B0503020204020204" pitchFamily="34" charset="-122"/>
            </a:endParaRPr>
          </a:p>
          <a:p>
            <a:r>
              <a:rPr lang="zh-CN" altLang="en-US" sz="4600" dirty="0">
                <a:solidFill>
                  <a:srgbClr val="F2B800"/>
                </a:solidFill>
                <a:latin typeface="微软雅黑" panose="020B0503020204020204" pitchFamily="34" charset="-122"/>
                <a:ea typeface="微软雅黑" panose="020B0503020204020204" pitchFamily="34" charset="-122"/>
              </a:rPr>
              <a:t>感谢观看</a:t>
            </a:r>
            <a:endParaRPr lang="en-US" altLang="zh-CN" sz="4600" dirty="0">
              <a:solidFill>
                <a:srgbClr val="F2B80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a:t>延时符</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400"/>
                            </p:stCondLst>
                            <p:childTnLst>
                              <p:par>
                                <p:cTn id="96" presetID="42" presetClass="entr" presetSubtype="0" fill="hold" grpId="0" nodeType="afterEffect">
                                  <p:stCondLst>
                                    <p:cond delay="0"/>
                                  </p:stCondLst>
                                  <p:childTnLst>
                                    <p:set>
                                      <p:cBhvr>
                                        <p:cTn id="97" dur="1" fill="hold">
                                          <p:stCondLst>
                                            <p:cond delay="0"/>
                                          </p:stCondLst>
                                        </p:cTn>
                                        <p:tgtEl>
                                          <p:spTgt spid="83"/>
                                        </p:tgtEl>
                                        <p:attrNameLst>
                                          <p:attrName>style.visibility</p:attrName>
                                        </p:attrNameLst>
                                      </p:cBhvr>
                                      <p:to>
                                        <p:strVal val="visible"/>
                                      </p:to>
                                    </p:set>
                                    <p:animEffect transition="in" filter="fade">
                                      <p:cBhvr>
                                        <p:cTn id="98" dur="3000"/>
                                        <p:tgtEl>
                                          <p:spTgt spid="83"/>
                                        </p:tgtEl>
                                      </p:cBhvr>
                                    </p:animEffect>
                                    <p:anim calcmode="lin" valueType="num">
                                      <p:cBhvr>
                                        <p:cTn id="99" dur="3000" fill="hold"/>
                                        <p:tgtEl>
                                          <p:spTgt spid="83"/>
                                        </p:tgtEl>
                                        <p:attrNameLst>
                                          <p:attrName>ppt_x</p:attrName>
                                        </p:attrNameLst>
                                      </p:cBhvr>
                                      <p:tavLst>
                                        <p:tav tm="0">
                                          <p:val>
                                            <p:strVal val="#ppt_x"/>
                                          </p:val>
                                        </p:tav>
                                        <p:tav tm="100000">
                                          <p:val>
                                            <p:strVal val="#ppt_x"/>
                                          </p:val>
                                        </p:tav>
                                      </p:tavLst>
                                    </p:anim>
                                    <p:anim calcmode="lin" valueType="num">
                                      <p:cBhvr>
                                        <p:cTn id="100" dur="3000" fill="hold"/>
                                        <p:tgtEl>
                                          <p:spTgt spid="83"/>
                                        </p:tgtEl>
                                        <p:attrNameLst>
                                          <p:attrName>ppt_y</p:attrName>
                                        </p:attrNameLst>
                                      </p:cBhvr>
                                      <p:tavLst>
                                        <p:tav tm="0">
                                          <p:val>
                                            <p:strVal val="#ppt_y+.1"/>
                                          </p:val>
                                        </p:tav>
                                        <p:tav tm="100000">
                                          <p:val>
                                            <p:strVal val="#ppt_y"/>
                                          </p:val>
                                        </p:tav>
                                      </p:tavLst>
                                    </p:anim>
                                  </p:childTnLst>
                                </p:cTn>
                              </p:par>
                            </p:childTnLst>
                          </p:cTn>
                        </p:par>
                        <p:par>
                          <p:cTn id="101" fill="hold">
                            <p:stCondLst>
                              <p:cond delay="3400"/>
                            </p:stCondLst>
                            <p:childTnLst>
                              <p:par>
                                <p:cTn id="102" presetID="10" presetClass="entr" presetSubtype="0" fill="hold" grpId="0"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3"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99438" y="2476772"/>
            <a:ext cx="1101976" cy="307777"/>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第四部分</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600308" y="1026523"/>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24" name="椭圆 23"/>
          <p:cNvSpPr/>
          <p:nvPr/>
        </p:nvSpPr>
        <p:spPr>
          <a:xfrm>
            <a:off x="2969968" y="3344685"/>
            <a:ext cx="274777" cy="274777"/>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69968" y="2476488"/>
            <a:ext cx="274777" cy="274777"/>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901315" y="979805"/>
            <a:ext cx="4486910" cy="829945"/>
          </a:xfrm>
          <a:prstGeom prst="rect">
            <a:avLst/>
          </a:prstGeom>
          <a:noFill/>
        </p:spPr>
        <p:txBody>
          <a:bodyPr wrap="square" rtlCol="0">
            <a:spAutoFit/>
          </a:bodyPr>
          <a:p>
            <a:r>
              <a:rPr lang="en-US" altLang="zh-CN" sz="4800"/>
              <a:t>       </a:t>
            </a:r>
            <a:r>
              <a:rPr lang="zh-CN" sz="4800"/>
              <a:t>环节：</a:t>
            </a:r>
            <a:endParaRPr lang="zh-CN" sz="4800"/>
          </a:p>
        </p:txBody>
      </p:sp>
      <p:sp>
        <p:nvSpPr>
          <p:cNvPr id="100" name="文本框 99"/>
          <p:cNvSpPr txBox="1"/>
          <p:nvPr/>
        </p:nvSpPr>
        <p:spPr>
          <a:xfrm>
            <a:off x="3401060" y="3344545"/>
            <a:ext cx="4313555" cy="429895"/>
          </a:xfrm>
          <a:prstGeom prst="rect">
            <a:avLst/>
          </a:prstGeom>
          <a:noFill/>
          <a:ln w="9525">
            <a:noFill/>
          </a:ln>
        </p:spPr>
        <p:txBody>
          <a:bodyPr wrap="square">
            <a:spAutoFit/>
          </a:bodyPr>
          <a:p>
            <a:pPr indent="0"/>
            <a:r>
              <a:rPr lang="zh-CN" sz="2200" b="0">
                <a:ea typeface="宋体" panose="02010600030101010101" pitchFamily="2" charset="-122"/>
              </a:rPr>
              <a:t>幼儿园新教师如何评好一节课</a:t>
            </a:r>
            <a:endParaRPr lang="zh-CN" sz="2200" b="0">
              <a:ea typeface="宋体" panose="02010600030101010101" pitchFamily="2" charset="-122"/>
            </a:endParaRPr>
          </a:p>
        </p:txBody>
      </p:sp>
      <p:sp>
        <p:nvSpPr>
          <p:cNvPr id="7" name="文本框 6"/>
          <p:cNvSpPr txBox="1"/>
          <p:nvPr/>
        </p:nvSpPr>
        <p:spPr>
          <a:xfrm>
            <a:off x="3401060" y="2399030"/>
            <a:ext cx="3987800" cy="429895"/>
          </a:xfrm>
          <a:prstGeom prst="rect">
            <a:avLst/>
          </a:prstGeom>
          <a:noFill/>
          <a:ln w="9525">
            <a:noFill/>
          </a:ln>
        </p:spPr>
        <p:txBody>
          <a:bodyPr wrap="square">
            <a:spAutoFit/>
          </a:bodyPr>
          <a:p>
            <a:pPr indent="0"/>
            <a:r>
              <a:rPr lang="zh-CN" sz="2200" b="0">
                <a:ea typeface="宋体" panose="02010600030101010101" pitchFamily="2" charset="-122"/>
              </a:rPr>
              <a:t>幼儿园新教师如何上好一节课</a:t>
            </a:r>
            <a:endParaRPr lang="zh-CN" sz="22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1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right)">
                                      <p:cBhvr>
                                        <p:cTn id="18" dur="500"/>
                                        <p:tgtEl>
                                          <p:spTgt spid="24"/>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ppt_x</p:attrName>
                                        </p:attrNameLst>
                                      </p:cBhvr>
                                      <p:tavLst>
                                        <p:tav tm="0">
                                          <p:val>
                                            <p:strVal val="#ppt_x-#ppt_w*1.125000"/>
                                          </p:val>
                                        </p:tav>
                                        <p:tav tm="100000">
                                          <p:val>
                                            <p:strVal val="#ppt_x"/>
                                          </p:val>
                                        </p:tav>
                                      </p:tavLst>
                                    </p:anim>
                                    <p:animEffect transition="in" filter="wipe(right)">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edge">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box(in)">
                                      <p:cBhvr>
                                        <p:cTn id="3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bldLvl="0" animBg="1"/>
      <p:bldP spid="25" grpId="0" bldLvl="0" animBg="1"/>
      <p:bldP spid="7"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69607" y="581115"/>
            <a:ext cx="4681220" cy="398780"/>
          </a:xfrm>
          <a:prstGeom prst="rect">
            <a:avLst/>
          </a:prstGeom>
          <a:noFill/>
        </p:spPr>
        <p:txBody>
          <a:bodyPr wrap="none" rtlCol="0">
            <a:spAutoFit/>
            <a:scene3d>
              <a:camera prst="orthographicFront"/>
              <a:lightRig rig="threePt" dir="t"/>
            </a:scene3d>
          </a:bodyPr>
          <a:lstStyle/>
          <a:p>
            <a:pPr algn="l"/>
            <a:r>
              <a:rPr lang="zh-CN" altLang="en-US" sz="2000" b="1">
                <a:solidFill>
                  <a:schemeClr val="tx1"/>
                </a:solidFill>
                <a:effectLst>
                  <a:outerShdw blurRad="38100" dist="19050" dir="2700000" algn="tl" rotWithShape="0">
                    <a:schemeClr val="dk1">
                      <a:alpha val="40000"/>
                    </a:schemeClr>
                  </a:outerShdw>
                </a:effectLst>
                <a:sym typeface="+mn-ea"/>
              </a:rPr>
              <a:t>(一)基本要素（幼儿、教师、课堂设计）</a:t>
            </a:r>
            <a:endParaRPr lang="zh-CN" altLang="en-US" sz="2000" b="1" dirty="0">
              <a:solidFill>
                <a:schemeClr val="tx1"/>
              </a:solidFill>
              <a:effectLst>
                <a:outerShdw blurRad="38100" dist="19050" dir="2700000" algn="tl" rotWithShape="0">
                  <a:schemeClr val="dk1">
                    <a:alpha val="40000"/>
                  </a:schemeClr>
                </a:outerShdw>
              </a:effectLst>
              <a:latin typeface="方正兰亭细黑_GBK" panose="02000000000000000000" pitchFamily="2" charset="-122"/>
              <a:ea typeface="方正兰亭细黑_GBK" panose="02000000000000000000" pitchFamily="2" charset="-122"/>
              <a:sym typeface="+mn-ea"/>
            </a:endParaRPr>
          </a:p>
        </p:txBody>
      </p:sp>
      <p:sp>
        <p:nvSpPr>
          <p:cNvPr id="13" name="TextBox 12"/>
          <p:cNvSpPr txBox="1"/>
          <p:nvPr/>
        </p:nvSpPr>
        <p:spPr>
          <a:xfrm>
            <a:off x="1799438" y="2476772"/>
            <a:ext cx="1101976" cy="307777"/>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第四部分</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600308" y="1026523"/>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24" name="椭圆 23"/>
          <p:cNvSpPr/>
          <p:nvPr/>
        </p:nvSpPr>
        <p:spPr>
          <a:xfrm>
            <a:off x="2820743" y="2509660"/>
            <a:ext cx="274777" cy="274777"/>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969968" y="1384923"/>
            <a:ext cx="274777" cy="274777"/>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901315" y="979805"/>
            <a:ext cx="4486910" cy="321945"/>
          </a:xfrm>
          <a:prstGeom prst="rect">
            <a:avLst/>
          </a:prstGeom>
          <a:noFill/>
        </p:spPr>
        <p:txBody>
          <a:bodyPr wrap="square" rtlCol="0">
            <a:spAutoFit/>
          </a:bodyPr>
          <a:p>
            <a:r>
              <a:rPr lang="en-US" altLang="zh-CN" sz="1500"/>
              <a:t>        </a:t>
            </a:r>
            <a:endParaRPr lang="zh-CN" altLang="en-US" sz="1500"/>
          </a:p>
        </p:txBody>
      </p:sp>
      <p:sp>
        <p:nvSpPr>
          <p:cNvPr id="100" name="文本框 99"/>
          <p:cNvSpPr txBox="1"/>
          <p:nvPr/>
        </p:nvSpPr>
        <p:spPr>
          <a:xfrm>
            <a:off x="3175635" y="2515870"/>
            <a:ext cx="5756275" cy="2399665"/>
          </a:xfrm>
          <a:prstGeom prst="rect">
            <a:avLst/>
          </a:prstGeom>
          <a:noFill/>
          <a:ln w="9525">
            <a:noFill/>
          </a:ln>
        </p:spPr>
        <p:txBody>
          <a:bodyPr wrap="square">
            <a:spAutoFit/>
          </a:bodyPr>
          <a:p>
            <a:pPr indent="0"/>
            <a:r>
              <a:rPr lang="zh-CN" sz="1500" b="1">
                <a:ea typeface="宋体" panose="02010600030101010101" pitchFamily="2" charset="-122"/>
              </a:rPr>
              <a:t>教师：</a:t>
            </a:r>
            <a:endParaRPr lang="zh-CN" sz="1500" b="1">
              <a:ea typeface="宋体" panose="02010600030101010101" pitchFamily="2" charset="-122"/>
            </a:endParaRPr>
          </a:p>
          <a:p>
            <a:pPr indent="0"/>
            <a:r>
              <a:rPr lang="zh-CN" sz="1500" b="0">
                <a:ea typeface="宋体" panose="02010600030101010101" pitchFamily="2" charset="-122"/>
              </a:rPr>
              <a:t>1、课前进行充分地准备：</a:t>
            </a:r>
            <a:endParaRPr lang="zh-CN" sz="1500" b="0">
              <a:ea typeface="宋体" panose="02010600030101010101" pitchFamily="2" charset="-122"/>
            </a:endParaRPr>
          </a:p>
          <a:p>
            <a:pPr indent="0"/>
            <a:r>
              <a:rPr lang="zh-CN" sz="1500" b="0">
                <a:ea typeface="宋体" panose="02010600030101010101" pitchFamily="2" charset="-122"/>
              </a:rPr>
              <a:t>①把握幼儿的年龄特征。</a:t>
            </a:r>
            <a:endParaRPr lang="zh-CN" sz="1500" b="0">
              <a:ea typeface="宋体" panose="02010600030101010101" pitchFamily="2" charset="-122"/>
            </a:endParaRPr>
          </a:p>
          <a:p>
            <a:pPr indent="0"/>
            <a:r>
              <a:rPr lang="zh-CN" sz="1500" b="0">
                <a:ea typeface="宋体" panose="02010600030101010101" pitchFamily="2" charset="-122"/>
              </a:rPr>
              <a:t>②熟悉教材和教案，把握教学重难点。</a:t>
            </a:r>
            <a:endParaRPr lang="zh-CN" sz="1500" b="0">
              <a:ea typeface="宋体" panose="02010600030101010101" pitchFamily="2" charset="-122"/>
            </a:endParaRPr>
          </a:p>
          <a:p>
            <a:pPr indent="0"/>
            <a:r>
              <a:rPr lang="zh-CN" sz="1500" b="0">
                <a:ea typeface="宋体" panose="02010600030101010101" pitchFamily="2" charset="-122"/>
              </a:rPr>
              <a:t>③充分准备教学具，制作实用的教具。</a:t>
            </a:r>
            <a:endParaRPr lang="zh-CN" sz="1500" b="0">
              <a:ea typeface="宋体" panose="02010600030101010101" pitchFamily="2" charset="-122"/>
            </a:endParaRPr>
          </a:p>
          <a:p>
            <a:pPr indent="0"/>
            <a:r>
              <a:rPr lang="zh-CN" sz="1500" b="0">
                <a:ea typeface="宋体" panose="02010600030101010101" pitchFamily="2" charset="-122"/>
              </a:rPr>
              <a:t>2、多运用并恰当运用表扬和鼓励。</a:t>
            </a:r>
            <a:endParaRPr lang="zh-CN" sz="1500" b="0">
              <a:ea typeface="宋体" panose="02010600030101010101" pitchFamily="2" charset="-122"/>
            </a:endParaRPr>
          </a:p>
          <a:p>
            <a:pPr indent="0"/>
            <a:r>
              <a:rPr lang="zh-CN" sz="1500" b="0">
                <a:ea typeface="宋体" panose="02010600030101010101" pitchFamily="2" charset="-122"/>
              </a:rPr>
              <a:t>3、教态亲切自然，语言生动简练、不啰嗦，语速适中，具有良好的亲和力，并注意与幼儿进行沟通和交流。</a:t>
            </a:r>
            <a:endParaRPr lang="zh-CN" sz="1500" b="0">
              <a:ea typeface="宋体" panose="02010600030101010101" pitchFamily="2" charset="-122"/>
            </a:endParaRPr>
          </a:p>
          <a:p>
            <a:pPr indent="0"/>
            <a:r>
              <a:rPr lang="zh-CN" sz="1500" b="0">
                <a:ea typeface="宋体" panose="02010600030101010101" pitchFamily="2" charset="-122"/>
              </a:rPr>
              <a:t>4、加强对幼儿的常规管理，不放纵幼儿的不良行为，并及时、巧妙地进行制止。</a:t>
            </a:r>
            <a:endParaRPr lang="zh-CN" sz="1500" b="0">
              <a:ea typeface="宋体" panose="02010600030101010101" pitchFamily="2" charset="-122"/>
            </a:endParaRPr>
          </a:p>
        </p:txBody>
      </p:sp>
      <p:sp>
        <p:nvSpPr>
          <p:cNvPr id="7" name="文本框 6"/>
          <p:cNvSpPr txBox="1"/>
          <p:nvPr/>
        </p:nvSpPr>
        <p:spPr>
          <a:xfrm>
            <a:off x="3313430" y="1384935"/>
            <a:ext cx="3945890" cy="783590"/>
          </a:xfrm>
          <a:prstGeom prst="rect">
            <a:avLst/>
          </a:prstGeom>
          <a:noFill/>
          <a:ln w="9525">
            <a:noFill/>
          </a:ln>
        </p:spPr>
        <p:txBody>
          <a:bodyPr wrap="square">
            <a:spAutoFit/>
          </a:bodyPr>
          <a:p>
            <a:pPr indent="0"/>
            <a:r>
              <a:rPr lang="zh-CN" sz="1500" b="1">
                <a:ea typeface="宋体" panose="02010600030101010101" pitchFamily="2" charset="-122"/>
              </a:rPr>
              <a:t>幼儿：</a:t>
            </a:r>
            <a:r>
              <a:rPr lang="zh-CN" sz="1500" b="0">
                <a:ea typeface="宋体" panose="02010600030101010101" pitchFamily="2" charset="-122"/>
              </a:rPr>
              <a:t>要调动幼儿学习的兴趣和积极性，让每一个幼儿都能动起来，都能参与进来，不要有等待的现象。</a:t>
            </a:r>
            <a:endParaRPr lang="zh-CN" sz="15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500"/>
                            </p:stCondLst>
                            <p:childTnLst>
                              <p:par>
                                <p:cTn id="14" presetID="47"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p:tgtEl>
                                          <p:spTgt spid="25"/>
                                        </p:tgtEl>
                                        <p:attrNameLst>
                                          <p:attrName>ppt_x</p:attrName>
                                        </p:attrNameLst>
                                      </p:cBhvr>
                                      <p:tavLst>
                                        <p:tav tm="0">
                                          <p:val>
                                            <p:strVal val="#ppt_x-#ppt_w*1.125000"/>
                                          </p:val>
                                        </p:tav>
                                        <p:tav tm="100000">
                                          <p:val>
                                            <p:strVal val="#ppt_x"/>
                                          </p:val>
                                        </p:tav>
                                      </p:tavLst>
                                    </p:anim>
                                    <p:animEffect transition="in" filter="wipe(righ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24" grpId="0" bldLvl="0" animBg="1"/>
      <p:bldP spid="2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69607" y="581115"/>
            <a:ext cx="4681220" cy="398780"/>
          </a:xfrm>
          <a:prstGeom prst="rect">
            <a:avLst/>
          </a:prstGeom>
          <a:noFill/>
        </p:spPr>
        <p:txBody>
          <a:bodyPr wrap="none" rtlCol="0">
            <a:spAutoFit/>
            <a:scene3d>
              <a:camera prst="orthographicFront"/>
              <a:lightRig rig="threePt" dir="t"/>
            </a:scene3d>
          </a:bodyPr>
          <a:lstStyle/>
          <a:p>
            <a:pPr algn="l"/>
            <a:r>
              <a:rPr lang="zh-CN" altLang="en-US" sz="2000" b="1">
                <a:solidFill>
                  <a:schemeClr val="tx1"/>
                </a:solidFill>
                <a:effectLst>
                  <a:outerShdw blurRad="38100" dist="19050" dir="2700000" algn="tl" rotWithShape="0">
                    <a:schemeClr val="dk1">
                      <a:alpha val="40000"/>
                    </a:schemeClr>
                  </a:outerShdw>
                </a:effectLst>
                <a:sym typeface="+mn-ea"/>
              </a:rPr>
              <a:t>(一)基本要素（幼儿、教师、课堂设计）</a:t>
            </a:r>
            <a:endParaRPr lang="zh-CN" altLang="en-US" sz="2000" b="1" dirty="0">
              <a:solidFill>
                <a:schemeClr val="tx1"/>
              </a:solidFill>
              <a:effectLst>
                <a:outerShdw blurRad="38100" dist="19050" dir="2700000" algn="tl" rotWithShape="0">
                  <a:schemeClr val="dk1">
                    <a:alpha val="40000"/>
                  </a:schemeClr>
                </a:outerShdw>
              </a:effectLst>
              <a:latin typeface="方正兰亭细黑_GBK" panose="02000000000000000000" pitchFamily="2" charset="-122"/>
              <a:ea typeface="方正兰亭细黑_GBK" panose="02000000000000000000" pitchFamily="2" charset="-122"/>
              <a:sym typeface="+mn-ea"/>
            </a:endParaRPr>
          </a:p>
        </p:txBody>
      </p:sp>
      <p:sp>
        <p:nvSpPr>
          <p:cNvPr id="13" name="TextBox 12"/>
          <p:cNvSpPr txBox="1"/>
          <p:nvPr/>
        </p:nvSpPr>
        <p:spPr>
          <a:xfrm>
            <a:off x="1799438" y="2476772"/>
            <a:ext cx="1101976" cy="307777"/>
          </a:xfrm>
          <a:prstGeom prst="rect">
            <a:avLst/>
          </a:prstGeom>
          <a:noFill/>
        </p:spPr>
        <p:txBody>
          <a:bodyPr wrap="square" lIns="0" tIns="0" rIns="0" bIns="0"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第四部分</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93883" y="788398"/>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25" name="椭圆 24"/>
          <p:cNvSpPr/>
          <p:nvPr/>
        </p:nvSpPr>
        <p:spPr>
          <a:xfrm>
            <a:off x="2460698" y="1146798"/>
            <a:ext cx="274777" cy="274777"/>
          </a:xfrm>
          <a:prstGeom prst="ellipse">
            <a:avLst/>
          </a:prstGeom>
          <a:solidFill>
            <a:srgbClr val="FFD4CB"/>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901315" y="979805"/>
            <a:ext cx="4486910" cy="321945"/>
          </a:xfrm>
          <a:prstGeom prst="rect">
            <a:avLst/>
          </a:prstGeom>
          <a:noFill/>
        </p:spPr>
        <p:txBody>
          <a:bodyPr wrap="square" rtlCol="0">
            <a:spAutoFit/>
          </a:bodyPr>
          <a:p>
            <a:r>
              <a:rPr lang="en-US" altLang="zh-CN" sz="1500"/>
              <a:t>        </a:t>
            </a:r>
            <a:endParaRPr lang="zh-CN" altLang="en-US" sz="1500"/>
          </a:p>
        </p:txBody>
      </p:sp>
      <p:sp>
        <p:nvSpPr>
          <p:cNvPr id="7" name="文本框 6"/>
          <p:cNvSpPr txBox="1"/>
          <p:nvPr/>
        </p:nvSpPr>
        <p:spPr>
          <a:xfrm>
            <a:off x="2736215" y="1301750"/>
            <a:ext cx="4851400" cy="3815080"/>
          </a:xfrm>
          <a:prstGeom prst="rect">
            <a:avLst/>
          </a:prstGeom>
          <a:noFill/>
          <a:ln w="9525">
            <a:noFill/>
          </a:ln>
        </p:spPr>
        <p:txBody>
          <a:bodyPr wrap="square">
            <a:spAutoFit/>
          </a:bodyPr>
          <a:p>
            <a:pPr indent="0"/>
            <a:r>
              <a:rPr lang="zh-CN" b="1">
                <a:ea typeface="宋体" panose="02010600030101010101" pitchFamily="2" charset="-122"/>
              </a:rPr>
              <a:t>课堂设计：</a:t>
            </a:r>
            <a:endParaRPr lang="zh-CN" b="1">
              <a:ea typeface="宋体" panose="02010600030101010101" pitchFamily="2" charset="-122"/>
            </a:endParaRPr>
          </a:p>
          <a:p>
            <a:pPr indent="0"/>
            <a:r>
              <a:rPr lang="zh-CN" sz="1600" b="0">
                <a:ea typeface="宋体" panose="02010600030101010101" pitchFamily="2" charset="-122"/>
              </a:rPr>
              <a:t>1、课堂三部分要主次分明：开始部分、基本部分、结束部分。</a:t>
            </a:r>
            <a:endParaRPr lang="zh-CN" sz="1600" b="0">
              <a:ea typeface="宋体" panose="02010600030101010101" pitchFamily="2" charset="-122"/>
            </a:endParaRPr>
          </a:p>
          <a:p>
            <a:pPr indent="0"/>
            <a:endParaRPr lang="zh-CN" sz="1600" b="0">
              <a:ea typeface="宋体" panose="02010600030101010101" pitchFamily="2" charset="-122"/>
            </a:endParaRPr>
          </a:p>
          <a:p>
            <a:pPr indent="0"/>
            <a:r>
              <a:rPr lang="zh-CN" sz="1600" b="0">
                <a:ea typeface="宋体" panose="02010600030101010101" pitchFamily="2" charset="-122"/>
              </a:rPr>
              <a:t>2、要紧凑，不拖沓。</a:t>
            </a:r>
            <a:endParaRPr lang="zh-CN" sz="1600" b="0">
              <a:ea typeface="宋体" panose="02010600030101010101" pitchFamily="2" charset="-122"/>
            </a:endParaRPr>
          </a:p>
          <a:p>
            <a:pPr indent="0"/>
            <a:endParaRPr lang="zh-CN" sz="1600" b="0">
              <a:ea typeface="宋体" panose="02010600030101010101" pitchFamily="2" charset="-122"/>
            </a:endParaRPr>
          </a:p>
          <a:p>
            <a:pPr indent="0"/>
            <a:r>
              <a:rPr lang="zh-CN" sz="1600" b="0">
                <a:ea typeface="宋体" panose="02010600030101010101" pitchFamily="2" charset="-122"/>
              </a:rPr>
              <a:t>3、教学要有主线，要一气呵成。</a:t>
            </a:r>
            <a:endParaRPr lang="zh-CN" sz="1600" b="0">
              <a:ea typeface="宋体" panose="02010600030101010101" pitchFamily="2" charset="-122"/>
            </a:endParaRPr>
          </a:p>
          <a:p>
            <a:pPr indent="0"/>
            <a:endParaRPr lang="zh-CN" sz="1600" b="0">
              <a:ea typeface="宋体" panose="02010600030101010101" pitchFamily="2" charset="-122"/>
            </a:endParaRPr>
          </a:p>
          <a:p>
            <a:pPr indent="0"/>
            <a:r>
              <a:rPr lang="zh-CN" sz="1600" b="0">
                <a:ea typeface="宋体" panose="02010600030101010101" pitchFamily="2" charset="-122"/>
              </a:rPr>
              <a:t>4、注意面向全体、因材施教。</a:t>
            </a:r>
            <a:endParaRPr lang="zh-CN" sz="1600" b="0">
              <a:ea typeface="宋体" panose="02010600030101010101" pitchFamily="2" charset="-122"/>
            </a:endParaRPr>
          </a:p>
          <a:p>
            <a:pPr indent="0"/>
            <a:endParaRPr lang="zh-CN" sz="1600" b="0">
              <a:ea typeface="宋体" panose="02010600030101010101" pitchFamily="2" charset="-122"/>
            </a:endParaRPr>
          </a:p>
          <a:p>
            <a:pPr indent="0"/>
            <a:r>
              <a:rPr lang="zh-CN" sz="1600" b="0">
                <a:ea typeface="宋体" panose="02010600030101010101" pitchFamily="2" charset="-122"/>
              </a:rPr>
              <a:t>5、把握重点注意目标达成度。</a:t>
            </a:r>
            <a:endParaRPr lang="zh-CN" sz="1600" b="0">
              <a:ea typeface="宋体" panose="02010600030101010101" pitchFamily="2" charset="-122"/>
            </a:endParaRPr>
          </a:p>
          <a:p>
            <a:pPr indent="0"/>
            <a:r>
              <a:rPr lang="zh-CN" sz="1600" b="0">
                <a:ea typeface="宋体" panose="02010600030101010101" pitchFamily="2" charset="-122"/>
              </a:rPr>
              <a:t>幼儿园的一节课，怎样才能上好？什么样的课才能称为一节好课？现在我们提倡真实、自然、简单的课堂，以上三点为基本要素，就我们教学总体状况来看，上好一节好课，还要做好以下几点</a:t>
            </a:r>
            <a:r>
              <a:rPr lang="zh-CN" sz="1500" b="0">
                <a:ea typeface="宋体" panose="02010600030101010101" pitchFamily="2" charset="-122"/>
              </a:rPr>
              <a:t>。</a:t>
            </a:r>
            <a:endParaRPr lang="zh-CN" sz="15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500"/>
                            </p:stCondLst>
                            <p:childTnLst>
                              <p:par>
                                <p:cTn id="14" presetID="47"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ppt_x</p:attrName>
                                        </p:attrNameLst>
                                      </p:cBhvr>
                                      <p:tavLst>
                                        <p:tav tm="0">
                                          <p:val>
                                            <p:strVal val="#ppt_x-#ppt_w*1.125000"/>
                                          </p:val>
                                        </p:tav>
                                        <p:tav tm="100000">
                                          <p:val>
                                            <p:strVal val="#ppt_x"/>
                                          </p:val>
                                        </p:tav>
                                      </p:tavLst>
                                    </p:anim>
                                    <p:animEffect transition="in" filter="wipe(right)">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4931" y="451146"/>
            <a:ext cx="4394200" cy="398780"/>
          </a:xfrm>
          <a:prstGeom prst="rect">
            <a:avLst/>
          </a:prstGeom>
          <a:noFill/>
        </p:spPr>
        <p:txBody>
          <a:bodyPr wrap="none" rtlCol="0">
            <a:spAutoFit/>
          </a:bodyPr>
          <a:lstStyle/>
          <a:p>
            <a:pPr algn="l"/>
            <a:r>
              <a:rPr lang="zh-CN" altLang="en-US" sz="2000" b="1" dirty="0">
                <a:latin typeface="方正兰亭细黑_GBK" panose="02000000000000000000" pitchFamily="2" charset="-122"/>
                <a:ea typeface="方正兰亭细黑_GBK" panose="02000000000000000000" pitchFamily="2" charset="-122"/>
              </a:rPr>
              <a:t>二、一节好课的前提是好的课堂设计 </a:t>
            </a:r>
            <a:endParaRPr lang="zh-CN" altLang="en-US" sz="2000" b="1" dirty="0">
              <a:latin typeface="方正兰亭细黑_GBK" panose="02000000000000000000" pitchFamily="2" charset="-122"/>
              <a:ea typeface="方正兰亭细黑_GBK" panose="02000000000000000000" pitchFamily="2" charset="-122"/>
            </a:endParaRPr>
          </a:p>
        </p:txBody>
      </p:sp>
      <p:grpSp>
        <p:nvGrpSpPr>
          <p:cNvPr id="3" name="组合 2"/>
          <p:cNvGrpSpPr/>
          <p:nvPr/>
        </p:nvGrpSpPr>
        <p:grpSpPr>
          <a:xfrm>
            <a:off x="975152" y="1138489"/>
            <a:ext cx="1301106" cy="1301106"/>
            <a:chOff x="2262782" y="1446400"/>
            <a:chExt cx="1301106" cy="1301106"/>
          </a:xfrm>
          <a:solidFill>
            <a:srgbClr val="FFD4CB"/>
          </a:solidFill>
        </p:grpSpPr>
        <p:sp>
          <p:nvSpPr>
            <p:cNvPr id="5" name="椭圆 4"/>
            <p:cNvSpPr/>
            <p:nvPr/>
          </p:nvSpPr>
          <p:spPr>
            <a:xfrm>
              <a:off x="2262782" y="144640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4" name="TextBox 17"/>
          <p:cNvSpPr txBox="1"/>
          <p:nvPr/>
        </p:nvSpPr>
        <p:spPr>
          <a:xfrm>
            <a:off x="2088515" y="1983740"/>
            <a:ext cx="5248910" cy="475615"/>
          </a:xfrm>
          <a:prstGeom prst="rect">
            <a:avLst/>
          </a:prstGeom>
          <a:noFill/>
        </p:spPr>
        <p:txBody>
          <a:bodyPr wrap="square" rtlCol="0">
            <a:spAutoFit/>
          </a:bodyPr>
          <a:p>
            <a:pPr algn="l"/>
            <a:r>
              <a:rPr lang="en-US" dirty="0">
                <a:latin typeface="楷体" panose="02010609060101010101" charset="-122"/>
                <a:ea typeface="楷体" panose="02010609060101010101" charset="-122"/>
              </a:rPr>
              <a:t>    </a:t>
            </a:r>
            <a:r>
              <a:rPr lang="zh-CN" altLang="en-US" sz="2500" dirty="0">
                <a:latin typeface="楷体" panose="02010609060101010101" charset="-122"/>
                <a:ea typeface="楷体" panose="02010609060101010101" charset="-122"/>
              </a:rPr>
              <a:t>七个</a:t>
            </a:r>
            <a:r>
              <a:rPr lang="en-US" altLang="zh-CN" sz="2500" dirty="0">
                <a:latin typeface="楷体" panose="02010609060101010101" charset="-122"/>
                <a:ea typeface="楷体" panose="02010609060101010101" charset="-122"/>
              </a:rPr>
              <a:t>“</a:t>
            </a:r>
            <a:r>
              <a:rPr lang="zh-CN" altLang="en-US" sz="2500" dirty="0">
                <a:latin typeface="楷体" panose="02010609060101010101" charset="-122"/>
                <a:ea typeface="楷体" panose="02010609060101010101" charset="-122"/>
              </a:rPr>
              <a:t>多一点，少一点</a:t>
            </a:r>
            <a:r>
              <a:rPr lang="en-US" altLang="zh-CN" sz="2500" dirty="0">
                <a:latin typeface="楷体" panose="02010609060101010101" charset="-122"/>
                <a:ea typeface="楷体" panose="02010609060101010101" charset="-122"/>
              </a:rPr>
              <a:t>”</a:t>
            </a:r>
            <a:endParaRPr lang="en-US" altLang="zh-CN" sz="2500"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1455420" y="1010285"/>
            <a:ext cx="6311265" cy="3538220"/>
          </a:xfrm>
          <a:prstGeom prst="rect">
            <a:avLst/>
          </a:prstGeom>
          <a:noFill/>
        </p:spPr>
        <p:txBody>
          <a:bodyPr wrap="square" rtlCol="0">
            <a:spAutoFit/>
          </a:bodyPr>
          <a:lstStyle/>
          <a:p>
            <a:pPr algn="l"/>
            <a:r>
              <a:rPr lang="zh-CN" altLang="en-US" sz="2000" b="1" dirty="0">
                <a:latin typeface="方正兰亭细黑_GBK" panose="02000000000000000000" pitchFamily="2" charset="-122"/>
                <a:ea typeface="方正兰亭细黑_GBK" panose="02000000000000000000" pitchFamily="2" charset="-122"/>
              </a:rPr>
              <a:t>1、多想一点“怎么学”，少想一点“怎么教” </a:t>
            </a:r>
            <a:endParaRPr lang="zh-CN" altLang="en-US" sz="2000" b="1" dirty="0">
              <a:latin typeface="方正兰亭细黑_GBK" panose="02000000000000000000" pitchFamily="2" charset="-122"/>
              <a:ea typeface="方正兰亭细黑_GBK" panose="02000000000000000000" pitchFamily="2" charset="-122"/>
            </a:endParaRPr>
          </a:p>
          <a:p>
            <a:pPr algn="l"/>
            <a:endParaRPr lang="zh-CN" altLang="en-US" sz="2000" b="1" dirty="0">
              <a:latin typeface="方正兰亭细黑_GBK" panose="02000000000000000000" pitchFamily="2" charset="-122"/>
              <a:ea typeface="方正兰亭细黑_GBK" panose="02000000000000000000" pitchFamily="2" charset="-122"/>
            </a:endParaRPr>
          </a:p>
          <a:p>
            <a:pPr algn="l"/>
            <a:r>
              <a:rPr lang="zh-CN" altLang="en-US" sz="1200" dirty="0">
                <a:latin typeface="宋体" panose="02010600030101010101" pitchFamily="2" charset="-122"/>
                <a:ea typeface="宋体" panose="02010600030101010101" pitchFamily="2" charset="-122"/>
                <a:cs typeface="宋体" panose="02010600030101010101" pitchFamily="2" charset="-122"/>
              </a:rPr>
              <a:t> </a:t>
            </a:r>
            <a:r>
              <a:rPr lang="en-US" altLang="zh-CN" sz="1200" dirty="0">
                <a:latin typeface="宋体" panose="02010600030101010101" pitchFamily="2" charset="-122"/>
                <a:ea typeface="宋体" panose="02010600030101010101" pitchFamily="2" charset="-122"/>
                <a:cs typeface="宋体" panose="02010600030101010101" pitchFamily="2" charset="-122"/>
              </a:rPr>
              <a:t> </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en-US" sz="1600" dirty="0">
                <a:latin typeface="宋体" panose="02010600030101010101" pitchFamily="2" charset="-122"/>
                <a:ea typeface="宋体" panose="02010600030101010101" pitchFamily="2" charset="-122"/>
                <a:cs typeface="宋体" panose="02010600030101010101" pitchFamily="2" charset="-122"/>
              </a:rPr>
              <a:t>如果老师在上课时老想着“怎么教”，那就会只想着教案，只顾着赶环节，而忽视了课堂中现场幼儿学习时的一种动态的表现，老想着“怎么教”的老师不愿意出现“节外生枝”的现象，甚至恼火幼儿与自己不合拍、不配合。</a:t>
            </a:r>
            <a:r>
              <a:rPr lang="zh-CN" altLang="en-US" sz="1600" b="1" dirty="0">
                <a:latin typeface="方正兰亭细黑_GBK" panose="02000000000000000000" pitchFamily="2" charset="-122"/>
                <a:ea typeface="方正兰亭细黑_GBK" panose="02000000000000000000" pitchFamily="2" charset="-122"/>
              </a:rPr>
              <a:t> </a:t>
            </a:r>
            <a:endParaRPr lang="zh-CN" altLang="en-US" sz="1600" b="1" dirty="0">
              <a:latin typeface="方正兰亭细黑_GBK" panose="02000000000000000000" pitchFamily="2" charset="-122"/>
              <a:ea typeface="方正兰亭细黑_GBK" panose="02000000000000000000" pitchFamily="2" charset="-122"/>
            </a:endParaRPr>
          </a:p>
          <a:p>
            <a:pPr algn="l"/>
            <a:endParaRPr lang="zh-CN" altLang="en-US" sz="2000" b="1" dirty="0">
              <a:latin typeface="方正兰亭细黑_GBK" panose="02000000000000000000" pitchFamily="2" charset="-122"/>
              <a:ea typeface="方正兰亭细黑_GBK" panose="02000000000000000000" pitchFamily="2" charset="-122"/>
            </a:endParaRPr>
          </a:p>
          <a:p>
            <a:pPr algn="l"/>
            <a:r>
              <a:rPr lang="zh-CN" altLang="en-US" sz="2000" b="1" dirty="0">
                <a:latin typeface="方正兰亭细黑_GBK" panose="02000000000000000000" pitchFamily="2" charset="-122"/>
                <a:ea typeface="方正兰亭细黑_GBK" panose="02000000000000000000" pitchFamily="2" charset="-122"/>
              </a:rPr>
              <a:t>2、少一点“堆砌型”，多一点“放射型” </a:t>
            </a:r>
            <a:endParaRPr lang="zh-CN" altLang="en-US" sz="2000" b="1" dirty="0">
              <a:latin typeface="方正兰亭细黑_GBK" panose="02000000000000000000" pitchFamily="2" charset="-122"/>
              <a:ea typeface="方正兰亭细黑_GBK" panose="02000000000000000000" pitchFamily="2" charset="-122"/>
            </a:endParaRPr>
          </a:p>
          <a:p>
            <a:pPr algn="l"/>
            <a:endParaRPr lang="zh-CN" altLang="en-US" sz="1600" b="1" dirty="0">
              <a:latin typeface="方正兰亭细黑_GBK" panose="02000000000000000000" pitchFamily="2" charset="-122"/>
              <a:ea typeface="方正兰亭细黑_GBK" panose="02000000000000000000" pitchFamily="2" charset="-122"/>
            </a:endParaRPr>
          </a:p>
          <a:p>
            <a:pPr algn="l"/>
            <a:r>
              <a:rPr lang="zh-CN" altLang="en-US" sz="1600" dirty="0">
                <a:latin typeface="宋体" panose="02010600030101010101" pitchFamily="2" charset="-122"/>
                <a:ea typeface="宋体" panose="02010600030101010101" pitchFamily="2" charset="-122"/>
                <a:cs typeface="宋体" panose="02010600030101010101" pitchFamily="2" charset="-122"/>
              </a:rPr>
              <a:t>“堆砌型”的课指的是一节课内容太多，有些相关的内容全部凑合在一起，重点较多，容量较大。</a:t>
            </a:r>
            <a:endParaRPr lang="zh-CN" altLang="en-US" sz="1600" dirty="0">
              <a:latin typeface="宋体" panose="02010600030101010101" pitchFamily="2" charset="-122"/>
              <a:ea typeface="宋体" panose="02010600030101010101" pitchFamily="2" charset="-122"/>
              <a:cs typeface="宋体" panose="02010600030101010101" pitchFamily="2" charset="-122"/>
            </a:endParaRPr>
          </a:p>
          <a:p>
            <a:pPr algn="l"/>
            <a:r>
              <a:rPr lang="zh-CN" altLang="en-US" sz="1600" dirty="0">
                <a:latin typeface="宋体" panose="02010600030101010101" pitchFamily="2" charset="-122"/>
                <a:ea typeface="宋体" panose="02010600030101010101" pitchFamily="2" charset="-122"/>
                <a:cs typeface="宋体" panose="02010600030101010101" pitchFamily="2" charset="-122"/>
              </a:rPr>
              <a:t>“放射型”的课是指一节课围绕一个点展开，各环节的设置都是为这个重点服务的。</a:t>
            </a: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54732" y="66609"/>
            <a:ext cx="1301106" cy="1301106"/>
            <a:chOff x="1610637" y="533270"/>
            <a:chExt cx="1301106" cy="1301106"/>
          </a:xfrm>
          <a:solidFill>
            <a:srgbClr val="FFD4CB"/>
          </a:solidFill>
        </p:grpSpPr>
        <p:sp>
          <p:nvSpPr>
            <p:cNvPr id="5" name="椭圆 4"/>
            <p:cNvSpPr/>
            <p:nvPr/>
          </p:nvSpPr>
          <p:spPr>
            <a:xfrm>
              <a:off x="1610637" y="53327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1996221" y="89106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1456055" y="612140"/>
            <a:ext cx="7395210" cy="3230245"/>
          </a:xfrm>
          <a:prstGeom prst="rect">
            <a:avLst/>
          </a:prstGeom>
          <a:noFill/>
        </p:spPr>
        <p:txBody>
          <a:bodyPr wrap="square" rtlCol="0">
            <a:spAutoFit/>
          </a:bodyPr>
          <a:lstStyle/>
          <a:p>
            <a:pPr algn="l"/>
            <a:r>
              <a:rPr lang="zh-CN" altLang="en-US" sz="2000" b="1" dirty="0">
                <a:latin typeface="方正兰亭细黑_GBK" panose="02000000000000000000" pitchFamily="2" charset="-122"/>
                <a:ea typeface="方正兰亭细黑_GBK" panose="02000000000000000000" pitchFamily="2" charset="-122"/>
              </a:rPr>
              <a:t>3、多一点平和，少一点华丽 </a:t>
            </a:r>
            <a:endParaRPr lang="zh-CN" altLang="en-US" sz="2000" b="1" dirty="0">
              <a:latin typeface="方正兰亭细黑_GBK" panose="02000000000000000000" pitchFamily="2" charset="-122"/>
              <a:ea typeface="方正兰亭细黑_GBK" panose="02000000000000000000" pitchFamily="2" charset="-122"/>
            </a:endParaRPr>
          </a:p>
          <a:p>
            <a:pPr algn="l"/>
            <a:endParaRPr lang="zh-CN" altLang="en-US" sz="2000" b="1" dirty="0">
              <a:latin typeface="方正兰亭细黑_GBK" panose="02000000000000000000" pitchFamily="2" charset="-122"/>
              <a:ea typeface="方正兰亭细黑_GBK" panose="02000000000000000000" pitchFamily="2" charset="-122"/>
            </a:endParaRPr>
          </a:p>
          <a:p>
            <a:pPr algn="l"/>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en-US" sz="1600" dirty="0">
                <a:latin typeface="宋体" panose="02010600030101010101" pitchFamily="2" charset="-122"/>
                <a:ea typeface="宋体" panose="02010600030101010101" pitchFamily="2" charset="-122"/>
                <a:cs typeface="宋体" panose="02010600030101010101" pitchFamily="2" charset="-122"/>
              </a:rPr>
              <a:t>外出听的课、看的录像课，有多少节感觉是朴素的、实用的、常态下的课？许多课堂都披着华丽的外衣，这些华丽的外衣底下暴露的是刻意包装的痕迹。 有的课情景表演、课件、动手制作、游戏、录象等热闹繁华，什么手段都用上了，全副武装。 尽管我们不否认这些手段有其独特的作用，但是我们要思考如何用得巧妙、用得适时。上课不是有表面的繁荣、华丽的外表就够的，我们更应关注的是过程的平实、作用的实在，真正地促进幼儿的发展。 平时我们没有很多的时间与精力去制作、准备过多的教学用具，有时也没有那个必要。就地取材、一物多用等是我们要多去考虑的，但也要避免走入误区：认为东西越少越好。那也不对。关键是材料少了，环节设计巧妙了，幼儿的发展更好了。当然，象科学探索活动还是要为幼儿提供足够的探索材料的。</a:t>
            </a:r>
            <a:r>
              <a:rPr lang="zh-CN" altLang="en-US" sz="2000" b="1" dirty="0">
                <a:latin typeface="方正兰亭细黑_GBK" panose="02000000000000000000" pitchFamily="2" charset="-122"/>
                <a:ea typeface="方正兰亭细黑_GBK" panose="02000000000000000000" pitchFamily="2" charset="-122"/>
              </a:rPr>
              <a:t> </a:t>
            </a:r>
            <a:endParaRPr lang="zh-CN" altLang="en-US" sz="2000" b="1" dirty="0">
              <a:latin typeface="方正兰亭细黑_GBK" panose="02000000000000000000" pitchFamily="2" charset="-122"/>
              <a:ea typeface="方正兰亭细黑_GBK" panose="02000000000000000000" pitchFamily="2" charset="-122"/>
            </a:endParaRPr>
          </a:p>
        </p:txBody>
      </p:sp>
      <p:grpSp>
        <p:nvGrpSpPr>
          <p:cNvPr id="3" name="组合 2"/>
          <p:cNvGrpSpPr/>
          <p:nvPr/>
        </p:nvGrpSpPr>
        <p:grpSpPr>
          <a:xfrm>
            <a:off x="154732" y="66609"/>
            <a:ext cx="1301106" cy="1301106"/>
            <a:chOff x="1610637" y="533270"/>
            <a:chExt cx="1301106" cy="1301106"/>
          </a:xfrm>
          <a:solidFill>
            <a:srgbClr val="FFD4CB"/>
          </a:solidFill>
        </p:grpSpPr>
        <p:sp>
          <p:nvSpPr>
            <p:cNvPr id="5" name="椭圆 4"/>
            <p:cNvSpPr/>
            <p:nvPr/>
          </p:nvSpPr>
          <p:spPr>
            <a:xfrm>
              <a:off x="1610637" y="53327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1996221" y="89106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1455420" y="1010285"/>
            <a:ext cx="6311265" cy="2984500"/>
          </a:xfrm>
          <a:prstGeom prst="rect">
            <a:avLst/>
          </a:prstGeom>
          <a:noFill/>
        </p:spPr>
        <p:txBody>
          <a:bodyPr wrap="square" rtlCol="0">
            <a:spAutoFit/>
          </a:bodyPr>
          <a:lstStyle/>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4、少一些作秀，多一些真实  </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algn="l"/>
            <a:endParaRPr lang="zh-CN" altLang="en-US" sz="2000" b="1" dirty="0">
              <a:latin typeface="方正兰亭细黑_GBK" panose="02000000000000000000" pitchFamily="2" charset="-122"/>
              <a:ea typeface="方正兰亭细黑_GBK" panose="02000000000000000000" pitchFamily="2" charset="-122"/>
            </a:endParaRPr>
          </a:p>
          <a:p>
            <a:pPr algn="l"/>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en-US" sz="1600" dirty="0">
                <a:latin typeface="宋体" panose="02010600030101010101" pitchFamily="2" charset="-122"/>
                <a:ea typeface="宋体" panose="02010600030101010101" pitchFamily="2" charset="-122"/>
                <a:cs typeface="宋体" panose="02010600030101010101" pitchFamily="2" charset="-122"/>
              </a:rPr>
              <a:t>每上一节课之前，我们都得做一定的准备，包括物质的准备、知识经验的准备等，但这准备不能过度。 真实的课堂，才是最美丽的！我们要记住一点：我们上课不是给别人看的，不是取悦于谁的，而是带着孩子们一起演绎一段发展的故事，是为自己和孩子在上课的。真实的课堂是避免不了缺憾的，幼儿是活生生的人，你想得再周全，现场还有可能出现预料不到的状况，这才是正常的现象。一节课上得顺顺当当没有什么问题，有时倒是个大问题，特别是年轻教师，有缺憾才会有反思，有反思才会有成长，缺憾体现出的是一种独特的价值。</a:t>
            </a:r>
            <a:r>
              <a:rPr lang="zh-CN" altLang="en-US" sz="2000" b="1" dirty="0">
                <a:latin typeface="方正兰亭细黑_GBK" panose="02000000000000000000" pitchFamily="2" charset="-122"/>
                <a:ea typeface="方正兰亭细黑_GBK" panose="02000000000000000000" pitchFamily="2" charset="-122"/>
              </a:rPr>
              <a:t> </a:t>
            </a:r>
            <a:r>
              <a:rPr lang="zh-CN" altLang="en-US" sz="1600" b="1" dirty="0">
                <a:latin typeface="方正兰亭细黑_GBK" panose="02000000000000000000" pitchFamily="2" charset="-122"/>
                <a:ea typeface="方正兰亭细黑_GBK" panose="02000000000000000000" pitchFamily="2" charset="-122"/>
              </a:rPr>
              <a:t> </a:t>
            </a:r>
            <a:endParaRPr lang="zh-CN" altLang="en-US" sz="1600" b="1" dirty="0">
              <a:latin typeface="方正兰亭细黑_GBK" panose="02000000000000000000" pitchFamily="2" charset="-122"/>
              <a:ea typeface="方正兰亭细黑_GBK" panose="02000000000000000000" pitchFamily="2" charset="-122"/>
            </a:endParaRPr>
          </a:p>
        </p:txBody>
      </p:sp>
      <p:grpSp>
        <p:nvGrpSpPr>
          <p:cNvPr id="3" name="组合 2"/>
          <p:cNvGrpSpPr/>
          <p:nvPr/>
        </p:nvGrpSpPr>
        <p:grpSpPr>
          <a:xfrm>
            <a:off x="154732" y="66609"/>
            <a:ext cx="1301106" cy="1301106"/>
            <a:chOff x="1610637" y="533270"/>
            <a:chExt cx="1301106" cy="1301106"/>
          </a:xfrm>
          <a:solidFill>
            <a:srgbClr val="FFD4CB"/>
          </a:solidFill>
        </p:grpSpPr>
        <p:sp>
          <p:nvSpPr>
            <p:cNvPr id="5" name="椭圆 4"/>
            <p:cNvSpPr/>
            <p:nvPr/>
          </p:nvSpPr>
          <p:spPr>
            <a:xfrm>
              <a:off x="1610637" y="53327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1996221" y="89106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1525270" y="424180"/>
            <a:ext cx="7618095" cy="4338320"/>
          </a:xfrm>
          <a:prstGeom prst="rect">
            <a:avLst/>
          </a:prstGeom>
          <a:noFill/>
        </p:spPr>
        <p:txBody>
          <a:bodyPr wrap="square" rtlCol="0">
            <a:spAutoFit/>
          </a:bodyPr>
          <a:lstStyle/>
          <a:p>
            <a:pPr algn="l"/>
            <a:r>
              <a:rPr lang="zh-CN" altLang="en-US" sz="2000" b="1" dirty="0">
                <a:latin typeface="方正兰亭细黑_GBK" panose="02000000000000000000" pitchFamily="2" charset="-122"/>
                <a:ea typeface="方正兰亭细黑_GBK" panose="02000000000000000000" pitchFamily="2" charset="-122"/>
              </a:rPr>
              <a:t>5、多一点自主，少一点控制 </a:t>
            </a:r>
            <a:endParaRPr lang="zh-CN" altLang="en-US" sz="2000" b="1" dirty="0">
              <a:latin typeface="方正兰亭细黑_GBK" panose="02000000000000000000" pitchFamily="2" charset="-122"/>
              <a:ea typeface="方正兰亭细黑_GBK" panose="02000000000000000000" pitchFamily="2" charset="-122"/>
            </a:endParaRPr>
          </a:p>
          <a:p>
            <a:pPr algn="l"/>
            <a:r>
              <a:rPr lang="zh-CN" altLang="en-US" sz="1500" dirty="0">
                <a:latin typeface="宋体" panose="02010600030101010101" pitchFamily="2" charset="-122"/>
                <a:ea typeface="宋体" panose="02010600030101010101" pitchFamily="2" charset="-122"/>
                <a:cs typeface="宋体" panose="02010600030101010101" pitchFamily="2" charset="-122"/>
              </a:rPr>
              <a:t>常见的控制有以下几类： </a:t>
            </a:r>
            <a:endParaRPr lang="zh-CN" altLang="en-US" sz="1500" dirty="0">
              <a:latin typeface="宋体" panose="02010600030101010101" pitchFamily="2" charset="-122"/>
              <a:ea typeface="宋体" panose="02010600030101010101" pitchFamily="2" charset="-122"/>
              <a:cs typeface="宋体" panose="02010600030101010101" pitchFamily="2" charset="-122"/>
            </a:endParaRPr>
          </a:p>
          <a:p>
            <a:pPr algn="l"/>
            <a:r>
              <a:rPr lang="zh-CN" altLang="en-US" sz="1500" dirty="0">
                <a:latin typeface="宋体" panose="02010600030101010101" pitchFamily="2" charset="-122"/>
                <a:ea typeface="宋体" panose="02010600030101010101" pitchFamily="2" charset="-122"/>
                <a:cs typeface="宋体" panose="02010600030101010101" pitchFamily="2" charset="-122"/>
              </a:rPr>
              <a:t>（1）范例的控制。例如：有一次我们有一位老师上美术课，是中班的绘画《各种各样的车》，她准备了一幅范画（警车），一边让幼儿观察范画一边提问：车由几部分组成的？（车身、咕噜）车身什么形状，咕噜是什么形状的？车上还有哪些东西？（座椅、闪光灯 ）结果画出来的车都是一模一样的，好像全世界只有警车就这一种。其实对于中班小朋友有一定的经验，他们出去或者在图片上电视上都看到过公交车、出租车、摩托车有很多种，但是老师没有启发也没有机会给他们表现出来。</a:t>
            </a:r>
            <a:endParaRPr lang="zh-CN" altLang="en-US" sz="1500" dirty="0">
              <a:latin typeface="宋体" panose="02010600030101010101" pitchFamily="2" charset="-122"/>
              <a:ea typeface="宋体" panose="02010600030101010101" pitchFamily="2" charset="-122"/>
              <a:cs typeface="宋体" panose="02010600030101010101" pitchFamily="2" charset="-122"/>
            </a:endParaRPr>
          </a:p>
          <a:p>
            <a:pPr algn="l"/>
            <a:endParaRPr lang="zh-CN" altLang="en-US" sz="1500" dirty="0">
              <a:latin typeface="宋体" panose="02010600030101010101" pitchFamily="2" charset="-122"/>
              <a:ea typeface="宋体" panose="02010600030101010101" pitchFamily="2" charset="-122"/>
              <a:cs typeface="宋体" panose="02010600030101010101" pitchFamily="2" charset="-122"/>
            </a:endParaRPr>
          </a:p>
          <a:p>
            <a:pPr algn="l"/>
            <a:r>
              <a:rPr lang="zh-CN" altLang="en-US" sz="1500" dirty="0">
                <a:latin typeface="宋体" panose="02010600030101010101" pitchFamily="2" charset="-122"/>
                <a:ea typeface="宋体" panose="02010600030101010101" pitchFamily="2" charset="-122"/>
                <a:cs typeface="宋体" panose="02010600030101010101" pitchFamily="2" charset="-122"/>
              </a:rPr>
              <a:t>（2）语言的控制。我们上课时经常会听到“你又不对了”、“又错了”“你不能……”。有次我去听另一位新教师的艺术课，她一会停下说：“坐端正”、一会拿起铃鼓让幼儿跟着她拍手，来组织纪律。因为她刚毕业，组织语言不是很形象化不生动，幼儿不怎么听，所以她只能采取这种方式来维持秩序。 </a:t>
            </a:r>
            <a:endParaRPr lang="zh-CN" altLang="en-US" sz="1500" dirty="0">
              <a:latin typeface="宋体" panose="02010600030101010101" pitchFamily="2" charset="-122"/>
              <a:ea typeface="宋体" panose="02010600030101010101" pitchFamily="2" charset="-122"/>
              <a:cs typeface="宋体" panose="02010600030101010101" pitchFamily="2" charset="-122"/>
            </a:endParaRPr>
          </a:p>
          <a:p>
            <a:pPr algn="l"/>
            <a:endParaRPr lang="zh-CN" altLang="en-US" sz="1500" dirty="0">
              <a:latin typeface="宋体" panose="02010600030101010101" pitchFamily="2" charset="-122"/>
              <a:ea typeface="宋体" panose="02010600030101010101" pitchFamily="2" charset="-122"/>
              <a:cs typeface="宋体" panose="02010600030101010101" pitchFamily="2" charset="-122"/>
            </a:endParaRPr>
          </a:p>
          <a:p>
            <a:pPr algn="l"/>
            <a:r>
              <a:rPr lang="zh-CN" altLang="en-US" sz="1500" dirty="0">
                <a:latin typeface="宋体" panose="02010600030101010101" pitchFamily="2" charset="-122"/>
                <a:ea typeface="宋体" panose="02010600030101010101" pitchFamily="2" charset="-122"/>
                <a:cs typeface="宋体" panose="02010600030101010101" pitchFamily="2" charset="-122"/>
              </a:rPr>
              <a:t>(3)其他控制：例如由于上课时间拖长了，幼儿到后来明显坐不住了，那老师，一会走到这个面前说：“请你坐坐好”，一会到那个面前说：“老师不喜欢你了”。表面上似乎是情景性的维持秩序，但确实是一种变相的权威镇压式的控制，类似这样的还有很多。这样的控制是束缚幼儿的无形的绳索，是不提倡的。</a:t>
            </a:r>
            <a:r>
              <a:rPr lang="zh-CN" altLang="en-US" sz="1600" b="1" dirty="0">
                <a:latin typeface="方正兰亭细黑_GBK" panose="02000000000000000000" pitchFamily="2" charset="-122"/>
                <a:ea typeface="方正兰亭细黑_GBK" panose="02000000000000000000" pitchFamily="2" charset="-122"/>
              </a:rPr>
              <a:t> </a:t>
            </a:r>
            <a:endParaRPr lang="zh-CN" altLang="en-US" sz="1600" b="1" dirty="0">
              <a:latin typeface="方正兰亭细黑_GBK" panose="02000000000000000000" pitchFamily="2" charset="-122"/>
              <a:ea typeface="方正兰亭细黑_GBK" panose="02000000000000000000" pitchFamily="2" charset="-122"/>
            </a:endParaRPr>
          </a:p>
        </p:txBody>
      </p:sp>
      <p:grpSp>
        <p:nvGrpSpPr>
          <p:cNvPr id="3" name="组合 2"/>
          <p:cNvGrpSpPr/>
          <p:nvPr/>
        </p:nvGrpSpPr>
        <p:grpSpPr>
          <a:xfrm>
            <a:off x="154732" y="66609"/>
            <a:ext cx="1301106" cy="1301106"/>
            <a:chOff x="1610637" y="533270"/>
            <a:chExt cx="1301106" cy="1301106"/>
          </a:xfrm>
          <a:solidFill>
            <a:srgbClr val="FFD4CB"/>
          </a:solidFill>
        </p:grpSpPr>
        <p:sp>
          <p:nvSpPr>
            <p:cNvPr id="5" name="椭圆 4"/>
            <p:cNvSpPr/>
            <p:nvPr/>
          </p:nvSpPr>
          <p:spPr>
            <a:xfrm>
              <a:off x="1610637" y="533270"/>
              <a:ext cx="1301106" cy="1301106"/>
            </a:xfrm>
            <a:prstGeom prst="ellipse">
              <a:avLst/>
            </a:prstGeom>
            <a:solidFill>
              <a:srgbClr val="FF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p:nvPr/>
          </p:nvSpPr>
          <p:spPr bwMode="auto">
            <a:xfrm>
              <a:off x="1996221" y="89106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2663</Words>
  <Application>WPS 演示</Application>
  <PresentationFormat>全屏显示(16:9)</PresentationFormat>
  <Paragraphs>119</Paragraphs>
  <Slides>14</Slides>
  <Notes>16</Notes>
  <HiddenSlides>0</HiddenSlides>
  <MMClips>1</MMClips>
  <ScaleCrop>false</ScaleCrop>
  <HeadingPairs>
    <vt:vector size="8" baseType="variant">
      <vt:variant>
        <vt:lpstr>已用的字体</vt:lpstr>
      </vt:variant>
      <vt:variant>
        <vt:i4>11</vt:i4>
      </vt:variant>
      <vt:variant>
        <vt:lpstr>主题</vt:lpstr>
      </vt:variant>
      <vt:variant>
        <vt:i4>1</vt:i4>
      </vt:variant>
      <vt:variant>
        <vt:lpstr>幻灯片标题</vt:lpstr>
      </vt:variant>
      <vt:variant>
        <vt:i4>14</vt:i4>
      </vt:variant>
      <vt:variant>
        <vt:lpstr>自定义放映</vt:lpstr>
      </vt:variant>
      <vt:variant>
        <vt:i4>1</vt:i4>
      </vt:variant>
    </vt:vector>
  </HeadingPairs>
  <TitlesOfParts>
    <vt:vector size="27" baseType="lpstr">
      <vt:lpstr>Arial</vt:lpstr>
      <vt:lpstr>宋体</vt:lpstr>
      <vt:lpstr>Wingdings</vt:lpstr>
      <vt:lpstr>微软雅黑</vt:lpstr>
      <vt:lpstr>方正兰亭细黑_GBK</vt:lpstr>
      <vt:lpstr>Watford DB</vt:lpstr>
      <vt:lpstr>造字工房劲黑（非商用）常规体</vt:lpstr>
      <vt:lpstr>黑体</vt:lpstr>
      <vt:lpstr>楷体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bpc</cp:lastModifiedBy>
  <cp:revision>104</cp:revision>
  <dcterms:created xsi:type="dcterms:W3CDTF">2021-03-01T07:08:00Z</dcterms:created>
  <dcterms:modified xsi:type="dcterms:W3CDTF">2021-08-24T09:26:57Z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AFAA8051CE75408F9B73EB04E6CE6CD0</vt:lpwstr>
  </property>
</Properties>
</file>