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1" r:id="rId3"/>
    <p:sldId id="263" r:id="rId4"/>
    <p:sldId id="280" r:id="rId5"/>
    <p:sldId id="409" r:id="rId6"/>
    <p:sldId id="410" r:id="rId7"/>
    <p:sldId id="411" r:id="rId8"/>
    <p:sldId id="414" r:id="rId9"/>
    <p:sldId id="413" r:id="rId10"/>
    <p:sldId id="415" r:id="rId11"/>
    <p:sldId id="416" r:id="rId12"/>
    <p:sldId id="417"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745A"/>
    <a:srgbClr val="669A79"/>
    <a:srgbClr val="446851"/>
    <a:srgbClr val="679A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4660"/>
  </p:normalViewPr>
  <p:slideViewPr>
    <p:cSldViewPr snapToGrid="0">
      <p:cViewPr>
        <p:scale>
          <a:sx n="66" d="100"/>
          <a:sy n="66" d="100"/>
        </p:scale>
        <p:origin x="1674" y="10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幻灯片">
    <p:bg>
      <p:bgPr>
        <a:solidFill>
          <a:srgbClr val="669A79">
            <a:alpha val="20000"/>
          </a:srgbClr>
        </a:solidFill>
        <a:effectLst/>
      </p:bgPr>
    </p:bg>
    <p:spTree>
      <p:nvGrpSpPr>
        <p:cNvPr id="1" name=""/>
        <p:cNvGrpSpPr/>
        <p:nvPr/>
      </p:nvGrpSpPr>
      <p:grpSpPr>
        <a:xfrm>
          <a:off x="0" y="0"/>
          <a:ext cx="0" cy="0"/>
          <a:chOff x="0" y="0"/>
          <a:chExt cx="0" cy="0"/>
        </a:xfrm>
      </p:grpSpPr>
      <p:sp>
        <p:nvSpPr>
          <p:cNvPr id="7" name="稻壳儿搜索;幻雨工作室_1"/>
          <p:cNvSpPr/>
          <p:nvPr userDrawn="1"/>
        </p:nvSpPr>
        <p:spPr>
          <a:xfrm>
            <a:off x="376887" y="376887"/>
            <a:ext cx="11438227" cy="6104227"/>
          </a:xfrm>
          <a:prstGeom prst="roundRect">
            <a:avLst>
              <a:gd name="adj" fmla="val 84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 name="稻壳儿搜索;幻雨工作室_2"/>
          <p:cNvSpPr/>
          <p:nvPr userDrawn="1"/>
        </p:nvSpPr>
        <p:spPr>
          <a:xfrm>
            <a:off x="254794" y="254794"/>
            <a:ext cx="11682412" cy="6348413"/>
          </a:xfrm>
          <a:prstGeom prst="roundRect">
            <a:avLst>
              <a:gd name="adj" fmla="val 84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9" name="稻壳儿搜索;幻雨工作室_3"/>
          <p:cNvPicPr>
            <a:picLocks noChangeAspect="1"/>
          </p:cNvPicPr>
          <p:nvPr userDrawn="1"/>
        </p:nvPicPr>
        <p:blipFill>
          <a:blip r:embed="rId2"/>
          <a:stretch>
            <a:fillRect/>
          </a:stretch>
        </p:blipFill>
        <p:spPr>
          <a:xfrm>
            <a:off x="-605" y="-732"/>
            <a:ext cx="2858105" cy="1707439"/>
          </a:xfrm>
          <a:prstGeom prst="rect">
            <a:avLst/>
          </a:prstGeom>
        </p:spPr>
      </p:pic>
      <p:pic>
        <p:nvPicPr>
          <p:cNvPr id="10" name="稻壳儿搜索;幻雨工作室_4"/>
          <p:cNvPicPr>
            <a:picLocks noChangeAspect="1"/>
          </p:cNvPicPr>
          <p:nvPr userDrawn="1"/>
        </p:nvPicPr>
        <p:blipFill>
          <a:blip r:embed="rId3"/>
          <a:stretch>
            <a:fillRect/>
          </a:stretch>
        </p:blipFill>
        <p:spPr>
          <a:xfrm>
            <a:off x="9111186" y="4769255"/>
            <a:ext cx="3080814" cy="208874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669A79">
            <a:alpha val="20000"/>
          </a:srgbClr>
        </a:solidFill>
        <a:effectLst/>
      </p:bgPr>
    </p:bg>
    <p:spTree>
      <p:nvGrpSpPr>
        <p:cNvPr id="1" name=""/>
        <p:cNvGrpSpPr/>
        <p:nvPr/>
      </p:nvGrpSpPr>
      <p:grpSpPr>
        <a:xfrm>
          <a:off x="0" y="0"/>
          <a:ext cx="0" cy="0"/>
          <a:chOff x="0" y="0"/>
          <a:chExt cx="0" cy="0"/>
        </a:xfrm>
      </p:grpSpPr>
      <p:sp>
        <p:nvSpPr>
          <p:cNvPr id="7" name="稻壳儿搜索;幻雨工作室_1"/>
          <p:cNvSpPr/>
          <p:nvPr userDrawn="1"/>
        </p:nvSpPr>
        <p:spPr>
          <a:xfrm>
            <a:off x="376887" y="376887"/>
            <a:ext cx="11438227" cy="6104227"/>
          </a:xfrm>
          <a:prstGeom prst="roundRect">
            <a:avLst>
              <a:gd name="adj" fmla="val 84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 name="稻壳儿搜索;幻雨工作室_2"/>
          <p:cNvSpPr/>
          <p:nvPr userDrawn="1"/>
        </p:nvSpPr>
        <p:spPr>
          <a:xfrm>
            <a:off x="254794" y="254794"/>
            <a:ext cx="11682412" cy="6348413"/>
          </a:xfrm>
          <a:prstGeom prst="roundRect">
            <a:avLst>
              <a:gd name="adj" fmla="val 84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9" name="稻壳儿搜索;幻雨工作室_3"/>
          <p:cNvPicPr>
            <a:picLocks noChangeAspect="1"/>
          </p:cNvPicPr>
          <p:nvPr userDrawn="1"/>
        </p:nvPicPr>
        <p:blipFill>
          <a:blip r:embed="rId2"/>
          <a:stretch>
            <a:fillRect/>
          </a:stretch>
        </p:blipFill>
        <p:spPr>
          <a:xfrm>
            <a:off x="-605" y="-732"/>
            <a:ext cx="5163760" cy="3084843"/>
          </a:xfrm>
          <a:prstGeom prst="rect">
            <a:avLst/>
          </a:prstGeom>
        </p:spPr>
      </p:pic>
      <p:pic>
        <p:nvPicPr>
          <p:cNvPr id="10" name="稻壳儿搜索;幻雨工作室_4"/>
          <p:cNvPicPr>
            <a:picLocks noChangeAspect="1"/>
          </p:cNvPicPr>
          <p:nvPr userDrawn="1"/>
        </p:nvPicPr>
        <p:blipFill>
          <a:blip r:embed="rId3"/>
          <a:stretch>
            <a:fillRect/>
          </a:stretch>
        </p:blipFill>
        <p:spPr>
          <a:xfrm>
            <a:off x="6627635" y="3083814"/>
            <a:ext cx="5566130" cy="3773751"/>
          </a:xfrm>
          <a:prstGeom prst="rect">
            <a:avLst/>
          </a:prstGeom>
        </p:spPr>
      </p:pic>
      <p:pic>
        <p:nvPicPr>
          <p:cNvPr id="11" name="稻壳儿搜索;幻雨工作室_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1D92A2-F409-435B-BB84-EFB6EF777FC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609DBA-E70B-4CFF-95E3-8582E640D76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79A7A">
            <a:alpha val="14000"/>
          </a:srgbClr>
        </a:solidFill>
        <a:effectLst/>
      </p:bgPr>
    </p:bg>
    <p:spTree>
      <p:nvGrpSpPr>
        <p:cNvPr id="1" name=""/>
        <p:cNvGrpSpPr/>
        <p:nvPr/>
      </p:nvGrpSpPr>
      <p:grpSpPr>
        <a:xfrm>
          <a:off x="0" y="0"/>
          <a:ext cx="0" cy="0"/>
          <a:chOff x="0" y="0"/>
          <a:chExt cx="0" cy="0"/>
        </a:xfrm>
      </p:grpSpPr>
      <p:sp>
        <p:nvSpPr>
          <p:cNvPr id="16" name="稻壳儿搜索;幻雨工作室_1"/>
          <p:cNvSpPr txBox="1"/>
          <p:nvPr/>
        </p:nvSpPr>
        <p:spPr>
          <a:xfrm>
            <a:off x="1391920" y="2259330"/>
            <a:ext cx="10455275" cy="1106805"/>
          </a:xfrm>
          <a:prstGeom prst="rect">
            <a:avLst/>
          </a:prstGeom>
          <a:noFill/>
        </p:spPr>
        <p:txBody>
          <a:bodyPr wrap="square" rtlCol="0">
            <a:spAutoFit/>
          </a:bodyPr>
          <a:lstStyle/>
          <a:p>
            <a:pPr algn="l"/>
            <a:r>
              <a:rPr lang="en-US" altLang="zh-CN" sz="6600" dirty="0">
                <a:solidFill>
                  <a:srgbClr val="4C745A"/>
                </a:solidFill>
                <a:latin typeface="微软雅黑" panose="020B0503020204020204" pitchFamily="34" charset="-122"/>
                <a:ea typeface="微软雅黑" panose="020B0503020204020204" pitchFamily="34" charset="-122"/>
              </a:rPr>
              <a:t>       </a:t>
            </a:r>
            <a:r>
              <a:rPr lang="zh-CN" altLang="zh-CN" sz="6600" dirty="0">
                <a:solidFill>
                  <a:srgbClr val="4C745A"/>
                </a:solidFill>
                <a:latin typeface="微软雅黑" panose="020B0503020204020204" pitchFamily="34" charset="-122"/>
                <a:ea typeface="微软雅黑" panose="020B0503020204020204" pitchFamily="34" charset="-122"/>
              </a:rPr>
              <a:t>说一说 谈一谈</a:t>
            </a:r>
            <a:endParaRPr lang="zh-CN" altLang="zh-CN" sz="6600" dirty="0">
              <a:solidFill>
                <a:srgbClr val="4C745A"/>
              </a:solidFill>
              <a:latin typeface="微软雅黑" panose="020B0503020204020204" pitchFamily="34" charset="-122"/>
              <a:ea typeface="微软雅黑" panose="020B0503020204020204" pitchFamily="34" charset="-122"/>
            </a:endParaRPr>
          </a:p>
        </p:txBody>
      </p:sp>
      <p:sp>
        <p:nvSpPr>
          <p:cNvPr id="5" name="稻壳儿搜索;幻雨工作室_3"/>
          <p:cNvSpPr/>
          <p:nvPr/>
        </p:nvSpPr>
        <p:spPr>
          <a:xfrm>
            <a:off x="3836894" y="4501570"/>
            <a:ext cx="2259106" cy="515688"/>
          </a:xfrm>
          <a:prstGeom prst="rect">
            <a:avLst/>
          </a:prstGeom>
          <a:noFill/>
          <a:ln>
            <a:solidFill>
              <a:srgbClr val="4C745A">
                <a:alpha val="1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8540"/>
              </a:solidFill>
            </a:endParaRPr>
          </a:p>
        </p:txBody>
      </p:sp>
      <p:sp>
        <p:nvSpPr>
          <p:cNvPr id="6" name="稻壳儿搜索;幻雨工作室_4"/>
          <p:cNvSpPr/>
          <p:nvPr/>
        </p:nvSpPr>
        <p:spPr>
          <a:xfrm>
            <a:off x="6096000" y="4501570"/>
            <a:ext cx="2259106" cy="515688"/>
          </a:xfrm>
          <a:prstGeom prst="rect">
            <a:avLst/>
          </a:prstGeom>
          <a:noFill/>
          <a:ln>
            <a:solidFill>
              <a:srgbClr val="4C745A">
                <a:alpha val="1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8540"/>
              </a:solidFill>
            </a:endParaRPr>
          </a:p>
        </p:txBody>
      </p:sp>
      <p:sp>
        <p:nvSpPr>
          <p:cNvPr id="7" name="稻壳儿搜索;幻雨工作室_5"/>
          <p:cNvSpPr/>
          <p:nvPr/>
        </p:nvSpPr>
        <p:spPr>
          <a:xfrm flipH="1">
            <a:off x="5800649" y="4495373"/>
            <a:ext cx="4400701" cy="521970"/>
          </a:xfrm>
          <a:prstGeom prst="rect">
            <a:avLst/>
          </a:prstGeom>
        </p:spPr>
        <p:txBody>
          <a:bodyPr wrap="square">
            <a:spAutoFit/>
          </a:bodyPr>
          <a:lstStyle/>
          <a:p>
            <a:pPr lvl="0" algn="ctr">
              <a:defRPr/>
            </a:pPr>
            <a:r>
              <a:rPr kumimoji="0" lang="en-US" altLang="zh-CN" b="0" i="0" u="none" strike="noStrike" kern="1200" cap="none" spc="0" normalizeH="0" baseline="0" noProof="0" dirty="0">
                <a:ln>
                  <a:noFill/>
                </a:ln>
                <a:solidFill>
                  <a:srgbClr val="4C745A"/>
                </a:solidFill>
                <a:effectLst/>
                <a:uLnTx/>
                <a:uFillTx/>
                <a:latin typeface="微软雅黑" panose="020B0503020204020204" pitchFamily="34" charset="-122"/>
                <a:ea typeface="微软雅黑" panose="020B0503020204020204" pitchFamily="34" charset="-122"/>
              </a:rPr>
              <a:t>   </a:t>
            </a:r>
            <a:r>
              <a:rPr kumimoji="0" lang="en-US" altLang="zh-CN" sz="2800" b="0" i="0" u="none" strike="noStrike" kern="1200" cap="none" spc="0" normalizeH="0" baseline="0" noProof="0" dirty="0">
                <a:ln>
                  <a:noFill/>
                </a:ln>
                <a:solidFill>
                  <a:srgbClr val="4C745A"/>
                </a:solidFill>
                <a:effectLst/>
                <a:uLnTx/>
                <a:uFillTx/>
                <a:latin typeface="微软雅黑" panose="020B0503020204020204" pitchFamily="34" charset="-122"/>
                <a:ea typeface="微软雅黑" panose="020B0503020204020204" pitchFamily="34" charset="-122"/>
              </a:rPr>
              <a:t>2021</a:t>
            </a:r>
            <a:r>
              <a:rPr kumimoji="0" lang="zh-CN" altLang="en-US" sz="2800" b="0" i="0" u="none" strike="noStrike" kern="1200" cap="none" spc="0" normalizeH="0" baseline="0" noProof="0" dirty="0">
                <a:ln>
                  <a:noFill/>
                </a:ln>
                <a:solidFill>
                  <a:srgbClr val="4C745A"/>
                </a:solidFill>
                <a:effectLst/>
                <a:uLnTx/>
                <a:uFillTx/>
                <a:latin typeface="微软雅黑" panose="020B0503020204020204" pitchFamily="34" charset="-122"/>
                <a:ea typeface="微软雅黑" panose="020B0503020204020204" pitchFamily="34" charset="-122"/>
              </a:rPr>
              <a:t>年</a:t>
            </a:r>
            <a:r>
              <a:rPr kumimoji="0" lang="en-US" altLang="zh-CN" sz="2800" b="0" i="0" u="none" strike="noStrike" kern="1200" cap="none" spc="0" normalizeH="0" baseline="0" noProof="0" dirty="0">
                <a:ln>
                  <a:noFill/>
                </a:ln>
                <a:solidFill>
                  <a:srgbClr val="4C745A"/>
                </a:solidFill>
                <a:effectLst/>
                <a:uLnTx/>
                <a:uFillTx/>
                <a:latin typeface="微软雅黑" panose="020B0503020204020204" pitchFamily="34" charset="-122"/>
                <a:ea typeface="微软雅黑" panose="020B0503020204020204" pitchFamily="34" charset="-122"/>
              </a:rPr>
              <a:t>8</a:t>
            </a:r>
            <a:r>
              <a:rPr kumimoji="0" lang="zh-CN" altLang="en-US" sz="2800" b="0" i="0" u="none" strike="noStrike" kern="1200" cap="none" spc="0" normalizeH="0" baseline="0" noProof="0" dirty="0">
                <a:ln>
                  <a:noFill/>
                </a:ln>
                <a:solidFill>
                  <a:srgbClr val="4C745A"/>
                </a:solidFill>
                <a:effectLst/>
                <a:uLnTx/>
                <a:uFillTx/>
                <a:latin typeface="微软雅黑" panose="020B0503020204020204" pitchFamily="34" charset="-122"/>
                <a:ea typeface="微软雅黑" panose="020B0503020204020204" pitchFamily="34" charset="-122"/>
              </a:rPr>
              <a:t>月</a:t>
            </a:r>
            <a:r>
              <a:rPr kumimoji="0" lang="en-US" altLang="zh-CN" sz="2800" b="0" i="0" u="none" strike="noStrike" kern="1200" cap="none" spc="0" normalizeH="0" baseline="0" noProof="0" dirty="0">
                <a:ln>
                  <a:noFill/>
                </a:ln>
                <a:solidFill>
                  <a:srgbClr val="4C745A"/>
                </a:solidFill>
                <a:effectLst/>
                <a:uLnTx/>
                <a:uFillTx/>
                <a:latin typeface="微软雅黑" panose="020B0503020204020204" pitchFamily="34" charset="-122"/>
                <a:ea typeface="微软雅黑" panose="020B0503020204020204" pitchFamily="34" charset="-122"/>
              </a:rPr>
              <a:t>24</a:t>
            </a:r>
            <a:r>
              <a:rPr kumimoji="0" lang="zh-CN" altLang="en-US" sz="2800" b="0" i="0" u="none" strike="noStrike" kern="1200" cap="none" spc="0" normalizeH="0" baseline="0" noProof="0" dirty="0">
                <a:ln>
                  <a:noFill/>
                </a:ln>
                <a:solidFill>
                  <a:srgbClr val="4C745A"/>
                </a:solidFill>
                <a:effectLst/>
                <a:uLnTx/>
                <a:uFillTx/>
                <a:latin typeface="微软雅黑" panose="020B0503020204020204" pitchFamily="34" charset="-122"/>
                <a:ea typeface="微软雅黑" panose="020B0503020204020204" pitchFamily="34" charset="-122"/>
              </a:rPr>
              <a:t>日</a:t>
            </a:r>
            <a:r>
              <a:rPr kumimoji="0" lang="en-US" altLang="zh-CN" sz="2800" b="0" i="0" u="none" strike="noStrike" kern="1200" cap="none" spc="0" normalizeH="0" baseline="0" noProof="0" dirty="0">
                <a:ln>
                  <a:noFill/>
                </a:ln>
                <a:solidFill>
                  <a:srgbClr val="4C745A"/>
                </a:solidFill>
                <a:effectLst/>
                <a:uLnTx/>
                <a:uFillTx/>
                <a:latin typeface="微软雅黑" panose="020B0503020204020204" pitchFamily="34" charset="-122"/>
                <a:ea typeface="微软雅黑" panose="020B0503020204020204" pitchFamily="34" charset="-122"/>
              </a:rPr>
              <a:t>   </a:t>
            </a:r>
            <a:r>
              <a:rPr kumimoji="0" lang="en-US" altLang="zh-CN" b="0" i="0" u="none" strike="noStrike" kern="1200" cap="none" spc="0" normalizeH="0" baseline="0" noProof="0" dirty="0">
                <a:ln>
                  <a:noFill/>
                </a:ln>
                <a:solidFill>
                  <a:srgbClr val="4C745A"/>
                </a:solidFill>
                <a:effectLst/>
                <a:uLnTx/>
                <a:uFillTx/>
                <a:latin typeface="微软雅黑" panose="020B0503020204020204" pitchFamily="34" charset="-122"/>
                <a:ea typeface="微软雅黑" panose="020B0503020204020204" pitchFamily="34" charset="-122"/>
              </a:rPr>
              <a:t>   </a:t>
            </a:r>
            <a:endParaRPr kumimoji="0" lang="zh-CN" altLang="en-US" b="0" i="0" u="none" strike="noStrike" kern="1200" cap="none" spc="0" normalizeH="0" baseline="0" noProof="0" dirty="0">
              <a:ln>
                <a:noFill/>
              </a:ln>
              <a:solidFill>
                <a:srgbClr val="4C745A"/>
              </a:solidFill>
              <a:effectLst/>
              <a:uLnTx/>
              <a:uFillTx/>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18820" y="1452245"/>
            <a:ext cx="10754360" cy="3830955"/>
          </a:xfrm>
          <a:prstGeom prst="rect">
            <a:avLst/>
          </a:prstGeom>
          <a:noFill/>
        </p:spPr>
        <p:txBody>
          <a:bodyPr wrap="square" rtlCol="0" anchor="t">
            <a:spAutoFit/>
          </a:bodyPr>
          <a:p>
            <a:pPr fontAlgn="auto">
              <a:lnSpc>
                <a:spcPct val="150000"/>
              </a:lnSpc>
            </a:pPr>
            <a:r>
              <a:rPr lang="en-US" altLang="zh-CN"/>
              <a:t>  </a:t>
            </a:r>
            <a:r>
              <a:rPr lang="zh-CN" altLang="en-US"/>
              <a:t>三、肯定孩子的优点，赏识每一个孩子，使家长获得心理的愉悦。</a:t>
            </a:r>
            <a:endParaRPr lang="zh-CN" altLang="en-US"/>
          </a:p>
          <a:p>
            <a:pPr fontAlgn="auto">
              <a:lnSpc>
                <a:spcPct val="150000"/>
              </a:lnSpc>
            </a:pPr>
            <a:r>
              <a:rPr lang="zh-CN" altLang="en-US"/>
              <a:t>  </a:t>
            </a:r>
            <a:endParaRPr lang="zh-CN" altLang="en-US"/>
          </a:p>
          <a:p>
            <a:pPr fontAlgn="auto">
              <a:lnSpc>
                <a:spcPct val="150000"/>
              </a:lnSpc>
            </a:pPr>
            <a:r>
              <a:rPr lang="zh-CN" altLang="en-US"/>
              <a:t>这种肯定幼儿优点的交流，能使家长保持一种轻松、自信、愉快的心情去面对，并主动向老师说孩子在家的表现。其中有一些不足的地方，希望得到老师的指点和帮助。这样促进了老师与家长之间的感情，家长会喜欢、主动和老师交流，有利于做好家长工作。每一位家长，都希望自己的孩子是优秀的，希望得到别人的肯定与赞美，并从中获得愉快的心理体验。哪怕老师一句轻轻的赞美，家长都会感到无比高兴，比自己的了大奖还要兴奋。对于刚入园的新幼儿来说，一下从家到幼儿园有种种的不适应，在家什么都有家长来完成，可在幼儿园就要自己完成，比如穿衣服，经过学习锻炼，幼儿就学会自己穿衣服，在离园时，就像家长说：“您的孩子真棒，今天学会了自己穿衣服。”你会看到家长立马高兴起来。</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89305" y="1739265"/>
            <a:ext cx="10123805" cy="3415030"/>
          </a:xfrm>
          <a:prstGeom prst="rect">
            <a:avLst/>
          </a:prstGeom>
          <a:noFill/>
        </p:spPr>
        <p:txBody>
          <a:bodyPr wrap="square" rtlCol="0" anchor="t">
            <a:spAutoFit/>
          </a:bodyPr>
          <a:p>
            <a:pPr fontAlgn="auto">
              <a:lnSpc>
                <a:spcPct val="150000"/>
              </a:lnSpc>
            </a:pPr>
            <a:r>
              <a:rPr lang="en-US" altLang="zh-CN"/>
              <a:t>  </a:t>
            </a:r>
            <a:r>
              <a:rPr lang="zh-CN" altLang="en-US"/>
              <a:t>三、家长分类管理。</a:t>
            </a:r>
            <a:endParaRPr lang="zh-CN" altLang="en-US"/>
          </a:p>
          <a:p>
            <a:pPr fontAlgn="auto">
              <a:lnSpc>
                <a:spcPct val="150000"/>
              </a:lnSpc>
            </a:pPr>
            <a:r>
              <a:rPr lang="zh-CN" altLang="en-US"/>
              <a:t>  对不同的家长采用不同的表达方式。家长的群体中有不同年龄层次的，不同知识层次的，不同性格层次的。老师应坐到分类管理，见到不同的家长讲不同的话，遇到不同的情况不同对待。对于年轻的家长老师要积极鼓励他们，对于年岁已高的爷爷奶奶，老师要是他们为自己的长辈，见到他们叫一声叔叔、阿姨您好，这些都能让家长感到温暖开心，这样在以后的沟通中就容易了。很多家长都非常尊重老师，体谅老师的工作，但有些家长会提出很无理的要求和作出不理智的事情，这时我们老师要冷静的处理问题，面对情绪激动的家长，首先要稳住家长的情绪，问清楚事情的缘由和来龙去脉。</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79A7A">
            <a:alpha val="14000"/>
          </a:srgbClr>
        </a:solidFill>
        <a:effectLst/>
      </p:bgPr>
    </p:bg>
    <p:spTree>
      <p:nvGrpSpPr>
        <p:cNvPr id="1" name=""/>
        <p:cNvGrpSpPr/>
        <p:nvPr/>
      </p:nvGrpSpPr>
      <p:grpSpPr>
        <a:xfrm>
          <a:off x="0" y="0"/>
          <a:ext cx="0" cy="0"/>
          <a:chOff x="0" y="0"/>
          <a:chExt cx="0" cy="0"/>
        </a:xfrm>
      </p:grpSpPr>
      <p:sp>
        <p:nvSpPr>
          <p:cNvPr id="15" name="稻壳儿搜索;幻雨工作室_1"/>
          <p:cNvSpPr txBox="1"/>
          <p:nvPr/>
        </p:nvSpPr>
        <p:spPr>
          <a:xfrm>
            <a:off x="5293545" y="3660797"/>
            <a:ext cx="1605280" cy="521970"/>
          </a:xfrm>
          <a:prstGeom prst="rect">
            <a:avLst/>
          </a:prstGeom>
          <a:noFill/>
        </p:spPr>
        <p:txBody>
          <a:bodyPr wrap="none" rtlCol="0">
            <a:spAutoFit/>
          </a:bodyPr>
          <a:lstStyle/>
          <a:p>
            <a:pPr algn="ctr">
              <a:spcBef>
                <a:spcPct val="0"/>
              </a:spcBef>
            </a:pPr>
            <a:r>
              <a:rPr lang="zh-CN" altLang="en-US" sz="2800" dirty="0">
                <a:solidFill>
                  <a:schemeClr val="accent1"/>
                </a:solidFill>
                <a:latin typeface="微软雅黑 Light" panose="020B0502040204020203" pitchFamily="34" charset="-122"/>
                <a:ea typeface="微软雅黑 Light" panose="020B0502040204020203" pitchFamily="34" charset="-122"/>
              </a:rPr>
              <a:t>班级管理</a:t>
            </a:r>
            <a:endParaRPr lang="zh-CN" altLang="en-US" sz="2800" dirty="0">
              <a:solidFill>
                <a:schemeClr val="accent1"/>
              </a:solidFill>
              <a:latin typeface="微软雅黑 Light" panose="020B0502040204020203" pitchFamily="34" charset="-122"/>
              <a:ea typeface="微软雅黑 Light" panose="020B0502040204020203" pitchFamily="34" charset="-122"/>
            </a:endParaRPr>
          </a:p>
        </p:txBody>
      </p:sp>
      <p:sp>
        <p:nvSpPr>
          <p:cNvPr id="16" name="稻壳儿搜索;幻雨工作室_2"/>
          <p:cNvSpPr>
            <a:spLocks noChangeArrowheads="1"/>
          </p:cNvSpPr>
          <p:nvPr/>
        </p:nvSpPr>
        <p:spPr bwMode="auto">
          <a:xfrm>
            <a:off x="5442858" y="2177412"/>
            <a:ext cx="1306286" cy="1302848"/>
          </a:xfrm>
          <a:prstGeom prst="ellipse">
            <a:avLst/>
          </a:prstGeom>
          <a:solidFill>
            <a:schemeClr val="accent1"/>
          </a:solidFill>
          <a:ln w="76200">
            <a:noFill/>
          </a:ln>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Tx/>
              <a:buNone/>
            </a:pPr>
            <a:endParaRPr lang="zh-CN" altLang="en-US" sz="2000" dirty="0">
              <a:solidFill>
                <a:srgbClr val="7AABA6"/>
              </a:solidFill>
              <a:latin typeface="微软雅黑 Light" panose="020B0502040204020203" pitchFamily="34" charset="-122"/>
              <a:ea typeface="微软雅黑 Light" panose="020B0502040204020203" pitchFamily="34" charset="-122"/>
            </a:endParaRPr>
          </a:p>
        </p:txBody>
      </p:sp>
      <p:sp>
        <p:nvSpPr>
          <p:cNvPr id="17" name="稻壳儿搜索;幻雨工作室_3"/>
          <p:cNvSpPr txBox="1">
            <a:spLocks noChangeArrowheads="1"/>
          </p:cNvSpPr>
          <p:nvPr/>
        </p:nvSpPr>
        <p:spPr bwMode="auto">
          <a:xfrm>
            <a:off x="5465464" y="2367171"/>
            <a:ext cx="126107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lnSpc>
                <a:spcPct val="100000"/>
              </a:lnSpc>
              <a:spcBef>
                <a:spcPct val="0"/>
              </a:spcBef>
              <a:buFontTx/>
              <a:buNone/>
            </a:pPr>
            <a:r>
              <a:rPr lang="zh-CN" altLang="zh-CN" sz="5400" dirty="0">
                <a:solidFill>
                  <a:schemeClr val="bg1"/>
                </a:solidFill>
                <a:latin typeface="微软雅黑 Light" panose="020B0502040204020203" pitchFamily="34" charset="-122"/>
                <a:ea typeface="微软雅黑 Light" panose="020B0502040204020203" pitchFamily="34" charset="-122"/>
              </a:rPr>
              <a:t>一</a:t>
            </a:r>
            <a:endParaRPr lang="zh-CN" altLang="zh-CN" sz="5400"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679A7A">
            <a:alpha val="14000"/>
          </a:srgbClr>
        </a:solidFill>
        <a:effectLst/>
      </p:bgPr>
    </p:bg>
    <p:spTree>
      <p:nvGrpSpPr>
        <p:cNvPr id="1" name=""/>
        <p:cNvGrpSpPr/>
        <p:nvPr/>
      </p:nvGrpSpPr>
      <p:grpSpPr>
        <a:xfrm>
          <a:off x="0" y="0"/>
          <a:ext cx="0" cy="0"/>
          <a:chOff x="0" y="0"/>
          <a:chExt cx="0" cy="0"/>
        </a:xfrm>
      </p:grpSpPr>
      <p:sp>
        <p:nvSpPr>
          <p:cNvPr id="2" name="文本框 1"/>
          <p:cNvSpPr txBox="1"/>
          <p:nvPr/>
        </p:nvSpPr>
        <p:spPr>
          <a:xfrm>
            <a:off x="1276985" y="962025"/>
            <a:ext cx="10027285" cy="4754245"/>
          </a:xfrm>
          <a:prstGeom prst="rect">
            <a:avLst/>
          </a:prstGeom>
          <a:noFill/>
        </p:spPr>
        <p:txBody>
          <a:bodyPr wrap="square" rtlCol="0">
            <a:spAutoFit/>
          </a:bodyPr>
          <a:p>
            <a:pPr fontAlgn="auto">
              <a:lnSpc>
                <a:spcPct val="150000"/>
              </a:lnSpc>
            </a:pPr>
            <a:r>
              <a:rPr lang="en-US" altLang="zh-CN" sz="4000" b="1"/>
              <a:t>1.</a:t>
            </a:r>
            <a:r>
              <a:rPr lang="zh-CN" altLang="en-US" sz="4000" b="1"/>
              <a:t>班级的定义</a:t>
            </a:r>
            <a:endParaRPr lang="zh-CN" altLang="en-US" sz="4000" b="1"/>
          </a:p>
          <a:p>
            <a:pPr fontAlgn="auto">
              <a:lnSpc>
                <a:spcPct val="150000"/>
              </a:lnSpc>
            </a:pPr>
            <a:r>
              <a:rPr lang="zh-CN" altLang="en-US" sz="2500"/>
              <a:t>    班级是幼儿园的核心单位，是幼儿学习、游戏的主要场所幼儿日常行为习惯的养成，一日活动的组织都是依托班级这块基地进行。</a:t>
            </a:r>
            <a:endParaRPr lang="zh-CN" altLang="en-US" sz="2500"/>
          </a:p>
          <a:p>
            <a:pPr fontAlgn="auto">
              <a:lnSpc>
                <a:spcPct val="150000"/>
              </a:lnSpc>
            </a:pPr>
            <a:r>
              <a:rPr lang="en-US" altLang="zh-CN" sz="4000" b="1"/>
              <a:t>2.</a:t>
            </a:r>
            <a:r>
              <a:rPr lang="zh-CN" altLang="en-US" sz="4000" b="1"/>
              <a:t>班级管理</a:t>
            </a:r>
            <a:endParaRPr lang="zh-CN" altLang="en-US" sz="4000" b="1"/>
          </a:p>
          <a:p>
            <a:pPr fontAlgn="auto">
              <a:lnSpc>
                <a:spcPct val="150000"/>
              </a:lnSpc>
            </a:pPr>
            <a:r>
              <a:rPr lang="zh-CN" altLang="en-US" sz="2400"/>
              <a:t>   班级的管理水平直接影响着幼儿园的教育教学活动的进行，那什么是班级管理？怎么管理？管理的标准是什么？</a:t>
            </a:r>
            <a:endParaRPr lang="zh-CN" altLang="en-US" sz="2400"/>
          </a:p>
          <a:p>
            <a:pPr fontAlgn="auto">
              <a:lnSpc>
                <a:spcPct val="150000"/>
              </a:lnSpc>
            </a:pPr>
            <a:r>
              <a:rPr lang="zh-CN" altLang="en-US" sz="2400"/>
              <a:t>   </a:t>
            </a:r>
            <a:endParaRPr lang="zh-CN" altLang="en-US"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81685" y="962025"/>
            <a:ext cx="10522585" cy="5077460"/>
          </a:xfrm>
          <a:prstGeom prst="rect">
            <a:avLst/>
          </a:prstGeom>
          <a:noFill/>
        </p:spPr>
        <p:txBody>
          <a:bodyPr wrap="square" rtlCol="0">
            <a:spAutoFit/>
          </a:bodyPr>
          <a:p>
            <a:pPr fontAlgn="auto">
              <a:lnSpc>
                <a:spcPct val="150000"/>
              </a:lnSpc>
            </a:pPr>
            <a:r>
              <a:rPr lang="zh-CN" altLang="en-US" sz="2400" b="1"/>
              <a:t>班级管理的含义</a:t>
            </a:r>
            <a:endParaRPr lang="zh-CN" altLang="en-US" sz="2400" b="1"/>
          </a:p>
          <a:p>
            <a:pPr fontAlgn="auto">
              <a:lnSpc>
                <a:spcPct val="150000"/>
              </a:lnSpc>
            </a:pPr>
            <a:r>
              <a:rPr lang="zh-CN" altLang="en-US" sz="2400"/>
              <a:t>  班级管理是教师通过组织、计划、实施、调整等环节，把幼儿园的人、财、物、时间、空间、信息等资源充分运用起来，以便达到预定的目的。</a:t>
            </a:r>
            <a:endParaRPr lang="zh-CN" altLang="en-US" sz="2400"/>
          </a:p>
          <a:p>
            <a:pPr fontAlgn="auto">
              <a:lnSpc>
                <a:spcPct val="150000"/>
              </a:lnSpc>
            </a:pPr>
            <a:r>
              <a:rPr lang="zh-CN" altLang="en-US" sz="2400" b="1"/>
              <a:t>班级管理的方法</a:t>
            </a:r>
            <a:endParaRPr lang="zh-CN" altLang="en-US" sz="2400" b="1"/>
          </a:p>
          <a:p>
            <a:pPr fontAlgn="auto">
              <a:lnSpc>
                <a:spcPct val="150000"/>
              </a:lnSpc>
            </a:pPr>
            <a:r>
              <a:rPr lang="zh-CN" altLang="en-US" sz="2400"/>
              <a:t>  </a:t>
            </a:r>
            <a:r>
              <a:rPr lang="en-US" altLang="zh-CN" sz="2400"/>
              <a:t>1.</a:t>
            </a:r>
            <a:r>
              <a:rPr lang="zh-CN" altLang="en-US" sz="2400"/>
              <a:t>规则引导法：用规则引导幼儿行为，使其与集体活动的方向和要求保持一致或确保幼儿自身安全并且不危机他人的一种管理方法，这是对班级幼儿最直接和最常用的管理方法。操作要领是规则的内容要明确且简单易行；要提供给幼儿实践的机会，使幼儿在活动中掌握规则，我们要保持规则的一贯性。</a:t>
            </a:r>
            <a:endParaRPr lang="zh-CN" altLang="en-US"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81685" y="962025"/>
            <a:ext cx="10522585" cy="4523105"/>
          </a:xfrm>
          <a:prstGeom prst="rect">
            <a:avLst/>
          </a:prstGeom>
          <a:noFill/>
        </p:spPr>
        <p:txBody>
          <a:bodyPr wrap="square" rtlCol="0">
            <a:spAutoFit/>
          </a:bodyPr>
          <a:p>
            <a:pPr fontAlgn="auto">
              <a:lnSpc>
                <a:spcPct val="150000"/>
              </a:lnSpc>
            </a:pPr>
            <a:r>
              <a:rPr lang="zh-CN" altLang="en-US" sz="2400" b="1"/>
              <a:t>班级管理的方法</a:t>
            </a:r>
            <a:endParaRPr lang="zh-CN" altLang="en-US" sz="2400" b="1"/>
          </a:p>
          <a:p>
            <a:pPr fontAlgn="auto">
              <a:lnSpc>
                <a:spcPct val="150000"/>
              </a:lnSpc>
            </a:pPr>
            <a:r>
              <a:rPr lang="zh-CN" altLang="en-US" sz="2400"/>
              <a:t>  </a:t>
            </a:r>
            <a:r>
              <a:rPr lang="en-US" altLang="zh-CN" sz="2400"/>
              <a:t>2.</a:t>
            </a:r>
            <a:r>
              <a:rPr lang="zh-CN" altLang="en-US" sz="2400"/>
              <a:t>情感沟通法：通过激发和利用师幼间或幼儿间以及幼儿对环境的情感，以引发或影响幼儿行为的方法，它的基础是教师对幼儿的理解和爱。操作要领是教师在日常生活和教育活动中，要观察幼儿的情感表现，教师要经常对幼儿进行移情训练，教师要保持和蔼可亲的个人形象。</a:t>
            </a:r>
            <a:endParaRPr lang="zh-CN" altLang="en-US" sz="2400"/>
          </a:p>
          <a:p>
            <a:pPr fontAlgn="auto">
              <a:lnSpc>
                <a:spcPct val="150000"/>
              </a:lnSpc>
            </a:pPr>
            <a:r>
              <a:rPr lang="zh-CN" altLang="en-US" sz="2400"/>
              <a:t>  </a:t>
            </a:r>
            <a:r>
              <a:rPr lang="en-US" altLang="zh-CN" sz="2400"/>
              <a:t>3.</a:t>
            </a:r>
            <a:r>
              <a:rPr lang="zh-CN" altLang="en-US" sz="2400"/>
              <a:t>互动指导法：教师、同伴、环境相互作用的方法。班级活动过程就是由幼儿与不同对象互动的过程，操作要领是教师对幼儿互动指导的适当性，教师对幼儿互动指导的适时性，教师对幼儿互动指导的适度性。</a:t>
            </a:r>
            <a:endParaRPr lang="zh-CN" altLang="en-US"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67385" y="405765"/>
            <a:ext cx="10522585" cy="1198880"/>
          </a:xfrm>
          <a:prstGeom prst="rect">
            <a:avLst/>
          </a:prstGeom>
          <a:noFill/>
        </p:spPr>
        <p:txBody>
          <a:bodyPr wrap="square" rtlCol="0">
            <a:spAutoFit/>
          </a:bodyPr>
          <a:p>
            <a:pPr fontAlgn="auto">
              <a:lnSpc>
                <a:spcPct val="150000"/>
              </a:lnSpc>
            </a:pPr>
            <a:r>
              <a:rPr lang="zh-CN" altLang="en-US" sz="2400" b="1"/>
              <a:t>班级管理的方法</a:t>
            </a:r>
            <a:endParaRPr lang="zh-CN" altLang="en-US" sz="2400" b="1"/>
          </a:p>
          <a:p>
            <a:pPr fontAlgn="auto">
              <a:lnSpc>
                <a:spcPct val="150000"/>
              </a:lnSpc>
            </a:pPr>
            <a:r>
              <a:rPr lang="zh-CN" altLang="en-US" sz="2400"/>
              <a:t>  </a:t>
            </a:r>
            <a:endParaRPr lang="zh-CN" altLang="en-US" sz="2400"/>
          </a:p>
        </p:txBody>
      </p:sp>
      <p:pic>
        <p:nvPicPr>
          <p:cNvPr id="3" name="图片 2" descr="8}9VAJ5GI@UR@{)4Y9SW}L8"/>
          <p:cNvPicPr>
            <a:picLocks noChangeAspect="1"/>
          </p:cNvPicPr>
          <p:nvPr>
            <p:custDataLst>
              <p:tags r:id="rId1"/>
            </p:custDataLst>
          </p:nvPr>
        </p:nvPicPr>
        <p:blipFill>
          <a:blip r:embed="rId2"/>
          <a:stretch>
            <a:fillRect/>
          </a:stretch>
        </p:blipFill>
        <p:spPr>
          <a:xfrm>
            <a:off x="667385" y="1316355"/>
            <a:ext cx="10803255" cy="452310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679A7A">
            <a:alpha val="14000"/>
          </a:srgbClr>
        </a:solidFill>
        <a:effectLst/>
      </p:bgPr>
    </p:bg>
    <p:spTree>
      <p:nvGrpSpPr>
        <p:cNvPr id="1" name=""/>
        <p:cNvGrpSpPr/>
        <p:nvPr/>
      </p:nvGrpSpPr>
      <p:grpSpPr>
        <a:xfrm>
          <a:off x="0" y="0"/>
          <a:ext cx="0" cy="0"/>
          <a:chOff x="0" y="0"/>
          <a:chExt cx="0" cy="0"/>
        </a:xfrm>
      </p:grpSpPr>
      <p:sp>
        <p:nvSpPr>
          <p:cNvPr id="15" name="稻壳儿搜索;幻雨工作室_1"/>
          <p:cNvSpPr txBox="1"/>
          <p:nvPr/>
        </p:nvSpPr>
        <p:spPr>
          <a:xfrm>
            <a:off x="5293545" y="3660797"/>
            <a:ext cx="1605280" cy="521970"/>
          </a:xfrm>
          <a:prstGeom prst="rect">
            <a:avLst/>
          </a:prstGeom>
          <a:noFill/>
        </p:spPr>
        <p:txBody>
          <a:bodyPr wrap="none" rtlCol="0">
            <a:spAutoFit/>
          </a:bodyPr>
          <a:lstStyle/>
          <a:p>
            <a:pPr algn="ctr">
              <a:spcBef>
                <a:spcPct val="0"/>
              </a:spcBef>
            </a:pPr>
            <a:r>
              <a:rPr lang="zh-CN" altLang="en-US" sz="2800" dirty="0">
                <a:solidFill>
                  <a:schemeClr val="accent1"/>
                </a:solidFill>
                <a:latin typeface="微软雅黑 Light" panose="020B0502040204020203" pitchFamily="34" charset="-122"/>
                <a:ea typeface="微软雅黑 Light" panose="020B0502040204020203" pitchFamily="34" charset="-122"/>
              </a:rPr>
              <a:t>家长工作</a:t>
            </a:r>
            <a:endParaRPr lang="zh-CN" altLang="en-US" sz="2800" dirty="0">
              <a:solidFill>
                <a:schemeClr val="accent1"/>
              </a:solidFill>
              <a:latin typeface="微软雅黑 Light" panose="020B0502040204020203" pitchFamily="34" charset="-122"/>
              <a:ea typeface="微软雅黑 Light" panose="020B0502040204020203" pitchFamily="34" charset="-122"/>
            </a:endParaRPr>
          </a:p>
        </p:txBody>
      </p:sp>
      <p:sp>
        <p:nvSpPr>
          <p:cNvPr id="16" name="稻壳儿搜索;幻雨工作室_2"/>
          <p:cNvSpPr>
            <a:spLocks noChangeArrowheads="1"/>
          </p:cNvSpPr>
          <p:nvPr/>
        </p:nvSpPr>
        <p:spPr bwMode="auto">
          <a:xfrm>
            <a:off x="5442858" y="2177412"/>
            <a:ext cx="1306286" cy="1302848"/>
          </a:xfrm>
          <a:prstGeom prst="ellipse">
            <a:avLst/>
          </a:prstGeom>
          <a:solidFill>
            <a:schemeClr val="accent1"/>
          </a:solidFill>
          <a:ln w="76200">
            <a:noFill/>
          </a:ln>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buFontTx/>
              <a:buNone/>
            </a:pPr>
            <a:endParaRPr lang="zh-CN" altLang="en-US" sz="2000" dirty="0">
              <a:solidFill>
                <a:srgbClr val="7AABA6"/>
              </a:solidFill>
              <a:latin typeface="微软雅黑 Light" panose="020B0502040204020203" pitchFamily="34" charset="-122"/>
              <a:ea typeface="微软雅黑 Light" panose="020B0502040204020203" pitchFamily="34" charset="-122"/>
            </a:endParaRPr>
          </a:p>
        </p:txBody>
      </p:sp>
      <p:sp>
        <p:nvSpPr>
          <p:cNvPr id="17" name="稻壳儿搜索;幻雨工作室_3"/>
          <p:cNvSpPr txBox="1">
            <a:spLocks noChangeArrowheads="1"/>
          </p:cNvSpPr>
          <p:nvPr/>
        </p:nvSpPr>
        <p:spPr bwMode="auto">
          <a:xfrm>
            <a:off x="5465464" y="2367171"/>
            <a:ext cx="126107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lnSpc>
                <a:spcPct val="100000"/>
              </a:lnSpc>
              <a:spcBef>
                <a:spcPct val="0"/>
              </a:spcBef>
              <a:buFontTx/>
              <a:buNone/>
            </a:pPr>
            <a:r>
              <a:rPr lang="zh-CN" altLang="zh-CN" sz="5400" dirty="0">
                <a:solidFill>
                  <a:schemeClr val="bg1"/>
                </a:solidFill>
                <a:latin typeface="微软雅黑 Light" panose="020B0502040204020203" pitchFamily="34" charset="-122"/>
                <a:ea typeface="微软雅黑 Light" panose="020B0502040204020203" pitchFamily="34" charset="-122"/>
              </a:rPr>
              <a:t>二</a:t>
            </a:r>
            <a:endParaRPr lang="zh-CN" altLang="zh-CN" sz="5400"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78485" y="568325"/>
            <a:ext cx="10426065" cy="5492750"/>
          </a:xfrm>
          <a:prstGeom prst="rect">
            <a:avLst/>
          </a:prstGeom>
          <a:noFill/>
        </p:spPr>
        <p:txBody>
          <a:bodyPr wrap="square" rtlCol="0" anchor="t">
            <a:spAutoFit/>
          </a:bodyPr>
          <a:p>
            <a:pPr fontAlgn="auto">
              <a:lnSpc>
                <a:spcPct val="150000"/>
              </a:lnSpc>
            </a:pPr>
            <a:r>
              <a:rPr lang="en-US" altLang="zh-CN"/>
              <a:t>   </a:t>
            </a:r>
            <a:r>
              <a:rPr lang="zh-CN" altLang="en-US"/>
              <a:t>一、尊重理解、建立信任</a:t>
            </a:r>
            <a:endParaRPr lang="zh-CN" altLang="en-US"/>
          </a:p>
          <a:p>
            <a:pPr fontAlgn="auto">
              <a:lnSpc>
                <a:spcPct val="150000"/>
              </a:lnSpc>
            </a:pPr>
            <a:r>
              <a:rPr lang="zh-CN" altLang="en-US"/>
              <a:t>   做好家长工作，要在尊重、理解的基础上，逐步建立相互信任的关系。面对一个班的家长，首先要做到了解，这位家长是什么性格，脾气如何？做什么工作的？在家里对孩子是否上心等问题都是身为老师的我们需要了解到的。平时班里发的一些家园配合的工作，有些家长对此不理解、不配合，以前的我会感到生气与委屈。但是如果我们站在家长的立场上思考，问题会更容易解决。也许是他们忙于工作，也许因他们没有进行过系统、专业的育儿培训，不知道该如何配合。我们可以对部分家长加以说明或进行提醒， 家长会更乐意配合。</a:t>
            </a:r>
            <a:endParaRPr lang="zh-CN" altLang="en-US"/>
          </a:p>
          <a:p>
            <a:pPr fontAlgn="auto">
              <a:lnSpc>
                <a:spcPct val="150000"/>
              </a:lnSpc>
            </a:pPr>
            <a:r>
              <a:rPr lang="zh-CN" altLang="en-US"/>
              <a:t>  第二点是尊重，要表现出对他们的尊重，平时要有善意、发自内心的微笑，不能冷眼相对、爱理不理。例如，在放学环节，是每天接触家长的时候，在这个环节中有的老师会出现不知说什么沉默的情况，这样不好，会让家长觉得你很冷漠，甚至认为对孩子不关心，在这里你可以简单说一说孩子的近况，例如这个孩子前段时间生病，今天才来可以问问孩子的状况怎么样，是否需要用药，饮食方面有什么主意的。关爱每个孩子，使家长能放心将孩子交到我们手上。尊重家长、给予理解，逐步与家长建立起相互尊重和信任的关系，从而形成融洽的教育气氛。</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57200" y="1106805"/>
            <a:ext cx="11539220" cy="4246245"/>
          </a:xfrm>
          <a:prstGeom prst="rect">
            <a:avLst/>
          </a:prstGeom>
          <a:noFill/>
        </p:spPr>
        <p:txBody>
          <a:bodyPr wrap="square" rtlCol="0" anchor="t">
            <a:spAutoFit/>
          </a:bodyPr>
          <a:p>
            <a:pPr fontAlgn="auto">
              <a:lnSpc>
                <a:spcPct val="150000"/>
              </a:lnSpc>
            </a:pPr>
            <a:r>
              <a:rPr lang="zh-CN" altLang="en-US"/>
              <a:t>二、用真诚去感动家长。</a:t>
            </a:r>
            <a:endParaRPr lang="zh-CN" altLang="en-US"/>
          </a:p>
          <a:p>
            <a:pPr fontAlgn="auto">
              <a:lnSpc>
                <a:spcPct val="150000"/>
              </a:lnSpc>
            </a:pPr>
            <a:r>
              <a:rPr lang="zh-CN" altLang="en-US"/>
              <a:t>    想和家长联络感情，首先就应该用自己的真诚去感动家长。这样既可以让家长觉得老师亲切、好交往，还可以让家长放心地把孩子交给你。在以后的交流中也愿意主动告诉你一些孩子在家的表现。早晨当家长迎着阳光站在教室门口时，看见笑容可掬的老师们，听到老师与孩子亲切的问候，也许家长的好心情从此就开始了。他们会觉得孩子在幼儿园就像在家一样，他们放心。下午，当工作了一天的家长来接孩子时老师微笑对他说：“您的孩子真棒，今天学会了自己吃饭。”也许他的劳累立刻减轻了。当家长有事耽误了接孩子时，面对心急如焚、满脸歉意的家长，老师依旧微笑着说：“没关系的，您别急。”</a:t>
            </a:r>
            <a:endParaRPr lang="zh-CN" altLang="en-US"/>
          </a:p>
          <a:p>
            <a:pPr fontAlgn="auto">
              <a:lnSpc>
                <a:spcPct val="150000"/>
              </a:lnSpc>
            </a:pPr>
            <a:r>
              <a:rPr lang="zh-CN" altLang="en-US"/>
              <a:t>  幼儿在幼儿园难免会发生碰、摔、撞，无论怎样，事情是大是小，只要是幼儿受伤的，幼儿园都应该向家长如实的交代事情的经过，不得隐瞒。也许只是一件很容易很简单的事，可将小事化无，但由于隐瞒，将会使事情变得更加棘手。因此，幼儿园要如实向家长交代事情的经过，不得隐瞒。</a:t>
            </a:r>
            <a:endParaRPr lang="zh-CN" altLang="en-US"/>
          </a:p>
        </p:txBody>
      </p:sp>
    </p:spTree>
  </p:cSld>
  <p:clrMapOvr>
    <a:masterClrMapping/>
  </p:clrMapOvr>
</p:sld>
</file>

<file path=ppt/tags/tag1.xml><?xml version="1.0" encoding="utf-8"?>
<p:tagLst xmlns:p="http://schemas.openxmlformats.org/presentationml/2006/main">
  <p:tag name="KSO_WM_UNIT_PLACING_PICTURE_USER_VIEWPORT" val="{&quot;height&quot;:3465,&quot;width&quot;:7080}"/>
</p:tagLst>
</file>

<file path=ppt/theme/theme1.xml><?xml version="1.0" encoding="utf-8"?>
<a:theme xmlns:a="http://schemas.openxmlformats.org/drawingml/2006/main" name="Office 主题​​">
  <a:themeElements>
    <a:clrScheme name="自定义 544">
      <a:dk1>
        <a:sysClr val="windowText" lastClr="000000"/>
      </a:dk1>
      <a:lt1>
        <a:sysClr val="window" lastClr="FFFFFF"/>
      </a:lt1>
      <a:dk2>
        <a:srgbClr val="44546A"/>
      </a:dk2>
      <a:lt2>
        <a:srgbClr val="E7E6E6"/>
      </a:lt2>
      <a:accent1>
        <a:srgbClr val="4C745A"/>
      </a:accent1>
      <a:accent2>
        <a:srgbClr val="4C745A"/>
      </a:accent2>
      <a:accent3>
        <a:srgbClr val="4C745A"/>
      </a:accent3>
      <a:accent4>
        <a:srgbClr val="4C745A"/>
      </a:accent4>
      <a:accent5>
        <a:srgbClr val="4C745A"/>
      </a:accent5>
      <a:accent6>
        <a:srgbClr val="4C745A"/>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2159</Words>
  <Application>WPS 演示</Application>
  <PresentationFormat>宽屏</PresentationFormat>
  <Paragraphs>45</Paragraphs>
  <Slides>11</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11</vt:i4>
      </vt:variant>
    </vt:vector>
  </HeadingPairs>
  <TitlesOfParts>
    <vt:vector size="27" baseType="lpstr">
      <vt:lpstr>Arial</vt:lpstr>
      <vt:lpstr>宋体</vt:lpstr>
      <vt:lpstr>Wingdings</vt:lpstr>
      <vt:lpstr>等线</vt:lpstr>
      <vt:lpstr>等线</vt:lpstr>
      <vt:lpstr>微软雅黑</vt:lpstr>
      <vt:lpstr>微软雅黑 Light</vt:lpstr>
      <vt:lpstr>黑体</vt:lpstr>
      <vt:lpstr>Calibri</vt:lpstr>
      <vt:lpstr>Times New Roman</vt:lpstr>
      <vt:lpstr>Arial Unicode MS</vt:lpstr>
      <vt:lpstr>等线 Light</vt:lpstr>
      <vt:lpstr>YF补 汉仪夏日体</vt:lpstr>
      <vt:lpstr>MS UI Gothic</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19940802</dc:creator>
  <cp:lastModifiedBy>Administrator</cp:lastModifiedBy>
  <cp:revision>61</cp:revision>
  <dcterms:created xsi:type="dcterms:W3CDTF">2020-09-06T08:35:00Z</dcterms:created>
  <dcterms:modified xsi:type="dcterms:W3CDTF">2021-08-24T13:33:41Z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y fmtid="{D5CDD505-2E9C-101B-9397-08002B2CF9AE}" pid="3" name="KSOTemplateUUID">
    <vt:lpwstr>v1.0_mb_S8qGobxmgqh78vk5AQ6Lsw==</vt:lpwstr>
  </property>
  <property fmtid="{D5CDD505-2E9C-101B-9397-08002B2CF9AE}" pid="4" name="ICV">
    <vt:lpwstr>E428934C9F564659B96042AF2F1E0AC2</vt:lpwstr>
  </property>
</Properties>
</file>