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11088478" r:id="rId5"/>
    <p:sldId id="11088598" r:id="rId6"/>
    <p:sldId id="260" r:id="rId7"/>
    <p:sldId id="11088550" r:id="rId8"/>
    <p:sldId id="11088596" r:id="rId9"/>
    <p:sldId id="11088522" r:id="rId10"/>
    <p:sldId id="11088597" r:id="rId11"/>
    <p:sldId id="11088599" r:id="rId12"/>
    <p:sldId id="11088607" r:id="rId13"/>
    <p:sldId id="11088612" r:id="rId14"/>
    <p:sldId id="11088608" r:id="rId15"/>
    <p:sldId id="11088496" r:id="rId16"/>
    <p:sldId id="1108859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C5E0B4"/>
    <a:srgbClr val="4EAD9A"/>
    <a:srgbClr val="D1C66C"/>
    <a:srgbClr val="1C6170"/>
    <a:srgbClr val="4DAC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192" autoAdjust="0"/>
  </p:normalViewPr>
  <p:slideViewPr>
    <p:cSldViewPr snapToGrid="0">
      <p:cViewPr varScale="1">
        <p:scale>
          <a:sx n="59" d="100"/>
          <a:sy n="59" d="100"/>
        </p:scale>
        <p:origin x="18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4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44AD2-347D-4204-87F5-74CE71947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01429-DB50-465B-8F96-56F62D59BF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F0C57-D587-4C3F-9C16-40E8B9B6D8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B3383-131B-40EA-8101-36CAD843D3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hyperlink" Target="&#23567;&#23398;&#12289;&#24188;&#20799;&#22253;&#26032;&#25945;&#24072;&#35797;&#29992;&#26399;&#22521;&#35757;&#23398;&#26657;&#32771;&#26680;&#23398;&#26102;&#35748;&#23450;&#34920;.xlsx" TargetMode="Externa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hyperlink" Target="&#25945;&#20195;&#20250;&#21508;&#39033;&#21046;&#24230;&#26041;&#26696;&#26368;&#26032;\2021&#24180;&#20851;&#20110;&#26032;&#32654;&#25945;&#24037;&#32771;&#26680;&#22870;&#21169;&#21457;&#25918;&#30340;&#23454;&#26045;&#26041;&#26696;&#65288;&#31532;&#20108;&#31295;&#65289;.doc" TargetMode="External"/><Relationship Id="rId5" Type="http://schemas.openxmlformats.org/officeDocument/2006/relationships/hyperlink" Target="&#25945;&#20195;&#20250;&#21508;&#39033;&#21046;&#24230;&#26041;&#26696;&#26368;&#26032;\2021&#24180;1&#26376;&#26032;&#39759;&#24188;&#20799;&#22253;&#25945;&#24037;&#32771;&#26680;&#26041;&#26696;.doc" TargetMode="External"/><Relationship Id="rId4" Type="http://schemas.openxmlformats.org/officeDocument/2006/relationships/hyperlink" Target="&#25945;&#20195;&#20250;&#21508;&#39033;&#21046;&#24230;&#26041;&#26696;&#26368;&#26032;\&#26032;&#39759;&#24188;&#20799;&#22253;&#32771;&#21220;&#21046;&#24230;%2020210127.doc" TargetMode="External"/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29" y="4758882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534" y="515656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912" y="497750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550" y="4206432"/>
            <a:ext cx="1147241" cy="1147241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05130">
            <a:off x="7133598" y="4848514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629476" y="5524395"/>
            <a:ext cx="1383912" cy="13839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57630" y="376555"/>
            <a:ext cx="950277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6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从新出发，幸福起航</a:t>
            </a:r>
            <a:endParaRPr lang="zh-CN" altLang="en-US" sz="6600" b="1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——</a:t>
            </a:r>
            <a:r>
              <a:rPr lang="zh-CN" altLang="en-US" sz="6000" b="1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新教师岗前培训</a:t>
            </a:r>
            <a:endParaRPr lang="zh-CN" altLang="en-US" sz="6000" b="1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43045" y="3376295"/>
            <a:ext cx="4132580" cy="1383665"/>
          </a:xfrm>
          <a:prstGeom prst="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常州市新北区新魏幼儿园</a:t>
            </a:r>
            <a:endParaRPr kumimoji="0" lang="en-US" altLang="zh-CN" sz="2800" b="1" i="0" u="none" strike="noStrike" kern="1200" cap="none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2021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年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8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月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25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日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33" grpId="0" bldLvl="0" animBg="1"/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4" y="4699827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04" y="507020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97" y="486066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4048952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823151" y="5524395"/>
            <a:ext cx="1383912" cy="13839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734310" y="2148205"/>
            <a:ext cx="67500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三、教育教学</a:t>
            </a:r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培训</a:t>
            </a:r>
            <a:endParaRPr lang="zh-CN" altLang="en-US" sz="60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4" y="4699827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04" y="507020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97" y="486066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4048952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823151" y="5524395"/>
            <a:ext cx="1383912" cy="13839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13485" y="2106930"/>
            <a:ext cx="97643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hlinkClick r:id="rId8" tooltip="" action="ppaction://hlinkfile"/>
              </a:rPr>
              <a:t>新教师试用期培训考核要求</a:t>
            </a:r>
            <a:endParaRPr lang="zh-CN" altLang="en-US" sz="60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4" y="4699827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04" y="507020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97" y="486066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4048952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823151" y="5524395"/>
            <a:ext cx="1383912" cy="13839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760470" y="2179955"/>
            <a:ext cx="67500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四、总结</a:t>
            </a:r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引领</a:t>
            </a:r>
            <a:endParaRPr lang="zh-CN" altLang="en-US" sz="60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4" y="4699827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04" y="507020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97" y="486066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4048952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823151" y="5524395"/>
            <a:ext cx="1383912" cy="13839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03225" y="601980"/>
            <a:ext cx="11114405" cy="3609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>
              <a:lnSpc>
                <a:spcPct val="130000"/>
              </a:lnSpc>
            </a:pPr>
            <a:r>
              <a:rPr lang="zh-CN" altLang="en-US" sz="44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寄语：</a:t>
            </a:r>
            <a:endParaRPr lang="zh-CN" altLang="en-US" sz="44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indent="267970">
              <a:lnSpc>
                <a:spcPct val="130000"/>
              </a:lnSpc>
            </a:pPr>
            <a:r>
              <a:rPr lang="zh-CN" altLang="en-US" sz="44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重视</a:t>
            </a:r>
            <a:r>
              <a:rPr lang="zh-CN" altLang="en-US" sz="44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个人反思，努力提高自身的专业成长</a:t>
            </a:r>
            <a:endParaRPr lang="zh-CN" altLang="en-US" sz="44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indent="267970">
              <a:lnSpc>
                <a:spcPct val="130000"/>
              </a:lnSpc>
            </a:pPr>
            <a:r>
              <a:rPr lang="zh-CN" altLang="en-US" sz="44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处理好人际关系，学习他人正确的人生观</a:t>
            </a:r>
            <a:endParaRPr lang="zh-CN" altLang="en-US" sz="44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indent="267970">
              <a:lnSpc>
                <a:spcPct val="130000"/>
              </a:lnSpc>
            </a:pPr>
            <a:r>
              <a:rPr lang="zh-CN" altLang="en-US" sz="44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确立积极的人生态度，享受幸福的幼儿教育</a:t>
            </a:r>
            <a:endParaRPr lang="zh-CN" altLang="en-US" sz="44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4" y="4699827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04" y="507020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97" y="486066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4048952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823151" y="5524395"/>
            <a:ext cx="1383912" cy="13839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110355" y="2073910"/>
            <a:ext cx="39985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感谢</a:t>
            </a:r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参与！</a:t>
            </a:r>
            <a:endParaRPr lang="zh-CN" altLang="en-US" sz="60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80" y="1143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545" y="3983355"/>
            <a:ext cx="1862455" cy="27292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0070" y="37020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7970"/>
            <a:r>
              <a:rPr lang="zh-CN" sz="48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目录</a:t>
            </a:r>
            <a:endParaRPr lang="zh-CN" sz="4800" b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grpSp>
        <p:nvGrpSpPr>
          <p:cNvPr id="49" name="组合 2" descr="KSO_WM_TAG_VERSION=1.0&amp;KSO_WM_BEAUTIFY_FLAG=#wm#&amp;KSO_WM_UNIT_TYPE=i&amp;KSO_WM_UNIT_ID=wpsdiag20163369_4*i*1&amp;KSO_WM_TEMPLATE_CATEGORY=wpsdiag&amp;KSO_WM_TEMPLATE_INDEX=20163369"/>
          <p:cNvGrpSpPr/>
          <p:nvPr/>
        </p:nvGrpSpPr>
        <p:grpSpPr>
          <a:xfrm rot="0">
            <a:off x="905510" y="1429385"/>
            <a:ext cx="9704070" cy="5007610"/>
            <a:chOff x="0" y="0"/>
            <a:chExt cx="5031496" cy="2744780"/>
          </a:xfrm>
        </p:grpSpPr>
        <p:grpSp>
          <p:nvGrpSpPr>
            <p:cNvPr id="50" name="组合 50"/>
            <p:cNvGrpSpPr/>
            <p:nvPr/>
          </p:nvGrpSpPr>
          <p:grpSpPr>
            <a:xfrm>
              <a:off x="2315386" y="80400"/>
              <a:ext cx="1963779" cy="1536757"/>
              <a:chOff x="2315386" y="80400"/>
              <a:chExt cx="2815167" cy="2203010"/>
            </a:xfrm>
          </p:grpSpPr>
          <p:sp>
            <p:nvSpPr>
              <p:cNvPr id="51" name="任意多边形: 形状 51" descr="KSO_WM_UNIT_INDEX=1_1&amp;KSO_WM_UNIT_TYPE=l_i&amp;KSO_WM_UNIT_ID=wpsdiag20163369_4*l_i*1_1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5&amp;KSO_WM_UNIT_FILL_BACK_SCHEMECOLOR_INDEX=0"/>
              <p:cNvSpPr/>
              <p:nvPr/>
            </p:nvSpPr>
            <p:spPr>
              <a:xfrm>
                <a:off x="2477588" y="80400"/>
                <a:ext cx="2324602" cy="1834710"/>
              </a:xfrm>
              <a:custGeom>
                <a:avLst/>
                <a:gdLst>
                  <a:gd name="connsiteX0" fmla="*/ 1162301 w 2324602"/>
                  <a:gd name="connsiteY0" fmla="*/ 0 h 1834710"/>
                  <a:gd name="connsiteX1" fmla="*/ 2324602 w 2324602"/>
                  <a:gd name="connsiteY1" fmla="*/ 1162301 h 1834710"/>
                  <a:gd name="connsiteX2" fmla="*/ 2126099 w 2324602"/>
                  <a:gd name="connsiteY2" fmla="*/ 1812155 h 1834710"/>
                  <a:gd name="connsiteX3" fmla="*/ 2109233 w 2324602"/>
                  <a:gd name="connsiteY3" fmla="*/ 1834710 h 1834710"/>
                  <a:gd name="connsiteX4" fmla="*/ 215370 w 2324602"/>
                  <a:gd name="connsiteY4" fmla="*/ 1834710 h 1834710"/>
                  <a:gd name="connsiteX5" fmla="*/ 198503 w 2324602"/>
                  <a:gd name="connsiteY5" fmla="*/ 1812155 h 1834710"/>
                  <a:gd name="connsiteX6" fmla="*/ 0 w 2324602"/>
                  <a:gd name="connsiteY6" fmla="*/ 1162301 h 1834710"/>
                  <a:gd name="connsiteX7" fmla="*/ 1162301 w 2324602"/>
                  <a:gd name="connsiteY7" fmla="*/ 0 h 183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4602" h="1834710">
                    <a:moveTo>
                      <a:pt x="1162301" y="0"/>
                    </a:moveTo>
                    <a:cubicBezTo>
                      <a:pt x="1804222" y="0"/>
                      <a:pt x="2324602" y="520380"/>
                      <a:pt x="2324602" y="1162301"/>
                    </a:cubicBezTo>
                    <a:cubicBezTo>
                      <a:pt x="2324602" y="1403021"/>
                      <a:pt x="2251424" y="1626650"/>
                      <a:pt x="2126099" y="1812155"/>
                    </a:cubicBezTo>
                    <a:lnTo>
                      <a:pt x="2109233" y="1834710"/>
                    </a:lnTo>
                    <a:lnTo>
                      <a:pt x="215370" y="1834710"/>
                    </a:lnTo>
                    <a:lnTo>
                      <a:pt x="198503" y="1812155"/>
                    </a:lnTo>
                    <a:cubicBezTo>
                      <a:pt x="73179" y="1626650"/>
                      <a:pt x="0" y="1403021"/>
                      <a:pt x="0" y="1162301"/>
                    </a:cubicBezTo>
                    <a:cubicBezTo>
                      <a:pt x="0" y="520380"/>
                      <a:pt x="520380" y="0"/>
                      <a:pt x="1162301" y="0"/>
                    </a:cubicBezTo>
                    <a:close/>
                  </a:path>
                </a:pathLst>
              </a:custGeom>
              <a:solidFill>
                <a:srgbClr val="17506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</p:sp>
          <p:sp>
            <p:nvSpPr>
              <p:cNvPr id="52" name="任意多边形: 形状 52" descr="KSO_WM_UNIT_INDEX=1_2&amp;KSO_WM_UNIT_TYPE=l_i&amp;KSO_WM_UNIT_ID=wpsdiag20163369_4*l_i*1_2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14&amp;KSO_WM_UNIT_FILL_BACK_SCHEMECOLOR_INDEX=0&amp;KSO_WM_UNIT_LINE_FILL_TYPE=1&amp;KSO_WM_UNIT_LINE_FORE_SCHEMECOLOR_INDEX=0&amp;KSO_WM_UNIT_LINE_BACK_SCHEMECOLOR_INDEX=0"/>
              <p:cNvSpPr/>
              <p:nvPr/>
            </p:nvSpPr>
            <p:spPr>
              <a:xfrm>
                <a:off x="2617126" y="219939"/>
                <a:ext cx="2045526" cy="1695171"/>
              </a:xfrm>
              <a:custGeom>
                <a:avLst/>
                <a:gdLst>
                  <a:gd name="connsiteX0" fmla="*/ 1022763 w 2045526"/>
                  <a:gd name="connsiteY0" fmla="*/ 0 h 1695171"/>
                  <a:gd name="connsiteX1" fmla="*/ 2045526 w 2045526"/>
                  <a:gd name="connsiteY1" fmla="*/ 1022763 h 1695171"/>
                  <a:gd name="connsiteX2" fmla="*/ 1870854 w 2045526"/>
                  <a:gd name="connsiteY2" fmla="*/ 1594599 h 1695171"/>
                  <a:gd name="connsiteX3" fmla="*/ 1787875 w 2045526"/>
                  <a:gd name="connsiteY3" fmla="*/ 1695171 h 1695171"/>
                  <a:gd name="connsiteX4" fmla="*/ 257651 w 2045526"/>
                  <a:gd name="connsiteY4" fmla="*/ 1695171 h 1695171"/>
                  <a:gd name="connsiteX5" fmla="*/ 174672 w 2045526"/>
                  <a:gd name="connsiteY5" fmla="*/ 1594599 h 1695171"/>
                  <a:gd name="connsiteX6" fmla="*/ 0 w 2045526"/>
                  <a:gd name="connsiteY6" fmla="*/ 1022763 h 1695171"/>
                  <a:gd name="connsiteX7" fmla="*/ 1022763 w 2045526"/>
                  <a:gd name="connsiteY7" fmla="*/ 0 h 169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5526" h="1695171">
                    <a:moveTo>
                      <a:pt x="1022763" y="0"/>
                    </a:moveTo>
                    <a:cubicBezTo>
                      <a:pt x="1587619" y="0"/>
                      <a:pt x="2045526" y="457907"/>
                      <a:pt x="2045526" y="1022763"/>
                    </a:cubicBezTo>
                    <a:cubicBezTo>
                      <a:pt x="2045526" y="1234584"/>
                      <a:pt x="1981133" y="1431365"/>
                      <a:pt x="1870854" y="1594599"/>
                    </a:cubicBezTo>
                    <a:lnTo>
                      <a:pt x="1787875" y="1695171"/>
                    </a:lnTo>
                    <a:lnTo>
                      <a:pt x="257651" y="1695171"/>
                    </a:lnTo>
                    <a:lnTo>
                      <a:pt x="174672" y="1594599"/>
                    </a:lnTo>
                    <a:cubicBezTo>
                      <a:pt x="64393" y="1431365"/>
                      <a:pt x="0" y="1234584"/>
                      <a:pt x="0" y="1022763"/>
                    </a:cubicBezTo>
                    <a:cubicBezTo>
                      <a:pt x="0" y="457907"/>
                      <a:pt x="457907" y="0"/>
                      <a:pt x="10227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sp>
          <p:grpSp>
            <p:nvGrpSpPr>
              <p:cNvPr id="53" name="组合 53"/>
              <p:cNvGrpSpPr/>
              <p:nvPr/>
            </p:nvGrpSpPr>
            <p:grpSpPr>
              <a:xfrm>
                <a:off x="2315386" y="1915110"/>
                <a:ext cx="2815167" cy="368300"/>
                <a:chOff x="2315386" y="1915110"/>
                <a:chExt cx="2815167" cy="368300"/>
              </a:xfrm>
            </p:grpSpPr>
            <p:sp>
              <p:nvSpPr>
                <p:cNvPr id="54" name="矩形 54" descr="KSO_WM_UNIT_INDEX=1_3&amp;KSO_WM_UNIT_TYPE=l_i&amp;KSO_WM_UNIT_ID=wpsdiag20163369_4*l_i*1_3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2495970" y="1915110"/>
                  <a:ext cx="2287838" cy="1354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190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</p:sp>
            <p:sp>
              <p:nvSpPr>
                <p:cNvPr id="55" name="矩形 55" descr="KSO_WM_UNIT_INDEX=1_4&amp;KSO_WM_UNIT_TYPE=l_i&amp;KSO_WM_UNIT_ID=wpsdiag20163369_4*l_i*1_4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2315386" y="1915110"/>
                  <a:ext cx="2815167" cy="3683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</p:sp>
          </p:grpSp>
        </p:grpSp>
        <p:grpSp>
          <p:nvGrpSpPr>
            <p:cNvPr id="58" name="组合 58"/>
            <p:cNvGrpSpPr/>
            <p:nvPr/>
          </p:nvGrpSpPr>
          <p:grpSpPr>
            <a:xfrm>
              <a:off x="0" y="0"/>
              <a:ext cx="1963779" cy="1536757"/>
              <a:chOff x="0" y="0"/>
              <a:chExt cx="2815167" cy="2203010"/>
            </a:xfrm>
          </p:grpSpPr>
          <p:sp>
            <p:nvSpPr>
              <p:cNvPr id="59" name="任意多边形: 形状 59" descr="KSO_WM_UNIT_INDEX=1_5&amp;KSO_WM_UNIT_TYPE=l_i&amp;KSO_WM_UNIT_ID=wpsdiag20163369_4*l_i*1_5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6&amp;KSO_WM_UNIT_FILL_BACK_SCHEMECOLOR_INDEX=0"/>
              <p:cNvSpPr/>
              <p:nvPr/>
            </p:nvSpPr>
            <p:spPr>
              <a:xfrm>
                <a:off x="162202" y="0"/>
                <a:ext cx="2324602" cy="1834710"/>
              </a:xfrm>
              <a:custGeom>
                <a:avLst/>
                <a:gdLst>
                  <a:gd name="connsiteX0" fmla="*/ 1162301 w 2324602"/>
                  <a:gd name="connsiteY0" fmla="*/ 0 h 1834710"/>
                  <a:gd name="connsiteX1" fmla="*/ 2324602 w 2324602"/>
                  <a:gd name="connsiteY1" fmla="*/ 1162301 h 1834710"/>
                  <a:gd name="connsiteX2" fmla="*/ 2126099 w 2324602"/>
                  <a:gd name="connsiteY2" fmla="*/ 1812155 h 1834710"/>
                  <a:gd name="connsiteX3" fmla="*/ 2109233 w 2324602"/>
                  <a:gd name="connsiteY3" fmla="*/ 1834710 h 1834710"/>
                  <a:gd name="connsiteX4" fmla="*/ 215370 w 2324602"/>
                  <a:gd name="connsiteY4" fmla="*/ 1834710 h 1834710"/>
                  <a:gd name="connsiteX5" fmla="*/ 198503 w 2324602"/>
                  <a:gd name="connsiteY5" fmla="*/ 1812155 h 1834710"/>
                  <a:gd name="connsiteX6" fmla="*/ 0 w 2324602"/>
                  <a:gd name="connsiteY6" fmla="*/ 1162301 h 1834710"/>
                  <a:gd name="connsiteX7" fmla="*/ 1162301 w 2324602"/>
                  <a:gd name="connsiteY7" fmla="*/ 0 h 183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4602" h="1834710">
                    <a:moveTo>
                      <a:pt x="1162301" y="0"/>
                    </a:moveTo>
                    <a:cubicBezTo>
                      <a:pt x="1804222" y="0"/>
                      <a:pt x="2324602" y="520380"/>
                      <a:pt x="2324602" y="1162301"/>
                    </a:cubicBezTo>
                    <a:cubicBezTo>
                      <a:pt x="2324602" y="1403021"/>
                      <a:pt x="2251424" y="1626650"/>
                      <a:pt x="2126099" y="1812155"/>
                    </a:cubicBezTo>
                    <a:lnTo>
                      <a:pt x="2109233" y="1834710"/>
                    </a:lnTo>
                    <a:lnTo>
                      <a:pt x="215370" y="1834710"/>
                    </a:lnTo>
                    <a:lnTo>
                      <a:pt x="198503" y="1812155"/>
                    </a:lnTo>
                    <a:cubicBezTo>
                      <a:pt x="73179" y="1626650"/>
                      <a:pt x="0" y="1403021"/>
                      <a:pt x="0" y="1162301"/>
                    </a:cubicBezTo>
                    <a:cubicBezTo>
                      <a:pt x="0" y="520380"/>
                      <a:pt x="520380" y="0"/>
                      <a:pt x="1162301" y="0"/>
                    </a:cubicBezTo>
                    <a:close/>
                  </a:path>
                </a:pathLst>
              </a:custGeom>
              <a:solidFill>
                <a:srgbClr val="E95A3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</p:sp>
          <p:sp>
            <p:nvSpPr>
              <p:cNvPr id="60" name="任意多边形: 形状 60" descr="KSO_WM_UNIT_INDEX=1_6&amp;KSO_WM_UNIT_TYPE=l_i&amp;KSO_WM_UNIT_ID=wpsdiag20163369_4*l_i*1_6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14&amp;KSO_WM_UNIT_FILL_BACK_SCHEMECOLOR_INDEX=0&amp;KSO_WM_UNIT_LINE_FILL_TYPE=1&amp;KSO_WM_UNIT_LINE_FORE_SCHEMECOLOR_INDEX=0&amp;KSO_WM_UNIT_LINE_BACK_SCHEMECOLOR_INDEX=0"/>
              <p:cNvSpPr/>
              <p:nvPr/>
            </p:nvSpPr>
            <p:spPr>
              <a:xfrm>
                <a:off x="301740" y="139539"/>
                <a:ext cx="2045526" cy="1695171"/>
              </a:xfrm>
              <a:custGeom>
                <a:avLst/>
                <a:gdLst>
                  <a:gd name="connsiteX0" fmla="*/ 1022763 w 2045526"/>
                  <a:gd name="connsiteY0" fmla="*/ 0 h 1695171"/>
                  <a:gd name="connsiteX1" fmla="*/ 2045526 w 2045526"/>
                  <a:gd name="connsiteY1" fmla="*/ 1022763 h 1695171"/>
                  <a:gd name="connsiteX2" fmla="*/ 1870854 w 2045526"/>
                  <a:gd name="connsiteY2" fmla="*/ 1594599 h 1695171"/>
                  <a:gd name="connsiteX3" fmla="*/ 1787875 w 2045526"/>
                  <a:gd name="connsiteY3" fmla="*/ 1695171 h 1695171"/>
                  <a:gd name="connsiteX4" fmla="*/ 257651 w 2045526"/>
                  <a:gd name="connsiteY4" fmla="*/ 1695171 h 1695171"/>
                  <a:gd name="connsiteX5" fmla="*/ 174672 w 2045526"/>
                  <a:gd name="connsiteY5" fmla="*/ 1594599 h 1695171"/>
                  <a:gd name="connsiteX6" fmla="*/ 0 w 2045526"/>
                  <a:gd name="connsiteY6" fmla="*/ 1022763 h 1695171"/>
                  <a:gd name="connsiteX7" fmla="*/ 1022763 w 2045526"/>
                  <a:gd name="connsiteY7" fmla="*/ 0 h 169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5526" h="1695171">
                    <a:moveTo>
                      <a:pt x="1022763" y="0"/>
                    </a:moveTo>
                    <a:cubicBezTo>
                      <a:pt x="1587619" y="0"/>
                      <a:pt x="2045526" y="457907"/>
                      <a:pt x="2045526" y="1022763"/>
                    </a:cubicBezTo>
                    <a:cubicBezTo>
                      <a:pt x="2045526" y="1234584"/>
                      <a:pt x="1981133" y="1431365"/>
                      <a:pt x="1870854" y="1594599"/>
                    </a:cubicBezTo>
                    <a:lnTo>
                      <a:pt x="1787875" y="1695171"/>
                    </a:lnTo>
                    <a:lnTo>
                      <a:pt x="257651" y="1695171"/>
                    </a:lnTo>
                    <a:lnTo>
                      <a:pt x="174672" y="1594599"/>
                    </a:lnTo>
                    <a:cubicBezTo>
                      <a:pt x="64393" y="1431365"/>
                      <a:pt x="0" y="1234584"/>
                      <a:pt x="0" y="1022763"/>
                    </a:cubicBezTo>
                    <a:cubicBezTo>
                      <a:pt x="0" y="457907"/>
                      <a:pt x="457907" y="0"/>
                      <a:pt x="10227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sp>
          <p:grpSp>
            <p:nvGrpSpPr>
              <p:cNvPr id="61" name="组合 61"/>
              <p:cNvGrpSpPr/>
              <p:nvPr/>
            </p:nvGrpSpPr>
            <p:grpSpPr>
              <a:xfrm>
                <a:off x="0" y="1834710"/>
                <a:ext cx="2815167" cy="368300"/>
                <a:chOff x="0" y="1834710"/>
                <a:chExt cx="2815167" cy="368300"/>
              </a:xfrm>
            </p:grpSpPr>
            <p:sp>
              <p:nvSpPr>
                <p:cNvPr id="62" name="矩形 62" descr="KSO_WM_UNIT_INDEX=1_7&amp;KSO_WM_UNIT_TYPE=l_i&amp;KSO_WM_UNIT_ID=wpsdiag20163369_4*l_i*1_7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180584" y="1834710"/>
                  <a:ext cx="2287838" cy="1354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190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</p:sp>
            <p:sp>
              <p:nvSpPr>
                <p:cNvPr id="63" name="矩形 63" descr="KSO_WM_UNIT_INDEX=1_8&amp;KSO_WM_UNIT_TYPE=l_i&amp;KSO_WM_UNIT_ID=wpsdiag20163369_4*l_i*1_8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0" y="1834710"/>
                  <a:ext cx="2815167" cy="3683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</p:sp>
          </p:grpSp>
        </p:grpSp>
        <p:sp>
          <p:nvSpPr>
            <p:cNvPr id="64" name="矩形 64" descr="KSO_WM_UNIT_INDEX=1_1_1&amp;KSO_WM_UNIT_TYPE=l_h_a&amp;KSO_WM_UNIT_ID=wpsdiag20163369_4*l_h_a*1_1_1&amp;KSO_WM_UNIT_LAYERLEVEL=1_1_1&amp;KSO_WM_UNIT_HIGHLIGHT=0&amp;KSO_WM_UNIT_CLEAR=0&amp;KSO_WM_UNIT_COMPATIBLE=0&amp;KSO_WM_UNIT_PRESET_TEXT=添加文本&amp;KSO_WM_UNIT_VALUE=9&amp;KSO_WM_TAG_VERSION=1.0&amp;KSO_WM_BEAUTIFY_FLAG=#wm#&amp;KSO_WM_TEMPLATE_CATEGORY=wpsdiag&amp;KSO_WM_TEMPLATE_INDEX=20163369&amp;KSO_WM_SLIDE_ITEM_CNT=4&amp;KSO_WM_DIAGRAM_GROUP_CODE=l1_1&amp;KSO_WM_UNIT_TEXT_FILL_TYPE=1&amp;KSO_WM_UNIT_TEXT_FILL_FORE_SCHEMECOLOR_INDEX=6"/>
            <p:cNvSpPr/>
            <p:nvPr/>
          </p:nvSpPr>
          <p:spPr>
            <a:xfrm>
              <a:off x="309818" y="501203"/>
              <a:ext cx="1364713" cy="3884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走进</a:t>
              </a: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园所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66" name="组合 66"/>
            <p:cNvGrpSpPr/>
            <p:nvPr/>
          </p:nvGrpSpPr>
          <p:grpSpPr>
            <a:xfrm>
              <a:off x="1044546" y="749541"/>
              <a:ext cx="1963779" cy="1536757"/>
              <a:chOff x="1044546" y="749541"/>
              <a:chExt cx="2815167" cy="2203010"/>
            </a:xfrm>
          </p:grpSpPr>
          <p:sp>
            <p:nvSpPr>
              <p:cNvPr id="67" name="任意多边形: 形状 67" descr="KSO_WM_UNIT_INDEX=1_9&amp;KSO_WM_UNIT_TYPE=l_i&amp;KSO_WM_UNIT_ID=wpsdiag20163369_4*l_i*1_9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7&amp;KSO_WM_UNIT_FILL_BACK_SCHEMECOLOR_INDEX=0"/>
              <p:cNvSpPr/>
              <p:nvPr/>
            </p:nvSpPr>
            <p:spPr>
              <a:xfrm>
                <a:off x="1206748" y="749541"/>
                <a:ext cx="2324602" cy="1834710"/>
              </a:xfrm>
              <a:custGeom>
                <a:avLst/>
                <a:gdLst>
                  <a:gd name="connsiteX0" fmla="*/ 1162301 w 2324602"/>
                  <a:gd name="connsiteY0" fmla="*/ 0 h 1834710"/>
                  <a:gd name="connsiteX1" fmla="*/ 2324602 w 2324602"/>
                  <a:gd name="connsiteY1" fmla="*/ 1162301 h 1834710"/>
                  <a:gd name="connsiteX2" fmla="*/ 2126099 w 2324602"/>
                  <a:gd name="connsiteY2" fmla="*/ 1812155 h 1834710"/>
                  <a:gd name="connsiteX3" fmla="*/ 2109233 w 2324602"/>
                  <a:gd name="connsiteY3" fmla="*/ 1834710 h 1834710"/>
                  <a:gd name="connsiteX4" fmla="*/ 215370 w 2324602"/>
                  <a:gd name="connsiteY4" fmla="*/ 1834710 h 1834710"/>
                  <a:gd name="connsiteX5" fmla="*/ 198503 w 2324602"/>
                  <a:gd name="connsiteY5" fmla="*/ 1812155 h 1834710"/>
                  <a:gd name="connsiteX6" fmla="*/ 0 w 2324602"/>
                  <a:gd name="connsiteY6" fmla="*/ 1162301 h 1834710"/>
                  <a:gd name="connsiteX7" fmla="*/ 1162301 w 2324602"/>
                  <a:gd name="connsiteY7" fmla="*/ 0 h 183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4602" h="1834710">
                    <a:moveTo>
                      <a:pt x="1162301" y="0"/>
                    </a:moveTo>
                    <a:cubicBezTo>
                      <a:pt x="1804222" y="0"/>
                      <a:pt x="2324602" y="520380"/>
                      <a:pt x="2324602" y="1162301"/>
                    </a:cubicBezTo>
                    <a:cubicBezTo>
                      <a:pt x="2324602" y="1403021"/>
                      <a:pt x="2251424" y="1626650"/>
                      <a:pt x="2126099" y="1812155"/>
                    </a:cubicBezTo>
                    <a:lnTo>
                      <a:pt x="2109233" y="1834710"/>
                    </a:lnTo>
                    <a:lnTo>
                      <a:pt x="215370" y="1834710"/>
                    </a:lnTo>
                    <a:lnTo>
                      <a:pt x="198503" y="1812155"/>
                    </a:lnTo>
                    <a:cubicBezTo>
                      <a:pt x="73179" y="1626650"/>
                      <a:pt x="0" y="1403021"/>
                      <a:pt x="0" y="1162301"/>
                    </a:cubicBezTo>
                    <a:cubicBezTo>
                      <a:pt x="0" y="520380"/>
                      <a:pt x="520380" y="0"/>
                      <a:pt x="1162301" y="0"/>
                    </a:cubicBezTo>
                    <a:close/>
                  </a:path>
                </a:pathLst>
              </a:custGeom>
              <a:solidFill>
                <a:srgbClr val="3CAD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</p:sp>
          <p:sp>
            <p:nvSpPr>
              <p:cNvPr id="68" name="任意多边形: 形状 68" descr="KSO_WM_UNIT_INDEX=1_10&amp;KSO_WM_UNIT_TYPE=l_i&amp;KSO_WM_UNIT_ID=wpsdiag20163369_4*l_i*1_10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14&amp;KSO_WM_UNIT_FILL_BACK_SCHEMECOLOR_INDEX=0&amp;KSO_WM_UNIT_LINE_FILL_TYPE=1&amp;KSO_WM_UNIT_LINE_FORE_SCHEMECOLOR_INDEX=0&amp;KSO_WM_UNIT_LINE_BACK_SCHEMECOLOR_INDEX=0"/>
              <p:cNvSpPr/>
              <p:nvPr/>
            </p:nvSpPr>
            <p:spPr>
              <a:xfrm>
                <a:off x="1346286" y="889080"/>
                <a:ext cx="2045526" cy="1695171"/>
              </a:xfrm>
              <a:custGeom>
                <a:avLst/>
                <a:gdLst>
                  <a:gd name="connsiteX0" fmla="*/ 1022763 w 2045526"/>
                  <a:gd name="connsiteY0" fmla="*/ 0 h 1695171"/>
                  <a:gd name="connsiteX1" fmla="*/ 2045526 w 2045526"/>
                  <a:gd name="connsiteY1" fmla="*/ 1022763 h 1695171"/>
                  <a:gd name="connsiteX2" fmla="*/ 1870854 w 2045526"/>
                  <a:gd name="connsiteY2" fmla="*/ 1594599 h 1695171"/>
                  <a:gd name="connsiteX3" fmla="*/ 1787875 w 2045526"/>
                  <a:gd name="connsiteY3" fmla="*/ 1695171 h 1695171"/>
                  <a:gd name="connsiteX4" fmla="*/ 257651 w 2045526"/>
                  <a:gd name="connsiteY4" fmla="*/ 1695171 h 1695171"/>
                  <a:gd name="connsiteX5" fmla="*/ 174672 w 2045526"/>
                  <a:gd name="connsiteY5" fmla="*/ 1594599 h 1695171"/>
                  <a:gd name="connsiteX6" fmla="*/ 0 w 2045526"/>
                  <a:gd name="connsiteY6" fmla="*/ 1022763 h 1695171"/>
                  <a:gd name="connsiteX7" fmla="*/ 1022763 w 2045526"/>
                  <a:gd name="connsiteY7" fmla="*/ 0 h 169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5526" h="1695171">
                    <a:moveTo>
                      <a:pt x="1022763" y="0"/>
                    </a:moveTo>
                    <a:cubicBezTo>
                      <a:pt x="1587619" y="0"/>
                      <a:pt x="2045526" y="457907"/>
                      <a:pt x="2045526" y="1022763"/>
                    </a:cubicBezTo>
                    <a:cubicBezTo>
                      <a:pt x="2045526" y="1234584"/>
                      <a:pt x="1981133" y="1431365"/>
                      <a:pt x="1870854" y="1594599"/>
                    </a:cubicBezTo>
                    <a:lnTo>
                      <a:pt x="1787875" y="1695171"/>
                    </a:lnTo>
                    <a:lnTo>
                      <a:pt x="257651" y="1695171"/>
                    </a:lnTo>
                    <a:lnTo>
                      <a:pt x="174672" y="1594599"/>
                    </a:lnTo>
                    <a:cubicBezTo>
                      <a:pt x="64393" y="1431365"/>
                      <a:pt x="0" y="1234584"/>
                      <a:pt x="0" y="1022763"/>
                    </a:cubicBezTo>
                    <a:cubicBezTo>
                      <a:pt x="0" y="457907"/>
                      <a:pt x="457907" y="0"/>
                      <a:pt x="10227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sp>
          <p:grpSp>
            <p:nvGrpSpPr>
              <p:cNvPr id="69" name="组合 69"/>
              <p:cNvGrpSpPr/>
              <p:nvPr/>
            </p:nvGrpSpPr>
            <p:grpSpPr>
              <a:xfrm>
                <a:off x="1044546" y="2584251"/>
                <a:ext cx="2815167" cy="368300"/>
                <a:chOff x="1044546" y="2584251"/>
                <a:chExt cx="2815167" cy="368300"/>
              </a:xfrm>
            </p:grpSpPr>
            <p:sp>
              <p:nvSpPr>
                <p:cNvPr id="70" name="矩形 70" descr="KSO_WM_UNIT_INDEX=1_11&amp;KSO_WM_UNIT_TYPE=l_i&amp;KSO_WM_UNIT_ID=wpsdiag20163369_4*l_i*1_11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1225130" y="2584251"/>
                  <a:ext cx="2287838" cy="1354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190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</p:sp>
            <p:sp>
              <p:nvSpPr>
                <p:cNvPr id="71" name="矩形 71" descr="KSO_WM_UNIT_INDEX=1_12&amp;KSO_WM_UNIT_TYPE=l_i&amp;KSO_WM_UNIT_ID=wpsdiag20163369_4*l_i*1_12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1044546" y="2584251"/>
                  <a:ext cx="2815167" cy="3683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</p:sp>
          </p:grpSp>
        </p:grpSp>
        <p:grpSp>
          <p:nvGrpSpPr>
            <p:cNvPr id="74" name="组合 74"/>
            <p:cNvGrpSpPr/>
            <p:nvPr/>
          </p:nvGrpSpPr>
          <p:grpSpPr>
            <a:xfrm>
              <a:off x="3067717" y="1208023"/>
              <a:ext cx="1963779" cy="1536757"/>
              <a:chOff x="3067717" y="1208023"/>
              <a:chExt cx="2815167" cy="2203010"/>
            </a:xfrm>
          </p:grpSpPr>
          <p:sp>
            <p:nvSpPr>
              <p:cNvPr id="75" name="任意多边形: 形状 75" descr="KSO_WM_UNIT_INDEX=1_13&amp;KSO_WM_UNIT_TYPE=l_i&amp;KSO_WM_UNIT_ID=wpsdiag20163369_4*l_i*1_13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8&amp;KSO_WM_UNIT_FILL_BACK_SCHEMECOLOR_INDEX=0"/>
              <p:cNvSpPr/>
              <p:nvPr/>
            </p:nvSpPr>
            <p:spPr>
              <a:xfrm>
                <a:off x="3229919" y="1208023"/>
                <a:ext cx="2324602" cy="1834710"/>
              </a:xfrm>
              <a:custGeom>
                <a:avLst/>
                <a:gdLst>
                  <a:gd name="connsiteX0" fmla="*/ 1162301 w 2324602"/>
                  <a:gd name="connsiteY0" fmla="*/ 0 h 1834710"/>
                  <a:gd name="connsiteX1" fmla="*/ 2324602 w 2324602"/>
                  <a:gd name="connsiteY1" fmla="*/ 1162301 h 1834710"/>
                  <a:gd name="connsiteX2" fmla="*/ 2126099 w 2324602"/>
                  <a:gd name="connsiteY2" fmla="*/ 1812155 h 1834710"/>
                  <a:gd name="connsiteX3" fmla="*/ 2109233 w 2324602"/>
                  <a:gd name="connsiteY3" fmla="*/ 1834710 h 1834710"/>
                  <a:gd name="connsiteX4" fmla="*/ 215370 w 2324602"/>
                  <a:gd name="connsiteY4" fmla="*/ 1834710 h 1834710"/>
                  <a:gd name="connsiteX5" fmla="*/ 198503 w 2324602"/>
                  <a:gd name="connsiteY5" fmla="*/ 1812155 h 1834710"/>
                  <a:gd name="connsiteX6" fmla="*/ 0 w 2324602"/>
                  <a:gd name="connsiteY6" fmla="*/ 1162301 h 1834710"/>
                  <a:gd name="connsiteX7" fmla="*/ 1162301 w 2324602"/>
                  <a:gd name="connsiteY7" fmla="*/ 0 h 1834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4602" h="1834710">
                    <a:moveTo>
                      <a:pt x="1162301" y="0"/>
                    </a:moveTo>
                    <a:cubicBezTo>
                      <a:pt x="1804222" y="0"/>
                      <a:pt x="2324602" y="520380"/>
                      <a:pt x="2324602" y="1162301"/>
                    </a:cubicBezTo>
                    <a:cubicBezTo>
                      <a:pt x="2324602" y="1403021"/>
                      <a:pt x="2251424" y="1626650"/>
                      <a:pt x="2126099" y="1812155"/>
                    </a:cubicBezTo>
                    <a:lnTo>
                      <a:pt x="2109233" y="1834710"/>
                    </a:lnTo>
                    <a:lnTo>
                      <a:pt x="215370" y="1834710"/>
                    </a:lnTo>
                    <a:lnTo>
                      <a:pt x="198503" y="1812155"/>
                    </a:lnTo>
                    <a:cubicBezTo>
                      <a:pt x="73179" y="1626650"/>
                      <a:pt x="0" y="1403021"/>
                      <a:pt x="0" y="1162301"/>
                    </a:cubicBezTo>
                    <a:cubicBezTo>
                      <a:pt x="0" y="520380"/>
                      <a:pt x="520380" y="0"/>
                      <a:pt x="1162301" y="0"/>
                    </a:cubicBezTo>
                    <a:close/>
                  </a:path>
                </a:pathLst>
              </a:custGeom>
              <a:solidFill>
                <a:srgbClr val="F4B23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</p:sp>
          <p:sp>
            <p:nvSpPr>
              <p:cNvPr id="76" name="任意多边形: 形状 76" descr="KSO_WM_UNIT_INDEX=1_14&amp;KSO_WM_UNIT_TYPE=l_i&amp;KSO_WM_UNIT_ID=wpsdiag20163369_4*l_i*1_14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14&amp;KSO_WM_UNIT_FILL_BACK_SCHEMECOLOR_INDEX=0&amp;KSO_WM_UNIT_LINE_FILL_TYPE=1&amp;KSO_WM_UNIT_LINE_FORE_SCHEMECOLOR_INDEX=0&amp;KSO_WM_UNIT_LINE_BACK_SCHEMECOLOR_INDEX=0"/>
              <p:cNvSpPr/>
              <p:nvPr/>
            </p:nvSpPr>
            <p:spPr>
              <a:xfrm>
                <a:off x="3369457" y="1347562"/>
                <a:ext cx="2045526" cy="1695171"/>
              </a:xfrm>
              <a:custGeom>
                <a:avLst/>
                <a:gdLst>
                  <a:gd name="connsiteX0" fmla="*/ 1022763 w 2045526"/>
                  <a:gd name="connsiteY0" fmla="*/ 0 h 1695171"/>
                  <a:gd name="connsiteX1" fmla="*/ 2045526 w 2045526"/>
                  <a:gd name="connsiteY1" fmla="*/ 1022763 h 1695171"/>
                  <a:gd name="connsiteX2" fmla="*/ 1870854 w 2045526"/>
                  <a:gd name="connsiteY2" fmla="*/ 1594599 h 1695171"/>
                  <a:gd name="connsiteX3" fmla="*/ 1787875 w 2045526"/>
                  <a:gd name="connsiteY3" fmla="*/ 1695171 h 1695171"/>
                  <a:gd name="connsiteX4" fmla="*/ 257651 w 2045526"/>
                  <a:gd name="connsiteY4" fmla="*/ 1695171 h 1695171"/>
                  <a:gd name="connsiteX5" fmla="*/ 174672 w 2045526"/>
                  <a:gd name="connsiteY5" fmla="*/ 1594599 h 1695171"/>
                  <a:gd name="connsiteX6" fmla="*/ 0 w 2045526"/>
                  <a:gd name="connsiteY6" fmla="*/ 1022763 h 1695171"/>
                  <a:gd name="connsiteX7" fmla="*/ 1022763 w 2045526"/>
                  <a:gd name="connsiteY7" fmla="*/ 0 h 169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5526" h="1695171">
                    <a:moveTo>
                      <a:pt x="1022763" y="0"/>
                    </a:moveTo>
                    <a:cubicBezTo>
                      <a:pt x="1587619" y="0"/>
                      <a:pt x="2045526" y="457907"/>
                      <a:pt x="2045526" y="1022763"/>
                    </a:cubicBezTo>
                    <a:cubicBezTo>
                      <a:pt x="2045526" y="1234584"/>
                      <a:pt x="1981133" y="1431365"/>
                      <a:pt x="1870854" y="1594599"/>
                    </a:cubicBezTo>
                    <a:lnTo>
                      <a:pt x="1787875" y="1695171"/>
                    </a:lnTo>
                    <a:lnTo>
                      <a:pt x="257651" y="1695171"/>
                    </a:lnTo>
                    <a:lnTo>
                      <a:pt x="174672" y="1594599"/>
                    </a:lnTo>
                    <a:cubicBezTo>
                      <a:pt x="64393" y="1431365"/>
                      <a:pt x="0" y="1234584"/>
                      <a:pt x="0" y="1022763"/>
                    </a:cubicBezTo>
                    <a:cubicBezTo>
                      <a:pt x="0" y="457907"/>
                      <a:pt x="457907" y="0"/>
                      <a:pt x="10227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sp>
          <p:grpSp>
            <p:nvGrpSpPr>
              <p:cNvPr id="77" name="组合 77"/>
              <p:cNvGrpSpPr/>
              <p:nvPr/>
            </p:nvGrpSpPr>
            <p:grpSpPr>
              <a:xfrm>
                <a:off x="3067717" y="3042733"/>
                <a:ext cx="2815167" cy="368300"/>
                <a:chOff x="3067717" y="3042733"/>
                <a:chExt cx="2815167" cy="368300"/>
              </a:xfrm>
            </p:grpSpPr>
            <p:sp>
              <p:nvSpPr>
                <p:cNvPr id="78" name="矩形 78" descr="KSO_WM_UNIT_INDEX=1_15&amp;KSO_WM_UNIT_TYPE=l_i&amp;KSO_WM_UNIT_ID=wpsdiag20163369_4*l_i*1_15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3248301" y="3042733"/>
                  <a:ext cx="2287838" cy="1354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190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</p:sp>
            <p:sp>
              <p:nvSpPr>
                <p:cNvPr id="79" name="矩形 79" descr="KSO_WM_UNIT_INDEX=1_16&amp;KSO_WM_UNIT_TYPE=l_i&amp;KSO_WM_UNIT_ID=wpsdiag20163369_4*l_i*1_16&amp;KSO_WM_UNIT_LAYERLEVEL=1_1&amp;KSO_WM_UNIT_CLEAR=1&amp;KSO_WM_TAG_VERSION=1.0&amp;KSO_WM_BEAUTIFY_FLAG=#wm#&amp;KSO_WM_TEMPLATE_CATEGORY=wpsdiag&amp;KSO_WM_TEMPLATE_INDEX=20163369&amp;KSO_WM_SLIDE_ITEM_CNT=4&amp;KSO_WM_DIAGRAM_GROUP_CODE=l1_1&amp;KSO_WM_UNIT_FILL_TYPE=1&amp;KSO_WM_UNIT_FILL_FORE_SCHEMECOLOR_INDEX=0&amp;KSO_WM_UNIT_FILL_BACK_SCHEMECOLOR_INDEX=0&amp;KSO_WM_UNIT_LINE_FILL_TYPE=1&amp;KSO_WM_UNIT_LINE_FORE_SCHEMECOLOR_INDEX=0&amp;KSO_WM_UNIT_LINE_BACK_SCHEMECOLOR_INDEX=0"/>
                <p:cNvSpPr/>
                <p:nvPr/>
              </p:nvSpPr>
              <p:spPr>
                <a:xfrm>
                  <a:off x="3067717" y="3042733"/>
                  <a:ext cx="2815167" cy="3683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</p: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  <p:sp>
        <p:nvSpPr>
          <p:cNvPr id="7" name="矩形 64" descr="KSO_WM_UNIT_INDEX=1_1_1&amp;KSO_WM_UNIT_TYPE=l_h_a&amp;KSO_WM_UNIT_ID=wpsdiag20163369_4*l_h_a*1_1_1&amp;KSO_WM_UNIT_LAYERLEVEL=1_1_1&amp;KSO_WM_UNIT_HIGHLIGHT=0&amp;KSO_WM_UNIT_CLEAR=0&amp;KSO_WM_UNIT_COMPATIBLE=0&amp;KSO_WM_UNIT_PRESET_TEXT=添加文本&amp;KSO_WM_UNIT_VALUE=9&amp;KSO_WM_TAG_VERSION=1.0&amp;KSO_WM_BEAUTIFY_FLAG=#wm#&amp;KSO_WM_TEMPLATE_CATEGORY=wpsdiag&amp;KSO_WM_TEMPLATE_INDEX=20163369&amp;KSO_WM_SLIDE_ITEM_CNT=4&amp;KSO_WM_DIAGRAM_GROUP_CODE=l1_1&amp;KSO_WM_UNIT_TEXT_FILL_TYPE=1&amp;KSO_WM_UNIT_TEXT_FILL_FORE_SCHEMECOLOR_INDEX=6"/>
          <p:cNvSpPr/>
          <p:nvPr/>
        </p:nvSpPr>
        <p:spPr>
          <a:xfrm>
            <a:off x="3401695" y="3810635"/>
            <a:ext cx="2677160" cy="708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一日活动常规</a:t>
            </a:r>
            <a:endParaRPr lang="zh-CN" altLang="en-US" sz="3000" b="1" kern="12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Times New Roman" panose="02020603050405020304"/>
              <a:sym typeface="+mn-ea"/>
            </a:endParaRPr>
          </a:p>
        </p:txBody>
      </p:sp>
      <p:sp>
        <p:nvSpPr>
          <p:cNvPr id="8" name="矩形 64" descr="KSO_WM_UNIT_INDEX=1_1_1&amp;KSO_WM_UNIT_TYPE=l_h_a&amp;KSO_WM_UNIT_ID=wpsdiag20163369_4*l_h_a*1_1_1&amp;KSO_WM_UNIT_LAYERLEVEL=1_1_1&amp;KSO_WM_UNIT_HIGHLIGHT=0&amp;KSO_WM_UNIT_CLEAR=0&amp;KSO_WM_UNIT_COMPATIBLE=0&amp;KSO_WM_UNIT_PRESET_TEXT=添加文本&amp;KSO_WM_UNIT_VALUE=9&amp;KSO_WM_TAG_VERSION=1.0&amp;KSO_WM_BEAUTIFY_FLAG=#wm#&amp;KSO_WM_TEMPLATE_CATEGORY=wpsdiag&amp;KSO_WM_TEMPLATE_INDEX=20163369&amp;KSO_WM_SLIDE_ITEM_CNT=4&amp;KSO_WM_DIAGRAM_GROUP_CODE=l1_1&amp;KSO_WM_UNIT_TEXT_FILL_TYPE=1&amp;KSO_WM_UNIT_TEXT_FILL_FORE_SCHEMECOLOR_INDEX=6"/>
          <p:cNvSpPr/>
          <p:nvPr/>
        </p:nvSpPr>
        <p:spPr>
          <a:xfrm>
            <a:off x="6028055" y="2490470"/>
            <a:ext cx="2663825" cy="708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教育教学培训</a:t>
            </a:r>
            <a:endParaRPr lang="zh-CN" altLang="en-US" sz="3000" b="1" kern="12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Times New Roman" panose="02020603050405020304"/>
              <a:sym typeface="+mn-ea"/>
            </a:endParaRPr>
          </a:p>
        </p:txBody>
      </p:sp>
      <p:sp>
        <p:nvSpPr>
          <p:cNvPr id="9" name="矩形 64" descr="KSO_WM_UNIT_INDEX=1_1_1&amp;KSO_WM_UNIT_TYPE=l_h_a&amp;KSO_WM_UNIT_ID=wpsdiag20163369_4*l_h_a*1_1_1&amp;KSO_WM_UNIT_LAYERLEVEL=1_1_1&amp;KSO_WM_UNIT_HIGHLIGHT=0&amp;KSO_WM_UNIT_CLEAR=0&amp;KSO_WM_UNIT_COMPATIBLE=0&amp;KSO_WM_UNIT_PRESET_TEXT=添加文本&amp;KSO_WM_UNIT_VALUE=9&amp;KSO_WM_TAG_VERSION=1.0&amp;KSO_WM_BEAUTIFY_FLAG=#wm#&amp;KSO_WM_TEMPLATE_CATEGORY=wpsdiag&amp;KSO_WM_TEMPLATE_INDEX=20163369&amp;KSO_WM_SLIDE_ITEM_CNT=4&amp;KSO_WM_DIAGRAM_GROUP_CODE=l1_1&amp;KSO_WM_UNIT_TEXT_FILL_TYPE=1&amp;KSO_WM_UNIT_TEXT_FILL_FORE_SCHEMECOLOR_INDEX=6"/>
          <p:cNvSpPr/>
          <p:nvPr/>
        </p:nvSpPr>
        <p:spPr>
          <a:xfrm>
            <a:off x="7479030" y="4687571"/>
            <a:ext cx="2473326" cy="708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总结引领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4" y="4699827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04" y="507020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97" y="486066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4048952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823151" y="5524395"/>
            <a:ext cx="1383912" cy="13839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32225" y="2073910"/>
            <a:ext cx="51727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一、走进</a:t>
            </a:r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园所</a:t>
            </a:r>
            <a:endParaRPr lang="zh-CN" altLang="en-US" sz="60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60" y="1143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4705" y="337820"/>
            <a:ext cx="6717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</a:rPr>
              <a:t>一、走进园所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200" b="1" dirty="0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园所情况概述</a:t>
            </a:r>
            <a:endParaRPr lang="en-US" altLang="zh-CN" sz="32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60" y="4233545"/>
            <a:ext cx="2372995" cy="26244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26440" y="929005"/>
            <a:ext cx="111404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eaLnBrk="0" hangingPunct="0">
              <a:buNone/>
            </a:pPr>
            <a:r>
              <a:rPr lang="en-US" altLang="zh-CN" sz="20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常州市新北区新魏幼儿园创办于2006年9月，占地面积约6443㎡，建筑面积3693㎡，绿化面积958㎡，户外活动场地面积4270㎡。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是一所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省级优质幼儿园。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现有12个班级，</a:t>
            </a:r>
            <a:r>
              <a:rPr lang="en-US" alt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49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名教职工。</a:t>
            </a:r>
            <a:endParaRPr lang="zh-CN" altLang="en-US" sz="28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2734eb0e03254312b6d039d1c0d7805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61475" y="2433320"/>
            <a:ext cx="2400000" cy="1800000"/>
          </a:xfrm>
          <a:prstGeom prst="rect">
            <a:avLst/>
          </a:prstGeom>
        </p:spPr>
      </p:pic>
      <p:pic>
        <p:nvPicPr>
          <p:cNvPr id="10" name="图片 9" descr="6559451d821b4ec3b99bcb0e0e27e7ae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14540" y="4645660"/>
            <a:ext cx="2400000" cy="1800000"/>
          </a:xfrm>
          <a:prstGeom prst="rect">
            <a:avLst/>
          </a:prstGeom>
        </p:spPr>
      </p:pic>
      <p:pic>
        <p:nvPicPr>
          <p:cNvPr id="12" name="图片 11" descr="b48de060243c4c68a15b863e8f3d697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2870" y="2433320"/>
            <a:ext cx="2397924" cy="1800000"/>
          </a:xfrm>
          <a:prstGeom prst="rect">
            <a:avLst/>
          </a:prstGeom>
        </p:spPr>
      </p:pic>
      <p:pic>
        <p:nvPicPr>
          <p:cNvPr id="14" name="图片 13" descr="c1388d98a0d84424ad1923840fc7775c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14160" y="2433320"/>
            <a:ext cx="2400000" cy="1800000"/>
          </a:xfrm>
          <a:prstGeom prst="rect">
            <a:avLst/>
          </a:prstGeom>
        </p:spPr>
      </p:pic>
      <p:pic>
        <p:nvPicPr>
          <p:cNvPr id="15" name="图片 14" descr="cd6749c86cde4ae1a5bf1d95a02337f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51985" y="4645660"/>
            <a:ext cx="2400000" cy="1800000"/>
          </a:xfrm>
          <a:prstGeom prst="rect">
            <a:avLst/>
          </a:prstGeom>
        </p:spPr>
      </p:pic>
      <p:pic>
        <p:nvPicPr>
          <p:cNvPr id="16" name="图片 15" descr="f1e4a3ffac914abbae94e0bdfab9bb5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91700" y="4645660"/>
            <a:ext cx="2400000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89705" y="2433320"/>
            <a:ext cx="2401020" cy="180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89430" y="4645660"/>
            <a:ext cx="2399464" cy="18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60" y="4336415"/>
            <a:ext cx="1870075" cy="25215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4705" y="337820"/>
            <a:ext cx="8090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</a:rPr>
              <a:t>一、走进园所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200" b="1" dirty="0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师资队伍</a:t>
            </a:r>
            <a:endParaRPr lang="zh-CN" altLang="en-US" sz="3200" b="1" dirty="0">
              <a:solidFill>
                <a:schemeClr val="tx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4"/>
            </p:custDataLst>
          </p:nvPr>
        </p:nvGraphicFramePr>
        <p:xfrm>
          <a:off x="3656965" y="1295400"/>
          <a:ext cx="8527415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3955"/>
                <a:gridCol w="751840"/>
                <a:gridCol w="4460875"/>
                <a:gridCol w="880745"/>
              </a:tblGrid>
              <a:tr h="304800">
                <a:tc gridSpan="2"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教师荣誉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教师奖项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4384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市骨干园长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常州市基本功比赛一等奖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人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市优秀团干部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常州市绘本表演比赛优秀奖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人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市劳动教育优秀教师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新北区评优课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一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市绘本指导优秀教师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新北区科学教育活动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一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区优秀教育工作者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8人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新北区基本功竞赛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一、二、三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区德育先进个人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3人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新北区户外质量评比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二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1次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区优秀班主任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新北区户外沙水游戏评比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二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1次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区校本培训先进个人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2人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新北区建构游戏案例评比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二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1次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省市发表获奖论文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二、三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等奖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100篇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5"/>
            </p:custDataLst>
          </p:nvPr>
        </p:nvGraphicFramePr>
        <p:xfrm>
          <a:off x="-23495" y="1295400"/>
          <a:ext cx="3680460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0470"/>
                <a:gridCol w="1189990"/>
              </a:tblGrid>
              <a:tr h="457200">
                <a:tc gridSpan="2"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教师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称号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4384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高级教师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一级教师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二级教师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15人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区骨干教师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区学科带头人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中国共产党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员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6人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60" y="4336415"/>
            <a:ext cx="1870075" cy="25215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4705" y="337820"/>
            <a:ext cx="8090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</a:rPr>
              <a:t>一、走进园所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200" b="1" dirty="0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园所荣誉（近</a:t>
            </a:r>
            <a:r>
              <a:rPr lang="zh-CN" altLang="en-US" sz="3200" b="1" dirty="0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三年）</a:t>
            </a:r>
            <a:endParaRPr lang="en-US" altLang="zh-CN" sz="3200" b="1" dirty="0">
              <a:solidFill>
                <a:schemeClr val="tx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4"/>
            </p:custDataLst>
          </p:nvPr>
        </p:nvGraphicFramePr>
        <p:xfrm>
          <a:off x="1609090" y="879475"/>
          <a:ext cx="10288270" cy="5761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5785"/>
                <a:gridCol w="5158740"/>
                <a:gridCol w="3293745"/>
              </a:tblGrid>
              <a:tr h="4432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时间</a:t>
                      </a:r>
                      <a:endParaRPr lang="en-US" sz="1800" b="1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内   容</a:t>
                      </a:r>
                      <a:endParaRPr lang="en-US" sz="1800" b="1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授予单位</a:t>
                      </a:r>
                      <a:endParaRPr lang="en-US" sz="1800" b="1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2019年11月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高标准通过“江苏省优质幼儿园复审”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江苏省教育评估院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2019年08月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省《教育界》杂志专刊宣传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广西师范大学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2019年01月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接受常州电视台优先发展教育采访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常州电视台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2017年12月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被评为“常州市依法治校示范校”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常州市教育局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2017年12月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被评为“常州市单位治安保卫工作先进集体”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常州市综治办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2018年05月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被评为“常州市平安校园”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常州市综治办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2018年05月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常州市第四届亲子绘本剧大赛“优秀组织奖”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常州市妇联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2019年12月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被评为新北区“语言文字达标”单位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新北区语言文字工作委员会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</a:tr>
              <a:tr h="4432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2019年11月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被评为新北区“平安校园示范校”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常州市综治办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2019年03月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获新北区户外</a:t>
                      </a:r>
                      <a:r>
                        <a:rPr lang="zh-CN" alt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体</a:t>
                      </a: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育活动质量评比贰等奖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新北区教师发展中心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2019年12月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春江镇年度考核获“优秀”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春江镇人民政府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4323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2019年03月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获新魏社区“先进单位”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新魏花园社区党总支</a:t>
                      </a:r>
                      <a:endParaRPr lang="en-US" sz="1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B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03935" y="359410"/>
            <a:ext cx="6749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一、走进园所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文化理念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025" y="4769485"/>
            <a:ext cx="2800985" cy="1808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02260" y="1005205"/>
            <a:ext cx="9391650" cy="50774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办园理念：日日新，新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体验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办园宗旨：亲身体验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自由绽放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园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风：</a:t>
            </a:r>
            <a:r>
              <a:rPr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求新求变  和谐创新</a:t>
            </a:r>
            <a:endParaRPr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风：</a:t>
            </a:r>
            <a:r>
              <a:rPr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寓教于乐  用心体验</a:t>
            </a:r>
            <a:endParaRPr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风：</a:t>
            </a:r>
            <a:r>
              <a:rPr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知行合一  体验成长</a:t>
            </a:r>
            <a:endParaRPr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园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训：自我革新  做幼儿的同行者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幼儿发展目标：</a:t>
            </a:r>
            <a:r>
              <a:rPr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爱体验  会分享  善表现</a:t>
            </a:r>
            <a:endParaRPr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教师发展目标：</a:t>
            </a:r>
            <a:r>
              <a:rPr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爱协作  会创新  善思考</a:t>
            </a:r>
            <a:endParaRPr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办园目标：以发展为本、以体验为主，打造一所家门口的优质新园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03935" y="359410"/>
            <a:ext cx="6749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华文行楷" panose="02010800040101010101" charset="-122"/>
                <a:ea typeface="华文行楷" panose="02010800040101010101" charset="-122"/>
                <a:sym typeface="+mn-ea"/>
              </a:rPr>
              <a:t>一、走进园所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规章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制度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025" y="4769485"/>
            <a:ext cx="2800985" cy="1808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1465" y="942975"/>
            <a:ext cx="7980680" cy="17532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4" action="ppaction://hlinkfile"/>
              </a:rPr>
              <a:t>《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4" action="ppaction://hlinkfile"/>
              </a:rPr>
              <a:t>常州市新北区新魏幼儿园教职工考勤制度实施细则》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5" action="ppaction://hlinkfile"/>
              </a:rPr>
              <a:t>《常州市新北区新魏幼儿园教工常规工作月考核方案》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7970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6" action="ppaction://hlinkfile"/>
              </a:rPr>
              <a:t>《关于2021新美教工考核奖励发放的实施方案》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609272" y="-367"/>
            <a:ext cx="9000000" cy="158400"/>
          </a:xfrm>
          <a:prstGeom prst="rect">
            <a:avLst/>
          </a:prstGeom>
          <a:solidFill>
            <a:srgbClr val="D1C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-35844" y="6712347"/>
            <a:ext cx="12227844" cy="156929"/>
          </a:xfrm>
          <a:prstGeom prst="rect">
            <a:avLst/>
          </a:prstGeom>
          <a:solidFill>
            <a:srgbClr val="4EA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4" y="4699827"/>
            <a:ext cx="1556772" cy="20991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56" y="4759884"/>
            <a:ext cx="1898246" cy="20991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04" y="5070209"/>
            <a:ext cx="2543484" cy="1641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997" y="4860664"/>
            <a:ext cx="2122026" cy="19378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4048952"/>
            <a:ext cx="1147241" cy="114724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536">
            <a:off x="10823151" y="5524395"/>
            <a:ext cx="1383912" cy="138391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734310" y="2148205"/>
            <a:ext cx="67500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/>
            <a:r>
              <a:rPr lang="zh-CN" altLang="en-US" sz="600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二、一日活动常规</a:t>
            </a:r>
            <a:endParaRPr lang="zh-CN" altLang="en-US" sz="600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29290" y="268605"/>
            <a:ext cx="1256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dd39a76b-dc07-4853-b349-7ddc8860b9fc}"/>
  <p:tag name="TABLE_ENDDRAG_ORIGIN_RECT" val="703*385"/>
  <p:tag name="TABLE_ENDDRAG_RECT" val="161*125*703*385"/>
</p:tagLst>
</file>

<file path=ppt/tags/tag2.xml><?xml version="1.0" encoding="utf-8"?>
<p:tagLst xmlns:p="http://schemas.openxmlformats.org/presentationml/2006/main">
  <p:tag name="KSO_WM_UNIT_TABLE_BEAUTIFY" val="smartTable{4bd18a3a-b6a7-43df-b8cd-391ef576a980}"/>
</p:tagLst>
</file>

<file path=ppt/tags/tag3.xml><?xml version="1.0" encoding="utf-8"?>
<p:tagLst xmlns:p="http://schemas.openxmlformats.org/presentationml/2006/main">
  <p:tag name="KSO_WM_UNIT_TABLE_BEAUTIFY" val="smartTable{c094bd82-ec6a-4464-a5ff-d0d268904012}"/>
  <p:tag name="TABLE_RECT" val="102.95*153.538*754.1*361"/>
  <p:tag name="TABLE_EMPHASIZE_COLOR" val="6579300"/>
  <p:tag name="TABLE_ONEKEY_SKIN_IDX" val="0"/>
  <p:tag name="TABLE_SKINIDX" val="-1"/>
  <p:tag name="TABLE_COLORIDX" val="l"/>
  <p:tag name="TABLE_ENDDRAG_ORIGIN_RECT" val="810*525"/>
  <p:tag name="TABLE_ENDDRAG_RECT" val="104*86*810*525"/>
</p:tagLst>
</file>

<file path=ppt/tags/tag4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AB4EDB4B-74FF-46E5-94B0-104E09C832C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G:\1"/>
  <p:tag name="ISPRING_PRESENTATION_TITLE" val="104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1212</Words>
  <Application>WPS 演示</Application>
  <PresentationFormat>宽屏</PresentationFormat>
  <Paragraphs>241</Paragraphs>
  <Slides>14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华文行楷</vt:lpstr>
      <vt:lpstr>楷体</vt:lpstr>
      <vt:lpstr>Times New Roman</vt:lpstr>
      <vt:lpstr>黑体</vt:lpstr>
      <vt:lpstr>华文楷体</vt:lpstr>
      <vt:lpstr>等线</vt:lpstr>
      <vt:lpstr>微软雅黑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104</dc:title>
  <dc:creator>张 建春</dc:creator>
  <cp:lastModifiedBy>Lenovo</cp:lastModifiedBy>
  <cp:revision>96</cp:revision>
  <dcterms:created xsi:type="dcterms:W3CDTF">2019-03-16T08:16:00Z</dcterms:created>
  <dcterms:modified xsi:type="dcterms:W3CDTF">2021-08-23T11:14:46Z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FEBFF6009824401590B853D0DB34B2C2</vt:lpwstr>
  </property>
</Properties>
</file>