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99" r:id="rId3"/>
    <p:sldId id="293" r:id="rId4"/>
    <p:sldId id="295" r:id="rId5"/>
    <p:sldId id="296" r:id="rId6"/>
    <p:sldId id="297" r:id="rId7"/>
    <p:sldId id="298" r:id="rId8"/>
    <p:sldId id="300" r:id="rId9"/>
    <p:sldId id="292" r:id="rId1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454"/>
    <a:srgbClr val="6E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1A74FD-57D2-43AC-9B72-F16BDC55755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3EA543-5F54-4CBD-AACF-5A2B37BB88B6}" type="slidenum">
              <a:rPr lang="zh-CN" altLang="en-US" smtClean="0">
                <a:ea typeface="宋体" panose="02010600030101010101" pitchFamily="2" charset="-122"/>
              </a:rPr>
              <a:t>3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3EA543-5F54-4CBD-AACF-5A2B37BB88B6}" type="slidenum">
              <a:rPr lang="zh-CN" altLang="en-US" smtClean="0">
                <a:ea typeface="宋体" panose="02010600030101010101" pitchFamily="2" charset="-122"/>
              </a:rPr>
              <a:t>4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3EA543-5F54-4CBD-AACF-5A2B37BB88B6}" type="slidenum">
              <a:rPr lang="zh-CN" altLang="en-US" smtClean="0">
                <a:ea typeface="宋体" panose="02010600030101010101" pitchFamily="2" charset="-122"/>
              </a:rPr>
              <a:t>5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3EA543-5F54-4CBD-AACF-5A2B37BB88B6}" type="slidenum">
              <a:rPr lang="zh-CN" altLang="en-US" smtClean="0">
                <a:ea typeface="宋体" panose="02010600030101010101" pitchFamily="2" charset="-122"/>
              </a:rPr>
              <a:t>6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A3EA543-5F54-4CBD-AACF-5A2B37BB88B6}" type="slidenum">
              <a:rPr lang="zh-CN" altLang="en-US" smtClean="0">
                <a:ea typeface="宋体" panose="02010600030101010101" pitchFamily="2" charset="-122"/>
              </a:rPr>
              <a:t>7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47C91D-832F-438F-81A9-6070355E0CF0}" type="slidenum">
              <a:rPr lang="zh-CN" altLang="en-US" smtClean="0">
                <a:ea typeface="宋体" panose="02010600030101010101" pitchFamily="2" charset="-122"/>
              </a:rPr>
              <a:t>9</a:t>
            </a:fld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4838" y="3186053"/>
            <a:ext cx="6982361" cy="117892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4838" y="4538211"/>
            <a:ext cx="6982361" cy="46921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58687"/>
            <a:ext cx="5181600" cy="35095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944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437323"/>
            <a:ext cx="5157787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63115"/>
            <a:ext cx="5157787" cy="2905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437323"/>
            <a:ext cx="5183188" cy="5133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63115"/>
            <a:ext cx="5183188" cy="2905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8615" y="2002969"/>
            <a:ext cx="4974771" cy="1828800"/>
          </a:xfrm>
        </p:spPr>
        <p:txBody>
          <a:bodyPr>
            <a:noAutofit/>
          </a:bodyPr>
          <a:lstStyle>
            <a:lvl1pPr algn="ctr">
              <a:defRPr sz="7200"/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98A9-C20B-4D5B-92DA-1D75B9D715AC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B50B9-7135-4D78-A58F-DF4CD6531EC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692" y="457200"/>
            <a:ext cx="10034617" cy="718457"/>
          </a:xfrm>
        </p:spPr>
        <p:txBody>
          <a:bodyPr anchor="ctr">
            <a:normAutofit/>
          </a:bodyPr>
          <a:lstStyle>
            <a:lvl1pPr algn="ctr">
              <a:defRPr sz="2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83129" y="1197429"/>
            <a:ext cx="10025743" cy="2917372"/>
          </a:xfrm>
        </p:spPr>
        <p:txBody>
          <a:bodyPr anchor="ctr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9240" y="4288973"/>
            <a:ext cx="9569632" cy="198029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97886" y="365125"/>
            <a:ext cx="1055914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8686" y="365125"/>
            <a:ext cx="8665028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7600" y="408675"/>
            <a:ext cx="105168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502229"/>
            <a:ext cx="10515600" cy="346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CBE0A-6AF3-4DB5-863D-349F94148999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DA3DE-FABF-4925-BE42-A002C40F88E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 2" panose="05020102010507070707" pitchFamily="18" charset="2"/>
        <a:buChar char=""/>
        <a:defRPr sz="2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23385;&#20426;&#27905;\2019&#24180;&#20013;&#29677;&#19979;\&#22791;&#35838;\&#35821;&#35328;&#65306;&#31481;&#31729;&#31494;&#21644;&#29301;&#29275;&#33457;3.doc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hyperlink" Target="file:///E:\&#23385;&#20426;&#27905;\2019&#24180;&#20013;&#29677;&#19979;\&#22791;&#35838;\&#35821;&#35328;&#65306;&#20820;&#23453;&#23453;&#25214;&#24555;&#20048;3.doc" TargetMode="Externa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hyperlink" Target="file:///E:\&#23385;&#20426;&#27905;\2020&#24180;&#23567;&#29677;\&#22791;&#35838;\&#23567;&#29677;&#32654;&#26415;&#27963;&#21160;&#65306;&#25105;&#30340;&#33457;&#34915;&#26381;3.docx" TargetMode="External"/><Relationship Id="rId5" Type="http://schemas.openxmlformats.org/officeDocument/2006/relationships/hyperlink" Target="file:///E:\&#23385;&#20426;&#27905;\2020&#24180;&#23567;&#29677;\&#23567;&#29677;&#24180;&#32423;&#32452;&#19978;&#20132;&#36164;&#26009;10&#26376;\D1-4&#25945;&#24072;&#22791;&#35838;\&#23731;&#26102;&#36229;&#22791;&#35838;&#21450;&#21453;&#24605;\&#38899;&#20048;&#27963;&#21160;&#65306;&#23567;&#29482;&#30561;&#35273;%203.doc" TargetMode="Externa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hyperlink" Target="file:///E:\&#23385;&#20426;&#27905;\2019&#24180;&#20013;&#29677;&#19979;\&#22791;&#35838;\&#35821;&#35328;&#65306;&#20820;&#23453;&#23453;&#25214;&#24555;&#20048;1.doc" TargetMode="External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notesSlide" Target="../notesSlides/notesSlide7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slideLayout" Target="../slideLayouts/slideLayout5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691478" y="2188468"/>
            <a:ext cx="6982361" cy="117892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zh-CN" dirty="0">
                <a:latin typeface="+mj-lt"/>
                <a:ea typeface="+mj-ea"/>
              </a:rPr>
              <a:t>备课经验分享</a:t>
            </a:r>
          </a:p>
        </p:txBody>
      </p:sp>
      <p:sp>
        <p:nvSpPr>
          <p:cNvPr id="4" name="标题 2">
            <a:extLst>
              <a:ext uri="{FF2B5EF4-FFF2-40B4-BE49-F238E27FC236}">
                <a16:creationId xmlns:a16="http://schemas.microsoft.com/office/drawing/2014/main" id="{A69EE367-9D28-4AD9-A916-AC71DC881097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861807" y="3367388"/>
            <a:ext cx="6982361" cy="117892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latin typeface="+mj-lt"/>
                <a:ea typeface="+mj-ea"/>
              </a:rPr>
              <a:t>孙俊洁</a:t>
            </a:r>
            <a:r>
              <a:rPr lang="en-US" altLang="zh-CN" sz="2400" dirty="0">
                <a:latin typeface="+mj-lt"/>
                <a:ea typeface="+mj-ea"/>
              </a:rPr>
              <a:t>  2021.8.25</a:t>
            </a:r>
            <a:endParaRPr lang="zh-CN" altLang="zh-CN" sz="2400" dirty="0">
              <a:latin typeface="+mj-lt"/>
              <a:ea typeface="+mj-ea"/>
            </a:endParaRPr>
          </a:p>
        </p:txBody>
      </p:sp>
    </p:spTree>
    <p:custDataLst>
      <p:tags r:id="rId1"/>
    </p:custData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</a:t>
            </a:r>
            <a:r>
              <a:rPr lang="zh-CN" altLang="en-US" dirty="0">
                <a:hlinkClick r:id="rId3" action="ppaction://hlinkfile"/>
              </a:rPr>
              <a:t>教案的格式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 txBox="1"/>
          <p:nvPr>
            <p:custDataLst>
              <p:tags r:id="rId2"/>
            </p:custDataLst>
          </p:nvPr>
        </p:nvSpPr>
        <p:spPr>
          <a:xfrm>
            <a:off x="387531" y="792162"/>
            <a:ext cx="11800840" cy="62255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1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）分析教材内容：紧扣教学特质，分析本次活动的内容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①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  <a:hlinkClick r:id="rId5" action="ppaction://hlinkfile"/>
              </a:rPr>
              <a:t>音乐活动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歌唱：音乐结构、曲调、旋律、节拍、节奏、歌词、音域、为何适合幼儿。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②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  <a:hlinkClick r:id="rId6" action="ppaction://hlinkfile"/>
              </a:rPr>
              <a:t>美术活动：</a:t>
            </a:r>
            <a:endParaRPr lang="zh-CN" altLang="en-US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手工活动：介绍艺术表现形式。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美术欣赏：作品的色彩、线条、构图、形状等。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③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  <a:hlinkClick r:id="rId7" action="ppaction://hlinkfile"/>
              </a:rPr>
              <a:t>语言活动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儿歌、诗歌：类别、特点、风格、内容、韵律、句式、哪里适合幼儿。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故事、绘本：内容、情节、画面、语言表述、蕴含的情感和道理。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2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）分析活动内容、目的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本次活动通过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xx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教学方式达到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xx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目的。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9410A800-3124-4FAC-8032-7A789DA1800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二、教材分析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 txBox="1"/>
          <p:nvPr>
            <p:custDataLst>
              <p:tags r:id="rId2"/>
            </p:custDataLst>
          </p:nvPr>
        </p:nvSpPr>
        <p:spPr>
          <a:xfrm>
            <a:off x="838200" y="1219200"/>
            <a:ext cx="11095990" cy="62255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学情分析：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1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）已有经验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（已有经验要建立在观察、了解幼儿的基础上）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2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）缺失经验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（缺失经验也要建立在观察、了解幼儿的基础上）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3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）通过本次活动要提升的新经验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本次活动通过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xx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教学活动要提升幼儿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xx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经验、能力。</a:t>
            </a:r>
            <a:endParaRPr lang="en-US" altLang="zh-CN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注意：紧扣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  <a:hlinkClick r:id="rId5" action="ppaction://hlinkfile"/>
              </a:rPr>
              <a:t>学科特质</a:t>
            </a:r>
            <a:endParaRPr lang="zh-CN" altLang="en-US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9793ADBF-4492-4505-922B-14C4DAA6442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三、学情分析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 txBox="1"/>
          <p:nvPr>
            <p:custDataLst>
              <p:tags r:id="rId2"/>
            </p:custDataLst>
          </p:nvPr>
        </p:nvSpPr>
        <p:spPr>
          <a:xfrm>
            <a:off x="548005" y="130175"/>
            <a:ext cx="11095990" cy="62255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en-US" altLang="zh-CN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  <a:p>
            <a:endParaRPr lang="en-US" altLang="zh-CN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活动目标：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1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）从三个维度：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①知识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②情感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③技能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2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）目标的制定要对照指南和本班幼儿的水平。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3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）目标的主语：培养幼儿爱劳动的意识</a:t>
            </a:r>
            <a:endParaRPr lang="en-US" altLang="zh-CN" sz="2800" dirty="0"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  <a:p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                             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能理解故事内容，感受劳动者的辛苦。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3143ED6A-2E5B-4197-9E9C-9F648689968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四、活动目标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 txBox="1"/>
          <p:nvPr>
            <p:custDataLst>
              <p:tags r:id="rId2"/>
            </p:custDataLst>
          </p:nvPr>
        </p:nvSpPr>
        <p:spPr>
          <a:xfrm>
            <a:off x="548005" y="1305832"/>
            <a:ext cx="11095990" cy="62255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活动准备：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1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）经验准备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（</a:t>
            </a:r>
            <a:r>
              <a:rPr lang="en-US" altLang="zh-CN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2</a:t>
            </a:r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）物质准备：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    ①教具②学具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64411C52-7766-416E-9F45-CC46332A961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五、活动准备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2"/>
          <p:cNvSpPr txBox="1"/>
          <p:nvPr>
            <p:custDataLst>
              <p:tags r:id="rId2"/>
            </p:custDataLst>
          </p:nvPr>
        </p:nvSpPr>
        <p:spPr>
          <a:xfrm>
            <a:off x="436880" y="1422399"/>
            <a:ext cx="11095990" cy="493331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活动环节：用简洁的文字概括。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教师组织行为：小标题概括，提问后小结。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幼儿预设行为：幼儿在活动中预设性的回答或行为。</a:t>
            </a:r>
          </a:p>
          <a:p>
            <a:r>
              <a:rPr lang="zh-CN" altLang="en-US" sz="2800" dirty="0">
                <a:latin typeface="方正行楷简体" panose="02010601030101010101" pitchFamily="2" charset="-122"/>
                <a:ea typeface="方正行楷简体" panose="02010601030101010101" pitchFamily="2" charset="-122"/>
              </a:rPr>
              <a:t>设计意图：通过怎样的教学方式达到怎样的教学效果。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504F7DCF-E949-4853-B38D-A5F0FABFE34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/>
              <a:t>六、活动过程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1BEEC638-FA83-4C79-9933-107D4A010480}"/>
              </a:ext>
            </a:extLst>
          </p:cNvPr>
          <p:cNvSpPr/>
          <p:nvPr/>
        </p:nvSpPr>
        <p:spPr>
          <a:xfrm>
            <a:off x="885370" y="2024741"/>
            <a:ext cx="2830286" cy="18723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/>
              <a:t>环节详细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8A4C9B3D-68B5-4336-B7F1-F50DEB88A4E2}"/>
              </a:ext>
            </a:extLst>
          </p:cNvPr>
          <p:cNvSpPr/>
          <p:nvPr/>
        </p:nvSpPr>
        <p:spPr>
          <a:xfrm>
            <a:off x="4194630" y="1008740"/>
            <a:ext cx="2830286" cy="18723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/>
              <a:t>预设充分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5170A83A-1164-4B95-A472-8B9C13C50438}"/>
              </a:ext>
            </a:extLst>
          </p:cNvPr>
          <p:cNvSpPr/>
          <p:nvPr/>
        </p:nvSpPr>
        <p:spPr>
          <a:xfrm>
            <a:off x="8055428" y="1698171"/>
            <a:ext cx="2830286" cy="18723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/>
              <a:t>情境贯通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 rot="19394674">
            <a:off x="7200121" y="2973110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>
            <p:custDataLst>
              <p:tags r:id="rId3"/>
            </p:custDataLst>
          </p:nvPr>
        </p:nvSpPr>
        <p:spPr>
          <a:xfrm>
            <a:off x="6669246" y="2490788"/>
            <a:ext cx="1042988" cy="104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N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 rot="19394674">
            <a:off x="5873373" y="2973110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5341699" y="2490788"/>
            <a:ext cx="1042988" cy="104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 rot="19394674">
            <a:off x="4546623" y="2973110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椭圆 7"/>
          <p:cNvSpPr/>
          <p:nvPr>
            <p:custDataLst>
              <p:tags r:id="rId7"/>
            </p:custDataLst>
          </p:nvPr>
        </p:nvSpPr>
        <p:spPr>
          <a:xfrm>
            <a:off x="4015343" y="2490788"/>
            <a:ext cx="1042988" cy="104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H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 rot="19394674">
            <a:off x="3219874" y="2973110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椭圆 9"/>
          <p:cNvSpPr/>
          <p:nvPr>
            <p:custDataLst>
              <p:tags r:id="rId9"/>
            </p:custDataLst>
          </p:nvPr>
        </p:nvSpPr>
        <p:spPr>
          <a:xfrm>
            <a:off x="2688987" y="2490788"/>
            <a:ext cx="1042988" cy="10429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T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 rot="19394674">
            <a:off x="8528467" y="2973110"/>
            <a:ext cx="974546" cy="1465541"/>
          </a:xfrm>
          <a:prstGeom prst="rect">
            <a:avLst/>
          </a:prstGeom>
          <a:gradFill>
            <a:gsLst>
              <a:gs pos="2000">
                <a:srgbClr val="C0C0C0"/>
              </a:gs>
              <a:gs pos="100000">
                <a:srgbClr val="FFFFFF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" name="椭圆 11"/>
          <p:cNvSpPr/>
          <p:nvPr>
            <p:custDataLst>
              <p:tags r:id="rId11"/>
            </p:custDataLst>
          </p:nvPr>
        </p:nvSpPr>
        <p:spPr>
          <a:xfrm>
            <a:off x="7996793" y="2490788"/>
            <a:ext cx="1042988" cy="104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95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K</a:t>
            </a:r>
            <a:endParaRPr lang="zh-CN" altLang="en-US" sz="4950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04970" y="3905250"/>
            <a:ext cx="334899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0985" algn="ctr"/>
            <a:r>
              <a:rPr lang="zh-CN" altLang="en-US" sz="3600" b="1">
                <a:solidFill>
                  <a:srgbClr val="545454"/>
                </a:solidFill>
                <a:latin typeface="微软雅黑" panose="020B0503020204020204" charset="-122"/>
                <a:ea typeface="微软雅黑" panose="020B0503020204020204" charset="-122"/>
              </a:rPr>
              <a:t>感谢大家聆听！</a:t>
            </a:r>
            <a:endParaRPr lang="zh-CN" altLang="en-US" sz="3600" b="1" dirty="0">
              <a:solidFill>
                <a:srgbClr val="54545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push/>
      </p:transition>
    </mc:Choice>
    <mc:Fallback xmlns="">
      <p:transition>
        <p:push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2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11*205"/>
  <p:tag name="KSO_WM_SLIDE_SIZE" val="505*107"/>
  <p:tag name="KSO_WM_DIAGRAM_GROUP_CODE" val="l1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11*205"/>
  <p:tag name="KSO_WM_SLIDE_SIZE" val="505*107"/>
  <p:tag name="KSO_WM_DIAGRAM_GROUP_CODE" val="l1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11*205"/>
  <p:tag name="KSO_WM_SLIDE_SIZE" val="505*107"/>
  <p:tag name="KSO_WM_DIAGRAM_GROUP_CODE" val="l1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29"/>
  <p:tag name="KSO_WM_SLIDE_INDEX" val="29"/>
  <p:tag name="KSO_WM_SLIDE_ITEM_CNT" val="0"/>
  <p:tag name="KSO_WM_SLIDE_TYPE" val="endPage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0"/>
  <p:tag name="KSO_WM_TEMPLATE_CATEGORY" val="custom"/>
  <p:tag name="KSO_WM_TEMPLATE_INDEX" val="160428"/>
  <p:tag name="KSO_WM_UNIT_INDEX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4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1"/>
  <p:tag name="KSO_WM_TEMPLATE_CATEGORY" val="custom"/>
  <p:tag name="KSO_WM_TEMPLATE_INDEX" val="160428"/>
  <p:tag name="KSO_WM_UNIT_INDEX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2"/>
  <p:tag name="KSO_WM_TEMPLATE_CATEGORY" val="custom"/>
  <p:tag name="KSO_WM_TEMPLATE_INDEX" val="160428"/>
  <p:tag name="KSO_WM_UNIT_INDEX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3"/>
  <p:tag name="KSO_WM_TEMPLATE_CATEGORY" val="custom"/>
  <p:tag name="KSO_WM_TEMPLATE_INDEX" val="160428"/>
  <p:tag name="KSO_WM_UNIT_INDEX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4"/>
  <p:tag name="KSO_WM_TEMPLATE_CATEGORY" val="custom"/>
  <p:tag name="KSO_WM_TEMPLATE_INDEX" val="160428"/>
  <p:tag name="KSO_WM_UNIT_INDEX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5"/>
  <p:tag name="KSO_WM_TEMPLATE_CATEGORY" val="custom"/>
  <p:tag name="KSO_WM_TEMPLATE_INDEX" val="160428"/>
  <p:tag name="KSO_WM_UNIT_INDEX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6"/>
  <p:tag name="KSO_WM_TEMPLATE_CATEGORY" val="custom"/>
  <p:tag name="KSO_WM_TEMPLATE_INDEX" val="160428"/>
  <p:tag name="KSO_WM_UNIT_INDEX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7"/>
  <p:tag name="KSO_WM_TEMPLATE_CATEGORY" val="custom"/>
  <p:tag name="KSO_WM_TEMPLATE_INDEX" val="160428"/>
  <p:tag name="KSO_WM_UNIT_INDEX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8"/>
  <p:tag name="KSO_WM_TEMPLATE_CATEGORY" val="custom"/>
  <p:tag name="KSO_WM_TEMPLATE_INDEX" val="160428"/>
  <p:tag name="KSO_WM_UNIT_INDEX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428_29*i*9"/>
  <p:tag name="KSO_WM_TEMPLATE_CATEGORY" val="custom"/>
  <p:tag name="KSO_WM_TEMPLATE_INDEX" val="160428"/>
  <p:tag name="KSO_WM_UNIT_INDEX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6、20、26、28、29"/>
  <p:tag name="KSO_WM_TEMPLATE_CATEGORY" val="custom"/>
  <p:tag name="KSO_WM_TEMPLATE_INDEX" val="160428"/>
  <p:tag name="KSO_WM_TAG_VERSION" val="1.0"/>
  <p:tag name="KSO_WM_SLIDE_ID" val="custom160428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42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11*205"/>
  <p:tag name="KSO_WM_SLIDE_SIZE" val="505*107"/>
  <p:tag name="KSO_WM_DIAGRAM_GROUP_CODE" val="l1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28"/>
  <p:tag name="KSO_WM_UNIT_TYPE" val="a"/>
  <p:tag name="KSO_WM_UNIT_INDEX" val="1"/>
  <p:tag name="KSO_WM_UNIT_ID" val="custom160428_1*a*1"/>
  <p:tag name="KSO_WM_UNIT_CLEAR" val="1"/>
  <p:tag name="KSO_WM_UNIT_LAYERLEVEL" val="1"/>
  <p:tag name="KSO_WM_UNIT_VALUE" val="2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28"/>
  <p:tag name="KSO_WM_TAG_VERSION" val="1.0"/>
  <p:tag name="KSO_WM_SLIDE_ID" val="custom160428_15"/>
  <p:tag name="KSO_WM_SLIDE_INDEX" val="15"/>
  <p:tag name="KSO_WM_SLIDE_ITEM_CNT" val="3"/>
  <p:tag name="KSO_WM_SLIDE_LAYOUT" val="a_l"/>
  <p:tag name="KSO_WM_SLIDE_LAYOUT_CNT" val="1_1"/>
  <p:tag name="KSO_WM_SLIDE_TYPE" val="text"/>
  <p:tag name="KSO_WM_BEAUTIFY_FLAG" val="#wm#"/>
  <p:tag name="KSO_WM_SLIDE_POSITION" val="211*205"/>
  <p:tag name="KSO_WM_SLIDE_SIZE" val="505*107"/>
  <p:tag name="KSO_WM_DIAGRAM_GROUP_CODE" val="l1-2"/>
</p:tagLst>
</file>

<file path=ppt/theme/theme1.xml><?xml version="1.0" encoding="utf-8"?>
<a:theme xmlns:a="http://schemas.openxmlformats.org/drawingml/2006/main" name="A000120140530A99PPBG">
  <a:themeElements>
    <a:clrScheme name="141">
      <a:dk1>
        <a:srgbClr val="5F5F5F"/>
      </a:dk1>
      <a:lt1>
        <a:sysClr val="window" lastClr="FFFFFF"/>
      </a:lt1>
      <a:dk2>
        <a:srgbClr val="5F5F5F"/>
      </a:dk2>
      <a:lt2>
        <a:srgbClr val="FFFFFF"/>
      </a:lt2>
      <a:accent1>
        <a:srgbClr val="87A452"/>
      </a:accent1>
      <a:accent2>
        <a:srgbClr val="58B898"/>
      </a:accent2>
      <a:accent3>
        <a:srgbClr val="489698"/>
      </a:accent3>
      <a:accent4>
        <a:srgbClr val="C2C25E"/>
      </a:accent4>
      <a:accent5>
        <a:srgbClr val="C00000"/>
      </a:accent5>
      <a:accent6>
        <a:srgbClr val="FFC000"/>
      </a:accent6>
      <a:hlink>
        <a:srgbClr val="00B0F0"/>
      </a:hlink>
      <a:folHlink>
        <a:srgbClr val="7F7F7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390</Words>
  <Application>Microsoft Office PowerPoint</Application>
  <PresentationFormat>宽屏</PresentationFormat>
  <Paragraphs>61</Paragraphs>
  <Slides>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方正行楷简体</vt:lpstr>
      <vt:lpstr>黑体</vt:lpstr>
      <vt:lpstr>微软雅黑</vt:lpstr>
      <vt:lpstr>Arial</vt:lpstr>
      <vt:lpstr>Calibri</vt:lpstr>
      <vt:lpstr>Wingdings 2</vt:lpstr>
      <vt:lpstr>A000120140530A99PPBG</vt:lpstr>
      <vt:lpstr>备课经验分享</vt:lpstr>
      <vt:lpstr>一、教案的格式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46</cp:revision>
  <dcterms:created xsi:type="dcterms:W3CDTF">2016-10-24T15:19:00Z</dcterms:created>
  <dcterms:modified xsi:type="dcterms:W3CDTF">2021-08-24T04:18:22Z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0D7E96863CB74D60A023957405C76891</vt:lpwstr>
  </property>
</Properties>
</file>