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7" r:id="rId1"/>
  </p:sldMasterIdLst>
  <p:notesMasterIdLst>
    <p:notesMasterId r:id="rId14"/>
  </p:notesMasterIdLst>
  <p:sldIdLst>
    <p:sldId id="1492" r:id="rId2"/>
    <p:sldId id="1841" r:id="rId3"/>
    <p:sldId id="1884" r:id="rId4"/>
    <p:sldId id="1891" r:id="rId5"/>
    <p:sldId id="1885" r:id="rId6"/>
    <p:sldId id="1893" r:id="rId7"/>
    <p:sldId id="1894" r:id="rId8"/>
    <p:sldId id="1892" r:id="rId9"/>
    <p:sldId id="1878" r:id="rId10"/>
    <p:sldId id="1895" r:id="rId11"/>
    <p:sldId id="1896" r:id="rId12"/>
    <p:sldId id="1889" r:id="rId13"/>
  </p:sldIdLst>
  <p:sldSz cx="12858750" cy="7232650"/>
  <p:notesSz cx="6858000" cy="9144000"/>
  <p:custDataLst>
    <p:tags r:id="rId1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99CE"/>
    <a:srgbClr val="FFFFFF"/>
    <a:srgbClr val="58EDFB"/>
    <a:srgbClr val="FF3399"/>
    <a:srgbClr val="FF33CC"/>
    <a:srgbClr val="A1C8F9"/>
    <a:srgbClr val="FDDECB"/>
    <a:srgbClr val="BE867B"/>
    <a:srgbClr val="C29C95"/>
    <a:srgbClr val="C354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29" autoAdjust="0"/>
    <p:restoredTop sz="95317" autoAdjust="0"/>
  </p:normalViewPr>
  <p:slideViewPr>
    <p:cSldViewPr>
      <p:cViewPr varScale="1">
        <p:scale>
          <a:sx n="64" d="100"/>
          <a:sy n="64" d="100"/>
        </p:scale>
        <p:origin x="-444" y="-7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80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2021/8/25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894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24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24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69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237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1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14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304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04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04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14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2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B7CD8-0880-4657-846F-DC4F2CBC496C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36E3-D6A6-442B-ADA0-DDC4ECA28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513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25/08/2021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3120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B7CD8-0880-4657-846F-DC4F2CBC496C}" type="datetimeFigureOut">
              <a:rPr lang="zh-CN" altLang="en-US" smtClean="0"/>
              <a:t>2021/8/25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636E3-D6A6-442B-ADA0-DDC4ECA28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32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png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hyperlink" Target="&#24120;&#24030;&#24066;&#26032;&#39759;&#24188;&#20799;&#22253;&#29677;&#32423;&#19968;&#26085;&#29983;&#27963;&#21046;&#24230;&#23433;&#25490;&#34920;(2021&#22799;&#65289;.docx" TargetMode="Externa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672109"/>
            <a:ext cx="12858045" cy="51752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557167" y="1888133"/>
            <a:ext cx="6657206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cap="all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一日活动常规及安全管理要求</a:t>
            </a:r>
            <a:endParaRPr lang="zh-CN" altLang="en-US" sz="4000" b="1" cap="all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688607" y="3826356"/>
            <a:ext cx="4991570" cy="86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新北区新魏幼儿园       冯亚丽</a:t>
            </a:r>
            <a:endParaRPr lang="en-US" altLang="zh-CN" sz="20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2021</a:t>
            </a:r>
            <a:r>
              <a:rPr lang="zh-CN" altLang="en-US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年</a:t>
            </a: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8</a:t>
            </a:r>
            <a:r>
              <a:rPr lang="zh-CN" altLang="en-US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月</a:t>
            </a:r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25</a:t>
            </a:r>
            <a:r>
              <a:rPr lang="zh-CN" altLang="en-US" sz="20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日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77276" y="2879051"/>
            <a:ext cx="2923888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——</a:t>
            </a:r>
            <a:r>
              <a:rPr lang="zh-CN" altLang="en-US" sz="24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新教师岗前培训</a:t>
            </a:r>
            <a:endParaRPr lang="zh-CN" altLang="en-US" sz="2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11088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2"/>
      <p:bldP spid="13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607021"/>
              </p:ext>
            </p:extLst>
          </p:nvPr>
        </p:nvGraphicFramePr>
        <p:xfrm>
          <a:off x="164679" y="375966"/>
          <a:ext cx="12601400" cy="6860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0116"/>
                <a:gridCol w="2691201"/>
                <a:gridCol w="9150083"/>
              </a:tblGrid>
              <a:tr h="48498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安全隐患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安全管理要求</a:t>
                      </a:r>
                      <a:endParaRPr lang="zh-CN" altLang="en-US" dirty="0"/>
                    </a:p>
                  </a:txBody>
                  <a:tcPr/>
                </a:tc>
              </a:tr>
              <a:tr h="95233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教育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教学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活动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准备工作不充分，组织指导不认真。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实习老师带班缺乏经验，出现状况。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教育方式不当引起幼儿情绪上的不稳定。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保教人员的戒指、指甲不小心划到了幼儿脸上。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教师应认真制定活动方案，做好充分准备，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严禁因拿取教具或其他原因出现空岗现象。 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一日活动中，如有个别幼儿有特殊需求或出现特殊状况</a:t>
                      </a:r>
                      <a:r>
                        <a:rPr lang="zh-CN" sz="1800" kern="0" dirty="0" smtClean="0">
                          <a:effectLst/>
                          <a:latin typeface="Times New Roman"/>
                          <a:ea typeface="宋体"/>
                          <a:cs typeface="宋体"/>
                        </a:rPr>
                        <a:t>，带班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教师应请配班教师或保育员跟随照看，协助处理。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组织幼儿户外活动时，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必须两位保教人员同时带班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（分别站在队伍的最前面和最后面），并对幼儿的服装和鞋子进行检查，确认安全后方可进行活动。</a:t>
                      </a: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 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有序组织教学活动，注意培养幼儿正确的坐姿和书写姿势，指导幼儿正确、安全地使用物品（如剪刀、铅笔等），注意用眼卫生。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5.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如实习生组织活动，指导老师必须现场听课指导、做好笔记（坐后面），不得做与本次活动无关的事。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6.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上班期间严禁带戒指、穿高跟鞋、披头发、留长指甲、涂指甲油。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1041492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区域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活动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管理松散、观察不到位引起意外事故。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 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游戏材料要求安全卫生、美观丰富，避免幼儿之间因为材料发生争执。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2.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保教人员分工明确，能观察到每个区域幼儿的活动情况，发现问题能及时妥善处理。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游戏中保教人员不得放任幼儿、不做与活动无关的事，游戏组织要做到活而不乱、有条不紊。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1693042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午餐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1.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餐车餐具摆放不规范引起烫伤。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2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．幼儿食物过敏或身体不适引起的突发状况。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3.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异物堵塞处理不当。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4.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餐后幼儿嬉闹发生的意外事故。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做好饭前消毒等准备工作，饭、菜、汤温度适宜并放在指定地方（幼儿碰不到），避免出现烫伤事故。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认真核对梳理幼儿健康调查表，对个别幼儿（如食物过敏、身体不适）给予特殊照顾。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3.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教育幼儿进餐时不说话、细嚼慢咽，如有鱼刺、肉骨头等异物堵塞，应及时请保健医生处理，并向领导汇报，严重者送往医院。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提醒用完餐的孩子漱口、擦嘴，组织他们在固定的地方安静入座，避免出现奔跑、嬉闹、推挤等现象。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846521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散步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组织不当出现意外事故。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做好交接班工作，及时清点人数，组织幼儿排队有序上下楼梯，主</a:t>
                      </a:r>
                      <a:r>
                        <a:rPr lang="zh-CN" sz="1800" b="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班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老师在前、保育员在后。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主班教师必须面向幼儿，匀速前进。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不可背对幼儿，将幼儿丢在身后。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3.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严禁幼儿脱离老师视野散步。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8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381593"/>
              </p:ext>
            </p:extLst>
          </p:nvPr>
        </p:nvGraphicFramePr>
        <p:xfrm>
          <a:off x="532959" y="375966"/>
          <a:ext cx="11801072" cy="5453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453"/>
                <a:gridCol w="2960616"/>
                <a:gridCol w="7924003"/>
              </a:tblGrid>
              <a:tr h="484987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安全隐患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安全管理要求</a:t>
                      </a:r>
                      <a:endParaRPr lang="zh-CN" altLang="en-US" dirty="0"/>
                    </a:p>
                  </a:txBody>
                  <a:tcPr/>
                </a:tc>
              </a:tr>
              <a:tr h="95233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午睡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室内空气混浊，导致生病幼儿病情严重。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宋体"/>
                          <a:ea typeface="宋体"/>
                          <a:cs typeface="宋体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保教人员没有保持营造安静环境影响幼儿睡眠。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因教师远离午睡备课或做其他事情引起意外事故。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幼儿睡姿不正确身体不适造成的突发事件。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睡前午睡室做到空气清新、温度适宜。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仔细检查幼儿口中有无含留食物，幼儿不带异物上床、保教人员不带水杯进午睡室。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任何人不得因任何事在午睡室喧哗、接打电话，主班教师更不能擅自离开午睡室，即使所有幼儿入睡了，备课、看书也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都要在午睡室进行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加强巡视，仔细观察幼儿睡眠情况，纠正幼儿不良睡眠姿势，关注个别幼儿（如多尿幼儿、患病体弱幼儿、难以入睡幼儿等）并给予特殊照顾。如有突发事件或异常情况发生，应及时、准确地予以处理。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4.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幼儿起床组织有序，根据季节及天气情况，及时提醒幼儿增减衣服，以防着凉感冒。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78255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离园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1.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教师组织不当引起意外事故。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2.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陌生人冒领孩子。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3.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因交接疏忽造成幼儿走散。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宋体"/>
                          <a:ea typeface="宋体"/>
                          <a:cs typeface="宋体"/>
                        </a:rPr>
                        <a:t>4.</a:t>
                      </a:r>
                      <a:r>
                        <a:rPr lang="zh-CN" sz="1800" kern="0">
                          <a:effectLst/>
                          <a:latin typeface="Times New Roman"/>
                          <a:ea typeface="宋体"/>
                          <a:cs typeface="宋体"/>
                        </a:rPr>
                        <a:t>工作不到位发生的安全隐患。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清点幼儿人数，逐一</a:t>
                      </a:r>
                      <a:r>
                        <a:rPr lang="zh-CN" sz="1800" b="1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检查幼儿穿戴是否整齐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，组织幼儿排队等候。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2.</a:t>
                      </a:r>
                      <a:r>
                        <a:rPr lang="zh-CN" sz="1800" b="1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宋体"/>
                        </a:rPr>
                        <a:t>严格执行幼儿园的接送规定，安全送走每个幼儿，如有不认识或不是家长指定的人来接孩子，必须与家长联系并核实接送人身份。</a:t>
                      </a:r>
                      <a:endParaRPr lang="zh-CN" sz="1800" b="1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宋体"/>
                        </a:rPr>
                        <a:t>看护好未接幼儿，与值班教师做好晚离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园幼儿交接工作。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l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Times New Roman"/>
                          <a:ea typeface="宋体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Times New Roman"/>
                          <a:ea typeface="宋体"/>
                          <a:cs typeface="宋体"/>
                        </a:rPr>
                        <a:t>下班前整理好活动室物品、准备好第二天晨间活动材料，关好水、电及门窗，检查有无安全隐患。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38622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622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91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672109"/>
            <a:ext cx="12858045" cy="517524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688607" y="2577484"/>
            <a:ext cx="6381750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cap="all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感谢聆听，批评指导</a:t>
            </a:r>
            <a:endParaRPr lang="zh-CN" altLang="en-US" sz="4000" b="1" cap="all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688607" y="3826356"/>
            <a:ext cx="499157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 PERSON: BAOTUWANG</a:t>
            </a:r>
            <a:endParaRPr lang="zh-CN" altLang="en-US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88607" y="3242609"/>
            <a:ext cx="5512095" cy="49244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THANK YOU TO LISTEN TO CRITICISM GUIDANCE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报告会议 工作总结 工作计划 年终总结 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1321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888133"/>
            <a:ext cx="12858045" cy="517524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124111" y="1447800"/>
            <a:ext cx="2698162" cy="26981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1881169" y="1697633"/>
            <a:ext cx="1513499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890219" y="2553298"/>
            <a:ext cx="2273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 txBox="1"/>
          <p:nvPr>
            <p:custDataLst>
              <p:tags r:id="rId3"/>
            </p:custDataLst>
          </p:nvPr>
        </p:nvSpPr>
        <p:spPr>
          <a:xfrm>
            <a:off x="6213351" y="1815081"/>
            <a:ext cx="3297176" cy="640175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一日活动流程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Number_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5254269" y="1895194"/>
            <a:ext cx="434035" cy="43403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53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2" name="MH_Entry_2"/>
          <p:cNvSpPr txBox="1"/>
          <p:nvPr>
            <p:custDataLst>
              <p:tags r:id="rId5"/>
            </p:custDataLst>
          </p:nvPr>
        </p:nvSpPr>
        <p:spPr>
          <a:xfrm>
            <a:off x="6238478" y="2974817"/>
            <a:ext cx="3297176" cy="640175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一日常规要求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Number_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289993" y="3180959"/>
            <a:ext cx="434035" cy="43403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53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 txBox="1"/>
          <p:nvPr>
            <p:custDataLst>
              <p:tags r:id="rId7"/>
            </p:custDataLst>
          </p:nvPr>
        </p:nvSpPr>
        <p:spPr>
          <a:xfrm>
            <a:off x="6213351" y="4187280"/>
            <a:ext cx="6552728" cy="576953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一日活动各环节安全隐患及管理要求</a:t>
            </a:r>
          </a:p>
        </p:txBody>
      </p:sp>
      <p:sp>
        <p:nvSpPr>
          <p:cNvPr id="25" name="MH_Number_3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5289995" y="4330200"/>
            <a:ext cx="434035" cy="43403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53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52045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888133"/>
            <a:ext cx="12858045" cy="517524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124111" y="1447800"/>
            <a:ext cx="2698162" cy="26981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1881169" y="1697633"/>
            <a:ext cx="1513499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章节</a:t>
            </a:r>
            <a:endParaRPr lang="zh-CN" altLang="en-US" sz="6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890219" y="2553298"/>
            <a:ext cx="2273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 txBox="1"/>
          <p:nvPr>
            <p:custDataLst>
              <p:tags r:id="rId3"/>
            </p:custDataLst>
          </p:nvPr>
        </p:nvSpPr>
        <p:spPr>
          <a:xfrm>
            <a:off x="5421263" y="2032149"/>
            <a:ext cx="4295455" cy="1080296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一日活动流</a:t>
            </a:r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7" action="ppaction://hlinkfile"/>
              </a:rPr>
              <a:t>程</a:t>
            </a:r>
            <a:endParaRPr lang="zh-CN" altLang="en-US" sz="5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087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888133"/>
            <a:ext cx="12858045" cy="517524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124111" y="1447800"/>
            <a:ext cx="2698162" cy="26981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1881169" y="1697633"/>
            <a:ext cx="1513499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b="1" dirty="0" smtClean="0">
                <a:solidFill>
                  <a:srgbClr val="40920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章节</a:t>
            </a:r>
            <a:endParaRPr lang="zh-CN" altLang="en-US" sz="6600" b="1" dirty="0">
              <a:solidFill>
                <a:srgbClr val="40920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890219" y="2553298"/>
            <a:ext cx="2273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rgbClr val="40920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400" dirty="0">
              <a:solidFill>
                <a:srgbClr val="40920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 txBox="1"/>
          <p:nvPr>
            <p:custDataLst>
              <p:tags r:id="rId3"/>
            </p:custDataLst>
          </p:nvPr>
        </p:nvSpPr>
        <p:spPr>
          <a:xfrm>
            <a:off x="5421263" y="2085497"/>
            <a:ext cx="4295455" cy="973600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 smtClean="0">
                <a:solidFill>
                  <a:srgbClr val="90D22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一日常规要求</a:t>
            </a:r>
            <a:endParaRPr lang="zh-CN" altLang="en-US" sz="5400" b="1" dirty="0">
              <a:solidFill>
                <a:srgbClr val="90D22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34183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5"/>
          <p:cNvSpPr txBox="1"/>
          <p:nvPr/>
        </p:nvSpPr>
        <p:spPr>
          <a:xfrm>
            <a:off x="956767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56767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410445"/>
              </p:ext>
            </p:extLst>
          </p:nvPr>
        </p:nvGraphicFramePr>
        <p:xfrm>
          <a:off x="308695" y="519981"/>
          <a:ext cx="12097344" cy="5580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93"/>
                <a:gridCol w="11290851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要求</a:t>
                      </a:r>
                      <a:endParaRPr lang="zh-CN" altLang="en-US" dirty="0"/>
                    </a:p>
                  </a:txBody>
                  <a:tcPr/>
                </a:tc>
              </a:tr>
              <a:tr h="7088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来园</a:t>
                      </a: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．热情迎接幼儿，观察、了解幼儿的情绪及身体状况，特别要关注患病儿、体弱儿。 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．热情接待家长，与家长进行简单、必要的交流。 </a:t>
                      </a:r>
                    </a:p>
                  </a:txBody>
                  <a:tcPr/>
                </a:tc>
              </a:tr>
              <a:tr h="8752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晨间活动</a:t>
                      </a: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．提醒幼儿参加简单劳动，指导中大班幼儿做好</a:t>
                      </a:r>
                      <a:r>
                        <a:rPr lang="zh-CN" altLang="en-US" b="1" dirty="0" smtClean="0"/>
                        <a:t>值日工作</a:t>
                      </a:r>
                      <a:r>
                        <a:rPr lang="zh-CN" altLang="en-US" dirty="0" smtClean="0"/>
                        <a:t>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．组织幼儿开展</a:t>
                      </a:r>
                      <a:r>
                        <a:rPr lang="zh-CN" altLang="en-US" b="1" dirty="0" smtClean="0"/>
                        <a:t>丰富多彩的、室内外相结合的晨间活动</a:t>
                      </a:r>
                      <a:r>
                        <a:rPr lang="zh-CN" altLang="en-US" dirty="0" smtClean="0"/>
                        <a:t>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．组织幼儿开展</a:t>
                      </a:r>
                      <a:r>
                        <a:rPr lang="zh-CN" altLang="en-US" b="1" dirty="0" smtClean="0"/>
                        <a:t>晨间谈话</a:t>
                      </a:r>
                      <a:r>
                        <a:rPr lang="zh-CN" altLang="en-US" dirty="0" smtClean="0"/>
                        <a:t>。</a:t>
                      </a:r>
                    </a:p>
                  </a:txBody>
                  <a:tcPr/>
                </a:tc>
              </a:tr>
              <a:tr h="17610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户外活动</a:t>
                      </a: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</a:t>
                      </a:r>
                      <a:r>
                        <a:rPr lang="zh-CN" altLang="en-US" b="1" dirty="0" smtClean="0"/>
                        <a:t>预先做好活动准备，检查场地、器械的安全状况。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．为幼儿提供丰富多彩、可供选择的活动材料，保证一定数量的自制玩具。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b="1" dirty="0" smtClean="0"/>
                        <a:t>．根据幼儿的年龄特点，科学合理地安排运动密度和活动量。</a:t>
                      </a:r>
                    </a:p>
                    <a:p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．引导幼儿积极参与游戏，鼓励不爱运动、胆怯的幼儿参加体育锻炼。</a:t>
                      </a:r>
                    </a:p>
                    <a:p>
                      <a:r>
                        <a:rPr lang="en-US" altLang="zh-CN" dirty="0" smtClean="0"/>
                        <a:t>5</a:t>
                      </a:r>
                      <a:r>
                        <a:rPr lang="zh-CN" altLang="en-US" dirty="0" smtClean="0"/>
                        <a:t>．</a:t>
                      </a:r>
                      <a:r>
                        <a:rPr lang="zh-CN" altLang="en-US" b="1" dirty="0" smtClean="0"/>
                        <a:t>根据幼儿年龄特点，有效组织幼儿商讨游戏规则、注意事项</a:t>
                      </a:r>
                      <a:r>
                        <a:rPr lang="zh-CN" altLang="en-US" dirty="0" smtClean="0"/>
                        <a:t>。</a:t>
                      </a:r>
                    </a:p>
                    <a:p>
                      <a:r>
                        <a:rPr lang="en-US" altLang="zh-CN" dirty="0" smtClean="0"/>
                        <a:t>6</a:t>
                      </a:r>
                      <a:r>
                        <a:rPr lang="zh-CN" altLang="en-US" dirty="0" smtClean="0"/>
                        <a:t>．充分利用园内外教育资源，开展参观、散步等多种类型的户外活动。</a:t>
                      </a:r>
                    </a:p>
                  </a:txBody>
                  <a:tcPr/>
                </a:tc>
              </a:tr>
              <a:tr h="162033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区域</a:t>
                      </a:r>
                    </a:p>
                    <a:p>
                      <a:pPr algn="ctr"/>
                      <a:r>
                        <a:rPr lang="zh-CN" altLang="en-US" dirty="0" smtClean="0"/>
                        <a:t>活动</a:t>
                      </a: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．明确各区域当日目标要求，提供丰富多样的区域活动材料，能及时更换、补充。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．尊重幼儿意愿，观察幼儿在各区域中的活动情况，根据幼儿的不同需要，</a:t>
                      </a:r>
                      <a:r>
                        <a:rPr lang="zh-CN" altLang="en-US" b="1" dirty="0" smtClean="0"/>
                        <a:t>作出分层的、个别的指导</a:t>
                      </a:r>
                      <a:r>
                        <a:rPr lang="zh-CN" altLang="en-US" dirty="0" smtClean="0"/>
                        <a:t>，必要时进行个案记录。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．鼓励幼儿自主商讨、制订规则，指导幼儿用适当的方式进行记录。</a:t>
                      </a:r>
                    </a:p>
                    <a:p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．活动结束时引导幼儿开展必要的</a:t>
                      </a:r>
                      <a:r>
                        <a:rPr lang="zh-CN" altLang="en-US" b="1" dirty="0" smtClean="0"/>
                        <a:t>评价</a:t>
                      </a:r>
                      <a:r>
                        <a:rPr lang="zh-CN" altLang="en-US" dirty="0" smtClean="0"/>
                        <a:t>。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89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6"/>
          <p:cNvSpPr txBox="1"/>
          <p:nvPr/>
        </p:nvSpPr>
        <p:spPr>
          <a:xfrm>
            <a:off x="956767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002054"/>
              </p:ext>
            </p:extLst>
          </p:nvPr>
        </p:nvGraphicFramePr>
        <p:xfrm>
          <a:off x="236687" y="427964"/>
          <a:ext cx="12025335" cy="5933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1692"/>
                <a:gridCol w="11223643"/>
              </a:tblGrid>
              <a:tr h="8125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要求</a:t>
                      </a:r>
                      <a:endParaRPr lang="zh-CN" altLang="en-US" dirty="0"/>
                    </a:p>
                  </a:txBody>
                  <a:tcPr/>
                </a:tc>
              </a:tr>
              <a:tr h="35954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早操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领操时精神饱满，示范动作准确、熟练，面向全体并关注个别幼儿。</a:t>
                      </a:r>
                    </a:p>
                  </a:txBody>
                  <a:tcPr/>
                </a:tc>
              </a:tr>
              <a:tr h="8125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教学</a:t>
                      </a:r>
                    </a:p>
                    <a:p>
                      <a:r>
                        <a:rPr lang="zh-CN" altLang="en-US" dirty="0" smtClean="0"/>
                        <a:t>活动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</a:t>
                      </a:r>
                      <a:r>
                        <a:rPr lang="zh-CN" altLang="en-US" b="1" dirty="0" smtClean="0"/>
                        <a:t>选材合理，目标明确，预成和生成相结合，提前做好活动准备。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．采用游戏化的手段组织教学活动，教态亲切自然，语言生动形象，富有感染力。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．注重师幼互动，关注个体差异，为幼儿提供充分的自主探索、表现表达的机会。</a:t>
                      </a:r>
                    </a:p>
                    <a:p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．能进行教学反思，学会及时调整自己的教学行为和策略。</a:t>
                      </a:r>
                    </a:p>
                  </a:txBody>
                  <a:tcPr/>
                </a:tc>
              </a:tr>
              <a:tr h="8125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游戏</a:t>
                      </a:r>
                    </a:p>
                    <a:p>
                      <a:r>
                        <a:rPr lang="zh-CN" altLang="en-US" dirty="0" smtClean="0"/>
                        <a:t>活动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．保证幼儿有机会参加游戏活动和愉快有益的自由活动。</a:t>
                      </a:r>
                    </a:p>
                    <a:p>
                      <a:r>
                        <a:rPr lang="en-US" altLang="zh-CN" b="1" dirty="0" smtClean="0"/>
                        <a:t>2</a:t>
                      </a:r>
                      <a:r>
                        <a:rPr lang="zh-CN" altLang="en-US" b="1" dirty="0" smtClean="0"/>
                        <a:t>．准备充足的游戏材料，符合安全、卫生和教育要求。</a:t>
                      </a:r>
                    </a:p>
                    <a:p>
                      <a:r>
                        <a:rPr lang="en-US" altLang="zh-CN" b="1" dirty="0" smtClean="0"/>
                        <a:t>3</a:t>
                      </a:r>
                      <a:r>
                        <a:rPr lang="zh-CN" altLang="en-US" b="1" dirty="0" smtClean="0"/>
                        <a:t>．尊重幼儿意愿，适时介入、适当指导。</a:t>
                      </a:r>
                    </a:p>
                  </a:txBody>
                  <a:tcPr/>
                </a:tc>
              </a:tr>
              <a:tr h="8125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盥洗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．提醒幼儿饭前便后洗手，培养幼儿正确洗手的习惯，注意节约用水。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．提醒幼儿按需入厕。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．照顾个别需要帮助的幼儿。</a:t>
                      </a:r>
                    </a:p>
                  </a:txBody>
                  <a:tcPr/>
                </a:tc>
              </a:tr>
              <a:tr h="8125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餐点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．进行必要的</a:t>
                      </a:r>
                      <a:r>
                        <a:rPr lang="zh-CN" altLang="en-US" b="1" dirty="0" smtClean="0"/>
                        <a:t>餐前教育</a:t>
                      </a:r>
                      <a:r>
                        <a:rPr lang="zh-CN" altLang="en-US" dirty="0" smtClean="0"/>
                        <a:t>，创造安静愉快的进餐气氛。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</a:t>
                      </a:r>
                      <a:r>
                        <a:rPr lang="zh-CN" altLang="en-US" b="1" dirty="0" smtClean="0"/>
                        <a:t>介绍、分发饭菜，激发幼儿食欲</a:t>
                      </a:r>
                      <a:r>
                        <a:rPr lang="zh-CN" altLang="en-US" dirty="0" smtClean="0"/>
                        <a:t>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．精心</a:t>
                      </a:r>
                      <a:r>
                        <a:rPr lang="zh-CN" altLang="en-US" b="1" dirty="0" smtClean="0"/>
                        <a:t>照顾幼儿</a:t>
                      </a:r>
                      <a:r>
                        <a:rPr lang="zh-CN" altLang="en-US" dirty="0" smtClean="0"/>
                        <a:t>，观察幼儿食欲和进食量，纠正偏食、挑食习惯。</a:t>
                      </a:r>
                    </a:p>
                    <a:p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．</a:t>
                      </a:r>
                      <a:r>
                        <a:rPr lang="zh-CN" altLang="en-US" b="1" dirty="0" smtClean="0"/>
                        <a:t>提醒幼儿饭后漱口、擦嘴；组织幼儿进行餐后散步活动。</a:t>
                      </a:r>
                    </a:p>
                    <a:p>
                      <a:r>
                        <a:rPr lang="en-US" altLang="zh-CN" dirty="0" smtClean="0"/>
                        <a:t>5</a:t>
                      </a:r>
                      <a:r>
                        <a:rPr lang="zh-CN" altLang="en-US" dirty="0" smtClean="0"/>
                        <a:t>．保证每天的饮水量，提醒幼儿按需要随时喝水。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375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6"/>
          <p:cNvSpPr txBox="1"/>
          <p:nvPr/>
        </p:nvSpPr>
        <p:spPr>
          <a:xfrm>
            <a:off x="956767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64178"/>
              </p:ext>
            </p:extLst>
          </p:nvPr>
        </p:nvGraphicFramePr>
        <p:xfrm>
          <a:off x="1460820" y="427964"/>
          <a:ext cx="10801202" cy="4012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3"/>
                <a:gridCol w="10081119"/>
              </a:tblGrid>
              <a:tr h="8125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要求</a:t>
                      </a:r>
                      <a:endParaRPr lang="zh-CN" altLang="en-US" dirty="0"/>
                    </a:p>
                  </a:txBody>
                  <a:tcPr/>
                </a:tc>
              </a:tr>
              <a:tr h="57557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午睡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．创设温馨、舒适的睡眠环境。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</a:t>
                      </a:r>
                      <a:r>
                        <a:rPr lang="zh-CN" altLang="en-US" b="1" dirty="0" smtClean="0"/>
                        <a:t>指导并帮助幼儿有顺序地穿脱衣服。</a:t>
                      </a:r>
                    </a:p>
                    <a:p>
                      <a:r>
                        <a:rPr lang="en-US" altLang="zh-CN" b="1" dirty="0" smtClean="0"/>
                        <a:t>3</a:t>
                      </a:r>
                      <a:r>
                        <a:rPr lang="zh-CN" altLang="en-US" b="1" dirty="0" smtClean="0"/>
                        <a:t>．细心照顾好幼儿，盖好被子，培养幼儿良好的午睡习惯。</a:t>
                      </a:r>
                    </a:p>
                    <a:p>
                      <a:r>
                        <a:rPr lang="en-US" altLang="zh-CN" b="1" dirty="0" smtClean="0"/>
                        <a:t>4</a:t>
                      </a:r>
                      <a:r>
                        <a:rPr lang="zh-CN" altLang="en-US" b="1" dirty="0" smtClean="0"/>
                        <a:t>．午睡值班时保持安静，坚守岗位，勤巡视、勤护理，发现异常情况，及时处理。</a:t>
                      </a:r>
                    </a:p>
                    <a:p>
                      <a:r>
                        <a:rPr lang="en-US" altLang="zh-CN" b="1" dirty="0" smtClean="0"/>
                        <a:t>5</a:t>
                      </a:r>
                      <a:r>
                        <a:rPr lang="zh-CN" altLang="en-US" b="1" dirty="0" smtClean="0"/>
                        <a:t>．起床时观察幼儿情绪，指导并整理幼儿仪表。</a:t>
                      </a:r>
                    </a:p>
                  </a:txBody>
                  <a:tcPr/>
                </a:tc>
              </a:tr>
              <a:tr h="81259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离</a:t>
                      </a:r>
                    </a:p>
                    <a:p>
                      <a:r>
                        <a:rPr lang="zh-CN" altLang="en-US" dirty="0" smtClean="0"/>
                        <a:t>园</a:t>
                      </a:r>
                    </a:p>
                    <a:p>
                      <a:r>
                        <a:rPr lang="zh-CN" altLang="en-US" dirty="0" smtClean="0"/>
                        <a:t>活</a:t>
                      </a:r>
                    </a:p>
                    <a:p>
                      <a:r>
                        <a:rPr lang="zh-CN" altLang="en-US" dirty="0" smtClean="0"/>
                        <a:t>动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．提醒幼儿</a:t>
                      </a:r>
                      <a:r>
                        <a:rPr lang="zh-CN" altLang="en-US" b="1" dirty="0" smtClean="0"/>
                        <a:t>收拾</a:t>
                      </a:r>
                      <a:r>
                        <a:rPr lang="zh-CN" altLang="en-US" dirty="0" smtClean="0"/>
                        <a:t>好教玩具及其他物品，务必注意与家长当面交接，确保幼儿安全离园。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．注意幼儿</a:t>
                      </a:r>
                      <a:r>
                        <a:rPr lang="zh-CN" altLang="en-US" b="1" dirty="0" smtClean="0"/>
                        <a:t>仪表</a:t>
                      </a:r>
                      <a:r>
                        <a:rPr lang="zh-CN" altLang="en-US" dirty="0" smtClean="0"/>
                        <a:t>形象，指导幼儿整理衣物和个人物品，亲切道别。</a:t>
                      </a:r>
                    </a:p>
                    <a:p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．与家长进行必要的沟通交流。</a:t>
                      </a:r>
                    </a:p>
                    <a:p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．组织部分晚接的幼儿开展游戏活动。</a:t>
                      </a:r>
                    </a:p>
                    <a:p>
                      <a:r>
                        <a:rPr lang="en-US" altLang="zh-CN" dirty="0" smtClean="0"/>
                        <a:t>5</a:t>
                      </a:r>
                      <a:r>
                        <a:rPr lang="zh-CN" altLang="en-US" dirty="0" smtClean="0"/>
                        <a:t>．检查并做好安全保卫工作。</a:t>
                      </a:r>
                    </a:p>
                    <a:p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86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3" b="14223"/>
          <a:stretch/>
        </p:blipFill>
        <p:spPr>
          <a:xfrm>
            <a:off x="352" y="1888133"/>
            <a:ext cx="12858045" cy="517524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124111" y="1447800"/>
            <a:ext cx="2698162" cy="26981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1881169" y="1697633"/>
            <a:ext cx="1513499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600" b="1" dirty="0" smtClean="0">
                <a:solidFill>
                  <a:srgbClr val="40920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章节</a:t>
            </a:r>
            <a:endParaRPr lang="zh-CN" altLang="en-US" sz="6600" b="1" dirty="0">
              <a:solidFill>
                <a:srgbClr val="40920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890219" y="2553298"/>
            <a:ext cx="2273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 smtClean="0">
                <a:solidFill>
                  <a:srgbClr val="40920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400" dirty="0">
              <a:solidFill>
                <a:srgbClr val="40920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 txBox="1"/>
          <p:nvPr>
            <p:custDataLst>
              <p:tags r:id="rId3"/>
            </p:custDataLst>
          </p:nvPr>
        </p:nvSpPr>
        <p:spPr>
          <a:xfrm>
            <a:off x="4269135" y="1545349"/>
            <a:ext cx="7704856" cy="2053896"/>
          </a:xfrm>
          <a:custGeom>
            <a:avLst/>
            <a:gdLst>
              <a:gd name="connsiteX0" fmla="*/ 0 w 4234772"/>
              <a:gd name="connsiteY0" fmla="*/ 0 h 539998"/>
              <a:gd name="connsiteX1" fmla="*/ 4234772 w 4234772"/>
              <a:gd name="connsiteY1" fmla="*/ 0 h 539998"/>
              <a:gd name="connsiteX2" fmla="*/ 4234772 w 4234772"/>
              <a:gd name="connsiteY2" fmla="*/ 539998 h 539998"/>
              <a:gd name="connsiteX3" fmla="*/ 0 w 4234772"/>
              <a:gd name="connsiteY3" fmla="*/ 539998 h 539998"/>
              <a:gd name="connsiteX4" fmla="*/ 0 w 4234772"/>
              <a:gd name="connsiteY4" fmla="*/ 0 h 539998"/>
              <a:gd name="connsiteX0" fmla="*/ 4234772 w 4326212"/>
              <a:gd name="connsiteY0" fmla="*/ 539998 h 631438"/>
              <a:gd name="connsiteX1" fmla="*/ 0 w 4326212"/>
              <a:gd name="connsiteY1" fmla="*/ 539998 h 631438"/>
              <a:gd name="connsiteX2" fmla="*/ 0 w 4326212"/>
              <a:gd name="connsiteY2" fmla="*/ 0 h 631438"/>
              <a:gd name="connsiteX3" fmla="*/ 4234772 w 4326212"/>
              <a:gd name="connsiteY3" fmla="*/ 0 h 631438"/>
              <a:gd name="connsiteX4" fmla="*/ 4326212 w 4326212"/>
              <a:gd name="connsiteY4" fmla="*/ 631438 h 631438"/>
              <a:gd name="connsiteX0" fmla="*/ 4234772 w 4234772"/>
              <a:gd name="connsiteY0" fmla="*/ 539998 h 539998"/>
              <a:gd name="connsiteX1" fmla="*/ 0 w 4234772"/>
              <a:gd name="connsiteY1" fmla="*/ 539998 h 539998"/>
              <a:gd name="connsiteX2" fmla="*/ 0 w 4234772"/>
              <a:gd name="connsiteY2" fmla="*/ 0 h 539998"/>
              <a:gd name="connsiteX3" fmla="*/ 4234772 w 4234772"/>
              <a:gd name="connsiteY3" fmla="*/ 0 h 53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34772" h="539998">
                <a:moveTo>
                  <a:pt x="4234772" y="539998"/>
                </a:moveTo>
                <a:lnTo>
                  <a:pt x="0" y="539998"/>
                </a:lnTo>
                <a:lnTo>
                  <a:pt x="0" y="0"/>
                </a:lnTo>
                <a:lnTo>
                  <a:pt x="4234772" y="0"/>
                </a:lnTo>
              </a:path>
            </a:pathLst>
          </a:custGeom>
          <a:noFill/>
          <a:ln w="3175"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5400" b="1" dirty="0">
                <a:solidFill>
                  <a:srgbClr val="90D22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一日活动各环节安全隐患及管理要求</a:t>
            </a:r>
            <a:endParaRPr lang="zh-CN" altLang="en-US" sz="5400" b="1" dirty="0" smtClean="0">
              <a:solidFill>
                <a:srgbClr val="90D22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9279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927135"/>
              </p:ext>
            </p:extLst>
          </p:nvPr>
        </p:nvGraphicFramePr>
        <p:xfrm>
          <a:off x="532959" y="303957"/>
          <a:ext cx="11801072" cy="7033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453"/>
                <a:gridCol w="2960616"/>
                <a:gridCol w="7924003"/>
              </a:tblGrid>
              <a:tr h="55699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安全隐患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安全管理要求</a:t>
                      </a:r>
                      <a:endParaRPr lang="zh-CN" altLang="en-US" dirty="0"/>
                    </a:p>
                  </a:txBody>
                  <a:tcPr/>
                </a:tc>
              </a:tr>
              <a:tr h="95233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来园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幼儿入园、进班后折返。</a:t>
                      </a:r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幼儿带病来园（可能是传染病），迟到错过晨检。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</a:t>
                      </a:r>
                      <a:r>
                        <a:rPr lang="zh-CN" altLang="en-US" dirty="0" smtClean="0"/>
                        <a:t>主班教师按时到岗，带班时不得随便离岗，不做与工作无关的事。</a:t>
                      </a:r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及时清点幼儿来园人数，做到心中有数，</a:t>
                      </a:r>
                      <a:r>
                        <a:rPr lang="zh-CN" altLang="en-US" b="1" dirty="0" smtClean="0"/>
                        <a:t>对缺席幼儿进行电话询问。</a:t>
                      </a:r>
                    </a:p>
                    <a:p>
                      <a:r>
                        <a:rPr lang="en-US" altLang="zh-CN" dirty="0" smtClean="0"/>
                        <a:t>3.</a:t>
                      </a:r>
                      <a:r>
                        <a:rPr lang="zh-CN" altLang="en-US" dirty="0" smtClean="0"/>
                        <a:t>保教人员</a:t>
                      </a:r>
                      <a:r>
                        <a:rPr lang="zh-CN" altLang="en-US" b="1" dirty="0" smtClean="0"/>
                        <a:t>做好二次晨检</a:t>
                      </a:r>
                      <a:r>
                        <a:rPr lang="zh-CN" altLang="en-US" dirty="0" smtClean="0"/>
                        <a:t>，发现异常及时处理或上报。</a:t>
                      </a:r>
                    </a:p>
                  </a:txBody>
                  <a:tcPr/>
                </a:tc>
              </a:tr>
              <a:tr h="209513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晨间</a:t>
                      </a:r>
                    </a:p>
                    <a:p>
                      <a:r>
                        <a:rPr lang="zh-CN" altLang="en-US" dirty="0" smtClean="0"/>
                        <a:t>区域</a:t>
                      </a:r>
                    </a:p>
                    <a:p>
                      <a:r>
                        <a:rPr lang="zh-CN" altLang="en-US" dirty="0" smtClean="0"/>
                        <a:t>活动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幼儿将异物放入口中，剪刀使用不当而受伤。</a:t>
                      </a:r>
                    </a:p>
                    <a:p>
                      <a:r>
                        <a:rPr lang="en-US" altLang="zh-CN" dirty="0" smtClean="0"/>
                        <a:t>2</a:t>
                      </a:r>
                      <a:r>
                        <a:rPr lang="en-US" altLang="zh-CN" b="1" dirty="0" smtClean="0"/>
                        <a:t>.</a:t>
                      </a:r>
                      <a:r>
                        <a:rPr lang="zh-CN" altLang="en-US" b="1" dirty="0" smtClean="0"/>
                        <a:t>幼儿之间发生争执或室内奔跑引发意外受伤。</a:t>
                      </a:r>
                    </a:p>
                    <a:p>
                      <a:r>
                        <a:rPr lang="en-US" altLang="zh-CN" b="1" dirty="0" smtClean="0"/>
                        <a:t>3.</a:t>
                      </a:r>
                      <a:r>
                        <a:rPr lang="zh-CN" altLang="en-US" b="1" dirty="0" smtClean="0"/>
                        <a:t>幼儿身体不适引起的突发病状。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主班老师有序组织活动，配班老师配合做好接待工作，</a:t>
                      </a:r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材料提供要安全、卫生，指导幼儿正确使用剪刀、笔等，教育幼儿不将玩具放入口、鼻、耳等。</a:t>
                      </a:r>
                    </a:p>
                    <a:p>
                      <a:r>
                        <a:rPr lang="en-US" altLang="zh-CN" dirty="0" smtClean="0"/>
                        <a:t>3.</a:t>
                      </a:r>
                      <a:r>
                        <a:rPr lang="zh-CN" altLang="en-US" dirty="0" smtClean="0"/>
                        <a:t>观察幼儿，了解需求，对身体上、情绪上有问题的孩子要随时关注并给予特殊照顾。</a:t>
                      </a:r>
                    </a:p>
                    <a:p>
                      <a:r>
                        <a:rPr lang="en-US" altLang="zh-CN" dirty="0" smtClean="0"/>
                        <a:t>4.</a:t>
                      </a:r>
                      <a:r>
                        <a:rPr lang="zh-CN" altLang="en-US" dirty="0" smtClean="0"/>
                        <a:t>引导幼儿安静游戏，如幼儿之间发生争执或拿着物品室内奔跑，应及时制止并引导教育。</a:t>
                      </a:r>
                    </a:p>
                  </a:txBody>
                  <a:tcPr/>
                </a:tc>
              </a:tr>
              <a:tr h="169304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zh-CN" altLang="en-US" sz="1800" dirty="0" smtClean="0">
                          <a:latin typeface="+mn-ea"/>
                          <a:ea typeface="+mn-ea"/>
                        </a:rPr>
                        <a:t>晨间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zh-CN" altLang="en-US" sz="1800" dirty="0" smtClean="0">
                          <a:latin typeface="+mn-ea"/>
                          <a:ea typeface="+mn-ea"/>
                        </a:rPr>
                        <a:t>体锻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活动器械存在安全隐患。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幼儿走楼梯时摔跤。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组织不当（包括集中、分散）造成意外伤害。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幼儿突然身体不适。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提前组织幼儿喝水、入厕；检查幼儿服装、鞋带；检查器械、玩具及材料数量和安全状况。活动前后，做好三清（清人数、清场地、清器械）。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上下楼梯要有序，主班在前，配班在后，尽量避免两个班同时上下楼梯，防止出现幼儿拥挤、摔倒等现象。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认真组织，仔细观察，确保所有幼儿在视野范围内，及时处理幼儿特殊要求和突发事件，事情严重及时上报。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根据气候及幼儿体质，随时调整运动量，照顾好体弱幼儿。活动前后视情况及时提醒穿脱衣服。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</a:tr>
              <a:tr h="846521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  <a:cs typeface="宋体"/>
                        </a:rPr>
                        <a:t>盥洗</a:t>
                      </a:r>
                      <a:endParaRPr lang="zh-CN" sz="1800" kern="10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+mn-ea"/>
                          <a:ea typeface="+mn-ea"/>
                          <a:cs typeface="宋体"/>
                        </a:rPr>
                        <a:t>入厕</a:t>
                      </a:r>
                      <a:endParaRPr lang="zh-CN" sz="18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地面潮湿造成幼儿滑倒受伤。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2.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幼儿在盥洗室逗留、嬉闹。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杯子没清洗干净消毒不规范。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放任幼儿，班级管理松散。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1.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主班老师组织、指导幼儿有秩序地接水、喝水、入厕、洗手，注意卫生习惯的培养及安全教育。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2.</a:t>
                      </a:r>
                      <a:r>
                        <a:rPr lang="zh-CN" sz="1800" b="1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确保有一名保教人员在盥洗室内指导幼儿，盥洗室保持地面保持干燥、口杯清洁，饮水温度适宜。</a:t>
                      </a:r>
                      <a:endParaRPr lang="zh-CN" sz="1800" b="1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3.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允许幼儿随时入厕，保教人员及时跟随，关注幼儿安全，确认无入厕幼儿后方可离开。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+mn-ea"/>
                          <a:ea typeface="+mn-ea"/>
                        </a:rPr>
                        <a:t>4.</a:t>
                      </a:r>
                      <a:r>
                        <a:rPr lang="zh-CN" sz="1800" kern="0" dirty="0">
                          <a:effectLst/>
                          <a:latin typeface="+mn-ea"/>
                          <a:ea typeface="+mn-ea"/>
                          <a:cs typeface="宋体"/>
                        </a:rPr>
                        <a:t>严禁幼儿在盥洗室拥挤、打闹，发现异常情况及时处理。</a:t>
                      </a:r>
                      <a:endParaRPr lang="zh-CN" sz="18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45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0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ENTRY"/>
  <p:tag name="ID" val="55352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054"/>
  <p:tag name="MH_LIBRARY" val="CONTENTS"/>
  <p:tag name="MH_TYPE" val="NUMBER"/>
  <p:tag name="ID" val="55352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7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90D22E"/>
      </a:accent1>
      <a:accent2>
        <a:srgbClr val="40920A"/>
      </a:accent2>
      <a:accent3>
        <a:srgbClr val="A5A5A5"/>
      </a:accent3>
      <a:accent4>
        <a:srgbClr val="54AB0B"/>
      </a:accent4>
      <a:accent5>
        <a:srgbClr val="90D22E"/>
      </a:accent5>
      <a:accent6>
        <a:srgbClr val="40920A"/>
      </a:accent6>
      <a:hlink>
        <a:srgbClr val="A5A5A5"/>
      </a:hlink>
      <a:folHlink>
        <a:srgbClr val="54AB0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2703</Words>
  <Application>Microsoft Office PowerPoint</Application>
  <PresentationFormat>自定义</PresentationFormat>
  <Paragraphs>215</Paragraphs>
  <Slides>12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简约绿色</dc:title>
  <dc:creator/>
  <cp:keywords>第一PPT www.1ppt.com</cp:keywords>
  <cp:lastModifiedBy/>
  <cp:revision>1</cp:revision>
  <dcterms:created xsi:type="dcterms:W3CDTF">2016-09-06T08:55:08Z</dcterms:created>
  <dcterms:modified xsi:type="dcterms:W3CDTF">2021-08-25T01:15:04Z</dcterms:modified>
</cp:coreProperties>
</file>