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9"/>
  </p:handoutMasterIdLst>
  <p:sldIdLst>
    <p:sldId id="256" r:id="rId4"/>
    <p:sldId id="279" r:id="rId5"/>
    <p:sldId id="258" r:id="rId6"/>
    <p:sldId id="257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3"/>
    <a:srgbClr val="7DB9B9"/>
    <a:srgbClr val="CCE8E7"/>
    <a:srgbClr val="0BD0D9"/>
    <a:srgbClr val="F7FCFC"/>
    <a:srgbClr val="99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8394-6C31-41F7-9886-1004C2ED41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7CE9-0DAD-4A89-A6BF-A608AAC4C6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 descr="7b0a20202020227461726765744d6f64756c65223a202270726f636573734f6e6c696e65466f6e7473220a7d0a"/>
          <p:cNvSpPr txBox="1"/>
          <p:nvPr/>
        </p:nvSpPr>
        <p:spPr>
          <a:xfrm>
            <a:off x="1548765" y="1407160"/>
            <a:ext cx="74225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/>
                </a:solidFill>
                <a:latin typeface="汉仪尚巍手书简" panose="00020600040101010101" charset="-122"/>
                <a:ea typeface="汉仪尚巍手书简" panose="00020600040101010101" charset="-122"/>
                <a:cs typeface="汉仪尚巍手书简" panose="00020600040101010101" charset="-122"/>
                <a:sym typeface="汉仪春然手书简" panose="00020600040101010101" charset="-122"/>
              </a:rPr>
              <a:t>接受挑战</a:t>
            </a:r>
            <a:endParaRPr lang="zh-CN" altLang="en-US" sz="6600" dirty="0">
              <a:solidFill>
                <a:schemeClr val="tx1"/>
              </a:solidFill>
              <a:latin typeface="汉仪尚巍手书简" panose="00020600040101010101" charset="-122"/>
              <a:ea typeface="汉仪尚巍手书简" panose="00020600040101010101" charset="-122"/>
              <a:cs typeface="汉仪尚巍手书简" panose="00020600040101010101" charset="-122"/>
              <a:sym typeface="汉仪春然手书简" panose="00020600040101010101" charset="-122"/>
            </a:endParaRPr>
          </a:p>
          <a:p>
            <a:pPr algn="ctr"/>
            <a:r>
              <a:rPr lang="en-US" altLang="zh-CN" sz="6600" dirty="0">
                <a:solidFill>
                  <a:schemeClr val="tx1"/>
                </a:solidFill>
                <a:latin typeface="汉仪尚巍手书简" panose="00020600040101010101" charset="-122"/>
                <a:ea typeface="汉仪尚巍手书简" panose="00020600040101010101" charset="-122"/>
                <a:cs typeface="汉仪尚巍手书简" panose="00020600040101010101" charset="-122"/>
                <a:sym typeface="汉仪春然手书简" panose="00020600040101010101" charset="-122"/>
              </a:rPr>
              <a:t>        </a:t>
            </a:r>
            <a:r>
              <a:rPr lang="zh-CN" altLang="en-US" sz="6600" dirty="0">
                <a:solidFill>
                  <a:schemeClr val="tx1"/>
                </a:solidFill>
                <a:latin typeface="汉仪尚巍手书简" panose="00020600040101010101" charset="-122"/>
                <a:ea typeface="汉仪尚巍手书简" panose="00020600040101010101" charset="-122"/>
                <a:cs typeface="汉仪尚巍手书简" panose="00020600040101010101" charset="-122"/>
                <a:sym typeface="汉仪春然手书简" panose="00020600040101010101" charset="-122"/>
              </a:rPr>
              <a:t>全力以赴</a:t>
            </a:r>
            <a:endParaRPr lang="zh-CN" altLang="en-US" sz="6600" dirty="0">
              <a:solidFill>
                <a:schemeClr val="tx1"/>
              </a:solidFill>
              <a:latin typeface="汉仪尚巍手书简" panose="00020600040101010101" charset="-122"/>
              <a:ea typeface="汉仪尚巍手书简" panose="00020600040101010101" charset="-122"/>
              <a:cs typeface="汉仪尚巍手书简" panose="00020600040101010101" charset="-122"/>
              <a:sym typeface="汉仪春然手书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94830" y="5021580"/>
            <a:ext cx="3909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薛家实验小学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潘虹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15108" y="506437"/>
            <a:ext cx="10761785" cy="5908431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96615" y="1294130"/>
            <a:ext cx="6487795" cy="1225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4228345" y="1130929"/>
            <a:ext cx="4686279" cy="463551"/>
          </a:xfrm>
          <a:prstGeom prst="rect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r>
              <a:rPr lang="zh-CN" altLang="en-US" sz="2400" dirty="0">
                <a:latin typeface="+mj-lt"/>
                <a:ea typeface="微软雅黑" panose="020B0503020204020204" pitchFamily="34" charset="-122"/>
              </a:rPr>
              <a:t>刚踏上工作岗位</a:t>
            </a:r>
            <a:endParaRPr lang="zh-CN" altLang="en-US" sz="240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1001395" y="2893060"/>
            <a:ext cx="1798320" cy="1368425"/>
          </a:xfrm>
          <a:prstGeom prst="hexagon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r>
              <a:rPr lang="zh-CN" altLang="en-US" sz="2000" b="1" dirty="0">
                <a:latin typeface="+mj-lt"/>
                <a:ea typeface="微软雅黑" panose="020B0503020204020204" pitchFamily="34" charset="-122"/>
              </a:rPr>
              <a:t>接受挑战</a:t>
            </a:r>
            <a:endParaRPr lang="zh-CN" altLang="en-US" sz="2000" b="1" dirty="0"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stCxn id="10" idx="5"/>
            <a:endCxn id="8" idx="1"/>
          </p:cNvCxnSpPr>
          <p:nvPr/>
        </p:nvCxnSpPr>
        <p:spPr>
          <a:xfrm flipV="1">
            <a:off x="2457430" y="1906875"/>
            <a:ext cx="939165" cy="98615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0" idx="0"/>
            <a:endCxn id="15" idx="1"/>
          </p:cNvCxnSpPr>
          <p:nvPr/>
        </p:nvCxnSpPr>
        <p:spPr>
          <a:xfrm flipV="1">
            <a:off x="2799468" y="3563136"/>
            <a:ext cx="596900" cy="1460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0" idx="1"/>
            <a:endCxn id="18" idx="1"/>
          </p:cNvCxnSpPr>
          <p:nvPr/>
        </p:nvCxnSpPr>
        <p:spPr>
          <a:xfrm>
            <a:off x="2457430" y="4261182"/>
            <a:ext cx="939165" cy="95694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9"/>
          <p:cNvSpPr txBox="1"/>
          <p:nvPr/>
        </p:nvSpPr>
        <p:spPr>
          <a:xfrm>
            <a:off x="3612522" y="1634987"/>
            <a:ext cx="7296433" cy="569595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勇敢接受挑战，创造新机遇。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96615" y="2950210"/>
            <a:ext cx="6457950" cy="1225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4228345" y="2786731"/>
            <a:ext cx="4686279" cy="463551"/>
          </a:xfrm>
          <a:prstGeom prst="rect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r>
              <a:rPr lang="zh-CN" altLang="en-US" sz="2400" dirty="0">
                <a:latin typeface="+mj-lt"/>
                <a:ea typeface="微软雅黑" panose="020B0503020204020204" pitchFamily="34" charset="-122"/>
              </a:rPr>
              <a:t>发展上升期</a:t>
            </a:r>
            <a:endParaRPr lang="zh-CN" altLang="en-US" sz="240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3612522" y="3290787"/>
            <a:ext cx="7296433" cy="569595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坦然接受挑战，促快速成长。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96615" y="4605655"/>
            <a:ext cx="6457950" cy="1225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4228345" y="4442532"/>
            <a:ext cx="4686279" cy="463551"/>
          </a:xfrm>
          <a:prstGeom prst="rect">
            <a:avLst/>
          </a:prstGeom>
          <a:solidFill>
            <a:srgbClr val="0B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r>
              <a:rPr lang="zh-CN" altLang="en-US" sz="2400" dirty="0">
                <a:latin typeface="+mj-lt"/>
                <a:ea typeface="微软雅黑" panose="020B0503020204020204" pitchFamily="34" charset="-122"/>
              </a:rPr>
              <a:t>懈怠瓶颈期</a:t>
            </a:r>
            <a:endParaRPr lang="zh-CN" altLang="en-US" sz="240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3612522" y="4946587"/>
            <a:ext cx="7296433" cy="569595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主动接受挑战，寻找新样态。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/>
      <p:bldP spid="14" grpId="1"/>
      <p:bldP spid="16" grpId="0" animBg="1"/>
      <p:bldP spid="16" grpId="1" animBg="1"/>
      <p:bldP spid="17" grpId="0"/>
      <p:bldP spid="17" grpId="1"/>
      <p:bldP spid="19" grpId="0" animBg="1"/>
      <p:bldP spid="19" grpId="1" animBg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15108" y="474052"/>
            <a:ext cx="10761785" cy="5908431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74" y="2173197"/>
            <a:ext cx="2807477" cy="2740949"/>
          </a:xfrm>
          <a:prstGeom prst="ellipse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38370" y="2883189"/>
            <a:ext cx="1824933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全力</a:t>
            </a:r>
            <a:endParaRPr lang="zh-CN" altLang="en-US" sz="44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以赴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24" name="ïSḷîdè"/>
          <p:cNvSpPr txBox="1"/>
          <p:nvPr/>
        </p:nvSpPr>
        <p:spPr>
          <a:xfrm>
            <a:off x="1708194" y="1233981"/>
            <a:ext cx="1215314" cy="923330"/>
          </a:xfrm>
          <a:prstGeom prst="rect">
            <a:avLst/>
          </a:prstGeom>
          <a:noFill/>
        </p:spPr>
        <p:txBody>
          <a:bodyPr wrap="square">
            <a:normAutofit/>
          </a:bodyPr>
          <a:p>
            <a:pPr algn="ctr"/>
            <a:r>
              <a:rPr lang="en-US" sz="5400" dirty="0">
                <a:solidFill>
                  <a:srgbClr val="0076A3"/>
                </a:solidFill>
                <a:latin typeface="Impact" panose="020B0806030902050204" pitchFamily="34" charset="0"/>
              </a:rPr>
              <a:t>01</a:t>
            </a:r>
            <a:endParaRPr lang="en-US" sz="5400" dirty="0">
              <a:solidFill>
                <a:srgbClr val="0076A3"/>
              </a:solidFill>
              <a:latin typeface="Impact" panose="020B0806030902050204" pitchFamily="34" charset="0"/>
            </a:endParaRPr>
          </a:p>
        </p:txBody>
      </p:sp>
      <p:sp>
        <p:nvSpPr>
          <p:cNvPr id="25" name="iṩļîďê"/>
          <p:cNvSpPr txBox="1"/>
          <p:nvPr/>
        </p:nvSpPr>
        <p:spPr>
          <a:xfrm>
            <a:off x="978605" y="2173146"/>
            <a:ext cx="3148330" cy="974725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70" dirty="0">
                <a:solidFill>
                  <a:srgbClr val="0076A3"/>
                </a:solidFill>
              </a:rPr>
              <a:t>制定计划，</a:t>
            </a:r>
            <a:endParaRPr lang="zh-CN" altLang="en-US" sz="2400" b="1" spc="170" dirty="0">
              <a:solidFill>
                <a:srgbClr val="0076A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170" dirty="0">
                <a:solidFill>
                  <a:srgbClr val="0076A3"/>
                </a:solidFill>
              </a:rPr>
              <a:t>合理分配时间。</a:t>
            </a:r>
            <a:endParaRPr lang="zh-CN" altLang="en-US" sz="2400" b="1" spc="170" dirty="0">
              <a:solidFill>
                <a:srgbClr val="0076A3"/>
              </a:solidFill>
            </a:endParaRPr>
          </a:p>
        </p:txBody>
      </p:sp>
      <p:sp>
        <p:nvSpPr>
          <p:cNvPr id="26" name="îSļîďe"/>
          <p:cNvSpPr txBox="1"/>
          <p:nvPr/>
        </p:nvSpPr>
        <p:spPr>
          <a:xfrm>
            <a:off x="4966784" y="1233742"/>
            <a:ext cx="1215314" cy="923330"/>
          </a:xfrm>
          <a:prstGeom prst="rect">
            <a:avLst/>
          </a:prstGeom>
          <a:noFill/>
        </p:spPr>
        <p:txBody>
          <a:bodyPr wrap="square">
            <a:normAutofit/>
          </a:bodyPr>
          <a:p>
            <a:pPr algn="ctr"/>
            <a:r>
              <a:rPr lang="en-US" sz="5400" dirty="0">
                <a:solidFill>
                  <a:srgbClr val="0076A3"/>
                </a:solidFill>
                <a:latin typeface="Impact" panose="020B0806030902050204" pitchFamily="34" charset="0"/>
              </a:rPr>
              <a:t>02</a:t>
            </a:r>
            <a:endParaRPr lang="en-US" sz="5400" dirty="0">
              <a:solidFill>
                <a:srgbClr val="0076A3"/>
              </a:solidFill>
              <a:latin typeface="Impact" panose="020B0806030902050204" pitchFamily="34" charset="0"/>
            </a:endParaRPr>
          </a:p>
        </p:txBody>
      </p:sp>
      <p:sp>
        <p:nvSpPr>
          <p:cNvPr id="27" name="ïŝľîḋé"/>
          <p:cNvSpPr txBox="1"/>
          <p:nvPr/>
        </p:nvSpPr>
        <p:spPr>
          <a:xfrm>
            <a:off x="4202905" y="2172907"/>
            <a:ext cx="3148330" cy="974725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70">
                <a:solidFill>
                  <a:srgbClr val="0076A3"/>
                </a:solidFill>
              </a:rPr>
              <a:t>当天任务当天毕，</a:t>
            </a:r>
            <a:endParaRPr lang="zh-CN" altLang="en-US" sz="2400" b="1" spc="170">
              <a:solidFill>
                <a:srgbClr val="0076A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170">
                <a:solidFill>
                  <a:srgbClr val="0076A3"/>
                </a:solidFill>
              </a:rPr>
              <a:t>不给明天增负担。</a:t>
            </a:r>
            <a:endParaRPr lang="zh-CN" altLang="en-US" sz="2400" b="1" spc="170">
              <a:solidFill>
                <a:srgbClr val="0076A3"/>
              </a:solidFill>
            </a:endParaRPr>
          </a:p>
        </p:txBody>
      </p:sp>
      <p:sp>
        <p:nvSpPr>
          <p:cNvPr id="28" name="ïŝḻidé"/>
          <p:cNvSpPr txBox="1"/>
          <p:nvPr/>
        </p:nvSpPr>
        <p:spPr>
          <a:xfrm>
            <a:off x="1800904" y="3590027"/>
            <a:ext cx="1215314" cy="923330"/>
          </a:xfrm>
          <a:prstGeom prst="rect">
            <a:avLst/>
          </a:prstGeom>
          <a:noFill/>
        </p:spPr>
        <p:txBody>
          <a:bodyPr wrap="square">
            <a:normAutofit/>
          </a:bodyPr>
          <a:p>
            <a:pPr algn="ctr"/>
            <a:r>
              <a:rPr lang="en-US" sz="5400" dirty="0">
                <a:solidFill>
                  <a:srgbClr val="0076A3"/>
                </a:solidFill>
                <a:latin typeface="Impact" panose="020B0806030902050204" pitchFamily="34" charset="0"/>
              </a:rPr>
              <a:t>03</a:t>
            </a:r>
            <a:endParaRPr lang="en-US" sz="5400" dirty="0">
              <a:solidFill>
                <a:srgbClr val="0076A3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íŝľîḓè"/>
          <p:cNvSpPr txBox="1"/>
          <p:nvPr/>
        </p:nvSpPr>
        <p:spPr>
          <a:xfrm>
            <a:off x="1002030" y="4513580"/>
            <a:ext cx="3148330" cy="1161415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70" dirty="0">
                <a:solidFill>
                  <a:srgbClr val="0076A3"/>
                </a:solidFill>
              </a:rPr>
              <a:t>化整为零，</a:t>
            </a:r>
            <a:endParaRPr lang="zh-CN" altLang="en-US" sz="2400" b="1" spc="170" dirty="0">
              <a:solidFill>
                <a:srgbClr val="0076A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170" dirty="0">
                <a:solidFill>
                  <a:srgbClr val="0076A3"/>
                </a:solidFill>
              </a:rPr>
              <a:t>碎片整合。</a:t>
            </a:r>
            <a:endParaRPr lang="zh-CN" altLang="en-US" sz="2400" b="1" spc="170" dirty="0">
              <a:solidFill>
                <a:srgbClr val="0076A3"/>
              </a:solidFill>
            </a:endParaRPr>
          </a:p>
        </p:txBody>
      </p:sp>
      <p:sp>
        <p:nvSpPr>
          <p:cNvPr id="30" name="iṥļidé"/>
          <p:cNvSpPr txBox="1"/>
          <p:nvPr/>
        </p:nvSpPr>
        <p:spPr>
          <a:xfrm>
            <a:off x="4966784" y="3550940"/>
            <a:ext cx="1215314" cy="923330"/>
          </a:xfrm>
          <a:prstGeom prst="rect">
            <a:avLst/>
          </a:prstGeom>
          <a:noFill/>
        </p:spPr>
        <p:txBody>
          <a:bodyPr wrap="square">
            <a:normAutofit/>
          </a:bodyPr>
          <a:p>
            <a:pPr algn="ctr"/>
            <a:r>
              <a:rPr lang="en-US" sz="5400" dirty="0">
                <a:solidFill>
                  <a:srgbClr val="0076A3"/>
                </a:solidFill>
                <a:latin typeface="Impact" panose="020B0806030902050204" pitchFamily="34" charset="0"/>
              </a:rPr>
              <a:t>04</a:t>
            </a:r>
            <a:endParaRPr lang="en-US" sz="5400" dirty="0">
              <a:solidFill>
                <a:srgbClr val="0076A3"/>
              </a:solidFill>
              <a:latin typeface="Impact" panose="020B0806030902050204" pitchFamily="34" charset="0"/>
            </a:endParaRPr>
          </a:p>
        </p:txBody>
      </p:sp>
      <p:sp>
        <p:nvSpPr>
          <p:cNvPr id="31" name="íṣ1iḍè"/>
          <p:cNvSpPr txBox="1"/>
          <p:nvPr/>
        </p:nvSpPr>
        <p:spPr>
          <a:xfrm>
            <a:off x="4126865" y="4517390"/>
            <a:ext cx="3148330" cy="1157605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70">
                <a:solidFill>
                  <a:srgbClr val="0076A3"/>
                </a:solidFill>
              </a:rPr>
              <a:t>假期充电，</a:t>
            </a:r>
            <a:endParaRPr lang="zh-CN" altLang="en-US" sz="2400" b="1" spc="170">
              <a:solidFill>
                <a:srgbClr val="0076A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170">
                <a:solidFill>
                  <a:srgbClr val="0076A3"/>
                </a:solidFill>
              </a:rPr>
              <a:t>理论联系实践。</a:t>
            </a:r>
            <a:endParaRPr lang="zh-CN" altLang="en-US" sz="2400" b="1" spc="170">
              <a:solidFill>
                <a:srgbClr val="0076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83879" y="2297536"/>
            <a:ext cx="523318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谢谢大家！</a:t>
            </a:r>
            <a:endParaRPr lang="zh-CN" altLang="en-US" sz="6000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9409" y="3313969"/>
            <a:ext cx="5233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lgerian" panose="04020705040A02060702" pitchFamily="82" charset="0"/>
                <a:ea typeface="华文宋体" panose="02010600040101010101" pitchFamily="2" charset="-122"/>
              </a:rPr>
              <a:t>THANK  YOU </a:t>
            </a:r>
            <a:endParaRPr lang="zh-CN" altLang="en-US" sz="6000" dirty="0">
              <a:solidFill>
                <a:schemeClr val="bg1"/>
              </a:solidFill>
              <a:latin typeface="Algerian" panose="04020705040A02060702" pitchFamily="82" charset="0"/>
              <a:ea typeface="华文宋体" panose="020106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2.xml><?xml version="1.0" encoding="utf-8"?>
<p:tagLst xmlns:p="http://schemas.openxmlformats.org/presentationml/2006/main">
  <p:tag name="KSO_WPP_MARK_KEY" val="dc1c1cf6-4f9b-4619-9d2f-72c70da5c2a7"/>
  <p:tag name="COMMONDATA" val="eyJoZGlkIjoiNjM5NjU4YjhhZmFjZTFiNjNkNDYyYTI5YmIwNDNkZjgifQ=="/>
</p:tagLst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WPS 演示</Application>
  <PresentationFormat>宽屏</PresentationFormat>
  <Paragraphs>46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43" baseType="lpstr">
      <vt:lpstr>Arial</vt:lpstr>
      <vt:lpstr>宋体</vt:lpstr>
      <vt:lpstr>Wingdings</vt:lpstr>
      <vt:lpstr>华文仿宋</vt:lpstr>
      <vt:lpstr>仿宋</vt:lpstr>
      <vt:lpstr>Impact</vt:lpstr>
      <vt:lpstr>Bauhaus 93</vt:lpstr>
      <vt:lpstr>Gabriola</vt:lpstr>
      <vt:lpstr>BrowalliaUPC</vt:lpstr>
      <vt:lpstr>Algerian</vt:lpstr>
      <vt:lpstr>微软雅黑</vt:lpstr>
      <vt:lpstr>华文宋体</vt:lpstr>
      <vt:lpstr>等线</vt:lpstr>
      <vt:lpstr>Arial Unicode MS</vt:lpstr>
      <vt:lpstr>等线 Light</vt:lpstr>
      <vt:lpstr>Calibri</vt:lpstr>
      <vt:lpstr>新宋体</vt:lpstr>
      <vt:lpstr>DotumChe</vt:lpstr>
      <vt:lpstr>BatangChe</vt:lpstr>
      <vt:lpstr>Batang</vt:lpstr>
      <vt:lpstr>汉仪春然手书简</vt:lpstr>
      <vt:lpstr>华文楷体</vt:lpstr>
      <vt:lpstr>方正仿宋_GBK</vt:lpstr>
      <vt:lpstr>方正楷体_GBK</vt:lpstr>
      <vt:lpstr>方正粗黑宋简体</vt:lpstr>
      <vt:lpstr>楷体</vt:lpstr>
      <vt:lpstr>黑体</vt:lpstr>
      <vt:lpstr>Gungsuh</vt:lpstr>
      <vt:lpstr>Malgun Gothic</vt:lpstr>
      <vt:lpstr>Meiryo UI</vt:lpstr>
      <vt:lpstr>MS Gothic</vt:lpstr>
      <vt:lpstr>金山云技术体</vt:lpstr>
      <vt:lpstr>汉仪青云简</vt:lpstr>
      <vt:lpstr>汉仪尚巍手书简</vt:lpstr>
      <vt:lpstr>汉仪小隶书简</vt:lpstr>
      <vt:lpstr>汉仪闫锐敏行楷简</vt:lpstr>
      <vt:lpstr>汉仪迪升英雄体简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潘虹</cp:lastModifiedBy>
  <cp:revision>4</cp:revision>
  <dcterms:created xsi:type="dcterms:W3CDTF">2019-12-05T11:35:00Z</dcterms:created>
  <dcterms:modified xsi:type="dcterms:W3CDTF">2023-01-10T07:50:34Z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781622C9F40746A59D115DF8CD8D787F</vt:lpwstr>
  </property>
  <property fmtid="{D5CDD505-2E9C-101B-9397-08002B2CF9AE}" pid="3" name="KSOProductBuildVer">
    <vt:lpwstr>2052-11.1.0.12980</vt:lpwstr>
  </property>
</Properties>
</file>