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handoutMasterIdLst>
    <p:handoutMasterId r:id="rId35"/>
  </p:handoutMasterIdLst>
  <p:sldIdLst>
    <p:sldId id="1089" r:id="rId3"/>
    <p:sldId id="1203" r:id="rId4"/>
    <p:sldId id="1301" r:id="rId5"/>
    <p:sldId id="1302" r:id="rId6"/>
    <p:sldId id="1344" r:id="rId7"/>
    <p:sldId id="1142" r:id="rId8"/>
    <p:sldId id="1162" r:id="rId9"/>
    <p:sldId id="1167" r:id="rId10"/>
    <p:sldId id="1163" r:id="rId12"/>
    <p:sldId id="1304" r:id="rId13"/>
    <p:sldId id="1345" r:id="rId14"/>
    <p:sldId id="1313" r:id="rId15"/>
    <p:sldId id="1314" r:id="rId16"/>
    <p:sldId id="1311" r:id="rId17"/>
    <p:sldId id="1371" r:id="rId18"/>
    <p:sldId id="1312" r:id="rId19"/>
    <p:sldId id="1173" r:id="rId20"/>
    <p:sldId id="1315" r:id="rId21"/>
    <p:sldId id="1171" r:id="rId22"/>
    <p:sldId id="1172" r:id="rId23"/>
    <p:sldId id="1130" r:id="rId24"/>
    <p:sldId id="1174" r:id="rId25"/>
    <p:sldId id="1190" r:id="rId26"/>
    <p:sldId id="1194" r:id="rId27"/>
    <p:sldId id="1196" r:id="rId28"/>
    <p:sldId id="1195" r:id="rId29"/>
    <p:sldId id="1191" r:id="rId30"/>
    <p:sldId id="1197" r:id="rId31"/>
    <p:sldId id="1125" r:id="rId32"/>
    <p:sldId id="1192" r:id="rId33"/>
    <p:sldId id="1193" r:id="rId34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40"/>
    </p:embeddedFont>
    <p:embeddedFont>
      <p:font typeface="Calibri" panose="020F0502020204030204" charset="0"/>
      <p:regular r:id="rId41"/>
      <p:bold r:id="rId42"/>
      <p:italic r:id="rId43"/>
      <p:boldItalic r:id="rId44"/>
    </p:embeddedFont>
    <p:embeddedFont>
      <p:font typeface="楷体_GB2312" panose="02010609030101010101" charset="-122"/>
      <p:regular r:id="rId45"/>
    </p:embeddedFont>
    <p:embeddedFont>
      <p:font typeface="微软雅黑" panose="020B0503020204020204" charset="-122"/>
      <p:regular r:id="rId46"/>
    </p:embeddedFont>
    <p:embeddedFont>
      <p:font typeface="Impact" panose="020B0806030902050204" charset="0"/>
      <p:regular r:id="rId47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66FF"/>
    <a:srgbClr val="A38302"/>
    <a:srgbClr val="FEFCDE"/>
    <a:srgbClr val="00B050"/>
    <a:srgbClr val="FF00FF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 autoAdjust="0"/>
    <p:restoredTop sz="94705" autoAdjust="0"/>
  </p:normalViewPr>
  <p:slideViewPr>
    <p:cSldViewPr>
      <p:cViewPr varScale="1">
        <p:scale>
          <a:sx n="113" d="100"/>
          <a:sy n="113" d="100"/>
        </p:scale>
        <p:origin x="-144" y="-90"/>
      </p:cViewPr>
      <p:guideLst>
        <p:guide orient="horz" pos="3162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>
        <p:guide orient="horz" pos="3076"/>
        <p:guide pos="22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font" Target="fonts/font8.fntdata"/><Relationship Id="rId46" Type="http://schemas.openxmlformats.org/officeDocument/2006/relationships/font" Target="fonts/font7.fntdata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slide" Target="slides/slide2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</a:rPr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</a:rPr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</a:rPr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</a:rPr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</a:rPr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</a:rPr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FB1078-0F82-4937-B632-77E5CDA9052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82705" y="77589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11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蟋蟀的住宅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7736" y="411510"/>
            <a:ext cx="511256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11.</a:t>
            </a:r>
            <a:r>
              <a:rPr lang="zh-CN" altLang="en-US" sz="5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蟋蟀的住宅</a:t>
            </a:r>
            <a:endParaRPr lang="zh-CN" altLang="en-US" sz="5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" name="直线连接符 21"/>
          <p:cNvCxnSpPr/>
          <p:nvPr/>
        </p:nvCxnSpPr>
        <p:spPr>
          <a:xfrm>
            <a:off x="2395800" y="1400242"/>
            <a:ext cx="4176464" cy="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3" descr="《蟋蟀的住宅》插图"/>
          <p:cNvPicPr>
            <a:picLocks noChangeAspect="1" noChangeArrowheads="1"/>
          </p:cNvPicPr>
          <p:nvPr/>
        </p:nvPicPr>
        <p:blipFill>
          <a:blip r:embed="rId1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00242"/>
            <a:ext cx="4832008" cy="365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910455" y="1260475"/>
            <a:ext cx="24961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0000FF"/>
                </a:solidFill>
              </a:rPr>
              <a:t>法布尔</a:t>
            </a:r>
            <a:endParaRPr lang="zh-CN" altLang="en-US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4630" y="358140"/>
            <a:ext cx="8714740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/>
            <a:r>
              <a:rPr lang="en-US" altLang="zh-CN" sz="36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32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在朝着阳光的堤岸上，青草丛中隐藏着一条倾斜的隧道，即使有骤雨，这里也立刻就会干的。隧道顺着地势弯弯曲曲，最多九寸深，一指宽，这便是蟋蟀的住宅。出口的地方总有一丛草半掩着，就像一座门。蟋蟀出来吃周围的嫩草，决不去碰这一丛草。那微斜的门口，经过仔细耙扫，收拾得很平坦。这就是蟋蟀的平台。当四周很安静的时候，蟋蟀就在这平台上弹琴。</a:t>
            </a:r>
            <a:endParaRPr lang="zh-CN" altLang="en-US" sz="3200" b="1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4630" y="358140"/>
            <a:ext cx="8714740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/>
            <a:r>
              <a:rPr lang="en-US" altLang="zh-CN" sz="36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32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在朝着阳光的堤岸上，青草丛中隐藏着一条倾斜的隧道，即使有骤雨，这里也立刻就会干的。</a:t>
            </a:r>
            <a:r>
              <a:rPr lang="zh-CN" altLang="en-US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隧道顺着地势弯弯曲曲，最多九寸深，一指宽，这便是蟋蟀的住宅。</a:t>
            </a:r>
            <a:r>
              <a:rPr lang="zh-CN" altLang="en-US" sz="32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出口的地方总有一丛草半掩着，就像一座门。蟋蟀出来吃周围的嫩草，决不去碰这一丛草。那微斜的门口，经过仔细耙扫，收拾得很平坦。这就是蟋蟀的平台。当四周很安静的时候，蟋蟀就在这平台上弹琴。</a:t>
            </a:r>
            <a:endParaRPr lang="zh-CN" altLang="en-US" sz="3200" b="1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7650" y="594360"/>
            <a:ext cx="842835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/>
            <a:r>
              <a:rPr lang="en-US" altLang="zh-CN" sz="40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</a:t>
            </a:r>
            <a:r>
              <a:rPr lang="zh-CN" altLang="en-US" sz="40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屋子的内部没什么布置，但是墙壁很光滑。主人有的是时间，把粗糙的地方修理平整。大体上讲，住所是很简朴的，清洁、干燥，很卫生。假使我们想到蟋蟀用来挖掘的工具是那样简单，这座住宅真可以算是伟大的工程了。</a:t>
            </a:r>
            <a:endParaRPr lang="zh-CN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4145" y="1052195"/>
            <a:ext cx="88557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出口的地方总有一丛草半掩着,就像一座门。</a:t>
            </a:r>
            <a:endParaRPr lang="zh-CN" altLang="en-US" sz="36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endParaRPr lang="zh-CN" altLang="en-US" sz="36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出口的地方总有一丛草掩着,就像一座门。</a:t>
            </a:r>
            <a:endParaRPr lang="zh-CN" altLang="en-US" sz="36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pic>
        <p:nvPicPr>
          <p:cNvPr id="6" name="Picture 4" descr="《蟋蟀的住宅》插图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10" y="2805430"/>
            <a:ext cx="2444750" cy="223964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4630" y="1130935"/>
            <a:ext cx="87147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/>
            <a:r>
              <a:rPr lang="en-US" altLang="zh-CN" sz="36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</a:t>
            </a:r>
            <a:endParaRPr lang="en-US" altLang="zh-CN" sz="3600" b="1" dirty="0">
              <a:solidFill>
                <a:srgbClr val="1E1E1E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304800"/>
            <a:r>
              <a:rPr lang="en-US" altLang="zh-CN" sz="36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zh-CN" sz="36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在儿童时代，我到草地上去捉蟋蟀，把它们养在笼子里，用菜叶喂它们。现在为了研究蟋蟀，我又搜索起它们的巢穴来。</a:t>
            </a:r>
            <a:endParaRPr lang="zh-CN" altLang="zh-CN" sz="3600" b="1" dirty="0">
              <a:solidFill>
                <a:srgbClr val="1E1E1E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4630" y="358140"/>
            <a:ext cx="8714740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/>
            <a:r>
              <a:rPr lang="en-US" altLang="zh-CN" sz="36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32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在朝着阳光的堤岸上，青草丛中隐藏着一条倾斜的隧道，即使有骤雨，这里也立刻就会干的。</a:t>
            </a:r>
            <a:r>
              <a:rPr lang="zh-CN" altLang="en-US" sz="3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隧道顺着地势弯弯曲曲，最多九寸深，一指宽，这便是蟋蟀的住宅。</a:t>
            </a:r>
            <a:r>
              <a:rPr lang="zh-CN" altLang="en-US" sz="32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出口的地方总有一丛草半掩着，就像一座门。蟋蟀出来吃周围的嫩草，决不去碰这一丛草。那微斜的门口，经过仔细耙扫，收拾得很平坦。这就是蟋蟀的平台。当四周很安静的时候，蟋蟀就在这平台上弹琴。</a:t>
            </a:r>
            <a:endParaRPr lang="zh-CN" altLang="en-US" sz="3200" b="1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4" descr="图片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TextBox 3"/>
          <p:cNvSpPr txBox="1"/>
          <p:nvPr/>
        </p:nvSpPr>
        <p:spPr>
          <a:xfrm>
            <a:off x="1385888" y="141685"/>
            <a:ext cx="3154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1800" dirty="0">
                <a:latin typeface="方正姚体" pitchFamily="2" charset="-122"/>
                <a:ea typeface="方正姚体" pitchFamily="2" charset="-122"/>
              </a:rPr>
              <a:t>统编教材四年级上册第三单元</a:t>
            </a:r>
            <a:endParaRPr lang="zh-CN" altLang="en-US" sz="1800" dirty="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22531" name="图片 3" descr="蟋蟀的住宅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981" y="1059656"/>
            <a:ext cx="3481388" cy="21062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WordArt 8"/>
          <p:cNvSpPr>
            <a:spLocks noTextEdit="1"/>
          </p:cNvSpPr>
          <p:nvPr/>
        </p:nvSpPr>
        <p:spPr>
          <a:xfrm>
            <a:off x="1494235" y="573881"/>
            <a:ext cx="1295400" cy="4321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p>
            <a:pPr algn="l"/>
            <a:r>
              <a:rPr lang="zh-CN" altLang="en-US" sz="27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我会说</a:t>
            </a:r>
            <a:endParaRPr lang="zh-CN" altLang="en-US" sz="2700"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3" name="TextBox 5"/>
          <p:cNvSpPr txBox="1"/>
          <p:nvPr/>
        </p:nvSpPr>
        <p:spPr>
          <a:xfrm>
            <a:off x="2195513" y="3219450"/>
            <a:ext cx="4665345" cy="1499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700" b="1" dirty="0">
                <a:latin typeface="Arial" panose="020B0604020202020204" pitchFamily="34" charset="0"/>
                <a:ea typeface="宋体" panose="02010600030101010101" pitchFamily="2" charset="-122"/>
              </a:rPr>
              <a:t>我是小蟋蟀，你看我的住宅：</a:t>
            </a:r>
            <a:endParaRPr lang="en-US" altLang="zh-CN" sz="27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700" b="1" dirty="0">
                <a:latin typeface="Arial" panose="020B0604020202020204" pitchFamily="34" charset="0"/>
                <a:ea typeface="宋体" panose="02010600030101010101" pitchFamily="2" charset="-122"/>
              </a:rPr>
              <a:t>我慎重地选择住址</a:t>
            </a:r>
            <a:r>
              <a:rPr lang="en-US" altLang="zh-CN" sz="2700" b="1" dirty="0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endParaRPr lang="en-US" altLang="zh-CN" sz="27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700" b="1" dirty="0">
                <a:latin typeface="Arial" panose="020B0604020202020204" pitchFamily="34" charset="0"/>
                <a:ea typeface="宋体" panose="02010600030101010101" pitchFamily="2" charset="-122"/>
              </a:rPr>
              <a:t>它的外部</a:t>
            </a:r>
            <a:r>
              <a:rPr lang="en-US" altLang="zh-CN" sz="2700" b="1" dirty="0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r>
              <a:rPr lang="zh-CN" altLang="en-US" sz="2700" b="1" dirty="0">
                <a:latin typeface="Arial" panose="020B0604020202020204" pitchFamily="34" charset="0"/>
                <a:ea typeface="宋体" panose="02010600030101010101" pitchFamily="2" charset="-122"/>
              </a:rPr>
              <a:t>它的内部</a:t>
            </a:r>
            <a:r>
              <a:rPr lang="en-US" altLang="zh-CN" sz="2700" b="1" dirty="0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endParaRPr lang="en-US" altLang="zh-CN" sz="27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57580" y="2121535"/>
            <a:ext cx="8058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这座住宅真可以算是伟大的工程了。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52320" y="1792605"/>
            <a:ext cx="47517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第二课时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98855" y="1325245"/>
            <a:ext cx="737616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无与伦比的观察家!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——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达尔文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蟋蟀的钳子和锯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35" y="0"/>
            <a:ext cx="4891405" cy="3853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894070" y="34925"/>
            <a:ext cx="268287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+mn-ea"/>
              </a:rPr>
              <a:t>蟋蟀</a:t>
            </a:r>
            <a:endParaRPr lang="zh-CN" altLang="en-US" sz="4000">
              <a:latin typeface="+mn-ea"/>
            </a:endParaRPr>
          </a:p>
          <a:p>
            <a:endParaRPr lang="zh-CN" altLang="en-US" sz="4000">
              <a:latin typeface="+mn-ea"/>
            </a:endParaRPr>
          </a:p>
          <a:p>
            <a:r>
              <a:rPr lang="zh-CN" altLang="en-US" sz="4000">
                <a:latin typeface="+mn-ea"/>
              </a:rPr>
              <a:t>蛐蛐儿</a:t>
            </a:r>
            <a:endParaRPr lang="zh-CN" altLang="en-US" sz="4000">
              <a:latin typeface="+mn-ea"/>
            </a:endParaRPr>
          </a:p>
          <a:p>
            <a:endParaRPr lang="zh-CN" altLang="en-US" sz="4000">
              <a:latin typeface="+mn-ea"/>
            </a:endParaRPr>
          </a:p>
          <a:p>
            <a:r>
              <a:rPr lang="zh-CN" altLang="en-US" sz="4000">
                <a:latin typeface="+mn-ea"/>
              </a:rPr>
              <a:t>促织</a:t>
            </a:r>
            <a:endParaRPr lang="zh-CN" altLang="en-US" sz="400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8770" y="4150360"/>
            <a:ext cx="89687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知有儿童挑促织，夜深篱落一灯明。</a:t>
            </a:r>
            <a:endParaRPr lang="zh-CN" altLang="en-US" sz="4000"/>
          </a:p>
        </p:txBody>
      </p:sp>
      <p:pic>
        <p:nvPicPr>
          <p:cNvPr id="2" name="蟋蟀叫声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2755" y="353123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0355" y="852170"/>
            <a:ext cx="84416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在朝着阳光的堤岸上,青草丛中隐藏着一条倾斜的隧道,即使有骤雨,这里也立刻就会干的。</a:t>
            </a:r>
            <a:endParaRPr lang="zh-CN" altLang="en-US" sz="36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0355" y="2979420"/>
            <a:ext cx="81813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</a:t>
            </a:r>
            <a:r>
              <a:rPr lang="zh-CN" altLang="en-US" sz="36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隧道顺着地势弯弯曲曲,最多九寸深,一指宽,这便是蟀的住宅。</a:t>
            </a:r>
            <a:endParaRPr lang="zh-CN" altLang="en-US" sz="36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7736" y="411510"/>
            <a:ext cx="511256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11.</a:t>
            </a:r>
            <a:r>
              <a:rPr lang="zh-CN" altLang="en-US" sz="5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蟋蟀的住宅</a:t>
            </a:r>
            <a:endParaRPr lang="zh-CN" altLang="en-US" sz="5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" name="直线连接符 21"/>
          <p:cNvCxnSpPr/>
          <p:nvPr/>
        </p:nvCxnSpPr>
        <p:spPr>
          <a:xfrm>
            <a:off x="2395800" y="1400242"/>
            <a:ext cx="4176464" cy="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3" descr="《蟋蟀的住宅》插图"/>
          <p:cNvPicPr>
            <a:picLocks noChangeAspect="1" noChangeArrowheads="1"/>
          </p:cNvPicPr>
          <p:nvPr/>
        </p:nvPicPr>
        <p:blipFill>
          <a:blip r:embed="rId1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00242"/>
            <a:ext cx="4832008" cy="365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81380" y="1508125"/>
            <a:ext cx="7232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这座住宅真可以算是伟大的工程了。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5285" y="895350"/>
            <a:ext cx="82289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默读第7-9自然段，用横线勾画出蟋蟀修建住宅时所用的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工具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，用波浪线勾画出表示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动作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的词语。用圆圈勾画出表示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时间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的语句。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图片 4" descr="图片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" y="0"/>
            <a:ext cx="9135110" cy="523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TextBox 3"/>
          <p:cNvSpPr txBox="1"/>
          <p:nvPr/>
        </p:nvSpPr>
        <p:spPr>
          <a:xfrm>
            <a:off x="1518047" y="321469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</a:pPr>
            <a:endParaRPr lang="zh-CN" altLang="en-US" sz="18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1747" name="Rectangle 4"/>
          <p:cNvSpPr/>
          <p:nvPr/>
        </p:nvSpPr>
        <p:spPr>
          <a:xfrm>
            <a:off x="36195" y="126683"/>
            <a:ext cx="9135110" cy="47009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indent="304800">
              <a:lnSpc>
                <a:spcPct val="110000"/>
              </a:lnSpc>
            </a:pPr>
            <a:r>
              <a:rPr lang="en-US" altLang="zh-CN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蟋蟀盖房子大多是在十月，秋天初寒的时候。它用前足扒土，还用钳子搬掉较大的土块。它用强有力的后足踏地。后腿上有两排锯，用它们将泥土推到后面，倾斜地铺开。</a:t>
            </a:r>
            <a:endParaRPr lang="en-US" altLang="zh-CN" sz="2400" b="1" dirty="0">
              <a:solidFill>
                <a:srgbClr val="1E1E1E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304800">
              <a:lnSpc>
                <a:spcPct val="100000"/>
              </a:lnSpc>
            </a:pPr>
            <a:r>
              <a:rPr lang="zh-CN" altLang="en-US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    工作做得很快。蟋蟀钻到土底下干活，如果感到疲劳，它就在未完工的家门口休息一会儿，头朝着外面，触须轻微地摆动。不大一会儿，它又进去继续工作。我一连看了两个钟头，看得有些不耐烦了。</a:t>
            </a:r>
            <a:endParaRPr lang="en-US" altLang="zh-CN" sz="2400" b="1" dirty="0">
              <a:solidFill>
                <a:srgbClr val="1E1E1E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304800">
              <a:lnSpc>
                <a:spcPct val="100000"/>
              </a:lnSpc>
            </a:pPr>
            <a:r>
              <a:rPr lang="zh-CN" altLang="en-US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   住宅的重要部分快完成了。洞已经挖了有两寸深，够宽敞的了。余下的是长时间的整修，今天做一点儿，明天做一点儿。这个洞可以随天气的变冷和它身体的增长而加深加阔。即使在冬天，只要气候温和，太阳晒到它住宅的门口，还可以看见蟋蟀从里面不断地抛出泥土来。</a:t>
            </a:r>
            <a:endParaRPr lang="zh-CN" altLang="en-US" sz="2400" b="1" dirty="0">
              <a:solidFill>
                <a:srgbClr val="1E1E1E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图片 4" descr="图片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" y="0"/>
            <a:ext cx="9135110" cy="523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TextBox 3"/>
          <p:cNvSpPr txBox="1"/>
          <p:nvPr/>
        </p:nvSpPr>
        <p:spPr>
          <a:xfrm>
            <a:off x="1518047" y="321469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</a:pPr>
            <a:endParaRPr lang="zh-CN" altLang="en-US" sz="18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1747" name="Rectangle 4"/>
          <p:cNvSpPr/>
          <p:nvPr/>
        </p:nvSpPr>
        <p:spPr>
          <a:xfrm>
            <a:off x="36195" y="111760"/>
            <a:ext cx="9135110" cy="47307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indent="304800">
              <a:lnSpc>
                <a:spcPct val="100000"/>
              </a:lnSpc>
            </a:pPr>
            <a:r>
              <a:rPr lang="en-US" altLang="zh-CN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  </a:t>
            </a:r>
            <a:r>
              <a:rPr lang="en-US" altLang="zh-CN" sz="28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蟋蟀盖房子大多是在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十月</a:t>
            </a:r>
            <a:r>
              <a:rPr lang="zh-CN" altLang="en-US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秋天初寒的时候</a:t>
            </a:r>
            <a:r>
              <a:rPr lang="zh-CN" altLang="en-US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。它用前足扒土，还用钳子搬掉较大的土块。它用强有力的后足踏地。后腿上有两排锯，用它们将泥土推到后面，倾斜地铺开。</a:t>
            </a:r>
            <a:endParaRPr lang="en-US" altLang="zh-CN" sz="2400" b="1" dirty="0">
              <a:solidFill>
                <a:srgbClr val="1E1E1E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304800">
              <a:lnSpc>
                <a:spcPct val="110000"/>
              </a:lnSpc>
            </a:pPr>
            <a:r>
              <a:rPr lang="zh-CN" altLang="en-US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    工作做得很快。蟋蟀钻到土底下干活，如果感到疲劳，它就在未完工的家门口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休息一会儿</a:t>
            </a:r>
            <a:r>
              <a:rPr lang="zh-CN" altLang="en-US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，头朝着外面，触须轻微地摆动。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不大一会儿</a:t>
            </a:r>
            <a:r>
              <a:rPr lang="zh-CN" altLang="en-US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，它又进去继续工作。我一连看了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两个钟头</a:t>
            </a:r>
            <a:r>
              <a:rPr lang="zh-CN" altLang="en-US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，看得有些不耐烦了。</a:t>
            </a:r>
            <a:endParaRPr lang="en-US" altLang="zh-CN" sz="2400" b="1" dirty="0">
              <a:solidFill>
                <a:srgbClr val="1E1E1E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304800">
              <a:lnSpc>
                <a:spcPct val="100000"/>
              </a:lnSpc>
            </a:pPr>
            <a:r>
              <a:rPr lang="zh-CN" altLang="en-US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   住宅的重要部分快完成了。洞已经挖了有两寸深，够宽敞的了。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余下的是长时间的整修</a:t>
            </a:r>
            <a:r>
              <a:rPr lang="zh-CN" altLang="en-US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今天做一点儿</a:t>
            </a:r>
            <a:r>
              <a:rPr lang="zh-CN" altLang="en-US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明天做一点儿</a:t>
            </a:r>
            <a:r>
              <a:rPr lang="zh-CN" altLang="en-US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。这个洞可以随天气的变冷和它身体的增长而加深加阔。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即使在冬天</a:t>
            </a:r>
            <a:r>
              <a:rPr lang="zh-CN" altLang="en-US" sz="24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</a:rPr>
              <a:t>，只要气候温和，太阳晒到它住宅的门口，还可以看见蟋蟀从里面不断地抛出泥土来。</a:t>
            </a:r>
            <a:endParaRPr lang="zh-CN" altLang="en-US" sz="2400" b="1" dirty="0">
              <a:solidFill>
                <a:srgbClr val="1E1E1E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图片 4" descr="图片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-27940"/>
            <a:ext cx="9049385" cy="5200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矩形 3"/>
          <p:cNvSpPr/>
          <p:nvPr/>
        </p:nvSpPr>
        <p:spPr>
          <a:xfrm>
            <a:off x="3545840" y="2247900"/>
            <a:ext cx="594677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动作</a:t>
            </a:r>
            <a:r>
              <a:rPr lang="en-US" altLang="zh-CN" sz="2100" b="1" dirty="0"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扒土、搬掉、踏地、推到、铺开</a:t>
            </a:r>
            <a:endParaRPr lang="zh-CN" altLang="en-US" sz="21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6" name="矩形 4"/>
          <p:cNvSpPr/>
          <p:nvPr/>
        </p:nvSpPr>
        <p:spPr>
          <a:xfrm>
            <a:off x="1656160" y="1924050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修建过程 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3006329" y="1815704"/>
            <a:ext cx="594122" cy="647700"/>
          </a:xfrm>
          <a:prstGeom prst="leftBrac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8" name="矩形 6"/>
          <p:cNvSpPr/>
          <p:nvPr/>
        </p:nvSpPr>
        <p:spPr>
          <a:xfrm>
            <a:off x="3654028" y="1600200"/>
            <a:ext cx="321945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工具</a:t>
            </a:r>
            <a:r>
              <a:rPr lang="en-US" altLang="zh-CN" sz="2100" b="1" dirty="0"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钳子、后足、两排锯</a:t>
            </a:r>
            <a:endParaRPr lang="zh-CN" altLang="en-US" sz="21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9" name="WordArt 8"/>
          <p:cNvSpPr>
            <a:spLocks noTextEdit="1"/>
          </p:cNvSpPr>
          <p:nvPr/>
        </p:nvSpPr>
        <p:spPr>
          <a:xfrm>
            <a:off x="1547813" y="844154"/>
            <a:ext cx="1296591" cy="4310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p>
            <a:pPr algn="l"/>
            <a:r>
              <a:rPr lang="zh-CN" altLang="en-US" sz="27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我会说</a:t>
            </a:r>
            <a:endParaRPr lang="zh-CN" altLang="en-US" sz="2700"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8900" y="255905"/>
            <a:ext cx="896620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      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法布尔从小喜爱尾虫，成人后利用大量业余时间观察、研究昆虫，五十六岁时法布用自己所有的积蓄购买了一片荒地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荒石园，专门用来放养、研究昆虫。在这块荒地上，法布尔进行了长达三十年的观察，揭开了昆虫世界的许多秘密，并写成了巨著《尾虫记》。该书出版后，引起了极大轰动。生物学家达尔文称赞他是“无与伦比的观察家”。这部杰作把科学知识和文艺非常巧妙地结合起来，用一种富有诗意的笔调，向人们展示了一个绚丽多姿的昆虫世界。为此，在1910年，他获得了诸贝尔文学奖提名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49195" y="4547235"/>
            <a:ext cx="37579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我悉心观察的是生命。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图片 4" descr="图片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" y="0"/>
            <a:ext cx="9017635" cy="5264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2" name="TextBox 3"/>
          <p:cNvSpPr txBox="1"/>
          <p:nvPr/>
        </p:nvSpPr>
        <p:spPr>
          <a:xfrm>
            <a:off x="1518047" y="321469"/>
            <a:ext cx="3154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1800" dirty="0">
                <a:latin typeface="方正姚体" pitchFamily="2" charset="-122"/>
                <a:ea typeface="方正姚体" pitchFamily="2" charset="-122"/>
              </a:rPr>
              <a:t>统编教材四年级上册第三单元</a:t>
            </a:r>
            <a:endParaRPr lang="zh-CN" altLang="en-US" sz="18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5843" name="矩形 3"/>
          <p:cNvSpPr/>
          <p:nvPr/>
        </p:nvSpPr>
        <p:spPr>
          <a:xfrm>
            <a:off x="453390" y="1437005"/>
            <a:ext cx="789051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蟋蟀体形微扁，头部圆形，触角长、呈线状。有翅时，翅平叠于躯体上。多数体色呈褐色或黑色，深浅不一。雄虫利用位于前翅基部的脊产生求偶鸣声。多数雌性的产卵器很显著，呈筒状或针状。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——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选自英国麦加文的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昆虫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4" name="WordArt 8"/>
          <p:cNvSpPr>
            <a:spLocks noTextEdit="1"/>
          </p:cNvSpPr>
          <p:nvPr/>
        </p:nvSpPr>
        <p:spPr>
          <a:xfrm>
            <a:off x="376238" y="689849"/>
            <a:ext cx="1782366" cy="4310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p>
            <a:pPr algn="l"/>
            <a:r>
              <a:rPr lang="zh-CN" altLang="en-US" sz="27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拓展阅读</a:t>
            </a:r>
            <a:endParaRPr lang="zh-CN" altLang="en-US" sz="2700"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9592" y="699542"/>
            <a:ext cx="7632848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800" dirty="0"/>
              <a:t>那微斜的门口，经过仔细耙扫，收拾得很平坦。这就是蟋蟀的平台。当四周很安静的时候，蟋蟀就在这平台上弹琴。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3390" y="1542415"/>
            <a:ext cx="823722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04800"/>
            <a:r>
              <a:rPr lang="en-US" altLang="zh-CN" sz="36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zh-CN" altLang="en-US" sz="36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居住在草地上的蟋蟀，差不多和蝉一样有名。它的出名不光由于它的唱歌，还由于它的住宅。</a:t>
            </a:r>
            <a:endParaRPr lang="zh-CN" altLang="en-US" sz="3600" b="1" dirty="0">
              <a:solidFill>
                <a:srgbClr val="1E1E1E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" y="428625"/>
            <a:ext cx="4319905" cy="454660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50" y="701675"/>
            <a:ext cx="4370705" cy="400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9390" y="587375"/>
            <a:ext cx="859663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04800"/>
            <a:r>
              <a:rPr lang="en-US" altLang="zh-CN" sz="36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en-US" altLang="zh-CN" sz="36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36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别的昆虫大多在临时的隐蔽所藏身。它们的隐蔽所得来不费功夫，弃去毫不可惜。蟋蟀和它们不同，不肯随遇而安。它常常慎重地选择住址，一定要排水优良，并且有温和的阳光。它不利用现成的洞穴。它的舒服的住宅是自己一点儿一点儿挖掘的，从大厅一直到卧室。</a:t>
            </a:r>
            <a:endParaRPr lang="zh-CN" altLang="en-US" sz="3600" b="1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9390" y="587375"/>
            <a:ext cx="859663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04800"/>
            <a:r>
              <a:rPr lang="en-US" altLang="zh-CN" sz="3600" b="1" dirty="0">
                <a:solidFill>
                  <a:srgbClr val="1E1E1E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en-US" altLang="zh-CN" sz="36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36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别的昆虫大多在临时的隐蔽所藏身。它们的隐蔽所得来不费功夫，弃去毫不可惜。蟋蟀和它们不同，不肯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随遇而安</a:t>
            </a:r>
            <a:r>
              <a:rPr lang="zh-CN" altLang="en-US" sz="36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。它常常慎重地选择住址，一定要排水优良，并且有温和的阳光。它不利用现成的洞穴。它的舒服的住宅是自己一点儿一点儿挖掘的，从大厅一直到卧室。</a:t>
            </a:r>
            <a:endParaRPr lang="zh-CN" altLang="en-US" sz="3600" b="1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26390" y="1094740"/>
            <a:ext cx="892175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8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隐蔽 干燥 简朴 光滑 平坦 卫生 宽敞</a:t>
            </a:r>
            <a:endParaRPr lang="zh-CN" altLang="en-US" sz="38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8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8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8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选址 挖掘 扒土 搬掉 踏地 铺开 抛土</a:t>
            </a:r>
            <a:endParaRPr lang="zh-CN" altLang="en-US" sz="38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2447925" y="3461385"/>
            <a:ext cx="5023485" cy="1259840"/>
          </a:xfrm>
          <a:prstGeom prst="wedgeEllipseCallout">
            <a:avLst>
              <a:gd name="adj1" fmla="val -36665"/>
              <a:gd name="adj2" fmla="val -59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 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bā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：抓着；刨；挖；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pá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：窃取别人身上的财物；用手或耙子使东西聚拢或散开。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26390" y="1474470"/>
            <a:ext cx="892175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8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隐蔽 干燥 简朴 光滑 平坦 卫生 宽敞</a:t>
            </a:r>
            <a:endParaRPr lang="zh-CN" altLang="en-US" sz="38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8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8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8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选址 挖掘 扒土 搬掉 踏地 铺开 抛土</a:t>
            </a:r>
            <a:endParaRPr lang="zh-CN" altLang="en-US" sz="38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5618004" y="161370"/>
            <a:ext cx="1944291" cy="864394"/>
          </a:xfrm>
          <a:prstGeom prst="wedgeEllipseCallout">
            <a:avLst>
              <a:gd name="adj1" fmla="val -22529"/>
              <a:gd name="adj2" fmla="val 74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蟋蟀住宅的特点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4996815" y="4010660"/>
            <a:ext cx="3186430" cy="939165"/>
          </a:xfrm>
          <a:prstGeom prst="wedgeEllipseCallout">
            <a:avLst>
              <a:gd name="adj1" fmla="val -13583"/>
              <a:gd name="adj2" fmla="val -102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蟋蟀修建住宅的过程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1980010" y="2085975"/>
            <a:ext cx="5183981" cy="1476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500" b="1" dirty="0">
                <a:latin typeface="Calibri" panose="020F0502020204030204" charset="0"/>
                <a:ea typeface="宋体" panose="02010600030101010101" pitchFamily="2" charset="-122"/>
              </a:rPr>
              <a:t>课文主要讲了蟋蟀</a:t>
            </a:r>
            <a:r>
              <a:rPr lang="en-US" altLang="zh-CN" sz="4500" b="1" dirty="0">
                <a:latin typeface="Calibri" panose="020F0502020204030204" charset="0"/>
                <a:ea typeface="宋体" panose="02010600030101010101" pitchFamily="2" charset="-122"/>
              </a:rPr>
              <a:t>______</a:t>
            </a:r>
            <a:r>
              <a:rPr lang="zh-CN" altLang="en-US" sz="4500" b="1" dirty="0">
                <a:latin typeface="Calibri" panose="020F0502020204030204" charset="0"/>
                <a:ea typeface="宋体" panose="02010600030101010101" pitchFamily="2" charset="-122"/>
              </a:rPr>
              <a:t>以及</a:t>
            </a:r>
            <a:r>
              <a:rPr lang="en-US" altLang="zh-CN" sz="4500" b="1" dirty="0">
                <a:latin typeface="Calibri" panose="020F0502020204030204" charset="0"/>
                <a:ea typeface="宋体" panose="02010600030101010101" pitchFamily="2" charset="-122"/>
              </a:rPr>
              <a:t>______</a:t>
            </a:r>
            <a:r>
              <a:rPr lang="zh-CN" altLang="en-US" sz="4500" b="1" dirty="0">
                <a:latin typeface="Calibri" panose="020F0502020204030204" charset="0"/>
                <a:ea typeface="宋体" panose="02010600030101010101" pitchFamily="2" charset="-122"/>
              </a:rPr>
              <a:t>。</a:t>
            </a:r>
            <a:endParaRPr lang="zh-CN" altLang="en-US" sz="45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5364" name="WordArt 8"/>
          <p:cNvSpPr>
            <a:spLocks noTextEdit="1"/>
          </p:cNvSpPr>
          <p:nvPr/>
        </p:nvSpPr>
        <p:spPr>
          <a:xfrm>
            <a:off x="1925241" y="1006079"/>
            <a:ext cx="5076825" cy="648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zh-CN" altLang="en-US" sz="27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抓关键词概括文章主要内容</a:t>
            </a:r>
            <a:endParaRPr lang="zh-CN" altLang="en-US" sz="2700"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6865" y="899795"/>
            <a:ext cx="871601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默读要求：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默读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5-6</a:t>
            </a: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自然段，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用横线画出表现蟋蟀住宅特点的句子，圈出句子中的关键词语概括特点，或者试着自己用一个词概括此特点。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3524,&quot;width&quot;:4927}"/>
</p:tagLst>
</file>

<file path=ppt/tags/tag2.xml><?xml version="1.0" encoding="utf-8"?>
<p:tagLst xmlns:p="http://schemas.openxmlformats.org/presentationml/2006/main">
  <p:tag name="KSO_WM_TEMPLATE_CATEGORY" val="custom"/>
  <p:tag name="KSO_WM_TEMPLATE_INDEX" val="277"/>
</p:tagLst>
</file>

<file path=ppt/tags/tag3.xml><?xml version="1.0" encoding="utf-8"?>
<p:tagLst xmlns:p="http://schemas.openxmlformats.org/presentationml/2006/main">
  <p:tag name="KSO_WM_TEMPLATE_CATEGORY" val="custom"/>
  <p:tag name="KSO_WM_TEMPLATE_INDEX" val="277"/>
</p:tagLst>
</file>

<file path=ppt/tags/tag4.xml><?xml version="1.0" encoding="utf-8"?>
<p:tagLst xmlns:p="http://schemas.openxmlformats.org/presentationml/2006/main">
  <p:tag name="KSO_WM_TEMPLATE_CATEGORY" val="custom"/>
  <p:tag name="KSO_WM_TEMPLATE_INDEX" val="277"/>
</p:tagLst>
</file>

<file path=ppt/tags/tag5.xml><?xml version="1.0" encoding="utf-8"?>
<p:tagLst xmlns:p="http://schemas.openxmlformats.org/presentationml/2006/main">
  <p:tag name="KSO_WM_TEMPLATE_CATEGORY" val="custom"/>
  <p:tag name="KSO_WM_TEMPLATE_INDEX" val="277"/>
</p:tagLst>
</file>

<file path=ppt/tags/tag6.xml><?xml version="1.0" encoding="utf-8"?>
<p:tagLst xmlns:p="http://schemas.openxmlformats.org/presentationml/2006/main">
  <p:tag name="KSO_WM_TEMPLATE_CATEGORY" val="custom"/>
  <p:tag name="KSO_WM_TEMPLATE_INDEX" val="277"/>
</p:tagLst>
</file>

<file path=ppt/tags/tag7.xml><?xml version="1.0" encoding="utf-8"?>
<p:tagLst xmlns:p="http://schemas.openxmlformats.org/presentationml/2006/main">
  <p:tag name="KSO_WM_TEMPLATE_CATEGORY" val="custom"/>
  <p:tag name="KSO_WM_TEMPLATE_INDEX" val="277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2634</Words>
  <Application>WPS 演示</Application>
  <PresentationFormat>全屏显示(16:9)</PresentationFormat>
  <Paragraphs>115</Paragraphs>
  <Slides>31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Arial</vt:lpstr>
      <vt:lpstr>宋体</vt:lpstr>
      <vt:lpstr>Wingdings</vt:lpstr>
      <vt:lpstr>黑体</vt:lpstr>
      <vt:lpstr>Calibri</vt:lpstr>
      <vt:lpstr>楷体_GB2312</vt:lpstr>
      <vt:lpstr>华文细黑</vt:lpstr>
      <vt:lpstr>微软雅黑</vt:lpstr>
      <vt:lpstr>Times New Roman</vt:lpstr>
      <vt:lpstr>Arial Unicode MS</vt:lpstr>
      <vt:lpstr>方正姚体</vt:lpstr>
      <vt:lpstr>Impact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筱苓风</cp:lastModifiedBy>
  <cp:revision>138</cp:revision>
  <dcterms:created xsi:type="dcterms:W3CDTF">2017-03-17T02:28:00Z</dcterms:created>
  <dcterms:modified xsi:type="dcterms:W3CDTF">2021-09-18T04:25:14Z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RubyTemplateID">
    <vt:lpwstr>13</vt:lpwstr>
  </property>
</Properties>
</file>