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16"/>
  </p:notesMasterIdLst>
  <p:handoutMasterIdLst>
    <p:handoutMasterId r:id="rId38"/>
  </p:handoutMasterIdLst>
  <p:sldIdLst>
    <p:sldId id="539" r:id="rId5"/>
    <p:sldId id="593" r:id="rId6"/>
    <p:sldId id="594" r:id="rId7"/>
    <p:sldId id="575" r:id="rId8"/>
    <p:sldId id="568" r:id="rId9"/>
    <p:sldId id="596" r:id="rId10"/>
    <p:sldId id="597" r:id="rId11"/>
    <p:sldId id="603" r:id="rId12"/>
    <p:sldId id="599" r:id="rId13"/>
    <p:sldId id="600" r:id="rId14"/>
    <p:sldId id="606" r:id="rId15"/>
    <p:sldId id="548" r:id="rId17"/>
    <p:sldId id="610" r:id="rId18"/>
    <p:sldId id="612" r:id="rId19"/>
    <p:sldId id="607" r:id="rId20"/>
    <p:sldId id="611" r:id="rId21"/>
    <p:sldId id="359" r:id="rId22"/>
    <p:sldId id="360" r:id="rId23"/>
    <p:sldId id="602" r:id="rId24"/>
    <p:sldId id="572" r:id="rId25"/>
    <p:sldId id="448" r:id="rId26"/>
    <p:sldId id="419" r:id="rId27"/>
    <p:sldId id="608" r:id="rId28"/>
    <p:sldId id="613" r:id="rId29"/>
    <p:sldId id="369" r:id="rId30"/>
    <p:sldId id="382" r:id="rId31"/>
    <p:sldId id="368" r:id="rId32"/>
    <p:sldId id="609" r:id="rId33"/>
    <p:sldId id="604" r:id="rId34"/>
    <p:sldId id="351" r:id="rId35"/>
    <p:sldId id="573" r:id="rId36"/>
    <p:sldId id="574" r:id="rId37"/>
  </p:sldIdLst>
  <p:sldSz cx="9144000" cy="6858000" type="screen4x3"/>
  <p:notesSz cx="7103745" cy="10234295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3" clrIdx="0"/>
  <p:cmAuthor id="2" name="绿色圃中小学教育网" initials="绿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2B2B2"/>
    <a:srgbClr val="FF3300"/>
    <a:srgbClr val="CC0000"/>
    <a:srgbClr val="167107"/>
    <a:srgbClr val="202020"/>
    <a:srgbClr val="323232"/>
    <a:srgbClr val="CC33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356" y="-96"/>
      </p:cViewPr>
      <p:guideLst>
        <p:guide orient="horz" pos="2249"/>
        <p:guide pos="2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gs" Target="tags/tag1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9CE8-D8C6-4D0D-866A-8671FF9CD5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8.GIF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8.GIF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8.GIF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2" descr="IMG_257"/>
          <p:cNvPicPr>
            <a:picLocks noChangeAspect="1"/>
          </p:cNvPicPr>
          <p:nvPr/>
        </p:nvPicPr>
        <p:blipFill>
          <a:blip r:embed="rId1"/>
          <a:srcRect l="5229" t="1994" r="48246"/>
          <a:stretch>
            <a:fillRect/>
          </a:stretch>
        </p:blipFill>
        <p:spPr>
          <a:xfrm>
            <a:off x="1884045" y="1123315"/>
            <a:ext cx="5561330" cy="5227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463550" y="2468245"/>
            <a:ext cx="8216900" cy="1621155"/>
            <a:chOff x="759" y="3458"/>
            <a:chExt cx="12940" cy="25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/>
            <a:srcRect r="66716"/>
            <a:stretch>
              <a:fillRect/>
            </a:stretch>
          </p:blipFill>
          <p:spPr>
            <a:xfrm>
              <a:off x="759" y="3479"/>
              <a:ext cx="2805" cy="253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l="57269" r="6550"/>
            <a:stretch>
              <a:fillRect/>
            </a:stretch>
          </p:blipFill>
          <p:spPr>
            <a:xfrm>
              <a:off x="10775" y="3500"/>
              <a:ext cx="2925" cy="24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/>
            <a:srcRect l="62351"/>
            <a:stretch>
              <a:fillRect/>
            </a:stretch>
          </p:blipFill>
          <p:spPr>
            <a:xfrm>
              <a:off x="4071" y="3458"/>
              <a:ext cx="2811" cy="25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/>
            <a:srcRect l="7810" r="54186"/>
            <a:stretch>
              <a:fillRect/>
            </a:stretch>
          </p:blipFill>
          <p:spPr>
            <a:xfrm>
              <a:off x="7327" y="3479"/>
              <a:ext cx="2969" cy="2494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705598"/>
            <a:ext cx="6158753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观察四幅插图，想一想分别对应哪些自然段？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4365" y="2280285"/>
            <a:ext cx="791289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>
                <a:ea typeface="宋体" panose="02010600030101010101" pitchFamily="2" charset="-122"/>
              </a:rPr>
              <a:t>      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965835" y="2191226"/>
            <a:ext cx="7379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27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481965" y="2195830"/>
            <a:ext cx="8216900" cy="1621155"/>
            <a:chOff x="759" y="3458"/>
            <a:chExt cx="12940" cy="25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/>
            <a:srcRect r="66716"/>
            <a:stretch>
              <a:fillRect/>
            </a:stretch>
          </p:blipFill>
          <p:spPr>
            <a:xfrm>
              <a:off x="759" y="3479"/>
              <a:ext cx="2805" cy="253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l="57269" r="6550"/>
            <a:stretch>
              <a:fillRect/>
            </a:stretch>
          </p:blipFill>
          <p:spPr>
            <a:xfrm>
              <a:off x="10775" y="3500"/>
              <a:ext cx="2925" cy="24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/>
            <a:srcRect l="62351"/>
            <a:stretch>
              <a:fillRect/>
            </a:stretch>
          </p:blipFill>
          <p:spPr>
            <a:xfrm>
              <a:off x="4071" y="3458"/>
              <a:ext cx="2811" cy="254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/>
            <a:srcRect l="7810" r="54186"/>
            <a:stretch>
              <a:fillRect/>
            </a:stretch>
          </p:blipFill>
          <p:spPr>
            <a:xfrm>
              <a:off x="7327" y="3479"/>
              <a:ext cx="2969" cy="2494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740410" y="3973830"/>
            <a:ext cx="1264285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zh-CN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天地混沌</a:t>
            </a:r>
            <a:endParaRPr lang="zh-CN" altLang="zh-CN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20670" y="3973830"/>
            <a:ext cx="1355725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劈开天地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77938" y="3985852"/>
            <a:ext cx="1544714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顶天立地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0" y="3973830"/>
            <a:ext cx="1355725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身化万物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05362" y="705598"/>
            <a:ext cx="6158753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用四句话说一说故事的起因、经过和结果。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  <p:bldP spid="5" grpId="0" bldLvl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40913" y="2428796"/>
            <a:ext cx="8281116" cy="2399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zh-CN" altLang="en-US"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1、默读课文，找出你认为神奇的地方，圈画出相关句子。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、读一读圈画出的句子，想象画面。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7797" y="131583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学习任务二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40913" y="242879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zh-CN" altLang="en-US"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1、默读故事的起因（第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自然段），找出你认为神奇的地方，圈画出相关句子。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、读一读圈画出的句子，想象画面，讲给同桌听。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7797" y="131583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神奇地讲述故事的起因吧。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2335" y="1593215"/>
            <a:ext cx="73393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</a:t>
            </a: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</a:rPr>
              <a:t>很久很久以前，天和地还没有分开，宇宙混沌一片，像个大鸡蛋。有个叫盘古的巨人，在混沌之中睡了一万八千年。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6145" y="1141730"/>
            <a:ext cx="6821170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神奇地说一说盘古开天地的起因。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889000" y="3470275"/>
            <a:ext cx="81083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当当当！比赛马上开始咯！谁是最会讲故事的高手呢？快来比一比吧！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347636" y="473635"/>
            <a:ext cx="1828794" cy="1764254"/>
          </a:xfrm>
          <a:prstGeom prst="rect">
            <a:avLst/>
          </a:prstGeom>
        </p:spPr>
      </p:pic>
      <p:pic>
        <p:nvPicPr>
          <p:cNvPr id="6" name="Picture 2" descr="https://timgsa.baidu.com/timg?image&amp;quality=80&amp;size=b9999_10000&amp;sec=1603242007406&amp;di=b00b099042972d55302cea23cefc256b&amp;imgtype=0&amp;src=http%3A%2F%2Fimg3.imgtn.bdimg.com%2Fit%2Fu%3D1694712383%2C70885255%26fm%3D214%26gp%3D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199" y="4853880"/>
            <a:ext cx="1825670" cy="175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40913" y="2428796"/>
            <a:ext cx="8281116" cy="413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zh-CN" altLang="en-US"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1、自由朗读故事的经过（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2-4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自然段），你觉得要讲好这部分内容，哪些神奇的地方一定要关注，在文中圈画出相关词句。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、读一读圈画出的词句，想象画面，把故事讲给同桌听。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7797" y="131583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神奇地讲述故事的经过。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92760" y="1308735"/>
            <a:ext cx="7868920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　   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有一天，盘古醒来了，睁眼一看，周围黑乎乎一片，什么也看不见。他一使劲翻身坐了起来，只听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咔嚓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一声，“大鸡蛋”裂开了一条缝，一丝微光透了进来。巨人见身边有一把斧头，就拿起斧头，对着眼前的黑暗劈过去，只听见一声巨响，“大鸡蛋”碎了。</a:t>
            </a:r>
            <a:endParaRPr lang="zh-CN" altLang="en-US" sz="2800" b="1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7199" y="859214"/>
            <a:ext cx="8372475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轻而清的东西，缓缓上升，变成了天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而浊的东西，慢慢下降，变成了地。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3429000"/>
            <a:ext cx="7920317" cy="268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2727" y="1065276"/>
            <a:ext cx="837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轻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清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的东西，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缓缓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上升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，变成了天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99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 smtClean="0">
                <a:solidFill>
                  <a:srgbClr val="99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的东西，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慢慢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，变成了地。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8070"/>
            <a:ext cx="79248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15720" y="1485900"/>
            <a:ext cx="70186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天空出现了十个太阳，导致人们无法生存。（起因）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1315720" y="3054350"/>
            <a:ext cx="701865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 sz="3200"/>
              <a:t>力大无穷的后裔射掉了九个太阳，帮助了人们。（经过）</a:t>
            </a:r>
            <a:endParaRPr lang="zh-CN" altLang="en-US" sz="3200"/>
          </a:p>
          <a:p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315720" y="4701540"/>
            <a:ext cx="701865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 sz="2800"/>
              <a:t>从此，人们又过上了幸福的生活。（结果）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2727" y="1065276"/>
            <a:ext cx="837247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</a:rPr>
              <a:t>天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每天</a:t>
            </a:r>
            <a:r>
              <a:rPr lang="zh-CN" altLang="en-US" sz="3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升高一丈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</a:rPr>
              <a:t>地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每天</a:t>
            </a:r>
            <a:r>
              <a:rPr lang="zh-CN" altLang="en-US" sz="3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加厚一丈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，盘古的身体也跟着长高。这样过了一万八千年，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</a:rPr>
              <a:t>天</a:t>
            </a:r>
            <a:r>
              <a:rPr lang="zh-CN" altLang="en-US" sz="3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升得高极了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200" b="1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</a:rPr>
              <a:t>地</a:t>
            </a:r>
            <a:r>
              <a:rPr lang="zh-CN" altLang="en-US" sz="3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变得厚极了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8070"/>
            <a:ext cx="79248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130040" y="1809117"/>
            <a:ext cx="4413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天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和地分开后，盘古怕它们还会合在一起，就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头顶天，脚踏地，站在天地当中，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随着它们的变化而变化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。天每天升高一丈，地每天加厚一丈，盘古的身体也跟着长高。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/>
          <a:srcRect l="7810" r="54186"/>
          <a:stretch>
            <a:fillRect/>
          </a:stretch>
        </p:blipFill>
        <p:spPr>
          <a:xfrm>
            <a:off x="283210" y="1449705"/>
            <a:ext cx="3260090" cy="413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1105" y="785495"/>
            <a:ext cx="6767830" cy="60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一年过去了，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盘古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这个巍峨的巨人就像一根柱子，撑在天和地之间，不让它们重新合拢。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一百年过去了，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盘古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这个巍峨的巨人就像一根柱子，撑在天和地之间，不让它们重新合拢。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一万八千年过去了，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盘古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这个巍峨的巨人就像一根柱子，撑在天和地之间，不让它们重新合拢。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又不知过了多少年，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盘古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这个巍峨的巨人就像一根柱子，撑在天和地之间，不让它们重新合拢。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l="7810" r="54186"/>
          <a:stretch>
            <a:fillRect/>
          </a:stretch>
        </p:blipFill>
        <p:spPr>
          <a:xfrm>
            <a:off x="0" y="2355850"/>
            <a:ext cx="2490470" cy="413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6075" y="1141718"/>
            <a:ext cx="6599475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神奇地说一说盘古开天地的经过。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67385" y="3470275"/>
            <a:ext cx="81083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当当当！比赛马上开始咯！谁是最会讲故事的高手呢？快来比一比吧！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pic>
        <p:nvPicPr>
          <p:cNvPr id="6" name="Picture 2" descr="https://timgsa.baidu.com/timg?image&amp;quality=80&amp;size=b9999_10000&amp;sec=1603242007406&amp;di=b00b099042972d55302cea23cefc256b&amp;imgtype=0&amp;src=http%3A%2F%2Fimg3.imgtn.bdimg.com%2Fit%2Fu%3D1694712383%2C70885255%26fm%3D214%26gp%3D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199" y="4853880"/>
            <a:ext cx="1825670" cy="175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40913" y="242879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zh-CN" altLang="en-US" sz="36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1、默读故事的结果（</a:t>
            </a: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5-6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自然段），找到盘古身体的变化，圈画出相关句子。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、读一读圈画出的句子，想象画面，把故事讲给同桌听。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37797" y="131583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神奇地讲述故事的结果。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654333" y="953322"/>
            <a:ext cx="77258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盘古倒下以后，他的身体发生了巨大的变化。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7862" y="1789882"/>
            <a:ext cx="58404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他呼出的气息，变成了四季的风和飘动的云；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他发出的声音，化作了隆隆的雷声；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他的双眼，变成了太阳和月亮；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他的四肢，变成了大地的四极；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他的躯干，变成了五方的名山；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他的血液，变成了奔流不息的江河；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他的汗毛，变成了茂盛的花草树木；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他的汗水，变成了滋润万物的雨露</a:t>
            </a:r>
            <a:r>
              <a:rPr lang="en-US" altLang="zh-CN" sz="22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6" name="Picture 2" descr="http://img.zcool.cn/community/01967b5ba1afc0a8012099c8c22955.jpg@2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68379" y="2936837"/>
            <a:ext cx="3675621" cy="186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imgsa.baidu.com/timg?image&amp;quality=80&amp;size=b9999_10000&amp;sec=1603252378858&amp;di=152de0f51b7a85e8c7bccc5d5d687994&amp;imgtype=0&amp;src=http%3A%2F%2Fdpic.tiankong.com%2Fkd%2Fzx%2FQJ888872673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68882" y="2530535"/>
            <a:ext cx="3838529" cy="2570277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 bwMode="auto">
          <a:xfrm>
            <a:off x="429201" y="1037308"/>
            <a:ext cx="8037846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伟大的巨人盘古，用他的身躯化成世间万物，多么神奇的想象啊！</a:t>
            </a:r>
            <a:endParaRPr lang="en-US" altLang="zh-CN" sz="20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2408" y="1744673"/>
            <a:ext cx="5840413" cy="4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他呼出的气息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变成了四季的风和飘动的云；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他发出的声音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化作了隆隆的雷声；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他的双眼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变成了太阳和月亮；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他的四肢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变成了大地的四极；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他的躯干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变成了五方的名山；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他的血液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变成了奔流不息的江河；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他的汗毛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变成了茂盛的花草树木；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200" b="1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他的汗水</a:t>
            </a: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变成了滋润万物的雨露</a:t>
            </a:r>
            <a:r>
              <a:rPr lang="en-US" altLang="zh-CN" sz="22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2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纯音乐-神秘园之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6270" y="57329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矩形 7"/>
          <p:cNvSpPr>
            <a:spLocks noChangeArrowheads="1"/>
          </p:cNvSpPr>
          <p:nvPr/>
        </p:nvSpPr>
        <p:spPr bwMode="auto">
          <a:xfrm>
            <a:off x="1039090" y="3586515"/>
            <a:ext cx="68608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变成了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    的 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变成了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       的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0723" name="组合 5"/>
          <p:cNvGrpSpPr/>
          <p:nvPr/>
        </p:nvGrpSpPr>
        <p:grpSpPr bwMode="auto">
          <a:xfrm>
            <a:off x="544514" y="1153585"/>
            <a:ext cx="7806731" cy="2432871"/>
            <a:chOff x="428920" y="1010945"/>
            <a:chExt cx="7806856" cy="1823094"/>
          </a:xfrm>
        </p:grpSpPr>
        <p:grpSp>
          <p:nvGrpSpPr>
            <p:cNvPr id="30725" name="组合 4"/>
            <p:cNvGrpSpPr/>
            <p:nvPr/>
          </p:nvGrpSpPr>
          <p:grpSpPr bwMode="auto">
            <a:xfrm>
              <a:off x="761103" y="1010945"/>
              <a:ext cx="7474673" cy="1823094"/>
              <a:chOff x="713478" y="1010945"/>
              <a:chExt cx="7474673" cy="1823094"/>
            </a:xfrm>
          </p:grpSpPr>
          <p:sp>
            <p:nvSpPr>
              <p:cNvPr id="30727" name="矩形 2"/>
              <p:cNvSpPr>
                <a:spLocks noChangeArrowheads="1"/>
              </p:cNvSpPr>
              <p:nvPr/>
            </p:nvSpPr>
            <p:spPr bwMode="auto">
              <a:xfrm>
                <a:off x="713478" y="1010945"/>
                <a:ext cx="2087464" cy="392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36A43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想象说话： </a:t>
                </a:r>
                <a:endParaRPr lang="zh-CN" altLang="en-US" sz="2800" b="1" dirty="0">
                  <a:solidFill>
                    <a:srgbClr val="36A43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71232" y="1312769"/>
                <a:ext cx="7416919" cy="1521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533400">
                  <a:lnSpc>
                    <a:spcPct val="150000"/>
                  </a:lnSpc>
                  <a:defRPr/>
                </a:pPr>
                <a:r>
                  <a:rPr lang="zh-CN" altLang="en-US" sz="2800" b="1" dirty="0">
                    <a:solidFill>
                      <a:prstClr val="black"/>
                    </a:solidFill>
                    <a:latin typeface="+mj-ea"/>
                    <a:ea typeface="+mj-ea"/>
                  </a:rPr>
                  <a:t>此时此刻，你的脑海里也一定浮现了其他神奇的画面，试着补充想象：盘古身体的其他部位还会发生怎样的变化？</a:t>
                </a:r>
                <a:endParaRPr lang="zh-CN" altLang="en-US" sz="2800" b="1" dirty="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30726" name="图片 24" descr="花盆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20" y="1026145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云形标注 7"/>
          <p:cNvSpPr/>
          <p:nvPr/>
        </p:nvSpPr>
        <p:spPr>
          <a:xfrm>
            <a:off x="5160302" y="4297668"/>
            <a:ext cx="3614569" cy="2065468"/>
          </a:xfrm>
          <a:prstGeom prst="cloudCallout">
            <a:avLst>
              <a:gd name="adj1" fmla="val -36883"/>
              <a:gd name="adj2" fmla="val -557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提示想象：盘古的牙齿、鼻子、耳朵、头发、眉毛、手指头、脚指头、骨骼、经脉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会变成什么？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6075" y="1141718"/>
            <a:ext cx="6599475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神奇地说一说盘古开天地的结果。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67385" y="3356610"/>
            <a:ext cx="81083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当当当！比赛马上开始咯！谁是最会讲故事的高手呢？快来比一比吧！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517816" y="387275"/>
            <a:ext cx="1828794" cy="1764254"/>
          </a:xfrm>
          <a:prstGeom prst="rect">
            <a:avLst/>
          </a:prstGeom>
        </p:spPr>
      </p:pic>
      <p:pic>
        <p:nvPicPr>
          <p:cNvPr id="6" name="Picture 2" descr="https://timgsa.baidu.com/timg?image&amp;quality=80&amp;size=b9999_10000&amp;sec=1603242007406&amp;di=b00b099042972d55302cea23cefc256b&amp;imgtype=0&amp;src=http%3A%2F%2Fimg3.imgtn.bdimg.com%2Fit%2Fu%3D1694712383%2C70885255%26fm%3D214%26gp%3D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199" y="4853880"/>
            <a:ext cx="1825670" cy="175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4365" y="2280285"/>
            <a:ext cx="791289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0">
                <a:ea typeface="宋体" panose="02010600030101010101" pitchFamily="2" charset="-122"/>
              </a:rPr>
              <a:t>      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965835" y="2191226"/>
            <a:ext cx="73799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27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66716"/>
          <a:stretch>
            <a:fillRect/>
          </a:stretch>
        </p:blipFill>
        <p:spPr>
          <a:xfrm>
            <a:off x="482254" y="2202218"/>
            <a:ext cx="1781186" cy="1608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 l="57269" r="6550"/>
          <a:stretch>
            <a:fillRect/>
          </a:stretch>
        </p:blipFill>
        <p:spPr>
          <a:xfrm>
            <a:off x="6841940" y="2222192"/>
            <a:ext cx="1857431" cy="1570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/>
          <a:srcRect l="62351"/>
          <a:stretch>
            <a:fillRect/>
          </a:stretch>
        </p:blipFill>
        <p:spPr>
          <a:xfrm>
            <a:off x="2585301" y="2195559"/>
            <a:ext cx="1784944" cy="16135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/>
          <a:srcRect l="7810" r="54186"/>
          <a:stretch>
            <a:fillRect/>
          </a:stretch>
        </p:blipFill>
        <p:spPr>
          <a:xfrm>
            <a:off x="4652373" y="2208876"/>
            <a:ext cx="1885343" cy="1583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1777" y="3973535"/>
            <a:ext cx="1289090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沉睡多年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6491" y="3993509"/>
            <a:ext cx="1324993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开天辟地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7158" y="4020142"/>
            <a:ext cx="1544714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顶天立地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4280" y="4060092"/>
            <a:ext cx="1351229" cy="414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化为万物</a:t>
            </a:r>
            <a:endParaRPr lang="zh-CN" altLang="en-US" sz="21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192" y="4719037"/>
            <a:ext cx="1324992" cy="64516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很久很久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以前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7651" y="4726805"/>
            <a:ext cx="1403782" cy="36830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有一天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9402" y="4734573"/>
            <a:ext cx="1569129" cy="92202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天和地分开后</a:t>
            </a:r>
            <a:endParaRPr lang="en-US" altLang="zh-CN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过了一万八千年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7584" y="4782291"/>
            <a:ext cx="1361613" cy="368300"/>
          </a:xfrm>
          <a:prstGeom prst="rect">
            <a:avLst/>
          </a:prstGeom>
          <a:noFill/>
          <a:ln w="19050">
            <a:solidFill>
              <a:srgbClr val="1726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盘古倒下后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4449" y="1377275"/>
            <a:ext cx="63550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700" b="1" dirty="0">
                <a:solidFill>
                  <a:srgbClr val="1B9391"/>
                </a:solidFill>
                <a:latin typeface="微软雅黑" panose="020B0503020204020204" charset="-122"/>
                <a:ea typeface="微软雅黑" panose="020B0503020204020204" charset="-122"/>
              </a:rPr>
              <a:t>选择你喜欢的方法讲述盘古开天地的过程</a:t>
            </a:r>
            <a:endParaRPr lang="zh-CN" altLang="zh-CN" sz="2700" b="1" dirty="0">
              <a:solidFill>
                <a:srgbClr val="1B93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78435"/>
            <a:ext cx="4724400" cy="65011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2200" y="1083310"/>
            <a:ext cx="68141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神话故事能够代代相传，吸引我们的绝不仅仅是出乎意料的情节，还在于一个个</a:t>
            </a:r>
            <a:r>
              <a:rPr lang="zh-CN" altLang="en-US" sz="32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神奇的人物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。你觉得盘古神奇在哪？</a:t>
            </a:r>
            <a:endParaRPr lang="zh-CN" altLang="en-US"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IMG_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980" y="4129405"/>
            <a:ext cx="2235835" cy="2470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2200" y="1083310"/>
            <a:ext cx="6814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2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充满神力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32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坚韧不拔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3200" b="1" dirty="0" smtClean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乐于奉献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的英雄人物也永远铭刻在我们的心中，并引领着我们向着美好前行。</a:t>
            </a:r>
            <a:endParaRPr lang="zh-CN" altLang="en-US"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 descr="IMG_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980" y="4129405"/>
            <a:ext cx="2235835" cy="2470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 l="7810" r="54186"/>
          <a:stretch>
            <a:fillRect/>
          </a:stretch>
        </p:blipFill>
        <p:spPr>
          <a:xfrm>
            <a:off x="1544320" y="4086860"/>
            <a:ext cx="1797685" cy="255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270510" y="0"/>
            <a:ext cx="1295400" cy="12496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72274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课后作业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510" y="1574165"/>
            <a:ext cx="8509635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endParaRPr lang="zh-CN" altLang="en-US" dirty="0"/>
          </a:p>
          <a:p>
            <a:pPr algn="l">
              <a:lnSpc>
                <a:spcPct val="18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把《盘古开天地》的故事讲给家长听，讲出故事的神奇。</a:t>
            </a:r>
            <a:endParaRPr lang="zh-CN" altLang="en-US" sz="2800" dirty="0"/>
          </a:p>
          <a:p>
            <a:pPr algn="l">
              <a:lnSpc>
                <a:spcPct val="18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课后收集中国的神话故事读一读，回来讲给同学听。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3" descr="IMG_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2940" y="1814195"/>
            <a:ext cx="5166995" cy="4539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60220" y="691515"/>
            <a:ext cx="5819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</a:t>
            </a:r>
            <a:r>
              <a:rPr lang="zh-CN" alt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盘古开天地</a:t>
            </a:r>
            <a:endParaRPr lang="zh-CN" altLang="en-US" sz="6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31058" y="213415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4000">
                <a:sym typeface="+mn-ea"/>
              </a:rPr>
              <a:t>1、朗读课文，读准字音，读通句子。</a:t>
            </a:r>
            <a:endParaRPr lang="zh-CN" altLang="en-US" sz="4000">
              <a:sym typeface="+mn-ea"/>
            </a:endParaRPr>
          </a:p>
          <a:p>
            <a:pPr>
              <a:lnSpc>
                <a:spcPts val="4500"/>
              </a:lnSpc>
            </a:pPr>
            <a:br>
              <a:rPr lang="zh-CN" altLang="en-US" sz="4000">
                <a:sym typeface="+mn-ea"/>
              </a:rPr>
            </a:br>
            <a:r>
              <a:rPr lang="zh-CN" altLang="en-US" sz="4000">
                <a:sym typeface="+mn-ea"/>
              </a:rPr>
              <a:t>2、想一想：这个故事的起因、经过和结果分别是什么？</a:t>
            </a:r>
            <a:endParaRPr lang="zh-CN" altLang="en-US" sz="4000"/>
          </a:p>
          <a:p>
            <a:pPr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270510" y="0"/>
            <a:ext cx="1295400" cy="12496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72274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学习任务一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31058" y="213415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翻身         劈开       撑开      累倒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筋疲力竭                 四肢      躯干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血液         汗毛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270510" y="0"/>
            <a:ext cx="1295400" cy="12496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72274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你认识这些词语吗？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31058" y="213415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黑乎乎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轻而清  重而浊   缓缓 上升   下降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滋润   茂盛  雨露  奔流不息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270510" y="0"/>
            <a:ext cx="1295400" cy="12496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722743"/>
            <a:ext cx="6158753" cy="645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你认识这些词语吗？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22727" y="1065276"/>
            <a:ext cx="837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轻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清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的东西，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缓缓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上升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，变成了天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99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 smtClean="0">
                <a:solidFill>
                  <a:srgbClr val="99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浊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的东西，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慢慢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，变成了地。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8070"/>
            <a:ext cx="79248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31058" y="2134156"/>
            <a:ext cx="8281116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黑乎乎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轻而清  重而浊   缓缓 上升   下降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ts val="45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滋润   茂盛  雨露  奔流不息</a:t>
            </a:r>
            <a:endParaRPr lang="zh-CN" altLang="en-US" sz="40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timg 拷贝.png"/>
          <p:cNvPicPr>
            <a:picLocks noChangeAspect="1"/>
          </p:cNvPicPr>
          <p:nvPr/>
        </p:nvPicPr>
        <p:blipFill>
          <a:blip r:embed="rId1"/>
          <a:srcRect r="-112" b="3421"/>
          <a:stretch>
            <a:fillRect/>
          </a:stretch>
        </p:blipFill>
        <p:spPr>
          <a:xfrm>
            <a:off x="270510" y="0"/>
            <a:ext cx="1295400" cy="124968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05362" y="458583"/>
            <a:ext cx="6158753" cy="1198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p>
            <a:pPr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这三组词，分别描写了怎样的景象？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PLACING_PICTURE_USER_VIEWPORT" val="{&quot;height&quot;:6512,&quot;width&quot;:5134}"/>
</p:tagLst>
</file>

<file path=ppt/tags/tag11.xml><?xml version="1.0" encoding="utf-8"?>
<p:tagLst xmlns:p="http://schemas.openxmlformats.org/presentationml/2006/main">
  <p:tag name="KSO_WM_UNIT_PLACING_PICTURE_USER_VIEWPORT" val="{&quot;height&quot;:6512,&quot;width&quot;:5134}"/>
</p:tagLst>
</file>

<file path=ppt/tags/tag12.xml><?xml version="1.0" encoding="utf-8"?>
<p:tagLst xmlns:p="http://schemas.openxmlformats.org/presentationml/2006/main">
  <p:tag name="KSO_WPP_MARK_KEY" val="f679078e-b578-46ad-ac00-9d33f5c7fa27"/>
  <p:tag name="COMMONDATA" val="eyJoZGlkIjoiMmRkZDVkNjAwYzliOTY0Nzk3ZDI5ZmQzMDI3OTk0Yjk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WPS 文字</Application>
  <PresentationFormat>全屏显示(4:3)</PresentationFormat>
  <Paragraphs>182</Paragraphs>
  <Slides>32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方正书宋_GBK</vt:lpstr>
      <vt:lpstr>Wingdings</vt:lpstr>
      <vt:lpstr>楷体</vt:lpstr>
      <vt:lpstr>汉仪楷体KW</vt:lpstr>
      <vt:lpstr>宋体</vt:lpstr>
      <vt:lpstr>Calibri</vt:lpstr>
      <vt:lpstr>Helvetica Neue</vt:lpstr>
      <vt:lpstr>汉仪书宋二KW</vt:lpstr>
      <vt:lpstr>华文楷体</vt:lpstr>
      <vt:lpstr>微软雅黑</vt:lpstr>
      <vt:lpstr>汉仪旗黑</vt:lpstr>
      <vt:lpstr>宋体</vt:lpstr>
      <vt:lpstr>Arial Unicode MS</vt:lpstr>
      <vt:lpstr>等线</vt:lpstr>
      <vt:lpstr>汉仪中等线KW</vt:lpstr>
      <vt:lpstr>微软雅黑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jiashuangcao</cp:lastModifiedBy>
  <cp:revision>662</cp:revision>
  <dcterms:created xsi:type="dcterms:W3CDTF">2022-10-14T01:56:54Z</dcterms:created>
  <dcterms:modified xsi:type="dcterms:W3CDTF">2022-10-14T01:56:54Z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  <property fmtid="{D5CDD505-2E9C-101B-9397-08002B2CF9AE}" pid="3" name="ICV">
    <vt:lpwstr>48FE1971D8BF435899DA880BEFDAB618</vt:lpwstr>
  </property>
</Properties>
</file>