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59" r:id="rId5"/>
    <p:sldId id="258" r:id="rId7"/>
    <p:sldId id="260" r:id="rId8"/>
    <p:sldId id="261" r:id="rId9"/>
    <p:sldId id="263" r:id="rId10"/>
    <p:sldId id="264" r:id="rId11"/>
    <p:sldId id="265" r:id="rId12"/>
    <p:sldId id="267" r:id="rId13"/>
    <p:sldId id="266" r:id="rId14"/>
    <p:sldId id="268" r:id="rId15"/>
    <p:sldId id="269" r:id="rId16"/>
    <p:sldId id="277" r:id="rId17"/>
    <p:sldId id="272" r:id="rId18"/>
    <p:sldId id="270" r:id="rId19"/>
    <p:sldId id="276" r:id="rId20"/>
    <p:sldId id="271" r:id="rId21"/>
    <p:sldId id="275" r:id="rId2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2075180" y="1985645"/>
            <a:ext cx="8041640" cy="1432560"/>
          </a:xfrm>
          <a:prstGeom prst="rect">
            <a:avLst/>
          </a:prstGeom>
          <a:noFill/>
          <a:ln w="9525">
            <a:noFill/>
          </a:ln>
        </p:spPr>
        <p:txBody>
          <a:bodyPr wrap="square">
            <a:spAutoFit/>
            <a:scene3d>
              <a:camera prst="orthographicFront"/>
              <a:lightRig rig="threePt" dir="t"/>
            </a:scene3d>
          </a:bodyPr>
          <a:p>
            <a:pPr marL="0" indent="0" algn="ctr"/>
            <a:r>
              <a:rPr lang="en-US" altLang="zh-CN" sz="88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88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88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endParaRPr lang="en-US" altLang="zh-CN" sz="88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3041650" y="3770630"/>
            <a:ext cx="6508115" cy="457200"/>
          </a:xfrm>
          <a:prstGeom prst="rect">
            <a:avLst/>
          </a:prstGeom>
          <a:noFill/>
          <a:ln w="9525">
            <a:noFill/>
          </a:ln>
        </p:spPr>
        <p:txBody>
          <a:bodyPr wrap="square">
            <a:spAutoFit/>
          </a:bodyPr>
          <a:p>
            <a:pPr marL="0" indent="0" algn="ctr"/>
            <a:r>
              <a:rPr lang="zh-CN" altLang="en-US" sz="2400" b="0" u="none">
                <a:latin typeface="楷体" panose="02010609060101010101" charset="-122"/>
                <a:ea typeface="楷体" panose="02010609060101010101" charset="-122"/>
                <a:cs typeface="宋体" panose="02010600030101010101" pitchFamily="2" charset="-122"/>
              </a:rPr>
              <a:t>执教学段：第二学段       执教年级：五年级</a:t>
            </a:r>
            <a:endParaRPr lang="zh-CN" altLang="en-US" sz="2400" b="0" u="none">
              <a:latin typeface="楷体" panose="02010609060101010101" charset="-122"/>
              <a:ea typeface="楷体" panose="02010609060101010101" charset="-122"/>
              <a:cs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2075180" y="1985645"/>
            <a:ext cx="8041640" cy="1432560"/>
          </a:xfrm>
          <a:prstGeom prst="rect">
            <a:avLst/>
          </a:prstGeom>
          <a:noFill/>
          <a:ln w="9525">
            <a:noFill/>
          </a:ln>
        </p:spPr>
        <p:txBody>
          <a:bodyPr wrap="square">
            <a:spAutoFit/>
            <a:scene3d>
              <a:camera prst="orthographicFront"/>
              <a:lightRig rig="threePt" dir="t"/>
            </a:scene3d>
          </a:bodyPr>
          <a:p>
            <a:pPr marL="0" indent="0" algn="ctr"/>
            <a:r>
              <a:rPr lang="en-US" altLang="zh-CN" sz="88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88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r>
              <a:rPr lang="en-US" altLang="zh-CN" sz="88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endParaRPr lang="en-US" altLang="zh-CN" sz="88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3041650" y="3770630"/>
            <a:ext cx="6508115" cy="457200"/>
          </a:xfrm>
          <a:prstGeom prst="rect">
            <a:avLst/>
          </a:prstGeom>
          <a:noFill/>
          <a:ln w="9525">
            <a:noFill/>
          </a:ln>
        </p:spPr>
        <p:txBody>
          <a:bodyPr wrap="square">
            <a:spAutoFit/>
          </a:bodyPr>
          <a:p>
            <a:pPr marL="0" indent="0" algn="ctr"/>
            <a:r>
              <a:rPr lang="zh-CN" altLang="en-US" sz="2400" b="0" u="none">
                <a:latin typeface="楷体" panose="02010609060101010101" charset="-122"/>
                <a:ea typeface="楷体" panose="02010609060101010101" charset="-122"/>
                <a:cs typeface="宋体" panose="02010600030101010101" pitchFamily="2" charset="-122"/>
              </a:rPr>
              <a:t>单元课时：第二课时       执教年级：五年级</a:t>
            </a:r>
            <a:endParaRPr lang="zh-CN" altLang="en-US" sz="2400" b="0" u="none">
              <a:latin typeface="楷体" panose="02010609060101010101" charset="-122"/>
              <a:ea typeface="楷体" panose="02010609060101010101" charset="-122"/>
              <a:cs typeface="宋体" panose="02010600030101010101" pitchFamily="2" charset="-122"/>
            </a:endParaRPr>
          </a:p>
        </p:txBody>
      </p:sp>
      <p:sp>
        <p:nvSpPr>
          <p:cNvPr id="2" name="文本框 1"/>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3" name="直接连接符 2"/>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440" name="WordArt 8"/>
          <p:cNvSpPr>
            <a:spLocks noTextEdit="1"/>
          </p:cNvSpPr>
          <p:nvPr/>
        </p:nvSpPr>
        <p:spPr>
          <a:xfrm rot="5400000">
            <a:off x="497205" y="3088958"/>
            <a:ext cx="2449513" cy="504825"/>
          </a:xfrm>
          <a:prstGeom prst="rect">
            <a:avLst/>
          </a:prstGeom>
        </p:spPr>
        <p:txBody>
          <a:bodyPr vert="eaVert" wrap="none" fromWordArt="1">
            <a:prstTxWarp prst="textDoubleWave1">
              <a:avLst>
                <a:gd name="adj1" fmla="val 6500"/>
                <a:gd name="adj2" fmla="val 0"/>
              </a:avLst>
            </a:prstTxWarp>
            <a:normAutofit/>
          </a:bodyPr>
          <a:p>
            <a:pPr algn="ctr" eaLnBrk="0" hangingPunct="0"/>
            <a:r>
              <a:rPr lang="zh-CN" altLang="en-US" sz="7200" b="1">
                <a:solidFill>
                  <a:srgbClr val="FF0000"/>
                </a:solidFill>
                <a:latin typeface="黑体" panose="02010609060101010101" pitchFamily="49" charset="-122"/>
                <a:ea typeface="黑体" panose="02010609060101010101" pitchFamily="49" charset="-122"/>
              </a:rPr>
              <a:t>一只鸟仔</a:t>
            </a:r>
            <a:endParaRPr lang="zh-CN" altLang="en-US" sz="7200" b="1">
              <a:solidFill>
                <a:srgbClr val="FF0000"/>
              </a:solidFill>
              <a:latin typeface="黑体" panose="02010609060101010101" pitchFamily="49" charset="-122"/>
              <a:ea typeface="黑体" panose="02010609060101010101" pitchFamily="49" charset="-122"/>
            </a:endParaRPr>
          </a:p>
        </p:txBody>
      </p:sp>
      <p:grpSp>
        <p:nvGrpSpPr>
          <p:cNvPr id="7" name="组合 6"/>
          <p:cNvGrpSpPr/>
          <p:nvPr/>
        </p:nvGrpSpPr>
        <p:grpSpPr>
          <a:xfrm>
            <a:off x="2181225" y="1202055"/>
            <a:ext cx="8604250" cy="5327650"/>
            <a:chOff x="850" y="1205"/>
            <a:chExt cx="13550" cy="8390"/>
          </a:xfrm>
        </p:grpSpPr>
        <p:sp>
          <p:nvSpPr>
            <p:cNvPr id="16398" name="AutoShape 2"/>
            <p:cNvSpPr/>
            <p:nvPr/>
          </p:nvSpPr>
          <p:spPr>
            <a:xfrm>
              <a:off x="1870" y="1318"/>
              <a:ext cx="12020" cy="8052"/>
            </a:xfrm>
            <a:prstGeom prst="roundRect">
              <a:avLst>
                <a:gd name="adj" fmla="val 4593"/>
              </a:avLst>
            </a:prstGeom>
            <a:solidFill>
              <a:srgbClr val="FFFFFF">
                <a:alpha val="85097"/>
              </a:srgbClr>
            </a:solidFill>
            <a:ln w="57150" cap="rnd" cmpd="sng">
              <a:solidFill>
                <a:srgbClr val="9900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pic>
          <p:nvPicPr>
            <p:cNvPr id="16404" name="Picture 105"/>
            <p:cNvPicPr>
              <a:picLocks noChangeAspect="1"/>
            </p:cNvPicPr>
            <p:nvPr/>
          </p:nvPicPr>
          <p:blipFill>
            <a:blip r:embed="rId2"/>
            <a:stretch>
              <a:fillRect/>
            </a:stretch>
          </p:blipFill>
          <p:spPr>
            <a:xfrm>
              <a:off x="850" y="1205"/>
              <a:ext cx="13550" cy="8390"/>
            </a:xfrm>
            <a:prstGeom prst="rect">
              <a:avLst/>
            </a:prstGeom>
            <a:noFill/>
            <a:ln w="9525">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18" name="AutoShape 2"/>
          <p:cNvSpPr/>
          <p:nvPr/>
        </p:nvSpPr>
        <p:spPr>
          <a:xfrm>
            <a:off x="558800" y="1262380"/>
            <a:ext cx="10935970" cy="5233670"/>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graphicFrame>
        <p:nvGraphicFramePr>
          <p:cNvPr id="3" name="表格 2"/>
          <p:cNvGraphicFramePr/>
          <p:nvPr/>
        </p:nvGraphicFramePr>
        <p:xfrm>
          <a:off x="892810" y="1638935"/>
          <a:ext cx="9998710" cy="4481195"/>
        </p:xfrm>
        <a:graphic>
          <a:graphicData uri="http://schemas.openxmlformats.org/drawingml/2006/table">
            <a:tbl>
              <a:tblPr firstRow="1" bandRow="1">
                <a:tableStyleId>{5940675A-B579-460E-94D1-54222C63F5DA}</a:tableStyleId>
              </a:tblPr>
              <a:tblGrid>
                <a:gridCol w="1195557"/>
                <a:gridCol w="1442720"/>
                <a:gridCol w="1802108"/>
                <a:gridCol w="2002158"/>
                <a:gridCol w="1778083"/>
                <a:gridCol w="1778084"/>
              </a:tblGrid>
              <a:tr h="521335">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课时</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地区</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a:latin typeface="楷体" panose="02010609060101010101" charset="-122"/>
                          <a:ea typeface="楷体" panose="02010609060101010101" charset="-122"/>
                          <a:cs typeface="宋体" panose="02010600030101010101" pitchFamily="2" charset="-122"/>
                          <a:sym typeface="+mn-ea"/>
                        </a:rPr>
                        <a:t>表现方式</a:t>
                      </a:r>
                      <a:endParaRPr lang="zh-CN" altLang="en-US" sz="2400" b="0" u="none">
                        <a:latin typeface="楷体" panose="02010609060101010101" charset="-122"/>
                        <a:ea typeface="楷体" panose="02010609060101010101" charset="-122"/>
                        <a:cs typeface="宋体" panose="02010600030101010101" pitchFamily="2" charset="-122"/>
                        <a:sym typeface="+mn-ea"/>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创作手法</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特色</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鸟的形象</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853440">
                <a:tc>
                  <a:txBody>
                    <a:bodyPr/>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第一课时</a:t>
                      </a:r>
                      <a:endParaRPr lang="zh-CN" altLang="en-US" sz="18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鸟仔唱啾</a:t>
                      </a:r>
                      <a:endParaRPr lang="zh-CN" altLang="en-US" sz="18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3440">
                <a:tc>
                  <a:txBody>
                    <a:bodyPr/>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第二课时</a:t>
                      </a:r>
                      <a:endParaRPr lang="zh-CN" altLang="en-US" sz="18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斑鸠叫春</a:t>
                      </a:r>
                      <a:endParaRPr lang="zh-CN" altLang="en-US" sz="18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72820">
                <a:tc>
                  <a:txBody>
                    <a:bodyPr/>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第三课时</a:t>
                      </a:r>
                      <a:endParaRPr lang="zh-CN" altLang="en-US" sz="18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鸟雏舞乐</a:t>
                      </a:r>
                      <a:endParaRPr lang="zh-CN" altLang="en-US" sz="18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0160">
                <a:tc>
                  <a:txBody>
                    <a:bodyPr/>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第四课时</a:t>
                      </a:r>
                      <a:endParaRPr lang="zh-CN" altLang="en-US" sz="18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百鸟奏乐</a:t>
                      </a:r>
                      <a:endParaRPr lang="zh-CN" altLang="en-US" sz="18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092325" y="2385060"/>
            <a:ext cx="1315085" cy="457200"/>
          </a:xfrm>
          <a:prstGeom prst="rect">
            <a:avLst/>
          </a:prstGeom>
          <a:noFill/>
          <a:ln w="9525">
            <a:noFill/>
          </a:ln>
        </p:spPr>
        <p:txBody>
          <a:bodyPr wrap="square">
            <a:spAutoFit/>
          </a:bodyPr>
          <a:p>
            <a:pPr marL="0" indent="0" algn="ctr"/>
            <a:r>
              <a:rPr lang="zh-CN" altLang="en-US" sz="2400" b="1" u="none">
                <a:latin typeface="楷体" panose="02010609060101010101" charset="-122"/>
                <a:ea typeface="楷体" panose="02010609060101010101" charset="-122"/>
                <a:cs typeface="宋体" panose="02010600030101010101" pitchFamily="2" charset="-122"/>
              </a:rPr>
              <a:t>台湾</a:t>
            </a:r>
            <a:endParaRPr lang="zh-CN" altLang="en-US" sz="2400" b="1" u="none">
              <a:latin typeface="楷体" panose="02010609060101010101" charset="-122"/>
              <a:ea typeface="楷体" panose="02010609060101010101" charset="-122"/>
              <a:cs typeface="宋体" panose="02010600030101010101" pitchFamily="2" charset="-122"/>
            </a:endParaRPr>
          </a:p>
        </p:txBody>
      </p:sp>
      <p:sp>
        <p:nvSpPr>
          <p:cNvPr id="6" name="文本框 5"/>
          <p:cNvSpPr txBox="1"/>
          <p:nvPr/>
        </p:nvSpPr>
        <p:spPr>
          <a:xfrm>
            <a:off x="3762375" y="2385060"/>
            <a:ext cx="1315085" cy="457200"/>
          </a:xfrm>
          <a:prstGeom prst="rect">
            <a:avLst/>
          </a:prstGeom>
          <a:noFill/>
          <a:ln w="9525">
            <a:noFill/>
          </a:ln>
        </p:spPr>
        <p:txBody>
          <a:bodyPr wrap="square">
            <a:spAutoFit/>
          </a:bodyPr>
          <a:p>
            <a:pPr marL="0" indent="0" algn="ctr"/>
            <a:r>
              <a:rPr lang="zh-CN" altLang="en-US" sz="2400" b="1" u="none">
                <a:latin typeface="楷体" panose="02010609060101010101" charset="-122"/>
                <a:ea typeface="楷体" panose="02010609060101010101" charset="-122"/>
                <a:cs typeface="宋体" panose="02010600030101010101" pitchFamily="2" charset="-122"/>
              </a:rPr>
              <a:t>童谣</a:t>
            </a:r>
            <a:endParaRPr lang="zh-CN" altLang="en-US" sz="2400" b="1" u="none">
              <a:latin typeface="楷体" panose="02010609060101010101" charset="-122"/>
              <a:ea typeface="楷体" panose="02010609060101010101" charset="-122"/>
              <a:cs typeface="宋体" panose="02010600030101010101" pitchFamily="2" charset="-122"/>
            </a:endParaRPr>
          </a:p>
        </p:txBody>
      </p:sp>
      <p:sp>
        <p:nvSpPr>
          <p:cNvPr id="8" name="文本框 7"/>
          <p:cNvSpPr txBox="1"/>
          <p:nvPr/>
        </p:nvSpPr>
        <p:spPr>
          <a:xfrm>
            <a:off x="5102225" y="2385060"/>
            <a:ext cx="2403475" cy="457200"/>
          </a:xfrm>
          <a:prstGeom prst="rect">
            <a:avLst/>
          </a:prstGeom>
          <a:noFill/>
          <a:ln w="9525">
            <a:noFill/>
          </a:ln>
        </p:spPr>
        <p:txBody>
          <a:bodyPr wrap="square">
            <a:spAutoFit/>
          </a:bodyPr>
          <a:p>
            <a:pPr marL="0" indent="0" algn="ctr"/>
            <a:r>
              <a:rPr lang="zh-CN" altLang="en-US" sz="2400" b="1" u="none">
                <a:latin typeface="楷体" panose="02010609060101010101" charset="-122"/>
                <a:ea typeface="楷体" panose="02010609060101010101" charset="-122"/>
                <a:cs typeface="宋体" panose="02010600030101010101" pitchFamily="2" charset="-122"/>
              </a:rPr>
              <a:t>衬词、下滑音</a:t>
            </a:r>
            <a:endParaRPr lang="zh-CN" altLang="en-US" sz="2400" b="1" u="none">
              <a:latin typeface="楷体" panose="02010609060101010101" charset="-122"/>
              <a:ea typeface="楷体" panose="02010609060101010101" charset="-122"/>
              <a:cs typeface="宋体" panose="02010600030101010101" pitchFamily="2" charset="-122"/>
            </a:endParaRPr>
          </a:p>
        </p:txBody>
      </p:sp>
      <p:sp>
        <p:nvSpPr>
          <p:cNvPr id="9" name="文本框 8"/>
          <p:cNvSpPr txBox="1"/>
          <p:nvPr/>
        </p:nvSpPr>
        <p:spPr>
          <a:xfrm>
            <a:off x="7505700" y="2385060"/>
            <a:ext cx="1463675" cy="457200"/>
          </a:xfrm>
          <a:prstGeom prst="rect">
            <a:avLst/>
          </a:prstGeom>
          <a:noFill/>
          <a:ln w="9525">
            <a:noFill/>
          </a:ln>
        </p:spPr>
        <p:txBody>
          <a:bodyPr wrap="square">
            <a:spAutoFit/>
          </a:bodyPr>
          <a:p>
            <a:pPr marL="0" indent="0" algn="ctr"/>
            <a:r>
              <a:rPr lang="zh-CN" altLang="en-US" sz="2400" b="1" u="none">
                <a:latin typeface="楷体" panose="02010609060101010101" charset="-122"/>
                <a:ea typeface="楷体" panose="02010609060101010101" charset="-122"/>
                <a:cs typeface="宋体" panose="02010600030101010101" pitchFamily="2" charset="-122"/>
              </a:rPr>
              <a:t>闽南方言</a:t>
            </a:r>
            <a:endParaRPr lang="zh-CN" altLang="en-US" sz="2400" b="1" u="none">
              <a:latin typeface="楷体" panose="02010609060101010101" charset="-122"/>
              <a:ea typeface="楷体" panose="02010609060101010101" charset="-122"/>
              <a:cs typeface="宋体" panose="02010600030101010101" pitchFamily="2" charset="-122"/>
            </a:endParaRPr>
          </a:p>
        </p:txBody>
      </p:sp>
      <p:sp>
        <p:nvSpPr>
          <p:cNvPr id="10" name="文本框 9"/>
          <p:cNvSpPr txBox="1"/>
          <p:nvPr/>
        </p:nvSpPr>
        <p:spPr>
          <a:xfrm>
            <a:off x="9075420" y="2385060"/>
            <a:ext cx="1847850" cy="460375"/>
          </a:xfrm>
          <a:prstGeom prst="rect">
            <a:avLst/>
          </a:prstGeom>
          <a:noFill/>
          <a:ln w="9525">
            <a:noFill/>
          </a:ln>
        </p:spPr>
        <p:txBody>
          <a:bodyPr wrap="square">
            <a:spAutoFit/>
          </a:bodyPr>
          <a:p>
            <a:pPr marL="0" indent="0" algn="ctr"/>
            <a:r>
              <a:rPr lang="zh-CN" altLang="en-US" sz="2400" b="1" u="none">
                <a:latin typeface="楷体" panose="02010609060101010101" charset="-122"/>
                <a:ea typeface="楷体" panose="02010609060101010101" charset="-122"/>
                <a:cs typeface="宋体" panose="02010600030101010101" pitchFamily="2" charset="-122"/>
              </a:rPr>
              <a:t>风趣、幽默</a:t>
            </a:r>
            <a:endParaRPr lang="zh-CN" altLang="en-US" sz="2400" b="1" u="none">
              <a:latin typeface="楷体" panose="02010609060101010101" charset="-122"/>
              <a:ea typeface="楷体" panose="0201060906010101010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440" name="WordArt 8"/>
          <p:cNvSpPr>
            <a:spLocks noTextEdit="1"/>
          </p:cNvSpPr>
          <p:nvPr/>
        </p:nvSpPr>
        <p:spPr>
          <a:xfrm rot="5400000">
            <a:off x="497205" y="3088958"/>
            <a:ext cx="2449513" cy="504825"/>
          </a:xfrm>
          <a:prstGeom prst="rect">
            <a:avLst/>
          </a:prstGeom>
        </p:spPr>
        <p:txBody>
          <a:bodyPr vert="eaVert" wrap="none" fromWordArt="1">
            <a:prstTxWarp prst="textDoubleWave1">
              <a:avLst>
                <a:gd name="adj1" fmla="val 6500"/>
                <a:gd name="adj2" fmla="val 0"/>
              </a:avLst>
            </a:prstTxWarp>
            <a:normAutofit/>
          </a:bodyPr>
          <a:p>
            <a:pPr algn="ctr" eaLnBrk="0" hangingPunct="0"/>
            <a:r>
              <a:rPr lang="zh-CN" altLang="en-US" sz="7200" b="1">
                <a:solidFill>
                  <a:srgbClr val="FF0000"/>
                </a:solidFill>
                <a:latin typeface="黑体" panose="02010609060101010101" pitchFamily="49" charset="-122"/>
                <a:ea typeface="黑体" panose="02010609060101010101" pitchFamily="49" charset="-122"/>
              </a:rPr>
              <a:t>一只鸟仔</a:t>
            </a:r>
            <a:endParaRPr lang="zh-CN" altLang="en-US" sz="7200" b="1">
              <a:solidFill>
                <a:srgbClr val="FF0000"/>
              </a:solidFill>
              <a:latin typeface="黑体" panose="02010609060101010101" pitchFamily="49" charset="-122"/>
              <a:ea typeface="黑体" panose="02010609060101010101" pitchFamily="49" charset="-122"/>
            </a:endParaRPr>
          </a:p>
        </p:txBody>
      </p:sp>
      <p:grpSp>
        <p:nvGrpSpPr>
          <p:cNvPr id="7" name="组合 6"/>
          <p:cNvGrpSpPr/>
          <p:nvPr/>
        </p:nvGrpSpPr>
        <p:grpSpPr>
          <a:xfrm>
            <a:off x="2181225" y="1202055"/>
            <a:ext cx="8604250" cy="5327650"/>
            <a:chOff x="850" y="1205"/>
            <a:chExt cx="13550" cy="8390"/>
          </a:xfrm>
        </p:grpSpPr>
        <p:sp>
          <p:nvSpPr>
            <p:cNvPr id="16398" name="AutoShape 2"/>
            <p:cNvSpPr/>
            <p:nvPr/>
          </p:nvSpPr>
          <p:spPr>
            <a:xfrm>
              <a:off x="1870" y="1318"/>
              <a:ext cx="12020" cy="8052"/>
            </a:xfrm>
            <a:prstGeom prst="roundRect">
              <a:avLst>
                <a:gd name="adj" fmla="val 4593"/>
              </a:avLst>
            </a:prstGeom>
            <a:solidFill>
              <a:srgbClr val="FFFFFF">
                <a:alpha val="85097"/>
              </a:srgbClr>
            </a:solidFill>
            <a:ln w="57150" cap="rnd" cmpd="sng">
              <a:solidFill>
                <a:srgbClr val="9900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pic>
          <p:nvPicPr>
            <p:cNvPr id="16404" name="Picture 105"/>
            <p:cNvPicPr>
              <a:picLocks noChangeAspect="1"/>
            </p:cNvPicPr>
            <p:nvPr/>
          </p:nvPicPr>
          <p:blipFill>
            <a:blip r:embed="rId2"/>
            <a:stretch>
              <a:fillRect/>
            </a:stretch>
          </p:blipFill>
          <p:spPr>
            <a:xfrm>
              <a:off x="850" y="1205"/>
              <a:ext cx="13550" cy="8390"/>
            </a:xfrm>
            <a:prstGeom prst="rect">
              <a:avLst/>
            </a:prstGeom>
            <a:noFill/>
            <a:ln w="9525">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34818" name="AutoShape 2"/>
          <p:cNvSpPr/>
          <p:nvPr/>
        </p:nvSpPr>
        <p:spPr>
          <a:xfrm>
            <a:off x="558800" y="915035"/>
            <a:ext cx="10935970" cy="5581015"/>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507" name="WordArt 7"/>
          <p:cNvSpPr>
            <a:spLocks noTextEdit="1"/>
          </p:cNvSpPr>
          <p:nvPr/>
        </p:nvSpPr>
        <p:spPr>
          <a:xfrm rot="5400000">
            <a:off x="385128" y="2297113"/>
            <a:ext cx="2951162" cy="863600"/>
          </a:xfrm>
          <a:prstGeom prst="rect">
            <a:avLst/>
          </a:prstGeom>
        </p:spPr>
        <p:txBody>
          <a:bodyPr vert="eaVert" wrap="none" fromWordArt="1">
            <a:prstTxWarp prst="textPlain">
              <a:avLst>
                <a:gd name="adj" fmla="val 50000"/>
              </a:avLst>
            </a:prstTxWarp>
            <a:normAutofit/>
            <a:scene3d>
              <a:camera prst="legacyPerspectiveFront">
                <a:rot lat="20640000" lon="20700000" rev="0"/>
              </a:camera>
              <a:lightRig rig="legacyNormal3" dir="l"/>
            </a:scene3d>
            <a:sp3d extrusionH="201600" prstMaterial="legacyPlastic">
              <a:extrusionClr>
                <a:srgbClr val="FF9966"/>
              </a:extrusionClr>
            </a:sp3d>
          </a:bodyPr>
          <a:p>
            <a:pPr algn="ctr" eaLnBrk="0" hangingPunct="0"/>
            <a:r>
              <a:rPr lang="zh-CN" altLang="en-US" sz="7200" b="1">
                <a:solidFill>
                  <a:srgbClr val="CC0000"/>
                </a:solidFill>
                <a:latin typeface="宋体" panose="02010600030101010101" pitchFamily="2" charset="-122"/>
                <a:ea typeface="宋体" panose="02010600030101010101" pitchFamily="2" charset="-122"/>
              </a:rPr>
              <a:t>斑鸠调</a:t>
            </a:r>
            <a:endParaRPr lang="zh-CN" altLang="en-US" sz="7200" b="1">
              <a:solidFill>
                <a:srgbClr val="CC0000"/>
              </a:solidFill>
              <a:latin typeface="宋体" panose="02010600030101010101" pitchFamily="2" charset="-122"/>
              <a:ea typeface="宋体" panose="02010600030101010101" pitchFamily="2" charset="-122"/>
            </a:endParaRPr>
          </a:p>
        </p:txBody>
      </p:sp>
      <p:grpSp>
        <p:nvGrpSpPr>
          <p:cNvPr id="6" name="组合 5"/>
          <p:cNvGrpSpPr/>
          <p:nvPr/>
        </p:nvGrpSpPr>
        <p:grpSpPr>
          <a:xfrm>
            <a:off x="2874010" y="1020445"/>
            <a:ext cx="7733030" cy="1651000"/>
            <a:chOff x="3391" y="2623"/>
            <a:chExt cx="12178" cy="2600"/>
          </a:xfrm>
        </p:grpSpPr>
        <p:pic>
          <p:nvPicPr>
            <p:cNvPr id="21522" name="Picture 102"/>
            <p:cNvPicPr>
              <a:picLocks noChangeAspect="1"/>
            </p:cNvPicPr>
            <p:nvPr/>
          </p:nvPicPr>
          <p:blipFill>
            <a:blip r:embed="rId2"/>
            <a:srcRect l="151" t="16307" r="22077" b="72282"/>
            <a:stretch>
              <a:fillRect/>
            </a:stretch>
          </p:blipFill>
          <p:spPr>
            <a:xfrm>
              <a:off x="3391" y="2623"/>
              <a:ext cx="10269" cy="1256"/>
            </a:xfrm>
            <a:prstGeom prst="rect">
              <a:avLst/>
            </a:prstGeom>
            <a:noFill/>
            <a:ln w="9525">
              <a:noFill/>
            </a:ln>
          </p:spPr>
        </p:pic>
        <p:pic>
          <p:nvPicPr>
            <p:cNvPr id="3" name="Picture 102"/>
            <p:cNvPicPr>
              <a:picLocks noChangeAspect="1"/>
            </p:cNvPicPr>
            <p:nvPr/>
          </p:nvPicPr>
          <p:blipFill>
            <a:blip r:embed="rId2"/>
            <a:srcRect l="77575" t="16307" r="2863" b="72555"/>
            <a:stretch>
              <a:fillRect/>
            </a:stretch>
          </p:blipFill>
          <p:spPr>
            <a:xfrm>
              <a:off x="3829" y="3868"/>
              <a:ext cx="2583" cy="1226"/>
            </a:xfrm>
            <a:prstGeom prst="rect">
              <a:avLst/>
            </a:prstGeom>
            <a:noFill/>
            <a:ln w="9525">
              <a:noFill/>
            </a:ln>
          </p:spPr>
        </p:pic>
        <p:pic>
          <p:nvPicPr>
            <p:cNvPr id="5" name="Picture 102"/>
            <p:cNvPicPr>
              <a:picLocks noChangeAspect="1"/>
            </p:cNvPicPr>
            <p:nvPr/>
          </p:nvPicPr>
          <p:blipFill>
            <a:blip r:embed="rId2"/>
            <a:srcRect l="3061" t="27627" r="27590" b="58891"/>
            <a:stretch>
              <a:fillRect/>
            </a:stretch>
          </p:blipFill>
          <p:spPr>
            <a:xfrm>
              <a:off x="6412" y="3739"/>
              <a:ext cx="9157" cy="1484"/>
            </a:xfrm>
            <a:prstGeom prst="rect">
              <a:avLst/>
            </a:prstGeom>
            <a:noFill/>
            <a:ln w="9525">
              <a:noFill/>
            </a:ln>
          </p:spPr>
        </p:pic>
      </p:grpSp>
      <p:cxnSp>
        <p:nvCxnSpPr>
          <p:cNvPr id="22" name="直接连接符 21"/>
          <p:cNvCxnSpPr/>
          <p:nvPr/>
        </p:nvCxnSpPr>
        <p:spPr>
          <a:xfrm flipH="1">
            <a:off x="2772410" y="918845"/>
            <a:ext cx="1270" cy="5569585"/>
          </a:xfrm>
          <a:prstGeom prst="line">
            <a:avLst/>
          </a:prstGeom>
          <a:ln w="508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767080" y="5377815"/>
            <a:ext cx="1745615" cy="396240"/>
          </a:xfrm>
          <a:prstGeom prst="rect">
            <a:avLst/>
          </a:prstGeom>
          <a:solidFill>
            <a:schemeClr val="accent6">
              <a:alpha val="31000"/>
            </a:schemeClr>
          </a:solidFill>
        </p:spPr>
        <p:txBody>
          <a:bodyPr wrap="square" rtlCol="0">
            <a:spAutoFit/>
          </a:bodyPr>
          <a:p>
            <a:pPr algn="ctr"/>
            <a:r>
              <a:rPr lang="zh-CN" altLang="en-US" sz="2000"/>
              <a:t>一字多音</a:t>
            </a:r>
            <a:endParaRPr lang="zh-CN" altLang="en-US" sz="2000"/>
          </a:p>
        </p:txBody>
      </p:sp>
      <p:sp>
        <p:nvSpPr>
          <p:cNvPr id="24" name="文本框 23"/>
          <p:cNvSpPr txBox="1"/>
          <p:nvPr/>
        </p:nvSpPr>
        <p:spPr>
          <a:xfrm>
            <a:off x="767080" y="4387215"/>
            <a:ext cx="1745615" cy="396240"/>
          </a:xfrm>
          <a:prstGeom prst="rect">
            <a:avLst/>
          </a:prstGeom>
          <a:solidFill>
            <a:schemeClr val="accent6">
              <a:alpha val="31000"/>
            </a:schemeClr>
          </a:solidFill>
        </p:spPr>
        <p:txBody>
          <a:bodyPr wrap="square" rtlCol="0">
            <a:spAutoFit/>
          </a:bodyPr>
          <a:p>
            <a:pPr algn="ctr"/>
            <a:r>
              <a:rPr lang="zh-CN" altLang="en-US" sz="2000"/>
              <a:t>下滑音</a:t>
            </a:r>
            <a:endParaRPr lang="zh-CN" altLang="en-US" sz="2000"/>
          </a:p>
        </p:txBody>
      </p:sp>
      <p:sp>
        <p:nvSpPr>
          <p:cNvPr id="25" name="文本框 24"/>
          <p:cNvSpPr txBox="1"/>
          <p:nvPr/>
        </p:nvSpPr>
        <p:spPr>
          <a:xfrm>
            <a:off x="767080" y="4860925"/>
            <a:ext cx="1745615" cy="396240"/>
          </a:xfrm>
          <a:prstGeom prst="rect">
            <a:avLst/>
          </a:prstGeom>
          <a:solidFill>
            <a:schemeClr val="accent6">
              <a:alpha val="31000"/>
            </a:schemeClr>
          </a:solidFill>
        </p:spPr>
        <p:txBody>
          <a:bodyPr wrap="square" rtlCol="0">
            <a:spAutoFit/>
          </a:bodyPr>
          <a:p>
            <a:pPr algn="ctr"/>
            <a:r>
              <a:rPr lang="zh-CN" altLang="en-US" sz="2000"/>
              <a:t>衬词</a:t>
            </a:r>
            <a:endParaRPr lang="zh-CN" altLang="en-US" sz="2000"/>
          </a:p>
        </p:txBody>
      </p:sp>
      <p:sp>
        <p:nvSpPr>
          <p:cNvPr id="26" name="矩形 25"/>
          <p:cNvSpPr/>
          <p:nvPr/>
        </p:nvSpPr>
        <p:spPr>
          <a:xfrm>
            <a:off x="3981450" y="1473200"/>
            <a:ext cx="835025" cy="373380"/>
          </a:xfrm>
          <a:prstGeom prst="rect">
            <a:avLst/>
          </a:prstGeom>
          <a:solidFill>
            <a:schemeClr val="accent5">
              <a:lumMod val="60000"/>
              <a:lumOff val="40000"/>
              <a:alpha val="3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32772" name="Text Box 8"/>
          <p:cNvSpPr txBox="1"/>
          <p:nvPr/>
        </p:nvSpPr>
        <p:spPr>
          <a:xfrm>
            <a:off x="3718560" y="4596130"/>
            <a:ext cx="4648835" cy="566420"/>
          </a:xfrm>
          <a:prstGeom prst="rect">
            <a:avLst/>
          </a:prstGeom>
          <a:noFill/>
          <a:ln w="9525">
            <a:noFill/>
          </a:ln>
        </p:spPr>
        <p:txBody>
          <a:bodyPr wrap="square">
            <a:spAutoFit/>
          </a:bodyPr>
          <a:p>
            <a:pPr lvl="0" algn="just" eaLnBrk="1" hangingPunct="1">
              <a:lnSpc>
                <a:spcPct val="130000"/>
              </a:lnSpc>
              <a:spcBef>
                <a:spcPct val="50000"/>
              </a:spcBef>
            </a:pP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马格</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江西方言中表示</a:t>
            </a:r>
            <a:r>
              <a:rPr lang="en-US" altLang="zh-CN" sz="2400" dirty="0">
                <a:latin typeface="楷体" panose="02010609060101010101" charset="-122"/>
                <a:ea typeface="楷体" panose="02010609060101010101" charset="-122"/>
              </a:rPr>
              <a:t>“</a:t>
            </a:r>
            <a:r>
              <a:rPr lang="zh-CN" altLang="en-US" sz="2400" dirty="0">
                <a:latin typeface="楷体" panose="02010609060101010101" charset="-122"/>
                <a:ea typeface="楷体" panose="02010609060101010101" charset="-122"/>
              </a:rPr>
              <a:t>乌鸦</a:t>
            </a:r>
            <a:r>
              <a:rPr lang="en-US" altLang="zh-CN" sz="2400" dirty="0">
                <a:latin typeface="楷体" panose="02010609060101010101" charset="-122"/>
                <a:ea typeface="楷体" panose="02010609060101010101" charset="-122"/>
              </a:rPr>
              <a:t>”</a:t>
            </a:r>
            <a:endParaRPr lang="en-US" altLang="zh-CN" sz="2400" dirty="0">
              <a:latin typeface="楷体" panose="02010609060101010101" charset="-122"/>
              <a:ea typeface="楷体" panose="02010609060101010101" charset="-122"/>
            </a:endParaRPr>
          </a:p>
        </p:txBody>
      </p:sp>
      <p:sp>
        <p:nvSpPr>
          <p:cNvPr id="7" name="文本框 6"/>
          <p:cNvSpPr txBox="1"/>
          <p:nvPr/>
        </p:nvSpPr>
        <p:spPr>
          <a:xfrm>
            <a:off x="3718560" y="3752850"/>
            <a:ext cx="6888480" cy="457200"/>
          </a:xfrm>
          <a:prstGeom prst="rect">
            <a:avLst/>
          </a:prstGeom>
          <a:noFill/>
        </p:spPr>
        <p:txBody>
          <a:bodyPr wrap="none" rtlCol="0" anchor="t">
            <a:spAutoFit/>
          </a:bodyPr>
          <a:p>
            <a:r>
              <a:rPr lang="zh-CN" altLang="en-US" sz="2400" dirty="0">
                <a:latin typeface="楷体" panose="02010609060101010101" charset="-122"/>
                <a:ea typeface="楷体" panose="02010609060101010101" charset="-122"/>
                <a:sym typeface="+mn-ea"/>
              </a:rPr>
              <a:t>“呀哈咳”“里格”“一呀一子呦”等衬词、衬句</a:t>
            </a:r>
            <a:endParaRPr lang="zh-CN" altLang="en-US" sz="2400" dirty="0">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2"/>
                                        </p:tgtEl>
                                        <p:attrNameLst>
                                          <p:attrName>style.visibility</p:attrName>
                                        </p:attrNameLst>
                                      </p:cBhvr>
                                      <p:to>
                                        <p:strVal val="visible"/>
                                      </p:to>
                                    </p:set>
                                    <p:anim calcmode="lin" valueType="num">
                                      <p:cBhvr additive="base">
                                        <p:cTn id="31" dur="500" fill="hold"/>
                                        <p:tgtEl>
                                          <p:spTgt spid="32772"/>
                                        </p:tgtEl>
                                        <p:attrNameLst>
                                          <p:attrName>ppt_x</p:attrName>
                                        </p:attrNameLst>
                                      </p:cBhvr>
                                      <p:tavLst>
                                        <p:tav tm="0">
                                          <p:val>
                                            <p:strVal val="#ppt_x"/>
                                          </p:val>
                                        </p:tav>
                                        <p:tav tm="100000">
                                          <p:val>
                                            <p:strVal val="#ppt_x"/>
                                          </p:val>
                                        </p:tav>
                                      </p:tavLst>
                                    </p:anim>
                                    <p:anim calcmode="lin" valueType="num">
                                      <p:cBhvr additive="base">
                                        <p:cTn id="32"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3" grpId="0" bldLvl="0" animBg="1"/>
      <p:bldP spid="26" grpId="0" bldLvl="0" animBg="1"/>
      <p:bldP spid="3277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34818" name="AutoShape 2"/>
          <p:cNvSpPr/>
          <p:nvPr/>
        </p:nvSpPr>
        <p:spPr>
          <a:xfrm>
            <a:off x="552450" y="915035"/>
            <a:ext cx="10935970" cy="5581015"/>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507" name="WordArt 7"/>
          <p:cNvSpPr>
            <a:spLocks noTextEdit="1"/>
          </p:cNvSpPr>
          <p:nvPr/>
        </p:nvSpPr>
        <p:spPr>
          <a:xfrm rot="5400000">
            <a:off x="385128" y="2297113"/>
            <a:ext cx="2951162" cy="863600"/>
          </a:xfrm>
          <a:prstGeom prst="rect">
            <a:avLst/>
          </a:prstGeom>
        </p:spPr>
        <p:txBody>
          <a:bodyPr vert="eaVert" wrap="none" fromWordArt="1">
            <a:prstTxWarp prst="textPlain">
              <a:avLst>
                <a:gd name="adj" fmla="val 50000"/>
              </a:avLst>
            </a:prstTxWarp>
            <a:normAutofit/>
            <a:scene3d>
              <a:camera prst="legacyPerspectiveFront">
                <a:rot lat="20640000" lon="20700000" rev="0"/>
              </a:camera>
              <a:lightRig rig="legacyNormal3" dir="l"/>
            </a:scene3d>
            <a:sp3d extrusionH="201600" prstMaterial="legacyPlastic">
              <a:extrusionClr>
                <a:srgbClr val="FF9966"/>
              </a:extrusionClr>
            </a:sp3d>
          </a:bodyPr>
          <a:p>
            <a:pPr algn="ctr" eaLnBrk="0" hangingPunct="0"/>
            <a:r>
              <a:rPr lang="zh-CN" altLang="en-US" sz="7200" b="1">
                <a:solidFill>
                  <a:srgbClr val="CC0000"/>
                </a:solidFill>
                <a:latin typeface="宋体" panose="02010600030101010101" pitchFamily="2" charset="-122"/>
                <a:ea typeface="宋体" panose="02010600030101010101" pitchFamily="2" charset="-122"/>
              </a:rPr>
              <a:t>斑鸠调</a:t>
            </a:r>
            <a:endParaRPr lang="zh-CN" altLang="en-US" sz="7200" b="1">
              <a:solidFill>
                <a:srgbClr val="CC0000"/>
              </a:solidFill>
              <a:latin typeface="宋体" panose="02010600030101010101" pitchFamily="2" charset="-122"/>
              <a:ea typeface="宋体" panose="02010600030101010101" pitchFamily="2" charset="-122"/>
            </a:endParaRPr>
          </a:p>
        </p:txBody>
      </p:sp>
      <p:grpSp>
        <p:nvGrpSpPr>
          <p:cNvPr id="6" name="组合 5"/>
          <p:cNvGrpSpPr/>
          <p:nvPr/>
        </p:nvGrpSpPr>
        <p:grpSpPr>
          <a:xfrm>
            <a:off x="2874010" y="1020445"/>
            <a:ext cx="7733030" cy="1651000"/>
            <a:chOff x="3391" y="2623"/>
            <a:chExt cx="12178" cy="2600"/>
          </a:xfrm>
        </p:grpSpPr>
        <p:pic>
          <p:nvPicPr>
            <p:cNvPr id="21522" name="Picture 102"/>
            <p:cNvPicPr>
              <a:picLocks noChangeAspect="1"/>
            </p:cNvPicPr>
            <p:nvPr/>
          </p:nvPicPr>
          <p:blipFill>
            <a:blip r:embed="rId2"/>
            <a:srcRect l="151" t="16307" r="22077" b="72282"/>
            <a:stretch>
              <a:fillRect/>
            </a:stretch>
          </p:blipFill>
          <p:spPr>
            <a:xfrm>
              <a:off x="3391" y="2623"/>
              <a:ext cx="10269" cy="1256"/>
            </a:xfrm>
            <a:prstGeom prst="rect">
              <a:avLst/>
            </a:prstGeom>
            <a:noFill/>
            <a:ln w="9525">
              <a:noFill/>
            </a:ln>
          </p:spPr>
        </p:pic>
        <p:pic>
          <p:nvPicPr>
            <p:cNvPr id="3" name="Picture 102"/>
            <p:cNvPicPr>
              <a:picLocks noChangeAspect="1"/>
            </p:cNvPicPr>
            <p:nvPr/>
          </p:nvPicPr>
          <p:blipFill>
            <a:blip r:embed="rId2"/>
            <a:srcRect l="77575" t="16307" r="2863" b="72555"/>
            <a:stretch>
              <a:fillRect/>
            </a:stretch>
          </p:blipFill>
          <p:spPr>
            <a:xfrm>
              <a:off x="3829" y="3868"/>
              <a:ext cx="2583" cy="1226"/>
            </a:xfrm>
            <a:prstGeom prst="rect">
              <a:avLst/>
            </a:prstGeom>
            <a:noFill/>
            <a:ln w="9525">
              <a:noFill/>
            </a:ln>
          </p:spPr>
        </p:pic>
        <p:pic>
          <p:nvPicPr>
            <p:cNvPr id="5" name="Picture 102"/>
            <p:cNvPicPr>
              <a:picLocks noChangeAspect="1"/>
            </p:cNvPicPr>
            <p:nvPr/>
          </p:nvPicPr>
          <p:blipFill>
            <a:blip r:embed="rId2"/>
            <a:srcRect l="3061" t="27627" r="27590" b="58891"/>
            <a:stretch>
              <a:fillRect/>
            </a:stretch>
          </p:blipFill>
          <p:spPr>
            <a:xfrm>
              <a:off x="6412" y="3739"/>
              <a:ext cx="9157" cy="1484"/>
            </a:xfrm>
            <a:prstGeom prst="rect">
              <a:avLst/>
            </a:prstGeom>
            <a:noFill/>
            <a:ln w="9525">
              <a:noFill/>
            </a:ln>
          </p:spPr>
        </p:pic>
      </p:grpSp>
      <p:grpSp>
        <p:nvGrpSpPr>
          <p:cNvPr id="11" name="组合 10"/>
          <p:cNvGrpSpPr/>
          <p:nvPr/>
        </p:nvGrpSpPr>
        <p:grpSpPr>
          <a:xfrm>
            <a:off x="3111500" y="2867660"/>
            <a:ext cx="7188835" cy="1649730"/>
            <a:chOff x="3733" y="2657"/>
            <a:chExt cx="11321" cy="2598"/>
          </a:xfrm>
        </p:grpSpPr>
        <p:pic>
          <p:nvPicPr>
            <p:cNvPr id="7" name="Picture 102"/>
            <p:cNvPicPr>
              <a:picLocks noChangeAspect="1"/>
            </p:cNvPicPr>
            <p:nvPr/>
          </p:nvPicPr>
          <p:blipFill>
            <a:blip r:embed="rId2"/>
            <a:srcRect l="72016" t="27627" r="2144" b="59445"/>
            <a:stretch>
              <a:fillRect/>
            </a:stretch>
          </p:blipFill>
          <p:spPr>
            <a:xfrm>
              <a:off x="3733" y="2657"/>
              <a:ext cx="3412" cy="1423"/>
            </a:xfrm>
            <a:prstGeom prst="rect">
              <a:avLst/>
            </a:prstGeom>
            <a:noFill/>
            <a:ln w="9525">
              <a:noFill/>
            </a:ln>
          </p:spPr>
        </p:pic>
        <p:pic>
          <p:nvPicPr>
            <p:cNvPr id="8" name="Picture 102"/>
            <p:cNvPicPr>
              <a:picLocks noChangeAspect="1"/>
            </p:cNvPicPr>
            <p:nvPr/>
          </p:nvPicPr>
          <p:blipFill>
            <a:blip r:embed="rId2"/>
            <a:srcRect l="2531" t="41473" r="36307" b="46117"/>
            <a:stretch>
              <a:fillRect/>
            </a:stretch>
          </p:blipFill>
          <p:spPr>
            <a:xfrm>
              <a:off x="6978" y="2657"/>
              <a:ext cx="8076" cy="1366"/>
            </a:xfrm>
            <a:prstGeom prst="rect">
              <a:avLst/>
            </a:prstGeom>
            <a:noFill/>
            <a:ln w="9525">
              <a:noFill/>
            </a:ln>
          </p:spPr>
        </p:pic>
        <p:pic>
          <p:nvPicPr>
            <p:cNvPr id="9" name="Picture 102"/>
            <p:cNvPicPr>
              <a:picLocks noChangeAspect="1"/>
            </p:cNvPicPr>
            <p:nvPr/>
          </p:nvPicPr>
          <p:blipFill>
            <a:blip r:embed="rId2"/>
            <a:srcRect l="62974" t="41464" r="3166" b="46126"/>
            <a:stretch>
              <a:fillRect/>
            </a:stretch>
          </p:blipFill>
          <p:spPr>
            <a:xfrm>
              <a:off x="3733" y="3889"/>
              <a:ext cx="4471" cy="1366"/>
            </a:xfrm>
            <a:prstGeom prst="rect">
              <a:avLst/>
            </a:prstGeom>
            <a:noFill/>
            <a:ln w="9525">
              <a:noFill/>
            </a:ln>
          </p:spPr>
        </p:pic>
        <p:pic>
          <p:nvPicPr>
            <p:cNvPr id="10" name="Picture 102"/>
            <p:cNvPicPr>
              <a:picLocks noChangeAspect="1"/>
            </p:cNvPicPr>
            <p:nvPr/>
          </p:nvPicPr>
          <p:blipFill>
            <a:blip r:embed="rId2"/>
            <a:srcRect l="2827" t="56182" r="69742" b="32480"/>
            <a:stretch>
              <a:fillRect/>
            </a:stretch>
          </p:blipFill>
          <p:spPr>
            <a:xfrm>
              <a:off x="8204" y="3889"/>
              <a:ext cx="3622" cy="1248"/>
            </a:xfrm>
            <a:prstGeom prst="rect">
              <a:avLst/>
            </a:prstGeom>
            <a:noFill/>
            <a:ln w="9525">
              <a:noFill/>
            </a:ln>
          </p:spPr>
        </p:pic>
      </p:grpSp>
      <p:grpSp>
        <p:nvGrpSpPr>
          <p:cNvPr id="12" name="组合 11"/>
          <p:cNvGrpSpPr/>
          <p:nvPr/>
        </p:nvGrpSpPr>
        <p:grpSpPr>
          <a:xfrm>
            <a:off x="3107690" y="4740910"/>
            <a:ext cx="6944360" cy="1717675"/>
            <a:chOff x="4700" y="2182"/>
            <a:chExt cx="10936" cy="2705"/>
          </a:xfrm>
        </p:grpSpPr>
        <p:grpSp>
          <p:nvGrpSpPr>
            <p:cNvPr id="13" name="组合 12"/>
            <p:cNvGrpSpPr/>
            <p:nvPr/>
          </p:nvGrpSpPr>
          <p:grpSpPr>
            <a:xfrm>
              <a:off x="4820" y="2182"/>
              <a:ext cx="10816" cy="1499"/>
              <a:chOff x="4820" y="2182"/>
              <a:chExt cx="10816" cy="1499"/>
            </a:xfrm>
          </p:grpSpPr>
          <p:pic>
            <p:nvPicPr>
              <p:cNvPr id="14" name="Picture 102"/>
              <p:cNvPicPr>
                <a:picLocks noChangeAspect="1"/>
              </p:cNvPicPr>
              <p:nvPr/>
            </p:nvPicPr>
            <p:blipFill>
              <a:blip r:embed="rId2"/>
              <a:srcRect l="30031" t="56182" r="2952" b="30708"/>
              <a:stretch>
                <a:fillRect/>
              </a:stretch>
            </p:blipFill>
            <p:spPr>
              <a:xfrm>
                <a:off x="4820" y="2239"/>
                <a:ext cx="8849" cy="1443"/>
              </a:xfrm>
              <a:prstGeom prst="rect">
                <a:avLst/>
              </a:prstGeom>
              <a:noFill/>
              <a:ln w="9525">
                <a:noFill/>
              </a:ln>
            </p:spPr>
          </p:pic>
          <p:pic>
            <p:nvPicPr>
              <p:cNvPr id="15" name="Picture 102"/>
              <p:cNvPicPr>
                <a:picLocks noChangeAspect="1"/>
              </p:cNvPicPr>
              <p:nvPr/>
            </p:nvPicPr>
            <p:blipFill>
              <a:blip r:embed="rId2"/>
              <a:srcRect l="2577" t="71609" r="81215" b="15281"/>
              <a:stretch>
                <a:fillRect/>
              </a:stretch>
            </p:blipFill>
            <p:spPr>
              <a:xfrm>
                <a:off x="13496" y="2182"/>
                <a:ext cx="2140" cy="1443"/>
              </a:xfrm>
              <a:prstGeom prst="rect">
                <a:avLst/>
              </a:prstGeom>
              <a:noFill/>
              <a:ln w="9525">
                <a:noFill/>
              </a:ln>
            </p:spPr>
          </p:pic>
        </p:grpSp>
        <p:pic>
          <p:nvPicPr>
            <p:cNvPr id="16" name="Picture 102"/>
            <p:cNvPicPr>
              <a:picLocks noChangeAspect="1"/>
            </p:cNvPicPr>
            <p:nvPr/>
          </p:nvPicPr>
          <p:blipFill>
            <a:blip r:embed="rId2"/>
            <a:srcRect l="18861" t="71609" r="2008" b="15299"/>
            <a:stretch>
              <a:fillRect/>
            </a:stretch>
          </p:blipFill>
          <p:spPr>
            <a:xfrm>
              <a:off x="4700" y="3446"/>
              <a:ext cx="10448" cy="1441"/>
            </a:xfrm>
            <a:prstGeom prst="rect">
              <a:avLst/>
            </a:prstGeom>
            <a:noFill/>
            <a:ln w="9525">
              <a:noFill/>
            </a:ln>
          </p:spPr>
        </p:pic>
      </p:grpSp>
      <p:cxnSp>
        <p:nvCxnSpPr>
          <p:cNvPr id="17" name="直接连接符 16"/>
          <p:cNvCxnSpPr/>
          <p:nvPr/>
        </p:nvCxnSpPr>
        <p:spPr>
          <a:xfrm flipV="1">
            <a:off x="2835275" y="2727325"/>
            <a:ext cx="8653145" cy="3175"/>
          </a:xfrm>
          <a:prstGeom prst="line">
            <a:avLst/>
          </a:prstGeom>
          <a:ln w="508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859405" y="4615815"/>
            <a:ext cx="8623300" cy="13335"/>
          </a:xfrm>
          <a:prstGeom prst="line">
            <a:avLst/>
          </a:prstGeom>
          <a:ln w="508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923915" y="1775460"/>
            <a:ext cx="4725035" cy="514350"/>
          </a:xfrm>
          <a:prstGeom prst="rect">
            <a:avLst/>
          </a:prstGeom>
          <a:solidFill>
            <a:schemeClr val="accent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5923915" y="3649980"/>
            <a:ext cx="2326640" cy="514350"/>
          </a:xfrm>
          <a:prstGeom prst="rect">
            <a:avLst/>
          </a:prstGeom>
          <a:solidFill>
            <a:schemeClr val="accent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 name="直接连接符 21"/>
          <p:cNvCxnSpPr/>
          <p:nvPr/>
        </p:nvCxnSpPr>
        <p:spPr>
          <a:xfrm flipH="1">
            <a:off x="2772410" y="918845"/>
            <a:ext cx="1270" cy="5569585"/>
          </a:xfrm>
          <a:prstGeom prst="line">
            <a:avLst/>
          </a:prstGeom>
          <a:ln w="508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67080" y="5866130"/>
            <a:ext cx="1745615" cy="396240"/>
          </a:xfrm>
          <a:prstGeom prst="rect">
            <a:avLst/>
          </a:prstGeom>
          <a:solidFill>
            <a:schemeClr val="accent6">
              <a:alpha val="31000"/>
            </a:schemeClr>
          </a:solidFill>
        </p:spPr>
        <p:txBody>
          <a:bodyPr wrap="square" rtlCol="0">
            <a:spAutoFit/>
          </a:bodyPr>
          <a:p>
            <a:pPr algn="ctr"/>
            <a:r>
              <a:rPr lang="zh-CN" altLang="en-US" sz="2000"/>
              <a:t>重复</a:t>
            </a:r>
            <a:endParaRPr lang="zh-CN" altLang="en-US" sz="2000"/>
          </a:p>
        </p:txBody>
      </p:sp>
      <p:sp>
        <p:nvSpPr>
          <p:cNvPr id="23" name="文本框 22"/>
          <p:cNvSpPr txBox="1"/>
          <p:nvPr/>
        </p:nvSpPr>
        <p:spPr>
          <a:xfrm>
            <a:off x="767080" y="5377815"/>
            <a:ext cx="1745615" cy="396240"/>
          </a:xfrm>
          <a:prstGeom prst="rect">
            <a:avLst/>
          </a:prstGeom>
          <a:solidFill>
            <a:schemeClr val="accent6">
              <a:alpha val="31000"/>
            </a:schemeClr>
          </a:solidFill>
        </p:spPr>
        <p:txBody>
          <a:bodyPr wrap="square" rtlCol="0">
            <a:spAutoFit/>
          </a:bodyPr>
          <a:p>
            <a:pPr algn="ctr"/>
            <a:r>
              <a:rPr lang="zh-CN" altLang="en-US" sz="2000"/>
              <a:t>一字多音</a:t>
            </a:r>
            <a:endParaRPr lang="zh-CN" altLang="en-US" sz="2000"/>
          </a:p>
        </p:txBody>
      </p:sp>
      <p:sp>
        <p:nvSpPr>
          <p:cNvPr id="24" name="文本框 23"/>
          <p:cNvSpPr txBox="1"/>
          <p:nvPr/>
        </p:nvSpPr>
        <p:spPr>
          <a:xfrm>
            <a:off x="767080" y="4387215"/>
            <a:ext cx="1745615" cy="396240"/>
          </a:xfrm>
          <a:prstGeom prst="rect">
            <a:avLst/>
          </a:prstGeom>
          <a:solidFill>
            <a:schemeClr val="accent6">
              <a:alpha val="31000"/>
            </a:schemeClr>
          </a:solidFill>
        </p:spPr>
        <p:txBody>
          <a:bodyPr wrap="square" rtlCol="0">
            <a:spAutoFit/>
          </a:bodyPr>
          <a:p>
            <a:pPr algn="ctr"/>
            <a:r>
              <a:rPr lang="zh-CN" altLang="en-US" sz="2000"/>
              <a:t>下滑音</a:t>
            </a:r>
            <a:endParaRPr lang="zh-CN" altLang="en-US" sz="2000"/>
          </a:p>
        </p:txBody>
      </p:sp>
      <p:sp>
        <p:nvSpPr>
          <p:cNvPr id="25" name="文本框 24"/>
          <p:cNvSpPr txBox="1"/>
          <p:nvPr/>
        </p:nvSpPr>
        <p:spPr>
          <a:xfrm>
            <a:off x="767080" y="4860925"/>
            <a:ext cx="1745615" cy="396240"/>
          </a:xfrm>
          <a:prstGeom prst="rect">
            <a:avLst/>
          </a:prstGeom>
          <a:solidFill>
            <a:schemeClr val="accent6">
              <a:alpha val="31000"/>
            </a:schemeClr>
          </a:solidFill>
        </p:spPr>
        <p:txBody>
          <a:bodyPr wrap="square" rtlCol="0">
            <a:spAutoFit/>
          </a:bodyPr>
          <a:p>
            <a:pPr algn="ctr"/>
            <a:r>
              <a:rPr lang="zh-CN" altLang="en-US" sz="2000"/>
              <a:t>衬词</a:t>
            </a:r>
            <a:endParaRPr lang="zh-CN" altLang="en-US" sz="2000"/>
          </a:p>
        </p:txBody>
      </p:sp>
      <p:grpSp>
        <p:nvGrpSpPr>
          <p:cNvPr id="30" name="组合 29"/>
          <p:cNvGrpSpPr/>
          <p:nvPr/>
        </p:nvGrpSpPr>
        <p:grpSpPr>
          <a:xfrm>
            <a:off x="9799955" y="1811020"/>
            <a:ext cx="2341880" cy="1978660"/>
            <a:chOff x="15433" y="2852"/>
            <a:chExt cx="3688" cy="3116"/>
          </a:xfrm>
        </p:grpSpPr>
        <p:grpSp>
          <p:nvGrpSpPr>
            <p:cNvPr id="29" name="组合 28"/>
            <p:cNvGrpSpPr/>
            <p:nvPr/>
          </p:nvGrpSpPr>
          <p:grpSpPr>
            <a:xfrm>
              <a:off x="15433" y="2852"/>
              <a:ext cx="2122" cy="3117"/>
              <a:chOff x="15433" y="2852"/>
              <a:chExt cx="2122" cy="3117"/>
            </a:xfrm>
          </p:grpSpPr>
          <p:cxnSp>
            <p:nvCxnSpPr>
              <p:cNvPr id="26" name="直接箭头连接符 25"/>
              <p:cNvCxnSpPr/>
              <p:nvPr/>
            </p:nvCxnSpPr>
            <p:spPr>
              <a:xfrm>
                <a:off x="16373" y="2852"/>
                <a:ext cx="1183" cy="149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15433" y="5251"/>
                <a:ext cx="1550" cy="71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16373" y="4517"/>
              <a:ext cx="2749" cy="628"/>
            </a:xfrm>
            <a:prstGeom prst="rect">
              <a:avLst/>
            </a:prstGeom>
            <a:solidFill>
              <a:srgbClr val="FF0000"/>
            </a:solidFill>
          </p:spPr>
          <p:txBody>
            <a:bodyPr wrap="square" rtlCol="0">
              <a:spAutoFit/>
            </a:bodyPr>
            <a:p>
              <a:pPr algn="ctr"/>
              <a:r>
                <a:rPr lang="zh-CN" altLang="en-US" sz="2000" b="1">
                  <a:solidFill>
                    <a:schemeClr val="bg1"/>
                  </a:solidFill>
                </a:rPr>
                <a:t>相似乐段</a:t>
              </a:r>
              <a:endParaRPr lang="zh-CN" altLang="en-US" sz="2000" b="1">
                <a:solidFill>
                  <a:schemeClr val="bg1"/>
                </a:solidFill>
              </a:endParaRPr>
            </a:p>
          </p:txBody>
        </p:sp>
      </p:grpSp>
      <p:grpSp>
        <p:nvGrpSpPr>
          <p:cNvPr id="31" name="组合 30"/>
          <p:cNvGrpSpPr/>
          <p:nvPr/>
        </p:nvGrpSpPr>
        <p:grpSpPr>
          <a:xfrm>
            <a:off x="7801610" y="2418715"/>
            <a:ext cx="4341495" cy="3418205"/>
            <a:chOff x="12285" y="586"/>
            <a:chExt cx="6837" cy="5383"/>
          </a:xfrm>
        </p:grpSpPr>
        <p:grpSp>
          <p:nvGrpSpPr>
            <p:cNvPr id="32" name="组合 31"/>
            <p:cNvGrpSpPr/>
            <p:nvPr/>
          </p:nvGrpSpPr>
          <p:grpSpPr>
            <a:xfrm>
              <a:off x="12285" y="586"/>
              <a:ext cx="5271" cy="5383"/>
              <a:chOff x="12285" y="586"/>
              <a:chExt cx="5271" cy="5383"/>
            </a:xfrm>
          </p:grpSpPr>
          <p:cxnSp>
            <p:nvCxnSpPr>
              <p:cNvPr id="33" name="直接箭头连接符 32"/>
              <p:cNvCxnSpPr/>
              <p:nvPr/>
            </p:nvCxnSpPr>
            <p:spPr>
              <a:xfrm>
                <a:off x="12285" y="586"/>
                <a:ext cx="5271" cy="375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15433" y="5251"/>
                <a:ext cx="1550" cy="71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16373" y="4517"/>
              <a:ext cx="2749" cy="628"/>
            </a:xfrm>
            <a:prstGeom prst="rect">
              <a:avLst/>
            </a:prstGeom>
            <a:solidFill>
              <a:srgbClr val="0070C0"/>
            </a:solidFill>
          </p:spPr>
          <p:txBody>
            <a:bodyPr wrap="square" rtlCol="0">
              <a:spAutoFit/>
            </a:bodyPr>
            <a:p>
              <a:pPr algn="ctr"/>
              <a:r>
                <a:rPr lang="zh-CN" altLang="en-US" sz="2000" b="1">
                  <a:solidFill>
                    <a:schemeClr val="bg1"/>
                  </a:solidFill>
                </a:rPr>
                <a:t>相同乐段</a:t>
              </a:r>
              <a:endParaRPr lang="zh-CN" altLang="en-US" sz="2000"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34818" name="AutoShape 2"/>
          <p:cNvSpPr/>
          <p:nvPr/>
        </p:nvSpPr>
        <p:spPr>
          <a:xfrm>
            <a:off x="558800" y="915035"/>
            <a:ext cx="10935970" cy="5581015"/>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507" name="WordArt 7"/>
          <p:cNvSpPr>
            <a:spLocks noTextEdit="1"/>
          </p:cNvSpPr>
          <p:nvPr/>
        </p:nvSpPr>
        <p:spPr>
          <a:xfrm rot="5400000">
            <a:off x="-180657" y="2869883"/>
            <a:ext cx="2951162" cy="863600"/>
          </a:xfrm>
          <a:prstGeom prst="rect">
            <a:avLst/>
          </a:prstGeom>
        </p:spPr>
        <p:txBody>
          <a:bodyPr vert="eaVert" wrap="none" fromWordArt="1">
            <a:prstTxWarp prst="textPlain">
              <a:avLst>
                <a:gd name="adj" fmla="val 50000"/>
              </a:avLst>
            </a:prstTxWarp>
            <a:normAutofit/>
            <a:scene3d>
              <a:camera prst="legacyPerspectiveFront">
                <a:rot lat="20640000" lon="20700000" rev="0"/>
              </a:camera>
              <a:lightRig rig="legacyNormal3" dir="l"/>
            </a:scene3d>
            <a:sp3d extrusionH="201600" prstMaterial="legacyPlastic">
              <a:extrusionClr>
                <a:srgbClr val="FF9966"/>
              </a:extrusionClr>
            </a:sp3d>
          </a:bodyPr>
          <a:p>
            <a:pPr algn="ctr" eaLnBrk="0" hangingPunct="0"/>
            <a:r>
              <a:rPr lang="zh-CN" altLang="en-US" sz="7200" b="1">
                <a:solidFill>
                  <a:srgbClr val="CC0000"/>
                </a:solidFill>
                <a:latin typeface="宋体" panose="02010600030101010101" pitchFamily="2" charset="-122"/>
                <a:ea typeface="宋体" panose="02010600030101010101" pitchFamily="2" charset="-122"/>
              </a:rPr>
              <a:t>斑鸠调</a:t>
            </a:r>
            <a:endParaRPr lang="zh-CN" altLang="en-US" sz="7200" b="1">
              <a:solidFill>
                <a:srgbClr val="CC0000"/>
              </a:solidFill>
              <a:latin typeface="宋体" panose="02010600030101010101" pitchFamily="2" charset="-122"/>
              <a:ea typeface="宋体" panose="02010600030101010101" pitchFamily="2" charset="-122"/>
            </a:endParaRPr>
          </a:p>
        </p:txBody>
      </p:sp>
      <p:pic>
        <p:nvPicPr>
          <p:cNvPr id="21522" name="Picture 102"/>
          <p:cNvPicPr>
            <a:picLocks noChangeAspect="1"/>
          </p:cNvPicPr>
          <p:nvPr/>
        </p:nvPicPr>
        <p:blipFill>
          <a:blip r:embed="rId2"/>
          <a:srcRect b="12741"/>
          <a:stretch>
            <a:fillRect/>
          </a:stretch>
        </p:blipFill>
        <p:spPr>
          <a:xfrm>
            <a:off x="2153285" y="513715"/>
            <a:ext cx="8384540" cy="60991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34818" name="AutoShape 2"/>
          <p:cNvSpPr/>
          <p:nvPr/>
        </p:nvSpPr>
        <p:spPr>
          <a:xfrm>
            <a:off x="558800" y="915035"/>
            <a:ext cx="10935970" cy="5581015"/>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1507" name="WordArt 7"/>
          <p:cNvSpPr>
            <a:spLocks noTextEdit="1"/>
          </p:cNvSpPr>
          <p:nvPr/>
        </p:nvSpPr>
        <p:spPr>
          <a:xfrm rot="5400000">
            <a:off x="-1657350" y="3228975"/>
            <a:ext cx="5491480" cy="862965"/>
          </a:xfrm>
          <a:prstGeom prst="rect">
            <a:avLst/>
          </a:prstGeom>
        </p:spPr>
        <p:txBody>
          <a:bodyPr vert="eaVert" wrap="none" fromWordArt="1">
            <a:prstTxWarp prst="textPlain">
              <a:avLst>
                <a:gd name="adj" fmla="val 50000"/>
              </a:avLst>
            </a:prstTxWarp>
            <a:normAutofit fontScale="70000"/>
            <a:scene3d>
              <a:camera prst="legacyPerspectiveFront">
                <a:rot lat="20640000" lon="20700000" rev="0"/>
              </a:camera>
              <a:lightRig rig="legacyNormal3" dir="l"/>
            </a:scene3d>
            <a:sp3d extrusionH="201600" prstMaterial="legacyPlastic">
              <a:extrusionClr>
                <a:srgbClr val="FF9966"/>
              </a:extrusionClr>
            </a:sp3d>
          </a:bodyPr>
          <a:p>
            <a:pPr algn="ctr" eaLnBrk="0" hangingPunct="0"/>
            <a:r>
              <a:rPr lang="zh-CN" altLang="en-US" sz="7200" dirty="0">
                <a:latin typeface="楷体_GB2312" pitchFamily="49" charset="-122"/>
                <a:ea typeface="楷体_GB2312" pitchFamily="49" charset="-122"/>
                <a:sym typeface="+mn-ea"/>
              </a:rPr>
              <a:t>赣南采茶曲牌</a:t>
            </a:r>
            <a:r>
              <a:rPr lang="en-US" altLang="zh-CN" sz="7200" dirty="0">
                <a:latin typeface="楷体_GB2312" pitchFamily="49" charset="-122"/>
                <a:ea typeface="楷体_GB2312" pitchFamily="49" charset="-122"/>
                <a:sym typeface="+mn-ea"/>
              </a:rPr>
              <a:t>《</a:t>
            </a:r>
            <a:r>
              <a:rPr lang="zh-CN" altLang="en-US" sz="7200" dirty="0">
                <a:latin typeface="楷体_GB2312" pitchFamily="49" charset="-122"/>
                <a:ea typeface="楷体_GB2312" pitchFamily="49" charset="-122"/>
                <a:sym typeface="+mn-ea"/>
              </a:rPr>
              <a:t>斑鸠调</a:t>
            </a:r>
            <a:r>
              <a:rPr lang="en-US" altLang="zh-CN" sz="7200" dirty="0">
                <a:latin typeface="楷体_GB2312" pitchFamily="49" charset="-122"/>
                <a:ea typeface="楷体_GB2312" pitchFamily="49" charset="-122"/>
                <a:sym typeface="+mn-ea"/>
              </a:rPr>
              <a:t>》</a:t>
            </a:r>
            <a:endParaRPr lang="zh-CN" altLang="en-US" sz="7200" b="1">
              <a:solidFill>
                <a:srgbClr val="CC0000"/>
              </a:solidFill>
              <a:latin typeface="宋体" panose="02010600030101010101" pitchFamily="2" charset="-122"/>
              <a:ea typeface="宋体" panose="02010600030101010101" pitchFamily="2" charset="-122"/>
            </a:endParaRPr>
          </a:p>
        </p:txBody>
      </p:sp>
      <p:pic>
        <p:nvPicPr>
          <p:cNvPr id="25605" name="Picture 7" descr="1"/>
          <p:cNvPicPr>
            <a:picLocks noChangeAspect="1"/>
          </p:cNvPicPr>
          <p:nvPr/>
        </p:nvPicPr>
        <p:blipFill>
          <a:blip r:embed="rId2">
            <a:clrChange>
              <a:clrFrom>
                <a:srgbClr val="D8F0FA"/>
              </a:clrFrom>
              <a:clrTo>
                <a:srgbClr val="D8F0FA">
                  <a:alpha val="0"/>
                </a:srgbClr>
              </a:clrTo>
            </a:clrChange>
          </a:blip>
          <a:stretch>
            <a:fillRect/>
          </a:stretch>
        </p:blipFill>
        <p:spPr>
          <a:xfrm>
            <a:off x="1422083" y="3535045"/>
            <a:ext cx="2257425" cy="3095625"/>
          </a:xfrm>
          <a:prstGeom prst="rect">
            <a:avLst/>
          </a:prstGeom>
          <a:noFill/>
          <a:ln w="9525">
            <a:noFill/>
          </a:ln>
        </p:spPr>
      </p:pic>
      <p:pic>
        <p:nvPicPr>
          <p:cNvPr id="25606" name="Picture 8" descr="2"/>
          <p:cNvPicPr>
            <a:picLocks noChangeAspect="1"/>
          </p:cNvPicPr>
          <p:nvPr/>
        </p:nvPicPr>
        <p:blipFill>
          <a:blip r:embed="rId3">
            <a:clrChange>
              <a:clrFrom>
                <a:srgbClr val="D2EEF9"/>
              </a:clrFrom>
              <a:clrTo>
                <a:srgbClr val="D2EEF9">
                  <a:alpha val="0"/>
                </a:srgbClr>
              </a:clrTo>
            </a:clrChange>
          </a:blip>
          <a:stretch>
            <a:fillRect/>
          </a:stretch>
        </p:blipFill>
        <p:spPr>
          <a:xfrm>
            <a:off x="3482975" y="3750628"/>
            <a:ext cx="2552700" cy="2879725"/>
          </a:xfrm>
          <a:prstGeom prst="rect">
            <a:avLst/>
          </a:prstGeom>
          <a:noFill/>
          <a:ln w="9525">
            <a:noFill/>
          </a:ln>
        </p:spPr>
      </p:pic>
      <p:pic>
        <p:nvPicPr>
          <p:cNvPr id="25607" name="Picture 9" descr="3"/>
          <p:cNvPicPr>
            <a:picLocks noChangeAspect="1"/>
          </p:cNvPicPr>
          <p:nvPr/>
        </p:nvPicPr>
        <p:blipFill>
          <a:blip r:embed="rId4">
            <a:clrChange>
              <a:clrFrom>
                <a:srgbClr val="FFFFFF"/>
              </a:clrFrom>
              <a:clrTo>
                <a:srgbClr val="FFFFFF">
                  <a:alpha val="0"/>
                </a:srgbClr>
              </a:clrTo>
            </a:clrChange>
          </a:blip>
          <a:stretch>
            <a:fillRect/>
          </a:stretch>
        </p:blipFill>
        <p:spPr>
          <a:xfrm>
            <a:off x="6423025" y="3277553"/>
            <a:ext cx="2374900" cy="3352800"/>
          </a:xfrm>
          <a:prstGeom prst="rect">
            <a:avLst/>
          </a:prstGeom>
          <a:noFill/>
          <a:ln w="9525">
            <a:noFill/>
          </a:ln>
        </p:spPr>
      </p:pic>
      <p:pic>
        <p:nvPicPr>
          <p:cNvPr id="25608" name="Picture 10" descr="4"/>
          <p:cNvPicPr>
            <a:picLocks noChangeAspect="1"/>
          </p:cNvPicPr>
          <p:nvPr/>
        </p:nvPicPr>
        <p:blipFill>
          <a:blip r:embed="rId5">
            <a:clrChange>
              <a:clrFrom>
                <a:srgbClr val="FCFDFF"/>
              </a:clrFrom>
              <a:clrTo>
                <a:srgbClr val="FCFDFF">
                  <a:alpha val="0"/>
                </a:srgbClr>
              </a:clrTo>
            </a:clrChange>
          </a:blip>
          <a:stretch>
            <a:fillRect/>
          </a:stretch>
        </p:blipFill>
        <p:spPr>
          <a:xfrm>
            <a:off x="9113203" y="3429953"/>
            <a:ext cx="2381250" cy="3305175"/>
          </a:xfrm>
          <a:prstGeom prst="rect">
            <a:avLst/>
          </a:prstGeom>
          <a:noFill/>
          <a:ln w="9525">
            <a:noFill/>
          </a:ln>
        </p:spPr>
      </p:pic>
      <p:sp>
        <p:nvSpPr>
          <p:cNvPr id="27" name="文本框 26"/>
          <p:cNvSpPr txBox="1"/>
          <p:nvPr/>
        </p:nvSpPr>
        <p:spPr>
          <a:xfrm>
            <a:off x="4335780" y="1374775"/>
            <a:ext cx="2011680" cy="1737360"/>
          </a:xfrm>
          <a:prstGeom prst="rect">
            <a:avLst/>
          </a:prstGeom>
          <a:noFill/>
        </p:spPr>
        <p:txBody>
          <a:bodyPr wrap="none" rtlCol="0" anchor="t">
            <a:spAutoFit/>
          </a:bodyPr>
          <a:p>
            <a:pPr>
              <a:lnSpc>
                <a:spcPct val="150000"/>
              </a:lnSpc>
            </a:pPr>
            <a:r>
              <a:rPr lang="en-US" altLang="zh-CN" sz="3600" dirty="0">
                <a:latin typeface="楷体" panose="02010609060101010101" charset="-122"/>
                <a:ea typeface="楷体" panose="02010609060101010101" charset="-122"/>
                <a:sym typeface="+mn-ea"/>
              </a:rPr>
              <a:t>1.</a:t>
            </a:r>
            <a:r>
              <a:rPr lang="zh-CN" altLang="en-US" sz="3600" dirty="0">
                <a:latin typeface="楷体" panose="02010609060101010101" charset="-122"/>
                <a:ea typeface="楷体" panose="02010609060101010101" charset="-122"/>
                <a:sym typeface="+mn-ea"/>
              </a:rPr>
              <a:t>矮子步</a:t>
            </a:r>
            <a:endParaRPr lang="zh-CN" altLang="en-US" sz="3600" dirty="0">
              <a:latin typeface="楷体" panose="02010609060101010101" charset="-122"/>
              <a:ea typeface="楷体" panose="02010609060101010101" charset="-122"/>
              <a:sym typeface="+mn-ea"/>
            </a:endParaRPr>
          </a:p>
          <a:p>
            <a:pPr>
              <a:lnSpc>
                <a:spcPct val="150000"/>
              </a:lnSpc>
            </a:pPr>
            <a:r>
              <a:rPr lang="en-US" altLang="zh-CN" sz="3600" dirty="0">
                <a:latin typeface="楷体" panose="02010609060101010101" charset="-122"/>
                <a:ea typeface="楷体" panose="02010609060101010101" charset="-122"/>
                <a:sym typeface="+mn-ea"/>
              </a:rPr>
              <a:t>2.</a:t>
            </a:r>
            <a:r>
              <a:rPr lang="zh-CN" altLang="en-US" sz="3600" dirty="0">
                <a:latin typeface="楷体" panose="02010609060101010101" charset="-122"/>
                <a:ea typeface="楷体" panose="02010609060101010101" charset="-122"/>
                <a:sym typeface="+mn-ea"/>
              </a:rPr>
              <a:t>扇子花</a:t>
            </a:r>
            <a:endParaRPr lang="zh-CN" altLang="en-US" sz="3600" dirty="0">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221584" y="820839"/>
            <a:ext cx="11679624" cy="5933799"/>
            <a:chOff x="1644" y="1519"/>
            <a:chExt cx="16215" cy="9171"/>
          </a:xfrm>
        </p:grpSpPr>
        <p:grpSp>
          <p:nvGrpSpPr>
            <p:cNvPr id="35" name="组合 34"/>
            <p:cNvGrpSpPr/>
            <p:nvPr/>
          </p:nvGrpSpPr>
          <p:grpSpPr>
            <a:xfrm>
              <a:off x="1644" y="1519"/>
              <a:ext cx="16181" cy="995"/>
              <a:chOff x="1644" y="2029"/>
              <a:chExt cx="16181" cy="995"/>
            </a:xfrm>
          </p:grpSpPr>
          <p:sp>
            <p:nvSpPr>
              <p:cNvPr id="23561" name="矩形 15361"/>
              <p:cNvSpPr/>
              <p:nvPr/>
            </p:nvSpPr>
            <p:spPr>
              <a:xfrm>
                <a:off x="1644" y="2047"/>
                <a:ext cx="16181" cy="832"/>
              </a:xfrm>
              <a:prstGeom prst="rect">
                <a:avLst/>
              </a:prstGeom>
              <a:solidFill>
                <a:srgbClr val="3366FF"/>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23562" name="文本框 15368"/>
              <p:cNvSpPr txBox="1"/>
              <p:nvPr/>
            </p:nvSpPr>
            <p:spPr>
              <a:xfrm>
                <a:off x="4453" y="2029"/>
                <a:ext cx="10882" cy="995"/>
              </a:xfrm>
              <a:prstGeom prst="rect">
                <a:avLst/>
              </a:prstGeom>
              <a:noFill/>
              <a:ln w="9525">
                <a:noFill/>
              </a:ln>
            </p:spPr>
            <p:txBody>
              <a:bodyPr wrap="square" anchor="t" anchorCtr="0">
                <a:noAutofit/>
              </a:bodyPr>
              <a:p>
                <a:pPr algn="ctr">
                  <a:lnSpc>
                    <a:spcPct val="100000"/>
                  </a:lnSpc>
                </a:pPr>
                <a:r>
                  <a:rPr lang="zh-CN" altLang="en-US" sz="3200" b="1" dirty="0">
                    <a:solidFill>
                      <a:schemeClr val="bg1"/>
                    </a:solidFill>
                    <a:latin typeface="Arial" panose="020B0604020202090204" pitchFamily="34" charset="0"/>
                    <a:ea typeface="楷体" panose="02010609060101010101" charset="-122"/>
                  </a:rPr>
                  <a:t>小组创编任务单</a:t>
                </a:r>
                <a:endParaRPr lang="zh-CN" altLang="en-US" sz="3200" b="1" dirty="0">
                  <a:solidFill>
                    <a:schemeClr val="bg1"/>
                  </a:solidFill>
                  <a:latin typeface="Arial" panose="020B0604020202090204" pitchFamily="34" charset="0"/>
                  <a:ea typeface="楷体" panose="02010609060101010101" charset="-122"/>
                </a:endParaRPr>
              </a:p>
            </p:txBody>
          </p:sp>
        </p:grpSp>
        <p:grpSp>
          <p:nvGrpSpPr>
            <p:cNvPr id="10" name="组合 9"/>
            <p:cNvGrpSpPr/>
            <p:nvPr/>
          </p:nvGrpSpPr>
          <p:grpSpPr>
            <a:xfrm>
              <a:off x="1644" y="2410"/>
              <a:ext cx="16215" cy="8280"/>
              <a:chOff x="2707" y="636"/>
              <a:chExt cx="16581" cy="9993"/>
            </a:xfrm>
          </p:grpSpPr>
          <p:grpSp>
            <p:nvGrpSpPr>
              <p:cNvPr id="12" name="组合 11"/>
              <p:cNvGrpSpPr/>
              <p:nvPr/>
            </p:nvGrpSpPr>
            <p:grpSpPr>
              <a:xfrm rot="0">
                <a:off x="2725" y="2399"/>
                <a:ext cx="16563" cy="8230"/>
                <a:chOff x="3305" y="1188"/>
                <a:chExt cx="16563" cy="9335"/>
              </a:xfrm>
            </p:grpSpPr>
            <p:grpSp>
              <p:nvGrpSpPr>
                <p:cNvPr id="13" name="组合 12"/>
                <p:cNvGrpSpPr/>
                <p:nvPr/>
              </p:nvGrpSpPr>
              <p:grpSpPr>
                <a:xfrm>
                  <a:off x="6349" y="1188"/>
                  <a:ext cx="13519" cy="9334"/>
                  <a:chOff x="6349" y="1188"/>
                  <a:chExt cx="13519" cy="9334"/>
                </a:xfrm>
                <a:solidFill>
                  <a:srgbClr val="CCCCFF"/>
                </a:solidFill>
              </p:grpSpPr>
              <p:sp>
                <p:nvSpPr>
                  <p:cNvPr id="14" name="矩形 13"/>
                  <p:cNvSpPr/>
                  <p:nvPr/>
                </p:nvSpPr>
                <p:spPr>
                  <a:xfrm>
                    <a:off x="6357" y="1188"/>
                    <a:ext cx="13493" cy="6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6349" y="8083"/>
                    <a:ext cx="13519" cy="243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9" name="组合 18"/>
                <p:cNvGrpSpPr/>
                <p:nvPr/>
              </p:nvGrpSpPr>
              <p:grpSpPr>
                <a:xfrm>
                  <a:off x="3305" y="1188"/>
                  <a:ext cx="3044" cy="9335"/>
                  <a:chOff x="3305" y="1188"/>
                  <a:chExt cx="3044" cy="9335"/>
                </a:xfrm>
              </p:grpSpPr>
              <p:sp>
                <p:nvSpPr>
                  <p:cNvPr id="21" name="矩形 20"/>
                  <p:cNvSpPr/>
                  <p:nvPr/>
                </p:nvSpPr>
                <p:spPr>
                  <a:xfrm>
                    <a:off x="3305" y="1188"/>
                    <a:ext cx="3034" cy="6840"/>
                  </a:xfrm>
                  <a:prstGeom prst="rect">
                    <a:avLst/>
                  </a:prstGeom>
                  <a:solidFill>
                    <a:srgbClr val="FD71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3315" y="8082"/>
                    <a:ext cx="3034" cy="2441"/>
                  </a:xfrm>
                  <a:prstGeom prst="rect">
                    <a:avLst/>
                  </a:prstGeom>
                  <a:solidFill>
                    <a:srgbClr val="FD71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31" name="组合 30"/>
              <p:cNvGrpSpPr/>
              <p:nvPr/>
            </p:nvGrpSpPr>
            <p:grpSpPr>
              <a:xfrm>
                <a:off x="2707" y="636"/>
                <a:ext cx="16571" cy="1739"/>
                <a:chOff x="2647" y="636"/>
                <a:chExt cx="16571" cy="1739"/>
              </a:xfrm>
            </p:grpSpPr>
            <p:sp>
              <p:nvSpPr>
                <p:cNvPr id="32" name="矩形 31"/>
                <p:cNvSpPr/>
                <p:nvPr/>
              </p:nvSpPr>
              <p:spPr>
                <a:xfrm>
                  <a:off x="5699" y="637"/>
                  <a:ext cx="13519" cy="1721"/>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矩形 32"/>
                <p:cNvSpPr/>
                <p:nvPr/>
              </p:nvSpPr>
              <p:spPr>
                <a:xfrm>
                  <a:off x="2647" y="636"/>
                  <a:ext cx="3034" cy="1739"/>
                </a:xfrm>
                <a:prstGeom prst="rect">
                  <a:avLst/>
                </a:prstGeom>
                <a:solidFill>
                  <a:srgbClr val="FD71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sp>
        <p:nvSpPr>
          <p:cNvPr id="126" name="Rectangle 5"/>
          <p:cNvSpPr/>
          <p:nvPr/>
        </p:nvSpPr>
        <p:spPr>
          <a:xfrm>
            <a:off x="3236595" y="1298575"/>
            <a:ext cx="7308215" cy="1146175"/>
          </a:xfrm>
          <a:prstGeom prst="rect">
            <a:avLst/>
          </a:prstGeom>
          <a:noFill/>
          <a:ln w="9525">
            <a:noFill/>
          </a:ln>
        </p:spPr>
        <p:txBody>
          <a:bodyPr wrap="square" anchor="ctr" anchorCtr="0">
            <a:noAutofit/>
          </a:bodyPr>
          <a:p>
            <a:pPr algn="l" fontAlgn="ctr">
              <a:lnSpc>
                <a:spcPct val="100000"/>
              </a:lnSpc>
            </a:pPr>
            <a:r>
              <a:rPr lang="zh-CN" altLang="en-US" dirty="0">
                <a:latin typeface="楷体" panose="02010609060101010101" charset="-122"/>
                <a:ea typeface="楷体" panose="02010609060101010101" charset="-122"/>
              </a:rPr>
              <a:t>（1）根据第一段歌词特点，创编歌词</a:t>
            </a:r>
            <a:endParaRPr lang="zh-CN" altLang="en-US" dirty="0">
              <a:latin typeface="楷体" panose="02010609060101010101" charset="-122"/>
              <a:ea typeface="楷体" panose="02010609060101010101" charset="-122"/>
            </a:endParaRPr>
          </a:p>
          <a:p>
            <a:pPr algn="l" fontAlgn="ctr">
              <a:lnSpc>
                <a:spcPct val="100000"/>
              </a:lnSpc>
            </a:pPr>
            <a:r>
              <a:rPr lang="zh-CN" altLang="en-US" dirty="0">
                <a:latin typeface="楷体" panose="02010609060101010101" charset="-122"/>
                <a:ea typeface="楷体" panose="02010609060101010101" charset="-122"/>
              </a:rPr>
              <a:t>（2）根据歌曲特点，创编表演形式</a:t>
            </a:r>
            <a:endParaRPr lang="zh-CN" altLang="en-US" dirty="0">
              <a:latin typeface="楷体" panose="02010609060101010101" charset="-122"/>
              <a:ea typeface="楷体" panose="02010609060101010101" charset="-122"/>
            </a:endParaRPr>
          </a:p>
          <a:p>
            <a:pPr algn="l" fontAlgn="ctr">
              <a:lnSpc>
                <a:spcPct val="100000"/>
              </a:lnSpc>
            </a:pPr>
            <a:r>
              <a:rPr lang="zh-CN" altLang="en-US" dirty="0">
                <a:latin typeface="楷体" panose="02010609060101010101" charset="-122"/>
                <a:ea typeface="楷体" panose="02010609060101010101" charset="-122"/>
              </a:rPr>
              <a:t>（3）小组合作，演唱歌曲</a:t>
            </a:r>
            <a:endParaRPr lang="zh-CN" altLang="en-US" dirty="0">
              <a:latin typeface="楷体" panose="02010609060101010101" charset="-122"/>
              <a:ea typeface="楷体" panose="02010609060101010101" charset="-122"/>
            </a:endParaRPr>
          </a:p>
        </p:txBody>
      </p:sp>
      <p:sp>
        <p:nvSpPr>
          <p:cNvPr id="3" name="Rectangle 5"/>
          <p:cNvSpPr/>
          <p:nvPr/>
        </p:nvSpPr>
        <p:spPr>
          <a:xfrm>
            <a:off x="516255" y="1410335"/>
            <a:ext cx="1585595" cy="911225"/>
          </a:xfrm>
          <a:prstGeom prst="rect">
            <a:avLst/>
          </a:prstGeom>
          <a:noFill/>
          <a:ln w="9525">
            <a:noFill/>
          </a:ln>
        </p:spPr>
        <p:txBody>
          <a:bodyPr wrap="square" anchor="ctr" anchorCtr="0">
            <a:noAutofit/>
          </a:bodyPr>
          <a:p>
            <a:pPr algn="ctr" fontAlgn="ctr">
              <a:lnSpc>
                <a:spcPct val="100000"/>
              </a:lnSpc>
            </a:pPr>
            <a:r>
              <a:rPr lang="zh-CN" altLang="en-US" sz="2000" dirty="0">
                <a:latin typeface="楷体" panose="02010609060101010101" charset="-122"/>
                <a:ea typeface="楷体" panose="02010609060101010101" charset="-122"/>
              </a:rPr>
              <a:t>要</a:t>
            </a:r>
            <a:r>
              <a:rPr lang="en-US" altLang="zh-CN" sz="2000" dirty="0">
                <a:latin typeface="楷体" panose="02010609060101010101" charset="-122"/>
                <a:ea typeface="楷体" panose="02010609060101010101" charset="-122"/>
              </a:rPr>
              <a:t>  </a:t>
            </a:r>
            <a:r>
              <a:rPr lang="zh-CN" altLang="en-US" sz="2000" dirty="0">
                <a:latin typeface="楷体" panose="02010609060101010101" charset="-122"/>
                <a:ea typeface="楷体" panose="02010609060101010101" charset="-122"/>
              </a:rPr>
              <a:t>求</a:t>
            </a:r>
            <a:endParaRPr lang="zh-CN" altLang="en-US" sz="2000" dirty="0">
              <a:latin typeface="楷体" panose="02010609060101010101" charset="-122"/>
              <a:ea typeface="楷体" panose="02010609060101010101" charset="-122"/>
            </a:endParaRPr>
          </a:p>
        </p:txBody>
      </p:sp>
      <p:grpSp>
        <p:nvGrpSpPr>
          <p:cNvPr id="11" name="组合 10"/>
          <p:cNvGrpSpPr/>
          <p:nvPr/>
        </p:nvGrpSpPr>
        <p:grpSpPr>
          <a:xfrm>
            <a:off x="2854325" y="2444115"/>
            <a:ext cx="7691120" cy="3022600"/>
            <a:chOff x="4495" y="4163"/>
            <a:chExt cx="10412" cy="4286"/>
          </a:xfrm>
        </p:grpSpPr>
        <p:pic>
          <p:nvPicPr>
            <p:cNvPr id="5" name="Picture 42"/>
            <p:cNvPicPr>
              <a:picLocks noChangeAspect="1"/>
            </p:cNvPicPr>
            <p:nvPr/>
          </p:nvPicPr>
          <p:blipFill>
            <a:blip r:embed="rId2"/>
            <a:srcRect t="20321" r="2107" b="73952"/>
            <a:stretch>
              <a:fillRect/>
            </a:stretch>
          </p:blipFill>
          <p:spPr>
            <a:xfrm>
              <a:off x="4542" y="4163"/>
              <a:ext cx="10220" cy="500"/>
            </a:xfrm>
            <a:prstGeom prst="rect">
              <a:avLst/>
            </a:prstGeom>
            <a:solidFill>
              <a:schemeClr val="bg1">
                <a:alpha val="89803"/>
              </a:schemeClr>
            </a:solidFill>
            <a:ln w="28575" cap="flat" cmpd="sng">
              <a:noFill/>
              <a:prstDash val="sysDot"/>
              <a:miter/>
              <a:headEnd type="none" w="med" len="med"/>
              <a:tailEnd type="none" w="med" len="med"/>
            </a:ln>
          </p:spPr>
        </p:pic>
        <p:pic>
          <p:nvPicPr>
            <p:cNvPr id="6" name="Picture 42"/>
            <p:cNvPicPr>
              <a:picLocks noChangeAspect="1"/>
            </p:cNvPicPr>
            <p:nvPr/>
          </p:nvPicPr>
          <p:blipFill>
            <a:blip r:embed="rId2"/>
            <a:srcRect t="55588" r="2921" b="38742"/>
            <a:stretch>
              <a:fillRect/>
            </a:stretch>
          </p:blipFill>
          <p:spPr>
            <a:xfrm>
              <a:off x="4495" y="6063"/>
              <a:ext cx="10135" cy="495"/>
            </a:xfrm>
            <a:prstGeom prst="rect">
              <a:avLst/>
            </a:prstGeom>
            <a:solidFill>
              <a:schemeClr val="bg1">
                <a:alpha val="89803"/>
              </a:schemeClr>
            </a:solidFill>
            <a:ln w="28575" cap="flat" cmpd="sng">
              <a:noFill/>
              <a:prstDash val="sysDot"/>
              <a:miter/>
              <a:headEnd type="none" w="med" len="med"/>
              <a:tailEnd type="none" w="med" len="med"/>
            </a:ln>
          </p:spPr>
        </p:pic>
        <p:pic>
          <p:nvPicPr>
            <p:cNvPr id="7" name="Picture 42"/>
            <p:cNvPicPr>
              <a:picLocks noChangeAspect="1"/>
            </p:cNvPicPr>
            <p:nvPr/>
          </p:nvPicPr>
          <p:blipFill>
            <a:blip r:embed="rId2"/>
            <a:srcRect l="498" t="38143" r="4243" b="57046"/>
            <a:stretch>
              <a:fillRect/>
            </a:stretch>
          </p:blipFill>
          <p:spPr>
            <a:xfrm>
              <a:off x="4627" y="5190"/>
              <a:ext cx="9945" cy="420"/>
            </a:xfrm>
            <a:prstGeom prst="rect">
              <a:avLst/>
            </a:prstGeom>
            <a:solidFill>
              <a:schemeClr val="bg1">
                <a:alpha val="89803"/>
              </a:schemeClr>
            </a:solidFill>
            <a:ln w="28575" cap="flat" cmpd="sng">
              <a:noFill/>
              <a:prstDash val="sysDot"/>
              <a:miter/>
              <a:headEnd type="none" w="med" len="med"/>
              <a:tailEnd type="none" w="med" len="med"/>
            </a:ln>
          </p:spPr>
        </p:pic>
        <p:pic>
          <p:nvPicPr>
            <p:cNvPr id="8" name="Picture 42"/>
            <p:cNvPicPr>
              <a:picLocks noChangeAspect="1"/>
            </p:cNvPicPr>
            <p:nvPr/>
          </p:nvPicPr>
          <p:blipFill>
            <a:blip r:embed="rId2"/>
            <a:srcRect t="73743" r="574" b="19556"/>
            <a:stretch>
              <a:fillRect/>
            </a:stretch>
          </p:blipFill>
          <p:spPr>
            <a:xfrm>
              <a:off x="4527" y="7010"/>
              <a:ext cx="10380" cy="585"/>
            </a:xfrm>
            <a:prstGeom prst="rect">
              <a:avLst/>
            </a:prstGeom>
            <a:solidFill>
              <a:schemeClr val="bg1">
                <a:alpha val="89803"/>
              </a:schemeClr>
            </a:solidFill>
            <a:ln w="28575" cap="flat" cmpd="sng">
              <a:noFill/>
              <a:prstDash val="sysDot"/>
              <a:miter/>
              <a:headEnd type="none" w="med" len="med"/>
              <a:tailEnd type="none" w="med" len="med"/>
            </a:ln>
          </p:spPr>
        </p:pic>
        <p:pic>
          <p:nvPicPr>
            <p:cNvPr id="9" name="Picture 42"/>
            <p:cNvPicPr>
              <a:picLocks noChangeAspect="1"/>
            </p:cNvPicPr>
            <p:nvPr/>
          </p:nvPicPr>
          <p:blipFill>
            <a:blip r:embed="rId2"/>
            <a:srcRect t="92414" r="1771" b="2088"/>
            <a:stretch>
              <a:fillRect/>
            </a:stretch>
          </p:blipFill>
          <p:spPr>
            <a:xfrm>
              <a:off x="4527" y="7969"/>
              <a:ext cx="10255" cy="480"/>
            </a:xfrm>
            <a:prstGeom prst="rect">
              <a:avLst/>
            </a:prstGeom>
            <a:solidFill>
              <a:schemeClr val="bg1">
                <a:alpha val="89803"/>
              </a:schemeClr>
            </a:solidFill>
            <a:ln w="28575" cap="flat" cmpd="sng">
              <a:noFill/>
              <a:prstDash val="sysDot"/>
              <a:miter/>
              <a:headEnd type="none" w="med" len="med"/>
              <a:tailEnd type="none" w="med" len="med"/>
            </a:ln>
          </p:spPr>
        </p:pic>
      </p:grpSp>
      <p:sp>
        <p:nvSpPr>
          <p:cNvPr id="16" name="Rectangle 5"/>
          <p:cNvSpPr/>
          <p:nvPr/>
        </p:nvSpPr>
        <p:spPr>
          <a:xfrm>
            <a:off x="233045" y="3221990"/>
            <a:ext cx="2221230" cy="911225"/>
          </a:xfrm>
          <a:prstGeom prst="rect">
            <a:avLst/>
          </a:prstGeom>
          <a:noFill/>
          <a:ln w="9525">
            <a:noFill/>
          </a:ln>
        </p:spPr>
        <p:txBody>
          <a:bodyPr wrap="square" anchor="ctr" anchorCtr="0">
            <a:noAutofit/>
          </a:bodyPr>
          <a:p>
            <a:pPr algn="ctr" fontAlgn="ctr">
              <a:lnSpc>
                <a:spcPct val="100000"/>
              </a:lnSpc>
            </a:pPr>
            <a:r>
              <a:rPr lang="zh-CN" altLang="en-US" sz="2000" dirty="0">
                <a:latin typeface="楷体" panose="02010609060101010101" charset="-122"/>
                <a:ea typeface="楷体" panose="02010609060101010101" charset="-122"/>
              </a:rPr>
              <a:t>创编歌词</a:t>
            </a:r>
            <a:endParaRPr lang="zh-CN" altLang="en-US" sz="2000" dirty="0">
              <a:latin typeface="楷体" panose="02010609060101010101" charset="-122"/>
              <a:ea typeface="楷体" panose="02010609060101010101" charset="-122"/>
            </a:endParaRPr>
          </a:p>
        </p:txBody>
      </p:sp>
      <p:sp>
        <p:nvSpPr>
          <p:cNvPr id="18" name="Rectangle 5"/>
          <p:cNvSpPr/>
          <p:nvPr/>
        </p:nvSpPr>
        <p:spPr>
          <a:xfrm>
            <a:off x="379095" y="5723255"/>
            <a:ext cx="1919605" cy="911225"/>
          </a:xfrm>
          <a:prstGeom prst="rect">
            <a:avLst/>
          </a:prstGeom>
          <a:noFill/>
          <a:ln w="9525">
            <a:noFill/>
          </a:ln>
        </p:spPr>
        <p:txBody>
          <a:bodyPr wrap="square" anchor="ctr" anchorCtr="0">
            <a:noAutofit/>
          </a:bodyPr>
          <a:p>
            <a:pPr algn="ctr" fontAlgn="ctr">
              <a:lnSpc>
                <a:spcPct val="100000"/>
              </a:lnSpc>
            </a:pPr>
            <a:r>
              <a:rPr lang="zh-CN" altLang="en-US" sz="2000" dirty="0">
                <a:latin typeface="楷体" panose="02010609060101010101" charset="-122"/>
                <a:ea typeface="楷体" panose="02010609060101010101" charset="-122"/>
              </a:rPr>
              <a:t>创编表演形式</a:t>
            </a:r>
            <a:endParaRPr lang="zh-CN" altLang="en-US" sz="2000" dirty="0">
              <a:latin typeface="楷体" panose="02010609060101010101" charset="-122"/>
              <a:ea typeface="楷体" panose="02010609060101010101" charset="-122"/>
            </a:endParaRPr>
          </a:p>
        </p:txBody>
      </p:sp>
      <p:sp>
        <p:nvSpPr>
          <p:cNvPr id="20" name="文本框 19"/>
          <p:cNvSpPr txBox="1"/>
          <p:nvPr/>
        </p:nvSpPr>
        <p:spPr>
          <a:xfrm>
            <a:off x="6702425" y="2444750"/>
            <a:ext cx="1315085"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杜  鹃</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24" name="文本框 23"/>
          <p:cNvSpPr txBox="1"/>
          <p:nvPr/>
        </p:nvSpPr>
        <p:spPr>
          <a:xfrm>
            <a:off x="8606790" y="2434590"/>
            <a:ext cx="1315085"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杜 鹃</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25" name="文本框 24"/>
          <p:cNvSpPr txBox="1"/>
          <p:nvPr/>
        </p:nvSpPr>
        <p:spPr>
          <a:xfrm>
            <a:off x="7380605" y="3747135"/>
            <a:ext cx="1315085"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杜 鹃</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26" name="文本框 25"/>
          <p:cNvSpPr txBox="1"/>
          <p:nvPr/>
        </p:nvSpPr>
        <p:spPr>
          <a:xfrm>
            <a:off x="2773045" y="4451985"/>
            <a:ext cx="2396490" cy="365760"/>
          </a:xfrm>
          <a:prstGeom prst="rect">
            <a:avLst/>
          </a:prstGeom>
          <a:noFill/>
          <a:ln w="9525">
            <a:noFill/>
          </a:ln>
        </p:spPr>
        <p:txBody>
          <a:bodyPr wrap="square">
            <a:spAutoFit/>
          </a:bodyPr>
          <a:p>
            <a:pPr marL="0" indent="0" algn="ctr"/>
            <a:r>
              <a:rPr lang="zh-CN" altLang="en-US" b="1">
                <a:solidFill>
                  <a:srgbClr val="FF0000"/>
                </a:solidFill>
                <a:latin typeface="楷体" panose="02010609060101010101" charset="-122"/>
                <a:ea typeface="楷体" panose="02010609060101010101" charset="-122"/>
                <a:cs typeface="宋体" panose="02010600030101010101" pitchFamily="2" charset="-122"/>
                <a:sym typeface="+mn-ea"/>
              </a:rPr>
              <a:t>布谷 布谷 布谷 布谷</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27" name="文本框 26"/>
          <p:cNvSpPr txBox="1"/>
          <p:nvPr/>
        </p:nvSpPr>
        <p:spPr>
          <a:xfrm>
            <a:off x="6216650" y="4451985"/>
            <a:ext cx="1042670"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柳树绿</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29" name="文本框 28"/>
          <p:cNvSpPr txBox="1"/>
          <p:nvPr/>
        </p:nvSpPr>
        <p:spPr>
          <a:xfrm>
            <a:off x="9255760" y="4451985"/>
            <a:ext cx="1042670"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小草绿</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30" name="文本框 29"/>
          <p:cNvSpPr txBox="1"/>
          <p:nvPr/>
        </p:nvSpPr>
        <p:spPr>
          <a:xfrm>
            <a:off x="3956685" y="5100955"/>
            <a:ext cx="1042670"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柳树</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34" name="文本框 33"/>
          <p:cNvSpPr txBox="1"/>
          <p:nvPr/>
        </p:nvSpPr>
        <p:spPr>
          <a:xfrm>
            <a:off x="5393690" y="5100955"/>
            <a:ext cx="1042670"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发了芽</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36" name="文本框 35"/>
          <p:cNvSpPr txBox="1"/>
          <p:nvPr/>
        </p:nvSpPr>
        <p:spPr>
          <a:xfrm>
            <a:off x="7440930" y="5100955"/>
            <a:ext cx="1042670"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春意浓</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38" name="文本框 37"/>
          <p:cNvSpPr txBox="1"/>
          <p:nvPr/>
        </p:nvSpPr>
        <p:spPr>
          <a:xfrm>
            <a:off x="3576955" y="5898515"/>
            <a:ext cx="1042670"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接口唱</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39" name="文本框 38"/>
          <p:cNvSpPr txBox="1"/>
          <p:nvPr/>
        </p:nvSpPr>
        <p:spPr>
          <a:xfrm>
            <a:off x="5876925" y="5898515"/>
            <a:ext cx="1042670"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轮唱</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
        <p:nvSpPr>
          <p:cNvPr id="40" name="文本框 39"/>
          <p:cNvSpPr txBox="1"/>
          <p:nvPr/>
        </p:nvSpPr>
        <p:spPr>
          <a:xfrm>
            <a:off x="8017510" y="5898515"/>
            <a:ext cx="1042670" cy="365760"/>
          </a:xfrm>
          <a:prstGeom prst="rect">
            <a:avLst/>
          </a:prstGeom>
          <a:noFill/>
          <a:ln w="9525">
            <a:noFill/>
          </a:ln>
        </p:spPr>
        <p:txBody>
          <a:bodyPr wrap="square">
            <a:spAutoFit/>
          </a:bodyPr>
          <a:p>
            <a:pPr marL="0" indent="0" algn="ctr"/>
            <a:r>
              <a:rPr lang="zh-CN" altLang="en-US" b="1" u="none">
                <a:solidFill>
                  <a:srgbClr val="FF0000"/>
                </a:solidFill>
                <a:latin typeface="楷体" panose="02010609060101010101" charset="-122"/>
                <a:ea typeface="楷体" panose="02010609060101010101" charset="-122"/>
                <a:cs typeface="宋体" panose="02010600030101010101" pitchFamily="2" charset="-122"/>
              </a:rPr>
              <a:t>表演唱</a:t>
            </a:r>
            <a:endParaRPr lang="zh-CN" altLang="en-US" b="1" u="none">
              <a:solidFill>
                <a:srgbClr val="FF0000"/>
              </a:solidFill>
              <a:latin typeface="楷体" panose="02010609060101010101" charset="-122"/>
              <a:ea typeface="楷体" panose="0201060906010101010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ppt_x"/>
                                          </p:val>
                                        </p:tav>
                                        <p:tav tm="100000">
                                          <p:val>
                                            <p:strVal val="#ppt_x"/>
                                          </p:val>
                                        </p:tav>
                                      </p:tavLst>
                                    </p:anim>
                                    <p:anim calcmode="lin" valueType="num">
                                      <p:cBhvr additive="base">
                                        <p:cTn id="7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27" grpId="0"/>
      <p:bldP spid="29" grpId="0"/>
      <p:bldP spid="30" grpId="0"/>
      <p:bldP spid="34" grpId="0"/>
      <p:bldP spid="36" grpId="0"/>
      <p:bldP spid="38"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490710"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《斑鸠叫春》</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18" name="AutoShape 2"/>
          <p:cNvSpPr/>
          <p:nvPr/>
        </p:nvSpPr>
        <p:spPr>
          <a:xfrm>
            <a:off x="558800" y="1262380"/>
            <a:ext cx="10935970" cy="5233670"/>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graphicFrame>
        <p:nvGraphicFramePr>
          <p:cNvPr id="12" name="表格 11"/>
          <p:cNvGraphicFramePr/>
          <p:nvPr/>
        </p:nvGraphicFramePr>
        <p:xfrm>
          <a:off x="892810" y="1638935"/>
          <a:ext cx="9998710" cy="4481195"/>
        </p:xfrm>
        <a:graphic>
          <a:graphicData uri="http://schemas.openxmlformats.org/drawingml/2006/table">
            <a:tbl>
              <a:tblPr firstRow="1" bandRow="1">
                <a:tableStyleId>{5940675A-B579-460E-94D1-54222C63F5DA}</a:tableStyleId>
              </a:tblPr>
              <a:tblGrid>
                <a:gridCol w="1195557"/>
                <a:gridCol w="1442720"/>
                <a:gridCol w="1802108"/>
                <a:gridCol w="2002158"/>
                <a:gridCol w="1778083"/>
                <a:gridCol w="1778084"/>
              </a:tblGrid>
              <a:tr h="521335">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课时</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地区</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a:latin typeface="楷体" panose="02010609060101010101" charset="-122"/>
                          <a:ea typeface="楷体" panose="02010609060101010101" charset="-122"/>
                          <a:cs typeface="宋体" panose="02010600030101010101" pitchFamily="2" charset="-122"/>
                          <a:sym typeface="+mn-ea"/>
                        </a:rPr>
                        <a:t>表现方式</a:t>
                      </a:r>
                      <a:endParaRPr lang="zh-CN" altLang="en-US" sz="2400" b="0" u="none">
                        <a:latin typeface="楷体" panose="02010609060101010101" charset="-122"/>
                        <a:ea typeface="楷体" panose="02010609060101010101" charset="-122"/>
                        <a:cs typeface="宋体" panose="02010600030101010101" pitchFamily="2" charset="-122"/>
                        <a:sym typeface="+mn-ea"/>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创作手法</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特色</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鸟的形象</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853440">
                <a:tc>
                  <a:txBody>
                    <a:bodyPr/>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第一课时</a:t>
                      </a:r>
                      <a:endParaRPr lang="zh-CN" altLang="en-US" sz="18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鸟仔唱啾</a:t>
                      </a:r>
                      <a:endParaRPr lang="zh-CN" altLang="en-US" sz="18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3440">
                <a:tc>
                  <a:txBody>
                    <a:bodyPr/>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第二课时</a:t>
                      </a:r>
                      <a:endParaRPr lang="zh-CN" altLang="en-US" sz="18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斑鸠叫春</a:t>
                      </a:r>
                      <a:endParaRPr lang="zh-CN" altLang="en-US" sz="18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72820">
                <a:tc>
                  <a:txBody>
                    <a:bodyPr/>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第三课时</a:t>
                      </a:r>
                      <a:endParaRPr lang="zh-CN" altLang="en-US" sz="18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鸟雏舞乐</a:t>
                      </a:r>
                      <a:endParaRPr lang="zh-CN" altLang="en-US" sz="18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0160">
                <a:tc>
                  <a:txBody>
                    <a:bodyPr/>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第四课时</a:t>
                      </a:r>
                      <a:endParaRPr lang="zh-CN" altLang="en-US" sz="18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800" b="0" u="none">
                          <a:latin typeface="楷体" panose="02010609060101010101" charset="-122"/>
                          <a:ea typeface="楷体" panose="02010609060101010101" charset="-122"/>
                          <a:cs typeface="宋体" panose="02010600030101010101" pitchFamily="2" charset="-122"/>
                        </a:rPr>
                        <a:t>百鸟奏乐</a:t>
                      </a:r>
                      <a:endParaRPr lang="zh-CN" altLang="en-US" sz="18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algn="ctr">
                        <a:buNone/>
                      </a:pP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249170" y="2385060"/>
            <a:ext cx="1080135" cy="396240"/>
          </a:xfrm>
          <a:prstGeom prst="rect">
            <a:avLst/>
          </a:prstGeom>
          <a:noFill/>
          <a:ln w="9525">
            <a:noFill/>
          </a:ln>
        </p:spPr>
        <p:txBody>
          <a:bodyPr wrap="square">
            <a:spAutoFit/>
          </a:bodyPr>
          <a:p>
            <a:pPr marL="0" indent="0" algn="ctr"/>
            <a:r>
              <a:rPr lang="zh-CN" altLang="en-US" sz="2000" b="1" u="none">
                <a:latin typeface="楷体" panose="02010609060101010101" charset="-122"/>
                <a:ea typeface="楷体" panose="02010609060101010101" charset="-122"/>
                <a:cs typeface="宋体" panose="02010600030101010101" pitchFamily="2" charset="-122"/>
              </a:rPr>
              <a:t>台湾</a:t>
            </a:r>
            <a:endParaRPr lang="zh-CN" altLang="en-US" sz="2000" b="1" u="none">
              <a:latin typeface="楷体" panose="02010609060101010101" charset="-122"/>
              <a:ea typeface="楷体" panose="02010609060101010101" charset="-122"/>
              <a:cs typeface="宋体" panose="02010600030101010101" pitchFamily="2" charset="-122"/>
            </a:endParaRPr>
          </a:p>
        </p:txBody>
      </p:sp>
      <p:sp>
        <p:nvSpPr>
          <p:cNvPr id="6" name="文本框 5"/>
          <p:cNvSpPr txBox="1"/>
          <p:nvPr/>
        </p:nvSpPr>
        <p:spPr>
          <a:xfrm>
            <a:off x="3858895" y="2385060"/>
            <a:ext cx="1080135" cy="396240"/>
          </a:xfrm>
          <a:prstGeom prst="rect">
            <a:avLst/>
          </a:prstGeom>
          <a:noFill/>
          <a:ln w="9525">
            <a:noFill/>
          </a:ln>
        </p:spPr>
        <p:txBody>
          <a:bodyPr wrap="square">
            <a:spAutoFit/>
          </a:bodyPr>
          <a:p>
            <a:pPr marL="0" indent="0" algn="ctr"/>
            <a:r>
              <a:rPr lang="zh-CN" altLang="en-US" sz="2000" b="1" u="none">
                <a:latin typeface="楷体" panose="02010609060101010101" charset="-122"/>
                <a:ea typeface="楷体" panose="02010609060101010101" charset="-122"/>
                <a:cs typeface="宋体" panose="02010600030101010101" pitchFamily="2" charset="-122"/>
              </a:rPr>
              <a:t>童谣</a:t>
            </a:r>
            <a:endParaRPr lang="zh-CN" altLang="en-US" sz="2000" b="1" u="none">
              <a:latin typeface="楷体" panose="02010609060101010101" charset="-122"/>
              <a:ea typeface="楷体" panose="02010609060101010101" charset="-122"/>
              <a:cs typeface="宋体" panose="02010600030101010101" pitchFamily="2" charset="-122"/>
            </a:endParaRPr>
          </a:p>
        </p:txBody>
      </p:sp>
      <p:sp>
        <p:nvSpPr>
          <p:cNvPr id="8" name="文本框 7"/>
          <p:cNvSpPr txBox="1"/>
          <p:nvPr/>
        </p:nvSpPr>
        <p:spPr>
          <a:xfrm>
            <a:off x="5410835" y="2385060"/>
            <a:ext cx="1974215" cy="396240"/>
          </a:xfrm>
          <a:prstGeom prst="rect">
            <a:avLst/>
          </a:prstGeom>
          <a:noFill/>
          <a:ln w="9525">
            <a:noFill/>
          </a:ln>
        </p:spPr>
        <p:txBody>
          <a:bodyPr wrap="square">
            <a:spAutoFit/>
          </a:bodyPr>
          <a:p>
            <a:pPr marL="0" indent="0" algn="ctr"/>
            <a:r>
              <a:rPr lang="zh-CN" altLang="en-US" sz="2000" b="1" u="none">
                <a:latin typeface="楷体" panose="02010609060101010101" charset="-122"/>
                <a:ea typeface="楷体" panose="02010609060101010101" charset="-122"/>
                <a:cs typeface="宋体" panose="02010600030101010101" pitchFamily="2" charset="-122"/>
              </a:rPr>
              <a:t>衬词、下滑音</a:t>
            </a:r>
            <a:endParaRPr lang="zh-CN" altLang="en-US" sz="2000" b="1" u="none">
              <a:latin typeface="楷体" panose="02010609060101010101" charset="-122"/>
              <a:ea typeface="楷体" panose="02010609060101010101" charset="-122"/>
              <a:cs typeface="宋体" panose="02010600030101010101" pitchFamily="2" charset="-122"/>
            </a:endParaRPr>
          </a:p>
        </p:txBody>
      </p:sp>
      <p:sp>
        <p:nvSpPr>
          <p:cNvPr id="9" name="文本框 8"/>
          <p:cNvSpPr txBox="1"/>
          <p:nvPr/>
        </p:nvSpPr>
        <p:spPr>
          <a:xfrm>
            <a:off x="7505700" y="2385060"/>
            <a:ext cx="1449070" cy="396240"/>
          </a:xfrm>
          <a:prstGeom prst="rect">
            <a:avLst/>
          </a:prstGeom>
          <a:noFill/>
          <a:ln w="9525">
            <a:noFill/>
          </a:ln>
        </p:spPr>
        <p:txBody>
          <a:bodyPr wrap="square">
            <a:spAutoFit/>
          </a:bodyPr>
          <a:p>
            <a:pPr marL="0" indent="0" algn="ctr"/>
            <a:r>
              <a:rPr lang="zh-CN" altLang="en-US" sz="2000" b="1" u="none">
                <a:latin typeface="楷体" panose="02010609060101010101" charset="-122"/>
                <a:ea typeface="楷体" panose="02010609060101010101" charset="-122"/>
                <a:cs typeface="宋体" panose="02010600030101010101" pitchFamily="2" charset="-122"/>
              </a:rPr>
              <a:t>闽南方言</a:t>
            </a:r>
            <a:endParaRPr lang="zh-CN" altLang="en-US" sz="2000" b="1" u="none">
              <a:latin typeface="楷体" panose="02010609060101010101" charset="-122"/>
              <a:ea typeface="楷体" panose="02010609060101010101" charset="-122"/>
              <a:cs typeface="宋体" panose="02010600030101010101" pitchFamily="2" charset="-122"/>
            </a:endParaRPr>
          </a:p>
        </p:txBody>
      </p:sp>
      <p:sp>
        <p:nvSpPr>
          <p:cNvPr id="10" name="文本框 9"/>
          <p:cNvSpPr txBox="1"/>
          <p:nvPr/>
        </p:nvSpPr>
        <p:spPr>
          <a:xfrm>
            <a:off x="9184005" y="2385060"/>
            <a:ext cx="1517650" cy="398780"/>
          </a:xfrm>
          <a:prstGeom prst="rect">
            <a:avLst/>
          </a:prstGeom>
          <a:noFill/>
          <a:ln w="9525">
            <a:noFill/>
          </a:ln>
        </p:spPr>
        <p:txBody>
          <a:bodyPr wrap="square">
            <a:spAutoFit/>
          </a:bodyPr>
          <a:p>
            <a:pPr marL="0" indent="0" algn="ctr"/>
            <a:r>
              <a:rPr lang="zh-CN" altLang="en-US" sz="2000" b="1" u="none">
                <a:latin typeface="楷体" panose="02010609060101010101" charset="-122"/>
                <a:ea typeface="楷体" panose="02010609060101010101" charset="-122"/>
                <a:cs typeface="宋体" panose="02010600030101010101" pitchFamily="2" charset="-122"/>
              </a:rPr>
              <a:t>风趣、诙谐</a:t>
            </a:r>
            <a:r>
              <a:rPr lang="en-US" altLang="zh-CN" sz="2000" b="1" u="none">
                <a:latin typeface="楷体" panose="02010609060101010101" charset="-122"/>
                <a:ea typeface="楷体" panose="02010609060101010101" charset="-122"/>
                <a:cs typeface="宋体" panose="02010600030101010101" pitchFamily="2" charset="-122"/>
              </a:rPr>
              <a:t> </a:t>
            </a:r>
            <a:endParaRPr lang="en-US" altLang="zh-CN" sz="2000" b="1" u="none">
              <a:latin typeface="楷体" panose="02010609060101010101" charset="-122"/>
              <a:ea typeface="楷体" panose="02010609060101010101" charset="-122"/>
              <a:cs typeface="宋体" panose="02010600030101010101" pitchFamily="2" charset="-122"/>
            </a:endParaRPr>
          </a:p>
        </p:txBody>
      </p:sp>
      <p:sp>
        <p:nvSpPr>
          <p:cNvPr id="3" name="文本框 2"/>
          <p:cNvSpPr txBox="1"/>
          <p:nvPr/>
        </p:nvSpPr>
        <p:spPr>
          <a:xfrm>
            <a:off x="2249170" y="3283585"/>
            <a:ext cx="1080135" cy="396240"/>
          </a:xfrm>
          <a:prstGeom prst="rect">
            <a:avLst/>
          </a:prstGeom>
          <a:noFill/>
          <a:ln w="9525">
            <a:noFill/>
          </a:ln>
        </p:spPr>
        <p:txBody>
          <a:bodyPr wrap="square">
            <a:spAutoFit/>
          </a:bodyPr>
          <a:p>
            <a:pPr marL="0" indent="0" algn="ctr"/>
            <a:r>
              <a:rPr lang="zh-CN" altLang="zh-CN" sz="2000" b="1" u="none">
                <a:latin typeface="楷体" panose="02010609060101010101" charset="-122"/>
                <a:ea typeface="楷体" panose="02010609060101010101" charset="-122"/>
                <a:cs typeface="宋体" panose="02010600030101010101" pitchFamily="2" charset="-122"/>
              </a:rPr>
              <a:t>江西</a:t>
            </a:r>
            <a:endParaRPr lang="zh-CN" altLang="zh-CN" sz="2000" b="1" u="none">
              <a:latin typeface="楷体" panose="02010609060101010101" charset="-122"/>
              <a:ea typeface="楷体" panose="02010609060101010101" charset="-122"/>
              <a:cs typeface="宋体" panose="02010600030101010101" pitchFamily="2" charset="-122"/>
            </a:endParaRPr>
          </a:p>
        </p:txBody>
      </p:sp>
      <p:sp>
        <p:nvSpPr>
          <p:cNvPr id="7" name="文本框 6"/>
          <p:cNvSpPr txBox="1"/>
          <p:nvPr/>
        </p:nvSpPr>
        <p:spPr>
          <a:xfrm>
            <a:off x="3858895" y="3200400"/>
            <a:ext cx="1080135" cy="396240"/>
          </a:xfrm>
          <a:prstGeom prst="rect">
            <a:avLst/>
          </a:prstGeom>
          <a:noFill/>
          <a:ln w="9525">
            <a:noFill/>
          </a:ln>
        </p:spPr>
        <p:txBody>
          <a:bodyPr wrap="square">
            <a:spAutoFit/>
          </a:bodyPr>
          <a:p>
            <a:pPr marL="0" indent="0" algn="ctr"/>
            <a:r>
              <a:rPr lang="zh-CN" altLang="en-US" sz="2000" b="1" u="none">
                <a:latin typeface="楷体" panose="02010609060101010101" charset="-122"/>
                <a:ea typeface="楷体" panose="02010609060101010101" charset="-122"/>
                <a:cs typeface="宋体" panose="02010600030101010101" pitchFamily="2" charset="-122"/>
              </a:rPr>
              <a:t>民歌</a:t>
            </a:r>
            <a:endParaRPr lang="zh-CN" altLang="en-US" sz="2000" b="1" u="none">
              <a:latin typeface="楷体" panose="02010609060101010101" charset="-122"/>
              <a:ea typeface="楷体" panose="02010609060101010101" charset="-122"/>
              <a:cs typeface="宋体" panose="02010600030101010101" pitchFamily="2" charset="-122"/>
            </a:endParaRPr>
          </a:p>
        </p:txBody>
      </p:sp>
      <p:sp>
        <p:nvSpPr>
          <p:cNvPr id="11" name="文本框 10"/>
          <p:cNvSpPr txBox="1"/>
          <p:nvPr/>
        </p:nvSpPr>
        <p:spPr>
          <a:xfrm>
            <a:off x="5419725" y="3050540"/>
            <a:ext cx="2024380" cy="701040"/>
          </a:xfrm>
          <a:prstGeom prst="rect">
            <a:avLst/>
          </a:prstGeom>
          <a:noFill/>
          <a:ln w="9525">
            <a:noFill/>
          </a:ln>
        </p:spPr>
        <p:txBody>
          <a:bodyPr wrap="square">
            <a:spAutoFit/>
          </a:bodyPr>
          <a:p>
            <a:pPr marL="0" indent="0" algn="ctr"/>
            <a:r>
              <a:rPr lang="zh-CN" altLang="en-US" sz="2000" b="1" u="none">
                <a:latin typeface="楷体" panose="02010609060101010101" charset="-122"/>
                <a:ea typeface="楷体" panose="02010609060101010101" charset="-122"/>
                <a:cs typeface="宋体" panose="02010600030101010101" pitchFamily="2" charset="-122"/>
              </a:rPr>
              <a:t>衬词、下滑音、</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ctr"/>
            <a:r>
              <a:rPr lang="zh-CN" altLang="en-US" sz="2000" b="1" u="none">
                <a:latin typeface="楷体" panose="02010609060101010101" charset="-122"/>
                <a:ea typeface="楷体" panose="02010609060101010101" charset="-122"/>
                <a:cs typeface="宋体" panose="02010600030101010101" pitchFamily="2" charset="-122"/>
              </a:rPr>
              <a:t>一字多音、重复</a:t>
            </a:r>
            <a:endParaRPr lang="zh-CN" altLang="en-US" sz="2000" b="1" u="none">
              <a:latin typeface="楷体" panose="02010609060101010101" charset="-122"/>
              <a:ea typeface="楷体" panose="02010609060101010101" charset="-122"/>
              <a:cs typeface="宋体" panose="02010600030101010101" pitchFamily="2" charset="-122"/>
            </a:endParaRPr>
          </a:p>
        </p:txBody>
      </p:sp>
      <p:sp>
        <p:nvSpPr>
          <p:cNvPr id="13" name="文本框 12"/>
          <p:cNvSpPr txBox="1"/>
          <p:nvPr/>
        </p:nvSpPr>
        <p:spPr>
          <a:xfrm>
            <a:off x="8966835" y="3118485"/>
            <a:ext cx="2068830" cy="701040"/>
          </a:xfrm>
          <a:prstGeom prst="rect">
            <a:avLst/>
          </a:prstGeom>
          <a:noFill/>
          <a:ln w="9525">
            <a:noFill/>
          </a:ln>
        </p:spPr>
        <p:txBody>
          <a:bodyPr wrap="square">
            <a:spAutoFit/>
          </a:bodyPr>
          <a:p>
            <a:pPr marL="0" algn="ctr"/>
            <a:r>
              <a:rPr lang="zh-CN" altLang="en-US" sz="2000" b="1" u="none">
                <a:latin typeface="楷体" panose="02010609060101010101" charset="-122"/>
                <a:ea typeface="楷体" panose="02010609060101010101" charset="-122"/>
                <a:cs typeface="宋体" panose="02010600030101010101" pitchFamily="2" charset="-122"/>
              </a:rPr>
              <a:t>灵动</a:t>
            </a:r>
            <a:endParaRPr lang="zh-CN" altLang="en-US" sz="2000" b="1" u="none">
              <a:latin typeface="楷体" panose="02010609060101010101" charset="-122"/>
              <a:ea typeface="楷体" panose="02010609060101010101" charset="-122"/>
              <a:cs typeface="宋体" panose="02010600030101010101" pitchFamily="2" charset="-122"/>
            </a:endParaRPr>
          </a:p>
          <a:p>
            <a:pPr marL="0" algn="ctr"/>
            <a:r>
              <a:rPr lang="zh-CN" altLang="en-US" sz="2000" b="1">
                <a:latin typeface="楷体" panose="02010609060101010101" charset="-122"/>
                <a:ea typeface="楷体" panose="02010609060101010101" charset="-122"/>
                <a:cs typeface="宋体" panose="02010600030101010101" pitchFamily="2" charset="-122"/>
                <a:sym typeface="+mn-ea"/>
              </a:rPr>
              <a:t>勃勃生机</a:t>
            </a:r>
            <a:endParaRPr lang="zh-CN" altLang="en-US" sz="2000" b="1" u="none">
              <a:latin typeface="楷体" panose="02010609060101010101" charset="-122"/>
              <a:ea typeface="楷体" panose="02010609060101010101" charset="-122"/>
              <a:cs typeface="宋体" panose="02010600030101010101" pitchFamily="2" charset="-122"/>
            </a:endParaRPr>
          </a:p>
        </p:txBody>
      </p:sp>
      <p:sp>
        <p:nvSpPr>
          <p:cNvPr id="14" name="文本框 13"/>
          <p:cNvSpPr txBox="1"/>
          <p:nvPr/>
        </p:nvSpPr>
        <p:spPr>
          <a:xfrm>
            <a:off x="7505700" y="3230880"/>
            <a:ext cx="1449070" cy="396240"/>
          </a:xfrm>
          <a:prstGeom prst="rect">
            <a:avLst/>
          </a:prstGeom>
          <a:noFill/>
          <a:ln w="9525">
            <a:noFill/>
          </a:ln>
        </p:spPr>
        <p:txBody>
          <a:bodyPr wrap="square">
            <a:spAutoFit/>
          </a:bodyPr>
          <a:p>
            <a:pPr marL="0" indent="0" algn="ctr"/>
            <a:r>
              <a:rPr lang="zh-CN" altLang="en-US" sz="2000" b="1">
                <a:latin typeface="楷体" panose="02010609060101010101" charset="-122"/>
                <a:ea typeface="楷体" panose="02010609060101010101" charset="-122"/>
                <a:cs typeface="宋体" panose="02010600030101010101" pitchFamily="2" charset="-122"/>
                <a:sym typeface="+mn-ea"/>
              </a:rPr>
              <a:t>赣南语汇</a:t>
            </a:r>
            <a:endParaRPr lang="zh-CN" altLang="en-US" sz="2000" b="1" u="none">
              <a:latin typeface="楷体" panose="02010609060101010101" charset="-122"/>
              <a:ea typeface="楷体" panose="02010609060101010101"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3" grpId="0"/>
      <p:bldP spid="7"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3702685" y="1945005"/>
            <a:ext cx="5562600" cy="3688080"/>
          </a:xfrm>
          <a:prstGeom prst="rect">
            <a:avLst/>
          </a:prstGeom>
          <a:noFill/>
          <a:ln w="9525">
            <a:noFill/>
          </a:ln>
        </p:spPr>
        <p:txBody>
          <a:bodyPr wrap="square">
            <a:spAutoFit/>
          </a:bodyPr>
          <a:p>
            <a:pPr marL="0" indent="0" algn="l"/>
            <a:r>
              <a:rPr lang="zh-CN" altLang="en-US" sz="3200" b="1" u="none">
                <a:latin typeface="楷体" panose="02010609060101010101" charset="-122"/>
                <a:ea typeface="楷体" panose="02010609060101010101" charset="-122"/>
                <a:cs typeface="宋体" panose="02010600030101010101" pitchFamily="2" charset="-122"/>
              </a:rPr>
              <a:t>一、指导思想与理论依据</a:t>
            </a:r>
            <a:endParaRPr lang="zh-CN" altLang="en-US" sz="3200" b="1" u="none">
              <a:latin typeface="楷体" panose="02010609060101010101" charset="-122"/>
              <a:ea typeface="楷体" panose="02010609060101010101" charset="-122"/>
              <a:cs typeface="宋体" panose="02010600030101010101" pitchFamily="2" charset="-122"/>
            </a:endParaRPr>
          </a:p>
          <a:p>
            <a:pPr marL="0" indent="0" algn="l"/>
            <a:endParaRPr lang="zh-CN" altLang="en-US" sz="3600" b="1" u="none">
              <a:latin typeface="楷体" panose="02010609060101010101" charset="-122"/>
              <a:ea typeface="楷体" panose="02010609060101010101" charset="-122"/>
              <a:cs typeface="宋体" panose="02010600030101010101" pitchFamily="2" charset="-122"/>
            </a:endParaRPr>
          </a:p>
          <a:p>
            <a:pPr marL="0" indent="0" algn="l"/>
            <a:r>
              <a:rPr lang="zh-CN" altLang="en-US" sz="3200" b="1" u="none">
                <a:latin typeface="楷体" panose="02010609060101010101" charset="-122"/>
                <a:ea typeface="楷体" panose="02010609060101010101" charset="-122"/>
                <a:cs typeface="宋体" panose="02010600030101010101" pitchFamily="2" charset="-122"/>
              </a:rPr>
              <a:t>二、单元学习背景分析</a:t>
            </a:r>
            <a:endParaRPr lang="zh-CN" altLang="en-US" sz="3200" b="1" u="none">
              <a:latin typeface="楷体" panose="02010609060101010101" charset="-122"/>
              <a:ea typeface="楷体" panose="02010609060101010101" charset="-122"/>
              <a:cs typeface="宋体" panose="02010600030101010101" pitchFamily="2" charset="-122"/>
            </a:endParaRPr>
          </a:p>
          <a:p>
            <a:pPr marL="0" indent="0" algn="l"/>
            <a:endParaRPr lang="zh-CN" altLang="en-US" sz="3600" b="1" u="none">
              <a:latin typeface="楷体" panose="02010609060101010101" charset="-122"/>
              <a:ea typeface="楷体" panose="02010609060101010101" charset="-122"/>
              <a:cs typeface="宋体" panose="02010600030101010101" pitchFamily="2" charset="-122"/>
            </a:endParaRPr>
          </a:p>
          <a:p>
            <a:pPr marL="0" indent="0" algn="l"/>
            <a:r>
              <a:rPr lang="zh-CN" altLang="en-US" sz="3200" b="1" u="none">
                <a:latin typeface="楷体" panose="02010609060101010101" charset="-122"/>
                <a:ea typeface="楷体" panose="02010609060101010101" charset="-122"/>
                <a:cs typeface="宋体" panose="02010600030101010101" pitchFamily="2" charset="-122"/>
              </a:rPr>
              <a:t>三、单元学习目标</a:t>
            </a:r>
            <a:endParaRPr lang="zh-CN" altLang="en-US" sz="3200" b="1" u="none">
              <a:latin typeface="楷体" panose="02010609060101010101" charset="-122"/>
              <a:ea typeface="楷体" panose="02010609060101010101" charset="-122"/>
              <a:cs typeface="宋体" panose="02010600030101010101" pitchFamily="2" charset="-122"/>
            </a:endParaRPr>
          </a:p>
          <a:p>
            <a:pPr marL="0" indent="0" algn="l"/>
            <a:endParaRPr lang="zh-CN" altLang="en-US" sz="3600" b="1" u="none">
              <a:latin typeface="楷体" panose="02010609060101010101" charset="-122"/>
              <a:ea typeface="楷体" panose="02010609060101010101" charset="-122"/>
              <a:cs typeface="宋体" panose="02010600030101010101" pitchFamily="2" charset="-122"/>
            </a:endParaRPr>
          </a:p>
          <a:p>
            <a:pPr marL="0" indent="0" algn="l"/>
            <a:r>
              <a:rPr lang="zh-CN" altLang="en-US" sz="3200" b="1" u="none">
                <a:latin typeface="楷体" panose="02010609060101010101" charset="-122"/>
                <a:ea typeface="楷体" panose="02010609060101010101" charset="-122"/>
                <a:cs typeface="宋体" panose="02010600030101010101" pitchFamily="2" charset="-122"/>
              </a:rPr>
              <a:t>四、单元学习思路</a:t>
            </a:r>
            <a:endParaRPr lang="zh-CN" altLang="en-US" sz="3200" b="1" u="none">
              <a:latin typeface="楷体" panose="02010609060101010101" charset="-122"/>
              <a:ea typeface="楷体" panose="020106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121920" y="806450"/>
            <a:ext cx="5562600" cy="579120"/>
          </a:xfrm>
          <a:prstGeom prst="rect">
            <a:avLst/>
          </a:prstGeom>
          <a:noFill/>
          <a:ln w="9525">
            <a:noFill/>
          </a:ln>
        </p:spPr>
        <p:txBody>
          <a:bodyPr wrap="square">
            <a:spAutoFit/>
          </a:bodyPr>
          <a:p>
            <a:pPr marL="0" indent="0" algn="l"/>
            <a:r>
              <a:rPr lang="zh-CN" altLang="en-US" sz="3200" b="1" u="none">
                <a:latin typeface="楷体" panose="02010609060101010101" charset="-122"/>
                <a:ea typeface="楷体" panose="02010609060101010101" charset="-122"/>
                <a:cs typeface="宋体" panose="02010600030101010101" pitchFamily="2" charset="-122"/>
              </a:rPr>
              <a:t>一、指导思想与理论依据</a:t>
            </a:r>
            <a:endParaRPr lang="zh-CN" altLang="en-US" sz="3200" b="1" u="none">
              <a:latin typeface="楷体" panose="02010609060101010101" charset="-122"/>
              <a:ea typeface="楷体" panose="020106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18" name="AutoShape 2"/>
          <p:cNvSpPr/>
          <p:nvPr/>
        </p:nvSpPr>
        <p:spPr>
          <a:xfrm>
            <a:off x="558800" y="1451610"/>
            <a:ext cx="10935970" cy="5044440"/>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3" name="文本框 2"/>
          <p:cNvSpPr txBox="1"/>
          <p:nvPr/>
        </p:nvSpPr>
        <p:spPr>
          <a:xfrm>
            <a:off x="2677795" y="1687830"/>
            <a:ext cx="6697345" cy="4572000"/>
          </a:xfrm>
          <a:prstGeom prst="rect">
            <a:avLst/>
          </a:prstGeom>
          <a:noFill/>
          <a:ln w="9525">
            <a:noFill/>
          </a:ln>
        </p:spPr>
        <p:txBody>
          <a:bodyPr wrap="square">
            <a:spAutoFit/>
          </a:bodyPr>
          <a:p>
            <a:pPr marL="0" indent="0" algn="l">
              <a:lnSpc>
                <a:spcPct val="150000"/>
              </a:lnSpc>
            </a:pPr>
            <a:r>
              <a:rPr lang="zh-CN" altLang="en-US" sz="2000" b="1" u="none">
                <a:latin typeface="楷体" panose="02010609060101010101" charset="-122"/>
                <a:ea typeface="楷体" panose="02010609060101010101" charset="-122"/>
                <a:cs typeface="宋体" panose="02010600030101010101" pitchFamily="2" charset="-122"/>
              </a:rPr>
              <a:t>习近平总书记关于美育的重要论述精神</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l">
              <a:lnSpc>
                <a:spcPct val="150000"/>
              </a:lnSpc>
            </a:pPr>
            <a:r>
              <a:rPr lang="zh-CN" altLang="en-US" sz="2000" b="1" u="none">
                <a:latin typeface="楷体" panose="02010609060101010101" charset="-122"/>
                <a:ea typeface="楷体" panose="02010609060101010101" charset="-122"/>
                <a:cs typeface="宋体" panose="02010600030101010101" pitchFamily="2" charset="-122"/>
              </a:rPr>
              <a:t>2022年义务教育《艺术课程标准》</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l">
              <a:lnSpc>
                <a:spcPct val="150000"/>
              </a:lnSpc>
            </a:pPr>
            <a:r>
              <a:rPr lang="zh-CN" altLang="en-US">
                <a:latin typeface="楷体" panose="02010609060101010101" charset="-122"/>
                <a:ea typeface="楷体" panose="02010609060101010101" charset="-122"/>
                <a:cs typeface="宋体" panose="02010600030101010101" pitchFamily="2" charset="-122"/>
                <a:sym typeface="+mn-ea"/>
              </a:rPr>
              <a:t>    “增进对中国音乐文化的喜爱之情，了解世界多元音乐文化，开阔音乐视野。关注社会生活和社会文化中的音乐现象”</a:t>
            </a:r>
            <a:endParaRPr lang="zh-CN" altLang="en-US" u="none">
              <a:latin typeface="楷体" panose="02010609060101010101" charset="-122"/>
              <a:ea typeface="楷体" panose="02010609060101010101" charset="-122"/>
              <a:cs typeface="宋体" panose="02010600030101010101" pitchFamily="2" charset="-122"/>
              <a:sym typeface="+mn-ea"/>
            </a:endParaRPr>
          </a:p>
          <a:p>
            <a:pPr marL="0" indent="0" algn="l">
              <a:lnSpc>
                <a:spcPct val="150000"/>
              </a:lnSpc>
            </a:pPr>
            <a:endParaRPr lang="zh-CN" altLang="en-US" sz="2000" u="none">
              <a:latin typeface="楷体" panose="02010609060101010101" charset="-122"/>
              <a:ea typeface="楷体" panose="02010609060101010101" charset="-122"/>
              <a:cs typeface="宋体" panose="02010600030101010101" pitchFamily="2" charset="-122"/>
            </a:endParaRPr>
          </a:p>
          <a:p>
            <a:pPr marL="0" indent="0" algn="ctr">
              <a:lnSpc>
                <a:spcPct val="150000"/>
              </a:lnSpc>
            </a:pPr>
            <a:endParaRPr lang="zh-CN" altLang="en-US" sz="2000" b="1" u="none">
              <a:latin typeface="楷体" panose="02010609060101010101" charset="-122"/>
              <a:ea typeface="楷体" panose="02010609060101010101" charset="-122"/>
              <a:cs typeface="宋体" panose="02010600030101010101" pitchFamily="2" charset="-122"/>
            </a:endParaRPr>
          </a:p>
          <a:p>
            <a:pPr marL="0" indent="0" algn="ctr">
              <a:lnSpc>
                <a:spcPct val="150000"/>
              </a:lnSpc>
            </a:pPr>
            <a:r>
              <a:rPr lang="zh-CN" altLang="en-US" sz="2000" b="1" u="none">
                <a:latin typeface="楷体" panose="02010609060101010101" charset="-122"/>
                <a:ea typeface="楷体" panose="02010609060101010101" charset="-122"/>
                <a:cs typeface="宋体" panose="02010600030101010101" pitchFamily="2" charset="-122"/>
              </a:rPr>
              <a:t>“立德树人”</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ctr">
              <a:lnSpc>
                <a:spcPct val="150000"/>
              </a:lnSpc>
            </a:pPr>
            <a:r>
              <a:rPr lang="zh-CN" altLang="en-US" sz="2000" b="1" u="none">
                <a:latin typeface="楷体" panose="02010609060101010101" charset="-122"/>
                <a:ea typeface="楷体" panose="02010609060101010101" charset="-122"/>
                <a:cs typeface="宋体" panose="02010600030101010101" pitchFamily="2" charset="-122"/>
              </a:rPr>
              <a:t>“深度学习”</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ctr">
              <a:lnSpc>
                <a:spcPct val="150000"/>
              </a:lnSpc>
            </a:pPr>
            <a:r>
              <a:rPr lang="zh-CN" altLang="en-US" sz="2000" b="1" u="none">
                <a:latin typeface="楷体" panose="02010609060101010101" charset="-122"/>
                <a:ea typeface="楷体" panose="02010609060101010101" charset="-122"/>
                <a:cs typeface="宋体" panose="02010600030101010101" pitchFamily="2" charset="-122"/>
              </a:rPr>
              <a:t>“单元主题学习”</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ctr">
              <a:lnSpc>
                <a:spcPct val="150000"/>
              </a:lnSpc>
            </a:pPr>
            <a:r>
              <a:rPr lang="zh-CN" altLang="en-US" sz="2000" b="1" u="none">
                <a:latin typeface="楷体" panose="02010609060101010101" charset="-122"/>
                <a:ea typeface="楷体" panose="02010609060101010101" charset="-122"/>
                <a:cs typeface="宋体" panose="02010600030101010101" pitchFamily="2" charset="-122"/>
              </a:rPr>
              <a:t>艺术核心素养</a:t>
            </a:r>
            <a:endParaRPr lang="zh-CN" altLang="en-US" sz="2000" b="1" u="none">
              <a:latin typeface="楷体" panose="02010609060101010101" charset="-122"/>
              <a:ea typeface="楷体" panose="02010609060101010101" charset="-122"/>
              <a:cs typeface="宋体" panose="02010600030101010101" pitchFamily="2" charset="-122"/>
            </a:endParaRPr>
          </a:p>
        </p:txBody>
      </p:sp>
      <p:cxnSp>
        <p:nvCxnSpPr>
          <p:cNvPr id="6" name="直接连接符 5"/>
          <p:cNvCxnSpPr>
            <a:stCxn id="34818" idx="1"/>
            <a:endCxn id="34818" idx="3"/>
          </p:cNvCxnSpPr>
          <p:nvPr/>
        </p:nvCxnSpPr>
        <p:spPr>
          <a:xfrm>
            <a:off x="558800" y="3973830"/>
            <a:ext cx="10935970" cy="0"/>
          </a:xfrm>
          <a:prstGeom prst="line">
            <a:avLst/>
          </a:prstGeom>
          <a:ln w="508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121920" y="806450"/>
            <a:ext cx="5562600" cy="579120"/>
          </a:xfrm>
          <a:prstGeom prst="rect">
            <a:avLst/>
          </a:prstGeom>
          <a:noFill/>
          <a:ln w="9525">
            <a:noFill/>
          </a:ln>
        </p:spPr>
        <p:txBody>
          <a:bodyPr wrap="square">
            <a:spAutoFit/>
          </a:bodyPr>
          <a:p>
            <a:pPr marL="0" indent="0" algn="l"/>
            <a:r>
              <a:rPr lang="zh-CN" altLang="en-US" sz="3200" b="1" u="none">
                <a:latin typeface="楷体" panose="02010609060101010101" charset="-122"/>
                <a:ea typeface="楷体" panose="02010609060101010101" charset="-122"/>
                <a:cs typeface="宋体" panose="02010600030101010101" pitchFamily="2" charset="-122"/>
              </a:rPr>
              <a:t>一、指导思想与理论依据</a:t>
            </a:r>
            <a:endParaRPr lang="zh-CN" altLang="en-US" sz="3200" b="1" u="none">
              <a:latin typeface="楷体" panose="02010609060101010101" charset="-122"/>
              <a:ea typeface="楷体" panose="020106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18" name="AutoShape 2"/>
          <p:cNvSpPr/>
          <p:nvPr/>
        </p:nvSpPr>
        <p:spPr>
          <a:xfrm>
            <a:off x="558800" y="1451610"/>
            <a:ext cx="10935970" cy="5044440"/>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3" name="文本框 2"/>
          <p:cNvSpPr txBox="1"/>
          <p:nvPr/>
        </p:nvSpPr>
        <p:spPr>
          <a:xfrm>
            <a:off x="1510030" y="1993900"/>
            <a:ext cx="9194165" cy="3784600"/>
          </a:xfrm>
          <a:prstGeom prst="rect">
            <a:avLst/>
          </a:prstGeom>
          <a:noFill/>
          <a:ln w="9525">
            <a:noFill/>
          </a:ln>
        </p:spPr>
        <p:txBody>
          <a:bodyPr wrap="square">
            <a:spAutoFit/>
          </a:bodyPr>
          <a:p>
            <a:pPr marL="0" indent="0" algn="l">
              <a:lnSpc>
                <a:spcPct val="200000"/>
              </a:lnSpc>
            </a:pPr>
            <a:r>
              <a:rPr lang="zh-CN" altLang="en-US" sz="2000" b="1" u="none">
                <a:solidFill>
                  <a:srgbClr val="FF0000"/>
                </a:solidFill>
                <a:latin typeface="楷体" panose="02010609060101010101" charset="-122"/>
                <a:ea typeface="楷体" panose="02010609060101010101" charset="-122"/>
                <a:cs typeface="宋体" panose="02010600030101010101" pitchFamily="2" charset="-122"/>
              </a:rPr>
              <a:t>立足</a:t>
            </a:r>
            <a:r>
              <a:rPr lang="en-US" altLang="zh-CN" sz="2000" b="1" u="none">
                <a:latin typeface="楷体" panose="02010609060101010101" charset="-122"/>
                <a:ea typeface="楷体" panose="02010609060101010101" charset="-122"/>
                <a:cs typeface="宋体" panose="02010600030101010101" pitchFamily="2" charset="-122"/>
              </a:rPr>
              <a:t>:</a:t>
            </a:r>
            <a:r>
              <a:rPr lang="zh-CN" altLang="en-US" sz="2000" b="1" u="none">
                <a:latin typeface="楷体" panose="02010609060101010101" charset="-122"/>
                <a:ea typeface="楷体" panose="02010609060101010101" charset="-122"/>
                <a:cs typeface="宋体" panose="02010600030101010101" pitchFamily="2" charset="-122"/>
              </a:rPr>
              <a:t>音乐形象的表现</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l">
              <a:lnSpc>
                <a:spcPct val="200000"/>
              </a:lnSpc>
            </a:pPr>
            <a:r>
              <a:rPr lang="zh-CN" altLang="en-US" sz="2000" b="1">
                <a:solidFill>
                  <a:srgbClr val="FF0000"/>
                </a:solidFill>
                <a:latin typeface="楷体" panose="02010609060101010101" charset="-122"/>
                <a:ea typeface="楷体" panose="02010609060101010101" charset="-122"/>
                <a:cs typeface="宋体" panose="02010600030101010101" pitchFamily="2" charset="-122"/>
                <a:sym typeface="+mn-ea"/>
              </a:rPr>
              <a:t>载体</a:t>
            </a:r>
            <a:r>
              <a:rPr lang="en-US" altLang="zh-CN" sz="2000" b="1">
                <a:latin typeface="楷体" panose="02010609060101010101" charset="-122"/>
                <a:ea typeface="楷体" panose="02010609060101010101" charset="-122"/>
                <a:cs typeface="宋体" panose="02010600030101010101" pitchFamily="2" charset="-122"/>
                <a:sym typeface="+mn-ea"/>
              </a:rPr>
              <a:t>:</a:t>
            </a:r>
            <a:r>
              <a:rPr lang="zh-CN" altLang="en-US" sz="2000" b="1" u="none">
                <a:latin typeface="楷体" panose="02010609060101010101" charset="-122"/>
                <a:ea typeface="楷体" panose="02010609060101010101" charset="-122"/>
                <a:cs typeface="宋体" panose="02010600030101010101" pitchFamily="2" charset="-122"/>
              </a:rPr>
              <a:t>展现鸟类的艺术作品</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l">
              <a:lnSpc>
                <a:spcPct val="200000"/>
              </a:lnSpc>
            </a:pPr>
            <a:r>
              <a:rPr lang="zh-CN" altLang="en-US" sz="2000" b="1">
                <a:solidFill>
                  <a:srgbClr val="FF0000"/>
                </a:solidFill>
                <a:latin typeface="楷体" panose="02010609060101010101" charset="-122"/>
                <a:ea typeface="楷体" panose="02010609060101010101" charset="-122"/>
                <a:cs typeface="宋体" panose="02010600030101010101" pitchFamily="2" charset="-122"/>
                <a:sym typeface="+mn-ea"/>
              </a:rPr>
              <a:t>学习任务</a:t>
            </a:r>
            <a:r>
              <a:rPr lang="en-US" altLang="zh-CN" sz="2000" b="1">
                <a:latin typeface="楷体" panose="02010609060101010101" charset="-122"/>
                <a:ea typeface="楷体" panose="02010609060101010101" charset="-122"/>
                <a:cs typeface="宋体" panose="02010600030101010101" pitchFamily="2" charset="-122"/>
                <a:sym typeface="+mn-ea"/>
              </a:rPr>
              <a:t>:</a:t>
            </a:r>
            <a:r>
              <a:rPr lang="zh-CN" altLang="en-US" sz="2000" b="1" u="none">
                <a:latin typeface="楷体" panose="02010609060101010101" charset="-122"/>
                <a:ea typeface="楷体" panose="02010609060101010101" charset="-122"/>
                <a:cs typeface="宋体" panose="02010600030101010101" pitchFamily="2" charset="-122"/>
              </a:rPr>
              <a:t>听赏与评述、独唱与合作演唱、探索生活中的音乐、小型歌舞剧表演</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l">
              <a:lnSpc>
                <a:spcPct val="200000"/>
              </a:lnSpc>
            </a:pPr>
            <a:r>
              <a:rPr lang="zh-CN" altLang="en-US" sz="4000" b="1">
                <a:solidFill>
                  <a:schemeClr val="accent6">
                    <a:lumMod val="75000"/>
                  </a:schemeClr>
                </a:solidFill>
                <a:latin typeface="楷体" panose="02010609060101010101" charset="-122"/>
                <a:ea typeface="楷体" panose="02010609060101010101" charset="-122"/>
                <a:cs typeface="宋体" panose="02010600030101010101" pitchFamily="2" charset="-122"/>
                <a:sym typeface="+mn-ea"/>
              </a:rPr>
              <a:t>大概念</a:t>
            </a:r>
            <a:r>
              <a:rPr lang="en-US" altLang="zh-CN" sz="2000" b="1">
                <a:latin typeface="楷体" panose="02010609060101010101" charset="-122"/>
                <a:ea typeface="楷体" panose="02010609060101010101" charset="-122"/>
                <a:cs typeface="宋体" panose="02010600030101010101" pitchFamily="2" charset="-122"/>
                <a:sym typeface="+mn-ea"/>
              </a:rPr>
              <a:t>:</a:t>
            </a:r>
            <a:r>
              <a:rPr lang="zh-CN" altLang="en-US" sz="2000" b="1" u="none">
                <a:latin typeface="楷体" panose="02010609060101010101" charset="-122"/>
                <a:ea typeface="楷体" panose="02010609060101010101" charset="-122"/>
                <a:cs typeface="宋体" panose="02010600030101010101" pitchFamily="2" charset="-122"/>
              </a:rPr>
              <a:t>音乐形象是地域文化和音乐风格相结合的多元艺术产物</a:t>
            </a:r>
            <a:endParaRPr lang="zh-CN" altLang="en-US" sz="2000" b="1" u="none">
              <a:latin typeface="楷体" panose="02010609060101010101" charset="-122"/>
              <a:ea typeface="楷体" panose="02010609060101010101" charset="-122"/>
              <a:cs typeface="宋体" panose="02010600030101010101" pitchFamily="2" charset="-122"/>
            </a:endParaRPr>
          </a:p>
          <a:p>
            <a:pPr marL="0" indent="0" algn="l">
              <a:lnSpc>
                <a:spcPct val="200000"/>
              </a:lnSpc>
            </a:pPr>
            <a:r>
              <a:rPr lang="zh-CN" altLang="en-US" sz="2000" b="1">
                <a:solidFill>
                  <a:srgbClr val="FF0000"/>
                </a:solidFill>
                <a:latin typeface="楷体" panose="02010609060101010101" charset="-122"/>
                <a:ea typeface="楷体" panose="02010609060101010101" charset="-122"/>
                <a:cs typeface="宋体" panose="02010600030101010101" pitchFamily="2" charset="-122"/>
                <a:sym typeface="+mn-ea"/>
              </a:rPr>
              <a:t>艺术核心素养</a:t>
            </a:r>
            <a:r>
              <a:rPr lang="en-US" altLang="zh-CN" sz="2000" b="1">
                <a:latin typeface="楷体" panose="02010609060101010101" charset="-122"/>
                <a:ea typeface="楷体" panose="02010609060101010101" charset="-122"/>
                <a:cs typeface="宋体" panose="02010600030101010101" pitchFamily="2" charset="-122"/>
                <a:sym typeface="+mn-ea"/>
              </a:rPr>
              <a:t>:</a:t>
            </a:r>
            <a:r>
              <a:rPr lang="zh-CN" altLang="en-US" sz="2000" b="1" u="none">
                <a:latin typeface="楷体" panose="02010609060101010101" charset="-122"/>
                <a:ea typeface="楷体" panose="02010609060101010101" charset="-122"/>
                <a:cs typeface="宋体" panose="02010600030101010101" pitchFamily="2" charset="-122"/>
              </a:rPr>
              <a:t>审美感知、艺术表现、创意实践、文化理解</a:t>
            </a:r>
            <a:endParaRPr lang="zh-CN" altLang="en-US" sz="2000" b="1" u="none">
              <a:latin typeface="楷体" panose="02010609060101010101" charset="-122"/>
              <a:ea typeface="楷体" panose="02010609060101010101"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121920" y="806450"/>
            <a:ext cx="5562600" cy="579120"/>
          </a:xfrm>
          <a:prstGeom prst="rect">
            <a:avLst/>
          </a:prstGeom>
          <a:noFill/>
          <a:ln w="9525">
            <a:noFill/>
          </a:ln>
        </p:spPr>
        <p:txBody>
          <a:bodyPr wrap="square">
            <a:spAutoFit/>
          </a:bodyPr>
          <a:p>
            <a:pPr marL="0" indent="0" algn="l"/>
            <a:r>
              <a:rPr lang="zh-CN" altLang="en-US" sz="3200" b="1">
                <a:latin typeface="楷体" panose="02010609060101010101" charset="-122"/>
                <a:ea typeface="楷体" panose="02010609060101010101" charset="-122"/>
                <a:cs typeface="宋体" panose="02010600030101010101" pitchFamily="2" charset="-122"/>
                <a:sym typeface="+mn-ea"/>
              </a:rPr>
              <a:t>二、单元学习背景分析</a:t>
            </a:r>
            <a:endParaRPr lang="zh-CN" altLang="en-US" sz="3200" b="1" u="none">
              <a:latin typeface="楷体" panose="02010609060101010101" charset="-122"/>
              <a:ea typeface="楷体" panose="020106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18" name="AutoShape 2"/>
          <p:cNvSpPr/>
          <p:nvPr/>
        </p:nvSpPr>
        <p:spPr>
          <a:xfrm>
            <a:off x="558800" y="1451610"/>
            <a:ext cx="10935970" cy="5044440"/>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100" name="文本框 99"/>
          <p:cNvSpPr txBox="1"/>
          <p:nvPr/>
        </p:nvSpPr>
        <p:spPr>
          <a:xfrm>
            <a:off x="1308735" y="1828165"/>
            <a:ext cx="9353550" cy="5169535"/>
          </a:xfrm>
          <a:prstGeom prst="rect">
            <a:avLst/>
          </a:prstGeom>
          <a:noFill/>
          <a:ln w="9525">
            <a:noFill/>
          </a:ln>
        </p:spPr>
        <p:txBody>
          <a:bodyPr wrap="square">
            <a:spAutoFit/>
          </a:bodyPr>
          <a:p>
            <a:pPr marL="0" indent="266700" algn="l">
              <a:lnSpc>
                <a:spcPct val="150000"/>
              </a:lnSpc>
            </a:pPr>
            <a:r>
              <a:rPr lang="en-US" altLang="zh-CN" sz="2000" b="0" u="none">
                <a:solidFill>
                  <a:srgbClr val="FF0000"/>
                </a:solidFill>
                <a:latin typeface="楷体" panose="02010609060101010101" charset="-122"/>
                <a:ea typeface="楷体" panose="02010609060101010101" charset="-122"/>
                <a:cs typeface="宋体" panose="02010600030101010101" pitchFamily="2" charset="-122"/>
              </a:rPr>
              <a:t>1.</a:t>
            </a:r>
            <a:r>
              <a:rPr lang="zh-CN" altLang="en-US" sz="2000" b="0" u="none">
                <a:solidFill>
                  <a:srgbClr val="FF0000"/>
                </a:solidFill>
                <a:latin typeface="楷体" panose="02010609060101010101" charset="-122"/>
                <a:ea typeface="楷体" panose="02010609060101010101" charset="-122"/>
                <a:cs typeface="宋体" panose="02010600030101010101" pitchFamily="2" charset="-122"/>
              </a:rPr>
              <a:t>学情分析</a:t>
            </a:r>
            <a:endParaRPr lang="zh-CN" altLang="en-US" sz="2000" b="0" u="none">
              <a:solidFill>
                <a:srgbClr val="FF0000"/>
              </a:solidFill>
              <a:latin typeface="楷体" panose="02010609060101010101" charset="-122"/>
              <a:ea typeface="楷体" panose="02010609060101010101" charset="-122"/>
              <a:cs typeface="宋体" panose="02010600030101010101" pitchFamily="2" charset="-122"/>
            </a:endParaRPr>
          </a:p>
          <a:p>
            <a:pPr marL="0" indent="266700" algn="l">
              <a:lnSpc>
                <a:spcPct val="150000"/>
              </a:lnSpc>
            </a:pPr>
            <a:r>
              <a:rPr lang="zh-CN" altLang="en-US" sz="2000" b="0" u="none">
                <a:latin typeface="楷体" panose="02010609060101010101" charset="-122"/>
                <a:ea typeface="楷体" panose="02010609060101010101" charset="-122"/>
                <a:cs typeface="宋体" panose="02010600030101010101" pitchFamily="2" charset="-122"/>
              </a:rPr>
              <a:t>    根据皮亚杰认知发展理论，五年级的学生正处在具象思维的发展阶段，他们自主学习的意识不断增强，认知领域不断扩大。在前期的学习中，已经有了比较丰富的听赏、歌唱、演奏、律动的经验，对江苏、安徽、江西等地域的民间民间音乐有一定的了解，已经了解了一些民歌的创作手法。在前期的学习中，已经演唱了一些布谷鸟、百灵鸟的歌曲，但是对鸟的种类和不同地区关于鸟的音乐风格并不可了解。学生在音乐学习中，对音乐表现方式的总结提炼能力需要通过有计划、有层次的音乐活动设计，以小组合作的形式提升对不同表现方式和不同地域音乐的特点进行提炼和总结。   </a:t>
            </a:r>
            <a:r>
              <a:rPr lang="zh-CN" altLang="en-US" sz="2000" b="0" u="none">
                <a:solidFill>
                  <a:srgbClr val="FF0000"/>
                </a:solidFill>
                <a:latin typeface="楷体" panose="02010609060101010101" charset="-122"/>
                <a:ea typeface="楷体" panose="02010609060101010101" charset="-122"/>
                <a:cs typeface="宋体" panose="02010600030101010101" pitchFamily="2" charset="-122"/>
              </a:rPr>
              <a:t> </a:t>
            </a:r>
            <a:r>
              <a:rPr lang="zh-CN" altLang="en-US" sz="2000" b="0" u="none">
                <a:latin typeface="楷体" panose="02010609060101010101" charset="-122"/>
                <a:ea typeface="楷体" panose="02010609060101010101" charset="-122"/>
                <a:cs typeface="宋体" panose="02010600030101010101" pitchFamily="2" charset="-122"/>
              </a:rPr>
              <a:t>    </a:t>
            </a:r>
            <a:endParaRPr lang="zh-CN" altLang="en-US" sz="2000" b="0" u="none">
              <a:latin typeface="楷体" panose="02010609060101010101" charset="-122"/>
              <a:ea typeface="楷体" panose="02010609060101010101"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121920" y="806450"/>
            <a:ext cx="5562600" cy="579120"/>
          </a:xfrm>
          <a:prstGeom prst="rect">
            <a:avLst/>
          </a:prstGeom>
          <a:noFill/>
          <a:ln w="9525">
            <a:noFill/>
          </a:ln>
        </p:spPr>
        <p:txBody>
          <a:bodyPr wrap="square">
            <a:spAutoFit/>
          </a:bodyPr>
          <a:p>
            <a:pPr marL="0" indent="0" algn="l"/>
            <a:r>
              <a:rPr lang="zh-CN" altLang="en-US" sz="3200" b="1">
                <a:latin typeface="楷体" panose="02010609060101010101" charset="-122"/>
                <a:ea typeface="楷体" panose="02010609060101010101" charset="-122"/>
                <a:cs typeface="宋体" panose="02010600030101010101" pitchFamily="2" charset="-122"/>
                <a:sym typeface="+mn-ea"/>
              </a:rPr>
              <a:t>二、单元学习背景分析</a:t>
            </a:r>
            <a:endParaRPr lang="zh-CN" altLang="en-US" sz="3200" b="1" u="none">
              <a:latin typeface="楷体" panose="02010609060101010101" charset="-122"/>
              <a:ea typeface="楷体" panose="020106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18" name="AutoShape 2"/>
          <p:cNvSpPr/>
          <p:nvPr/>
        </p:nvSpPr>
        <p:spPr>
          <a:xfrm>
            <a:off x="558800" y="1451610"/>
            <a:ext cx="10935970" cy="5044440"/>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100" name="文本框 99"/>
          <p:cNvSpPr txBox="1"/>
          <p:nvPr/>
        </p:nvSpPr>
        <p:spPr>
          <a:xfrm>
            <a:off x="1203960" y="1586865"/>
            <a:ext cx="9353550" cy="457200"/>
          </a:xfrm>
          <a:prstGeom prst="rect">
            <a:avLst/>
          </a:prstGeom>
          <a:noFill/>
          <a:ln w="9525">
            <a:noFill/>
          </a:ln>
        </p:spPr>
        <p:txBody>
          <a:bodyPr wrap="square">
            <a:spAutoFit/>
          </a:bodyPr>
          <a:p>
            <a:pPr marL="0" indent="266700" algn="l">
              <a:lnSpc>
                <a:spcPct val="150000"/>
              </a:lnSpc>
            </a:pPr>
            <a:r>
              <a:rPr lang="en-US" altLang="zh-CN" sz="1600" b="0" u="none">
                <a:solidFill>
                  <a:srgbClr val="FF0000"/>
                </a:solidFill>
                <a:latin typeface="楷体" panose="02010609060101010101" charset="-122"/>
                <a:ea typeface="楷体" panose="02010609060101010101" charset="-122"/>
                <a:cs typeface="宋体" panose="02010600030101010101" pitchFamily="2" charset="-122"/>
              </a:rPr>
              <a:t>1.</a:t>
            </a:r>
            <a:r>
              <a:rPr lang="zh-CN" altLang="en-US" sz="1600" b="0" u="none">
                <a:solidFill>
                  <a:srgbClr val="FF0000"/>
                </a:solidFill>
                <a:latin typeface="楷体" panose="02010609060101010101" charset="-122"/>
                <a:ea typeface="楷体" panose="02010609060101010101" charset="-122"/>
                <a:cs typeface="宋体" panose="02010600030101010101" pitchFamily="2" charset="-122"/>
              </a:rPr>
              <a:t>学情分析</a:t>
            </a:r>
            <a:endParaRPr lang="zh-CN" altLang="en-US" sz="1600" b="0" u="none">
              <a:latin typeface="楷体" panose="02010609060101010101" charset="-122"/>
              <a:ea typeface="楷体" panose="02010609060101010101" charset="-122"/>
              <a:cs typeface="宋体" panose="02010600030101010101" pitchFamily="2" charset="-122"/>
            </a:endParaRPr>
          </a:p>
        </p:txBody>
      </p:sp>
      <p:graphicFrame>
        <p:nvGraphicFramePr>
          <p:cNvPr id="3" name="表格 2"/>
          <p:cNvGraphicFramePr/>
          <p:nvPr/>
        </p:nvGraphicFramePr>
        <p:xfrm>
          <a:off x="1162050" y="2033270"/>
          <a:ext cx="9558020" cy="4262755"/>
        </p:xfrm>
        <a:graphic>
          <a:graphicData uri="http://schemas.openxmlformats.org/drawingml/2006/table">
            <a:tbl>
              <a:tblPr firstRow="1" bandRow="1">
                <a:tableStyleId>{5940675A-B579-460E-94D1-54222C63F5DA}</a:tableStyleId>
              </a:tblPr>
              <a:tblGrid>
                <a:gridCol w="1259840"/>
                <a:gridCol w="1903730"/>
                <a:gridCol w="3609975"/>
                <a:gridCol w="2784475"/>
              </a:tblGrid>
              <a:tr h="569595">
                <a:tc>
                  <a:txBody>
                    <a:bodyPr/>
                    <a:p>
                      <a:pPr marL="0" indent="0" algn="ctr">
                        <a:buNone/>
                      </a:pPr>
                      <a:r>
                        <a:rPr lang="zh-CN" altLang="en-US" sz="2000" b="0" u="none">
                          <a:solidFill>
                            <a:schemeClr val="bg1"/>
                          </a:solidFill>
                          <a:latin typeface="楷体" panose="02010609060101010101" charset="-122"/>
                          <a:ea typeface="楷体" panose="02010609060101010101" charset="-122"/>
                          <a:cs typeface="宋体" panose="02010600030101010101" pitchFamily="2" charset="-122"/>
                        </a:rPr>
                        <a:t>课时</a:t>
                      </a:r>
                      <a:endParaRPr lang="zh-CN" altLang="en-US" sz="2000" b="0" u="none">
                        <a:solidFill>
                          <a:schemeClr val="bg1"/>
                        </a:solidFill>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solidFill>
                  </a:tcPr>
                </a:tc>
                <a:tc>
                  <a:txBody>
                    <a:bodyPr/>
                    <a:p>
                      <a:pPr marL="0" indent="0" algn="ctr">
                        <a:buNone/>
                      </a:pPr>
                      <a:r>
                        <a:rPr lang="zh-CN" altLang="en-US" sz="2000" b="0" u="none">
                          <a:solidFill>
                            <a:schemeClr val="bg1"/>
                          </a:solidFill>
                          <a:latin typeface="楷体" panose="02010609060101010101" charset="-122"/>
                          <a:ea typeface="楷体" panose="02010609060101010101" charset="-122"/>
                          <a:cs typeface="宋体" panose="02010600030101010101" pitchFamily="2" charset="-122"/>
                        </a:rPr>
                        <a:t>学习内容</a:t>
                      </a:r>
                      <a:endParaRPr lang="zh-CN" altLang="en-US" sz="2000" b="0" u="none">
                        <a:solidFill>
                          <a:schemeClr val="bg1"/>
                        </a:solidFill>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solidFill>
                  </a:tcPr>
                </a:tc>
                <a:tc>
                  <a:txBody>
                    <a:bodyPr/>
                    <a:p>
                      <a:pPr marL="0" indent="0" algn="ctr">
                        <a:buNone/>
                      </a:pPr>
                      <a:r>
                        <a:rPr lang="zh-CN" altLang="en-US" sz="2000" b="0" u="none">
                          <a:solidFill>
                            <a:schemeClr val="bg1"/>
                          </a:solidFill>
                          <a:latin typeface="楷体" panose="02010609060101010101" charset="-122"/>
                          <a:ea typeface="楷体" panose="02010609060101010101" charset="-122"/>
                          <a:cs typeface="宋体" panose="02010600030101010101" pitchFamily="2" charset="-122"/>
                        </a:rPr>
                        <a:t>素养进阶</a:t>
                      </a:r>
                      <a:endParaRPr lang="zh-CN" altLang="en-US" sz="2000" b="0" u="none">
                        <a:solidFill>
                          <a:schemeClr val="bg1"/>
                        </a:solidFill>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solidFill>
                  </a:tcPr>
                </a:tc>
                <a:tc>
                  <a:txBody>
                    <a:bodyPr/>
                    <a:p>
                      <a:pPr marL="0" indent="0" algn="ctr">
                        <a:buNone/>
                      </a:pPr>
                      <a:r>
                        <a:rPr lang="zh-CN" altLang="en-US" sz="2000" b="0" u="none">
                          <a:solidFill>
                            <a:schemeClr val="bg1"/>
                          </a:solidFill>
                          <a:latin typeface="楷体" panose="02010609060101010101" charset="-122"/>
                          <a:ea typeface="楷体" panose="02010609060101010101" charset="-122"/>
                          <a:cs typeface="宋体" panose="02010600030101010101" pitchFamily="2" charset="-122"/>
                        </a:rPr>
                        <a:t>学业要求</a:t>
                      </a:r>
                      <a:endParaRPr lang="zh-CN" altLang="en-US" sz="2000" b="0" u="none">
                        <a:solidFill>
                          <a:schemeClr val="bg1"/>
                        </a:solidFill>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solidFill>
                  </a:tcPr>
                </a:tc>
              </a:tr>
              <a:tr h="777875">
                <a:tc>
                  <a:txBody>
                    <a:bodyPr/>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第一课时</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鸟仔唱啾</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学唱台湾童谣</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一只鸟仔</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欣赏</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丢丢铜仔</a:t>
                      </a:r>
                      <a:r>
                        <a:rPr lang="en-US" altLang="zh-CN" sz="1400" b="0" u="none">
                          <a:latin typeface="楷体" panose="02010609060101010101" charset="-122"/>
                          <a:ea typeface="楷体" panose="02010609060101010101" charset="-122"/>
                          <a:cs typeface="宋体" panose="02010600030101010101" pitchFamily="2" charset="-122"/>
                        </a:rPr>
                        <a:t>》</a:t>
                      </a:r>
                      <a:endParaRPr lang="en-US" altLang="zh-CN"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鸟语</a:t>
                      </a:r>
                      <a:r>
                        <a:rPr lang="zh-CN" altLang="en-US" sz="1400" b="0" u="none">
                          <a:solidFill>
                            <a:srgbClr val="FF0000"/>
                          </a:solidFill>
                          <a:latin typeface="楷体" panose="02010609060101010101" charset="-122"/>
                          <a:ea typeface="楷体" panose="02010609060101010101" charset="-122"/>
                          <a:cs typeface="宋体" panose="02010600030101010101" pitchFamily="2" charset="-122"/>
                        </a:rPr>
                        <a:t>初探</a:t>
                      </a:r>
                      <a:r>
                        <a:rPr lang="zh-CN" altLang="en-US" sz="1400" b="0" u="none">
                          <a:latin typeface="楷体" panose="02010609060101010101" charset="-122"/>
                          <a:ea typeface="楷体" panose="02010609060101010101" charset="-122"/>
                          <a:cs typeface="宋体" panose="02010600030101010101" pitchFamily="2" charset="-122"/>
                        </a:rPr>
                        <a:t>，在学唱歌曲</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一只鸟仔</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的任务中，感受闽南地区民歌的文化、气质和艺术表现特点，关注生活语境对名歌的影响</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marL="0" indent="0" algn="l">
                        <a:buNone/>
                      </a:pPr>
                      <a:r>
                        <a:rPr lang="zh-CN" altLang="en-US" sz="1400" b="1" u="none">
                          <a:latin typeface="楷体" panose="02010609060101010101" charset="-122"/>
                          <a:ea typeface="楷体" panose="02010609060101010101" charset="-122"/>
                          <a:cs typeface="宋体" panose="02010600030101010101" pitchFamily="2" charset="-122"/>
                        </a:rPr>
                        <a:t>听赏与评述：</a:t>
                      </a:r>
                      <a:r>
                        <a:rPr lang="zh-CN" altLang="en-US" sz="1400" b="0" u="none">
                          <a:latin typeface="楷体" panose="02010609060101010101" charset="-122"/>
                          <a:ea typeface="楷体" panose="02010609060101010101" charset="-122"/>
                          <a:cs typeface="宋体" panose="02010600030101010101" pitchFamily="2" charset="-122"/>
                        </a:rPr>
                        <a:t>听赏有代表性的鸟类音乐，感受不同地域、不同文化背景下，音乐形象表现方式的异同。</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zh-CN" altLang="en-US" sz="1400" b="1" u="none">
                          <a:latin typeface="楷体" panose="02010609060101010101" charset="-122"/>
                          <a:ea typeface="楷体" panose="02010609060101010101" charset="-122"/>
                          <a:cs typeface="宋体" panose="02010600030101010101" pitchFamily="2" charset="-122"/>
                        </a:rPr>
                        <a:t>独唱与合作演唱：</a:t>
                      </a:r>
                      <a:r>
                        <a:rPr lang="zh-CN" altLang="en-US" sz="1400" b="0" u="none">
                          <a:latin typeface="楷体" panose="02010609060101010101" charset="-122"/>
                          <a:ea typeface="楷体" panose="02010609060101010101" charset="-122"/>
                          <a:cs typeface="宋体" panose="02010600030101010101" pitchFamily="2" charset="-122"/>
                        </a:rPr>
                        <a:t>能够自信、自然的进行歌曲演唱和音乐听赏，能用自然、富有弹性的声音演唱</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一只鸟仔</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和</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斑鸠调</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zh-CN" altLang="en-US" sz="1400" b="1" u="none">
                          <a:latin typeface="楷体" panose="02010609060101010101" charset="-122"/>
                          <a:ea typeface="楷体" panose="02010609060101010101" charset="-122"/>
                          <a:cs typeface="宋体" panose="02010600030101010101" pitchFamily="2" charset="-122"/>
                        </a:rPr>
                        <a:t>小型歌曲剧表演：</a:t>
                      </a:r>
                      <a:r>
                        <a:rPr lang="zh-CN" altLang="en-US" sz="1400" b="0" u="none">
                          <a:latin typeface="楷体" panose="02010609060101010101" charset="-122"/>
                          <a:ea typeface="楷体" panose="02010609060101010101" charset="-122"/>
                          <a:cs typeface="宋体" panose="02010600030101010101" pitchFamily="2" charset="-122"/>
                        </a:rPr>
                        <a:t>结合歌唱、律动、乐器、情境等音乐表现形式，合作展现音乐的鸟类形象。</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zh-CN" altLang="en-US" sz="1400" b="1" u="none">
                          <a:latin typeface="楷体" panose="02010609060101010101" charset="-122"/>
                          <a:ea typeface="楷体" panose="02010609060101010101" charset="-122"/>
                          <a:cs typeface="宋体" panose="02010600030101010101" pitchFamily="2" charset="-122"/>
                        </a:rPr>
                        <a:t>探索生活中的音乐：</a:t>
                      </a:r>
                      <a:r>
                        <a:rPr lang="zh-CN" altLang="en-US" sz="1400" b="0" u="none">
                          <a:latin typeface="楷体" panose="02010609060101010101" charset="-122"/>
                          <a:ea typeface="楷体" panose="02010609060101010101" charset="-122"/>
                          <a:cs typeface="宋体" panose="02010600030101010101" pitchFamily="2" charset="-122"/>
                        </a:rPr>
                        <a:t>感受不同鸟类的声音、形象、动作等特点，结合音乐感受音乐形象表现与自然之间的联系。 </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r>
              <a:tr h="777240">
                <a:tc>
                  <a:txBody>
                    <a:bodyPr/>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第二课时</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斑鸠叫春</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学唱江西民歌</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斑鸠调</a:t>
                      </a:r>
                      <a:r>
                        <a:rPr lang="en-US" altLang="zh-CN" sz="1400" b="0" u="none">
                          <a:latin typeface="楷体" panose="02010609060101010101" charset="-122"/>
                          <a:ea typeface="楷体" panose="02010609060101010101" charset="-122"/>
                          <a:cs typeface="宋体" panose="02010600030101010101" pitchFamily="2" charset="-122"/>
                        </a:rPr>
                        <a:t>》</a:t>
                      </a:r>
                      <a:endParaRPr lang="en-US" altLang="zh-CN"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solidFill>
                            <a:srgbClr val="FF0000"/>
                          </a:solidFill>
                          <a:latin typeface="楷体" panose="02010609060101010101" charset="-122"/>
                          <a:ea typeface="楷体" panose="02010609060101010101" charset="-122"/>
                          <a:cs typeface="宋体" panose="02010600030101010101" pitchFamily="2" charset="-122"/>
                        </a:rPr>
                        <a:t>对比</a:t>
                      </a:r>
                      <a:r>
                        <a:rPr lang="zh-CN" altLang="en-US" sz="1400" b="0" u="none">
                          <a:latin typeface="楷体" panose="02010609060101010101" charset="-122"/>
                          <a:ea typeface="楷体" panose="02010609060101010101" charset="-122"/>
                          <a:cs typeface="宋体" panose="02010600030101010101" pitchFamily="2" charset="-122"/>
                        </a:rPr>
                        <a:t>第一课时，感知江西民歌中，展现自然生物的方式，</a:t>
                      </a:r>
                      <a:r>
                        <a:rPr lang="zh-CN" altLang="en-US" sz="1400" b="0" u="none">
                          <a:solidFill>
                            <a:srgbClr val="FF0000"/>
                          </a:solidFill>
                          <a:latin typeface="楷体" panose="02010609060101010101" charset="-122"/>
                          <a:ea typeface="楷体" panose="02010609060101010101" charset="-122"/>
                          <a:cs typeface="宋体" panose="02010600030101010101" pitchFamily="2" charset="-122"/>
                        </a:rPr>
                        <a:t>进一步体验</a:t>
                      </a:r>
                      <a:r>
                        <a:rPr lang="zh-CN" altLang="en-US" sz="1400" b="0" u="none">
                          <a:latin typeface="楷体" panose="02010609060101010101" charset="-122"/>
                          <a:ea typeface="楷体" panose="02010609060101010101" charset="-122"/>
                          <a:cs typeface="宋体" panose="02010600030101010101" pitchFamily="2" charset="-122"/>
                        </a:rPr>
                        <a:t>民歌创作手法对民歌风格的影响和音乐形象的表现。</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971550">
                <a:tc>
                  <a:txBody>
                    <a:bodyPr/>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第三课时</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鸟雏舞乐</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欣赏管弦乐</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孵化的鸟雏的舞蹈</a:t>
                      </a:r>
                      <a:r>
                        <a:rPr lang="en-US" altLang="zh-CN" sz="1400" b="0" u="none">
                          <a:latin typeface="楷体" panose="02010609060101010101" charset="-122"/>
                          <a:ea typeface="楷体" panose="02010609060101010101" charset="-122"/>
                          <a:cs typeface="宋体" panose="02010600030101010101" pitchFamily="2" charset="-122"/>
                        </a:rPr>
                        <a:t>》</a:t>
                      </a:r>
                      <a:endParaRPr lang="en-US" altLang="zh-CN"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国外优秀作品初探，对比中国民歌的表现方式，感知俄罗斯管弦乐中，不同乐器和演奏技巧展现的音乐形象，</a:t>
                      </a:r>
                      <a:r>
                        <a:rPr lang="zh-CN" altLang="en-US" sz="1400" b="0" u="none">
                          <a:solidFill>
                            <a:srgbClr val="FF0000"/>
                          </a:solidFill>
                          <a:latin typeface="楷体" panose="02010609060101010101" charset="-122"/>
                          <a:ea typeface="楷体" panose="02010609060101010101" charset="-122"/>
                          <a:cs typeface="宋体" panose="02010600030101010101" pitchFamily="2" charset="-122"/>
                        </a:rPr>
                        <a:t>进一步探索</a:t>
                      </a:r>
                      <a:r>
                        <a:rPr lang="zh-CN" altLang="en-US" sz="1400" b="0" u="none">
                          <a:latin typeface="楷体" panose="02010609060101010101" charset="-122"/>
                          <a:ea typeface="楷体" panose="02010609060101010101" charset="-122"/>
                          <a:cs typeface="宋体" panose="02010600030101010101" pitchFamily="2" charset="-122"/>
                        </a:rPr>
                        <a:t>音乐的表现形式的多样性，和音乐文化的多样性。</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1166495">
                <a:tc>
                  <a:txBody>
                    <a:bodyPr/>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第四课时</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百鸟奏乐</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欣赏唢呐独奏</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百鸟朝凤</a:t>
                      </a:r>
                      <a:r>
                        <a:rPr lang="en-US" altLang="zh-CN" sz="1400" b="0" u="none">
                          <a:latin typeface="楷体" panose="02010609060101010101" charset="-122"/>
                          <a:ea typeface="楷体" panose="02010609060101010101" charset="-122"/>
                          <a:cs typeface="宋体" panose="02010600030101010101" pitchFamily="2" charset="-122"/>
                        </a:rPr>
                        <a:t>》</a:t>
                      </a:r>
                      <a:endParaRPr lang="en-US" altLang="zh-CN"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对比前三节课音乐形象的表现形式，</a:t>
                      </a:r>
                      <a:r>
                        <a:rPr lang="zh-CN" altLang="en-US" sz="1400" b="0" u="none">
                          <a:solidFill>
                            <a:srgbClr val="FF0000"/>
                          </a:solidFill>
                          <a:latin typeface="楷体" panose="02010609060101010101" charset="-122"/>
                          <a:ea typeface="楷体" panose="02010609060101010101" charset="-122"/>
                          <a:cs typeface="宋体" panose="02010600030101010101" pitchFamily="2" charset="-122"/>
                        </a:rPr>
                        <a:t>分析</a:t>
                      </a:r>
                      <a:r>
                        <a:rPr lang="zh-CN" altLang="en-US" sz="1400" b="0" u="none">
                          <a:latin typeface="楷体" panose="02010609060101010101" charset="-122"/>
                          <a:ea typeface="楷体" panose="02010609060101010101" charset="-122"/>
                          <a:cs typeface="宋体" panose="02010600030101010101" pitchFamily="2" charset="-122"/>
                        </a:rPr>
                        <a:t>国外乐器在音乐形象表现时的特点，</a:t>
                      </a:r>
                      <a:r>
                        <a:rPr lang="zh-CN" altLang="en-US" sz="1400" b="0" u="none">
                          <a:solidFill>
                            <a:srgbClr val="FF0000"/>
                          </a:solidFill>
                          <a:latin typeface="楷体" panose="02010609060101010101" charset="-122"/>
                          <a:ea typeface="楷体" panose="02010609060101010101" charset="-122"/>
                          <a:cs typeface="宋体" panose="02010600030101010101" pitchFamily="2" charset="-122"/>
                        </a:rPr>
                        <a:t>对比</a:t>
                      </a:r>
                      <a:r>
                        <a:rPr lang="zh-CN" altLang="en-US" sz="1400" b="0" u="none">
                          <a:latin typeface="楷体" panose="02010609060101010101" charset="-122"/>
                          <a:ea typeface="楷体" panose="02010609060101010101" charset="-122"/>
                          <a:cs typeface="宋体" panose="02010600030101010101" pitchFamily="2" charset="-122"/>
                        </a:rPr>
                        <a:t>感受中国民族乐器在表现风格上的异同。</a:t>
                      </a:r>
                      <a:r>
                        <a:rPr lang="zh-CN" altLang="en-US" sz="1400" b="0" u="none">
                          <a:solidFill>
                            <a:srgbClr val="FF0000"/>
                          </a:solidFill>
                          <a:latin typeface="楷体" panose="02010609060101010101" charset="-122"/>
                          <a:ea typeface="楷体" panose="02010609060101010101" charset="-122"/>
                          <a:cs typeface="宋体" panose="02010600030101010101" pitchFamily="2" charset="-122"/>
                        </a:rPr>
                        <a:t>加深</a:t>
                      </a:r>
                      <a:r>
                        <a:rPr lang="zh-CN" altLang="en-US" sz="1400" b="0" u="none">
                          <a:latin typeface="楷体" panose="02010609060101010101" charset="-122"/>
                          <a:ea typeface="楷体" panose="02010609060101010101" charset="-122"/>
                          <a:cs typeface="宋体" panose="02010600030101010101" pitchFamily="2" charset="-122"/>
                        </a:rPr>
                        <a:t>鸟类形象的感知和对不同地域、不同文化下，鸟类形象的艺术化的理解。</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121920" y="806450"/>
            <a:ext cx="5562600" cy="579120"/>
          </a:xfrm>
          <a:prstGeom prst="rect">
            <a:avLst/>
          </a:prstGeom>
          <a:noFill/>
          <a:ln w="9525">
            <a:noFill/>
          </a:ln>
        </p:spPr>
        <p:txBody>
          <a:bodyPr wrap="square">
            <a:spAutoFit/>
          </a:bodyPr>
          <a:p>
            <a:pPr marL="0" indent="0" algn="l"/>
            <a:r>
              <a:rPr lang="zh-CN" altLang="en-US" sz="3200" b="1">
                <a:latin typeface="楷体" panose="02010609060101010101" charset="-122"/>
                <a:ea typeface="楷体" panose="02010609060101010101" charset="-122"/>
                <a:cs typeface="宋体" panose="02010600030101010101" pitchFamily="2" charset="-122"/>
                <a:sym typeface="+mn-ea"/>
              </a:rPr>
              <a:t>三、单元学习目标</a:t>
            </a:r>
            <a:endParaRPr lang="zh-CN" altLang="en-US" sz="3200" b="1" u="none">
              <a:latin typeface="楷体" panose="02010609060101010101" charset="-122"/>
              <a:ea typeface="楷体" panose="020106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18" name="AutoShape 2"/>
          <p:cNvSpPr/>
          <p:nvPr/>
        </p:nvSpPr>
        <p:spPr>
          <a:xfrm>
            <a:off x="558800" y="1451610"/>
            <a:ext cx="10935970" cy="5044440"/>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3" name="文本框 2"/>
          <p:cNvSpPr txBox="1"/>
          <p:nvPr/>
        </p:nvSpPr>
        <p:spPr>
          <a:xfrm>
            <a:off x="2012315" y="2396490"/>
            <a:ext cx="7534275" cy="3383280"/>
          </a:xfrm>
          <a:prstGeom prst="rect">
            <a:avLst/>
          </a:prstGeom>
          <a:noFill/>
          <a:ln w="9525">
            <a:noFill/>
          </a:ln>
        </p:spPr>
        <p:txBody>
          <a:bodyPr wrap="square">
            <a:spAutoFit/>
          </a:bodyPr>
          <a:p>
            <a:pPr marL="0" indent="266700" algn="l"/>
            <a:r>
              <a:rPr lang="en-US" altLang="zh-CN" b="0" u="none">
                <a:latin typeface="楷体" panose="02010609060101010101" charset="-122"/>
                <a:ea typeface="楷体" panose="02010609060101010101" charset="-122"/>
                <a:cs typeface="宋体" panose="02010600030101010101" pitchFamily="2" charset="-122"/>
              </a:rPr>
              <a:t>1.</a:t>
            </a:r>
            <a:r>
              <a:rPr lang="zh-CN" altLang="en-US" b="0" u="none">
                <a:latin typeface="楷体" panose="02010609060101010101" charset="-122"/>
                <a:ea typeface="楷体" panose="02010609060101010101" charset="-122"/>
                <a:cs typeface="宋体" panose="02010600030101010101" pitchFamily="2" charset="-122"/>
              </a:rPr>
              <a:t>具有丰富的鸟类歌曲和器乐曲的情绪与情感的体验，在听赏与歌唱中感受不同地域，鸟类音乐形象表达的特点，增强文化自信。</a:t>
            </a:r>
            <a:endParaRPr lang="zh-CN" altLang="en-US" b="0" u="none">
              <a:latin typeface="楷体" panose="02010609060101010101" charset="-122"/>
              <a:ea typeface="楷体" panose="02010609060101010101" charset="-122"/>
              <a:cs typeface="宋体" panose="02010600030101010101" pitchFamily="2" charset="-122"/>
            </a:endParaRPr>
          </a:p>
          <a:p>
            <a:pPr marL="0" indent="266700" algn="l"/>
            <a:r>
              <a:rPr lang="en-US" altLang="zh-CN" b="0" u="none">
                <a:latin typeface="楷体" panose="02010609060101010101" charset="-122"/>
                <a:ea typeface="楷体" panose="02010609060101010101" charset="-122"/>
                <a:cs typeface="宋体" panose="02010600030101010101" pitchFamily="2" charset="-122"/>
              </a:rPr>
              <a:t>    </a:t>
            </a:r>
            <a:endParaRPr lang="en-US" altLang="zh-CN" b="0" u="none">
              <a:latin typeface="楷体" panose="02010609060101010101" charset="-122"/>
              <a:ea typeface="楷体" panose="02010609060101010101" charset="-122"/>
              <a:cs typeface="宋体" panose="02010600030101010101" pitchFamily="2" charset="-122"/>
            </a:endParaRPr>
          </a:p>
          <a:p>
            <a:pPr marL="0" indent="266700" algn="l"/>
            <a:r>
              <a:rPr lang="en-US" altLang="zh-CN" b="0" u="none">
                <a:latin typeface="楷体" panose="02010609060101010101" charset="-122"/>
                <a:ea typeface="楷体" panose="02010609060101010101" charset="-122"/>
                <a:cs typeface="宋体" panose="02010600030101010101" pitchFamily="2" charset="-122"/>
              </a:rPr>
              <a:t>2.</a:t>
            </a:r>
            <a:r>
              <a:rPr lang="zh-CN" altLang="en-US" b="0" u="none">
                <a:latin typeface="楷体" panose="02010609060101010101" charset="-122"/>
                <a:ea typeface="楷体" panose="02010609060101010101" charset="-122"/>
                <a:cs typeface="宋体" panose="02010600030101010101" pitchFamily="2" charset="-122"/>
              </a:rPr>
              <a:t>能够自信、自然的进行歌曲演唱和音乐听赏，能用自然、富有弹性的声音演唱</a:t>
            </a:r>
            <a:r>
              <a:rPr lang="en-US" altLang="zh-CN" b="0" u="none">
                <a:latin typeface="楷体" panose="02010609060101010101" charset="-122"/>
                <a:ea typeface="楷体" panose="02010609060101010101" charset="-122"/>
                <a:cs typeface="宋体" panose="02010600030101010101" pitchFamily="2" charset="-122"/>
              </a:rPr>
              <a:t>《</a:t>
            </a:r>
            <a:r>
              <a:rPr lang="zh-CN" altLang="en-US" b="0" u="none">
                <a:latin typeface="楷体" panose="02010609060101010101" charset="-122"/>
                <a:ea typeface="楷体" panose="02010609060101010101" charset="-122"/>
                <a:cs typeface="宋体" panose="02010600030101010101" pitchFamily="2" charset="-122"/>
              </a:rPr>
              <a:t>一只鸟仔</a:t>
            </a:r>
            <a:r>
              <a:rPr lang="en-US" altLang="zh-CN" b="0" u="none">
                <a:latin typeface="楷体" panose="02010609060101010101" charset="-122"/>
                <a:ea typeface="楷体" panose="02010609060101010101" charset="-122"/>
                <a:cs typeface="宋体" panose="02010600030101010101" pitchFamily="2" charset="-122"/>
              </a:rPr>
              <a:t>》</a:t>
            </a:r>
            <a:r>
              <a:rPr lang="zh-CN" altLang="en-US" b="0" u="none">
                <a:latin typeface="楷体" panose="02010609060101010101" charset="-122"/>
                <a:ea typeface="楷体" panose="02010609060101010101" charset="-122"/>
                <a:cs typeface="宋体" panose="02010600030101010101" pitchFamily="2" charset="-122"/>
              </a:rPr>
              <a:t>和</a:t>
            </a:r>
            <a:r>
              <a:rPr lang="en-US" altLang="zh-CN" b="0" u="none">
                <a:latin typeface="楷体" panose="02010609060101010101" charset="-122"/>
                <a:ea typeface="楷体" panose="02010609060101010101" charset="-122"/>
                <a:cs typeface="宋体" panose="02010600030101010101" pitchFamily="2" charset="-122"/>
              </a:rPr>
              <a:t>《</a:t>
            </a:r>
            <a:r>
              <a:rPr lang="zh-CN" altLang="en-US" b="0" u="none">
                <a:latin typeface="楷体" panose="02010609060101010101" charset="-122"/>
                <a:ea typeface="楷体" panose="02010609060101010101" charset="-122"/>
                <a:cs typeface="宋体" panose="02010600030101010101" pitchFamily="2" charset="-122"/>
              </a:rPr>
              <a:t>斑鸠调</a:t>
            </a:r>
            <a:r>
              <a:rPr lang="en-US" altLang="zh-CN" b="0" u="none">
                <a:latin typeface="楷体" panose="02010609060101010101" charset="-122"/>
                <a:ea typeface="楷体" panose="02010609060101010101" charset="-122"/>
                <a:cs typeface="宋体" panose="02010600030101010101" pitchFamily="2" charset="-122"/>
              </a:rPr>
              <a:t>》</a:t>
            </a:r>
            <a:r>
              <a:rPr lang="zh-CN" altLang="en-US" b="0" u="none">
                <a:latin typeface="楷体" panose="02010609060101010101" charset="-122"/>
                <a:ea typeface="楷体" panose="02010609060101010101" charset="-122"/>
                <a:cs typeface="宋体" panose="02010600030101010101" pitchFamily="2" charset="-122"/>
              </a:rPr>
              <a:t>，在听赏、演奏、律动中，培养规则意识和 合作能力。</a:t>
            </a:r>
            <a:endParaRPr lang="zh-CN" altLang="en-US" b="0" u="none">
              <a:latin typeface="楷体" panose="02010609060101010101" charset="-122"/>
              <a:ea typeface="楷体" panose="02010609060101010101" charset="-122"/>
              <a:cs typeface="宋体" panose="02010600030101010101" pitchFamily="2" charset="-122"/>
            </a:endParaRPr>
          </a:p>
          <a:p>
            <a:pPr marL="0" indent="266700" algn="l"/>
            <a:r>
              <a:rPr lang="en-US" altLang="zh-CN" b="0" u="none">
                <a:latin typeface="楷体" panose="02010609060101010101" charset="-122"/>
                <a:ea typeface="楷体" panose="02010609060101010101" charset="-122"/>
                <a:cs typeface="宋体" panose="02010600030101010101" pitchFamily="2" charset="-122"/>
              </a:rPr>
              <a:t>   </a:t>
            </a:r>
            <a:endParaRPr lang="en-US" altLang="zh-CN" b="0" u="none">
              <a:latin typeface="楷体" panose="02010609060101010101" charset="-122"/>
              <a:ea typeface="楷体" panose="02010609060101010101" charset="-122"/>
              <a:cs typeface="宋体" panose="02010600030101010101" pitchFamily="2" charset="-122"/>
            </a:endParaRPr>
          </a:p>
          <a:p>
            <a:pPr marL="0" indent="266700" algn="l"/>
            <a:r>
              <a:rPr lang="en-US" altLang="zh-CN" b="0" u="none">
                <a:latin typeface="楷体" panose="02010609060101010101" charset="-122"/>
                <a:ea typeface="楷体" panose="02010609060101010101" charset="-122"/>
                <a:cs typeface="宋体" panose="02010600030101010101" pitchFamily="2" charset="-122"/>
              </a:rPr>
              <a:t>3.</a:t>
            </a:r>
            <a:r>
              <a:rPr lang="zh-CN" altLang="en-US" b="0" u="none">
                <a:latin typeface="楷体" panose="02010609060101010101" charset="-122"/>
                <a:ea typeface="楷体" panose="02010609060101010101" charset="-122"/>
                <a:cs typeface="宋体" panose="02010600030101010101" pitchFamily="2" charset="-122"/>
              </a:rPr>
              <a:t>根据音乐与音乐形象之间的联系，创编合适的节奏、律动，在创作活动中展现个性和创意。</a:t>
            </a:r>
            <a:endParaRPr lang="zh-CN" altLang="en-US" b="0" u="none">
              <a:latin typeface="楷体" panose="02010609060101010101" charset="-122"/>
              <a:ea typeface="楷体" panose="02010609060101010101" charset="-122"/>
              <a:cs typeface="宋体" panose="02010600030101010101" pitchFamily="2" charset="-122"/>
            </a:endParaRPr>
          </a:p>
          <a:p>
            <a:pPr marL="0" indent="266700" algn="l"/>
            <a:r>
              <a:rPr lang="en-US" altLang="zh-CN" b="0" u="none">
                <a:latin typeface="楷体" panose="02010609060101010101" charset="-122"/>
                <a:ea typeface="楷体" panose="02010609060101010101" charset="-122"/>
                <a:cs typeface="宋体" panose="02010600030101010101" pitchFamily="2" charset="-122"/>
              </a:rPr>
              <a:t>    </a:t>
            </a:r>
            <a:endParaRPr lang="en-US" altLang="zh-CN" b="0" u="none">
              <a:latin typeface="楷体" panose="02010609060101010101" charset="-122"/>
              <a:ea typeface="楷体" panose="02010609060101010101" charset="-122"/>
              <a:cs typeface="宋体" panose="02010600030101010101" pitchFamily="2" charset="-122"/>
            </a:endParaRPr>
          </a:p>
          <a:p>
            <a:pPr marL="0" indent="266700" algn="l"/>
            <a:r>
              <a:rPr lang="en-US" altLang="zh-CN" b="0" u="none">
                <a:latin typeface="楷体" panose="02010609060101010101" charset="-122"/>
                <a:ea typeface="楷体" panose="02010609060101010101" charset="-122"/>
                <a:cs typeface="宋体" panose="02010600030101010101" pitchFamily="2" charset="-122"/>
              </a:rPr>
              <a:t>4.</a:t>
            </a:r>
            <a:r>
              <a:rPr lang="zh-CN" altLang="en-US" b="0" u="none">
                <a:latin typeface="楷体" panose="02010609060101010101" charset="-122"/>
                <a:ea typeface="楷体" panose="02010609060101010101" charset="-122"/>
                <a:cs typeface="宋体" panose="02010600030101010101" pitchFamily="2" charset="-122"/>
              </a:rPr>
              <a:t>感受音乐与自然艺术联系，了解不同地域、不同文化、不同语境，对音乐形象的表现方式的不同。</a:t>
            </a:r>
            <a:endParaRPr lang="zh-CN" altLang="en-US" b="0" u="none">
              <a:latin typeface="楷体" panose="02010609060101010101" charset="-122"/>
              <a:ea typeface="楷体" panose="02010609060101010101" charset="-122"/>
              <a:cs typeface="宋体" panose="02010600030101010101" pitchFamily="2" charset="-122"/>
            </a:endParaRPr>
          </a:p>
        </p:txBody>
      </p:sp>
      <p:sp>
        <p:nvSpPr>
          <p:cNvPr id="6" name="文本框 5"/>
          <p:cNvSpPr txBox="1"/>
          <p:nvPr/>
        </p:nvSpPr>
        <p:spPr>
          <a:xfrm>
            <a:off x="877570" y="1587500"/>
            <a:ext cx="5080000" cy="365760"/>
          </a:xfrm>
          <a:prstGeom prst="rect">
            <a:avLst/>
          </a:prstGeom>
          <a:noFill/>
          <a:ln w="9525">
            <a:noFill/>
          </a:ln>
        </p:spPr>
        <p:txBody>
          <a:bodyPr>
            <a:spAutoFit/>
          </a:bodyPr>
          <a:p>
            <a:pPr marL="0" indent="266700" algn="l"/>
            <a:r>
              <a:rPr lang="zh-CN" altLang="en-US" b="0" u="none">
                <a:latin typeface="宋体" panose="02010600030101010101" pitchFamily="2" charset="-122"/>
                <a:ea typeface="宋体" panose="02010600030101010101" pitchFamily="2" charset="-122"/>
                <a:cs typeface="宋体" panose="02010600030101010101" pitchFamily="2" charset="-122"/>
              </a:rPr>
              <a:t>（一）单元学习目标</a:t>
            </a:r>
            <a:endParaRPr lang="zh-CN" altLang="en-US" b="0" u="none">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sp>
        <p:nvSpPr>
          <p:cNvPr id="4" name="文本框 3"/>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121920" y="806450"/>
            <a:ext cx="5562600" cy="579120"/>
          </a:xfrm>
          <a:prstGeom prst="rect">
            <a:avLst/>
          </a:prstGeom>
          <a:noFill/>
          <a:ln w="9525">
            <a:noFill/>
          </a:ln>
        </p:spPr>
        <p:txBody>
          <a:bodyPr wrap="square">
            <a:spAutoFit/>
          </a:bodyPr>
          <a:p>
            <a:pPr marL="0" indent="0" algn="l"/>
            <a:r>
              <a:rPr lang="zh-CN" altLang="en-US" sz="3200" b="1">
                <a:latin typeface="楷体" panose="02010609060101010101" charset="-122"/>
                <a:ea typeface="楷体" panose="02010609060101010101" charset="-122"/>
                <a:cs typeface="宋体" panose="02010600030101010101" pitchFamily="2" charset="-122"/>
                <a:sym typeface="+mn-ea"/>
              </a:rPr>
              <a:t>三、单元学习目标</a:t>
            </a:r>
            <a:endParaRPr lang="zh-CN" altLang="en-US" sz="3200" b="1" u="none">
              <a:latin typeface="楷体" panose="02010609060101010101" charset="-122"/>
              <a:ea typeface="楷体" panose="020106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4818" name="AutoShape 2"/>
          <p:cNvSpPr/>
          <p:nvPr/>
        </p:nvSpPr>
        <p:spPr>
          <a:xfrm>
            <a:off x="558800" y="1451610"/>
            <a:ext cx="10935970" cy="5044440"/>
          </a:xfrm>
          <a:prstGeom prst="roundRect">
            <a:avLst>
              <a:gd name="adj" fmla="val 16667"/>
            </a:avLst>
          </a:prstGeom>
          <a:solidFill>
            <a:srgbClr val="FFFFFF">
              <a:alpha val="85097"/>
            </a:srgbClr>
          </a:solidFill>
          <a:ln w="57150" cap="rnd" cmpd="sng">
            <a:solidFill>
              <a:srgbClr val="FF6600"/>
            </a:solidFill>
            <a:prstDash val="sysDot"/>
            <a:headEnd type="none" w="med" len="med"/>
            <a:tailEnd type="none" w="med" len="med"/>
          </a:ln>
        </p:spPr>
        <p:txBody>
          <a:bodyPr wrap="none" anchor="ctr"/>
          <a:p>
            <a:pPr lvl="0" algn="just" eaLnBrk="1" fontAlgn="ctr" hangingPunct="1"/>
            <a:endParaRPr lang="zh-CN" altLang="en-US" sz="2800" b="0" dirty="0">
              <a:solidFill>
                <a:srgbClr val="9933FF"/>
              </a:solidFill>
              <a:latin typeface="楷体_GB2312" pitchFamily="49" charset="-122"/>
              <a:ea typeface="楷体_GB2312" pitchFamily="49" charset="-122"/>
            </a:endParaRPr>
          </a:p>
        </p:txBody>
      </p:sp>
      <p:sp>
        <p:nvSpPr>
          <p:cNvPr id="6" name="文本框 5"/>
          <p:cNvSpPr txBox="1"/>
          <p:nvPr/>
        </p:nvSpPr>
        <p:spPr>
          <a:xfrm>
            <a:off x="877570" y="1587500"/>
            <a:ext cx="5080000" cy="365760"/>
          </a:xfrm>
          <a:prstGeom prst="rect">
            <a:avLst/>
          </a:prstGeom>
          <a:noFill/>
          <a:ln w="9525">
            <a:noFill/>
          </a:ln>
        </p:spPr>
        <p:txBody>
          <a:bodyPr>
            <a:spAutoFit/>
          </a:bodyPr>
          <a:p>
            <a:pPr marL="0" indent="266700" algn="l"/>
            <a:r>
              <a:rPr lang="zh-CN" altLang="en-US" b="0" u="none">
                <a:latin typeface="宋体" panose="02010600030101010101" pitchFamily="2" charset="-122"/>
                <a:ea typeface="宋体" panose="02010600030101010101" pitchFamily="2" charset="-122"/>
                <a:cs typeface="宋体" panose="02010600030101010101" pitchFamily="2" charset="-122"/>
              </a:rPr>
              <a:t>（二）课时学习目标</a:t>
            </a:r>
            <a:endParaRPr lang="zh-CN" altLang="en-US" b="0" u="none">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3" name="表格 2"/>
          <p:cNvGraphicFramePr/>
          <p:nvPr/>
        </p:nvGraphicFramePr>
        <p:xfrm>
          <a:off x="1096645" y="1919605"/>
          <a:ext cx="9998710" cy="4481195"/>
        </p:xfrm>
        <a:graphic>
          <a:graphicData uri="http://schemas.openxmlformats.org/drawingml/2006/table">
            <a:tbl>
              <a:tblPr firstRow="1" bandRow="1">
                <a:tableStyleId>{5940675A-B579-460E-94D1-54222C63F5DA}</a:tableStyleId>
              </a:tblPr>
              <a:tblGrid>
                <a:gridCol w="1099820"/>
                <a:gridCol w="5874385"/>
                <a:gridCol w="1616710"/>
                <a:gridCol w="1407795"/>
              </a:tblGrid>
              <a:tr h="521335">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课时</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学习目标</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学习重点</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marL="0" indent="0" algn="ctr">
                        <a:buNone/>
                      </a:pPr>
                      <a:r>
                        <a:rPr lang="zh-CN" altLang="en-US" sz="2400" b="0" u="none">
                          <a:latin typeface="楷体" panose="02010609060101010101" charset="-122"/>
                          <a:ea typeface="楷体" panose="02010609060101010101" charset="-122"/>
                          <a:cs typeface="宋体" panose="02010600030101010101" pitchFamily="2" charset="-122"/>
                        </a:rPr>
                        <a:t>学习难点</a:t>
                      </a:r>
                      <a:endParaRPr lang="zh-CN" altLang="en-US" sz="2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853440">
                <a:tc>
                  <a:txBody>
                    <a:bodyPr/>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第一课时</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鸟仔唱啾</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1.</a:t>
                      </a:r>
                      <a:r>
                        <a:rPr lang="zh-CN" altLang="en-US" sz="1400" b="0" u="none">
                          <a:latin typeface="楷体" panose="02010609060101010101" charset="-122"/>
                          <a:ea typeface="楷体" panose="02010609060101010101" charset="-122"/>
                          <a:cs typeface="宋体" panose="02010600030101010101" pitchFamily="2" charset="-122"/>
                        </a:rPr>
                        <a:t>感受鸟仔歌声的童趣，能用有弹性的声音演唱</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一只鸟仔</a:t>
                      </a:r>
                      <a:r>
                        <a:rPr lang="en-US" altLang="zh-CN" sz="1400" b="0" u="none">
                          <a:latin typeface="楷体" panose="02010609060101010101" charset="-122"/>
                          <a:ea typeface="楷体" panose="02010609060101010101" charset="-122"/>
                          <a:cs typeface="宋体" panose="02010600030101010101" pitchFamily="2" charset="-122"/>
                        </a:rPr>
                        <a:t>》</a:t>
                      </a:r>
                      <a:endParaRPr lang="en-US" altLang="zh-CN" sz="1400" b="0" u="none">
                        <a:latin typeface="楷体" panose="02010609060101010101" charset="-122"/>
                        <a:ea typeface="楷体" panose="02010609060101010101" charset="-122"/>
                        <a:cs typeface="宋体" panose="02010600030101010101" pitchFamily="2" charset="-122"/>
                      </a:endParaRPr>
                    </a:p>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2.</a:t>
                      </a:r>
                      <a:r>
                        <a:rPr lang="zh-CN" altLang="en-US" sz="1400" b="0" u="none">
                          <a:latin typeface="楷体" panose="02010609060101010101" charset="-122"/>
                          <a:ea typeface="楷体" panose="02010609060101010101" charset="-122"/>
                          <a:cs typeface="宋体" panose="02010600030101010101" pitchFamily="2" charset="-122"/>
                        </a:rPr>
                        <a:t>感受闽南地区民歌的文化、气质和艺术表现特点，关注生活语境对名歌的影响。</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3.</a:t>
                      </a:r>
                      <a:r>
                        <a:rPr lang="zh-CN" altLang="en-US" sz="1400" b="0" u="none">
                          <a:latin typeface="楷体" panose="02010609060101010101" charset="-122"/>
                          <a:ea typeface="楷体" panose="02010609060101010101" charset="-122"/>
                          <a:cs typeface="宋体" panose="02010600030101010101" pitchFamily="2" charset="-122"/>
                        </a:rPr>
                        <a:t>创编合适的律动展现鸟仔形象。</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能用有弹性的声音演唱</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一只鸟仔</a:t>
                      </a:r>
                      <a:r>
                        <a:rPr lang="en-US" altLang="zh-CN" sz="1400" b="0" u="none">
                          <a:latin typeface="楷体" panose="02010609060101010101" charset="-122"/>
                          <a:ea typeface="楷体" panose="02010609060101010101" charset="-122"/>
                          <a:cs typeface="宋体" panose="02010600030101010101" pitchFamily="2" charset="-122"/>
                        </a:rPr>
                        <a:t>》</a:t>
                      </a:r>
                      <a:endParaRPr lang="en-US" altLang="zh-CN"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创编合适的律动展现鸟仔形象。</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3440">
                <a:tc>
                  <a:txBody>
                    <a:bodyPr/>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第二课时</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斑鸠叫春</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1.</a:t>
                      </a:r>
                      <a:r>
                        <a:rPr lang="zh-CN" altLang="en-US" sz="1400" b="0" u="none">
                          <a:latin typeface="楷体" panose="02010609060101010101" charset="-122"/>
                          <a:ea typeface="楷体" panose="02010609060101010101" charset="-122"/>
                          <a:cs typeface="宋体" panose="02010600030101010101" pitchFamily="2" charset="-122"/>
                        </a:rPr>
                        <a:t>能用富有弹性的声音演唱</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斑鸠调</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，感受江西斑鸠的音乐形象。</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2.</a:t>
                      </a:r>
                      <a:r>
                        <a:rPr lang="zh-CN" altLang="en-US" sz="1400" b="0" u="none">
                          <a:latin typeface="楷体" panose="02010609060101010101" charset="-122"/>
                          <a:ea typeface="楷体" panose="02010609060101010101" charset="-122"/>
                          <a:cs typeface="宋体" panose="02010600030101010101" pitchFamily="2" charset="-122"/>
                        </a:rPr>
                        <a:t>感知江西民歌中，展现自然生物的方式，进一步体验民歌创作手法对民歌风格的影响和音乐形象的表现。</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3.</a:t>
                      </a:r>
                      <a:r>
                        <a:rPr lang="zh-CN" altLang="en-US" sz="1400" b="0" u="none">
                          <a:latin typeface="楷体" panose="02010609060101010101" charset="-122"/>
                          <a:ea typeface="楷体" panose="02010609060101010101" charset="-122"/>
                          <a:cs typeface="宋体" panose="02010600030101010101" pitchFamily="2" charset="-122"/>
                        </a:rPr>
                        <a:t>创编江苏特色的鸟语歌</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能用富有弹性的声音演唱</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斑鸠调</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，感受江西斑鸠的音乐形象。</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创编春天特色的鸟歌</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72820">
                <a:tc>
                  <a:txBody>
                    <a:bodyPr/>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第三课时</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鸟雏舞乐</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1.</a:t>
                      </a:r>
                      <a:r>
                        <a:rPr lang="zh-CN" altLang="en-US" sz="1400" b="0" u="none">
                          <a:latin typeface="楷体" panose="02010609060101010101" charset="-122"/>
                          <a:ea typeface="楷体" panose="02010609060101010101" charset="-122"/>
                          <a:cs typeface="宋体" panose="02010600030101010101" pitchFamily="2" charset="-122"/>
                        </a:rPr>
                        <a:t>欣赏</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孵化的鸟雏的舞蹈</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，了解作品结构和音乐形象有特点。</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2.</a:t>
                      </a:r>
                      <a:r>
                        <a:rPr lang="zh-CN" altLang="en-US" sz="1400" b="0" u="none">
                          <a:latin typeface="楷体" panose="02010609060101010101" charset="-122"/>
                          <a:ea typeface="楷体" panose="02010609060101010101" charset="-122"/>
                          <a:cs typeface="宋体" panose="02010600030101010101" pitchFamily="2" charset="-122"/>
                        </a:rPr>
                        <a:t>创编合适的音乐律动，表现</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孵化的鸟雏的舞蹈</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3.</a:t>
                      </a:r>
                      <a:r>
                        <a:rPr lang="zh-CN" altLang="en-US" sz="1400" b="0" u="none">
                          <a:latin typeface="楷体" panose="02010609060101010101" charset="-122"/>
                          <a:ea typeface="楷体" panose="02010609060101010101" charset="-122"/>
                          <a:cs typeface="宋体" panose="02010600030101010101" pitchFamily="2" charset="-122"/>
                        </a:rPr>
                        <a:t>对比中国民歌的表现方式，感知俄罗斯管弦乐中，不同乐器和演奏技巧展现的音乐形象，进一步探索音乐的表现形式的多样性，和音乐文化的多样性。</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欣赏</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孵化的鸟雏的舞蹈</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，了解作品结构和音乐形象有特点。</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创编合适的音乐律动，表现</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孵化的鸟雏的舞蹈</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80160">
                <a:tc>
                  <a:txBody>
                    <a:bodyPr/>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第四课时</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ctr">
                        <a:buNone/>
                      </a:pPr>
                      <a:r>
                        <a:rPr lang="zh-CN" altLang="en-US" sz="1400" b="0" u="none">
                          <a:latin typeface="楷体" panose="02010609060101010101" charset="-122"/>
                          <a:ea typeface="楷体" panose="02010609060101010101" charset="-122"/>
                          <a:cs typeface="宋体" panose="02010600030101010101" pitchFamily="2" charset="-122"/>
                        </a:rPr>
                        <a:t>百鸟奏乐</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1.</a:t>
                      </a:r>
                      <a:r>
                        <a:rPr lang="zh-CN" altLang="en-US" sz="1400" b="0" u="none">
                          <a:latin typeface="楷体" panose="02010609060101010101" charset="-122"/>
                          <a:ea typeface="楷体" panose="02010609060101010101" charset="-122"/>
                          <a:cs typeface="宋体" panose="02010600030101010101" pitchFamily="2" charset="-122"/>
                        </a:rPr>
                        <a:t>欣赏</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百鸟朝凤</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，了解作品结构，认识唢呐，了解地域文化对音乐形象表现的影响。</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2.</a:t>
                      </a:r>
                      <a:r>
                        <a:rPr lang="zh-CN" altLang="en-US" sz="1400" b="0" u="none">
                          <a:latin typeface="楷体" panose="02010609060101010101" charset="-122"/>
                          <a:ea typeface="楷体" panose="02010609060101010101" charset="-122"/>
                          <a:cs typeface="宋体" panose="02010600030101010101" pitchFamily="2" charset="-122"/>
                        </a:rPr>
                        <a:t>创编合适的律动、乐器节奏等，展现</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百鸟朝凤</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中的鸟类形象。</a:t>
                      </a:r>
                      <a:endParaRPr lang="zh-CN" altLang="en-US" sz="1400" b="0" u="none">
                        <a:latin typeface="楷体" panose="02010609060101010101" charset="-122"/>
                        <a:ea typeface="楷体" panose="02010609060101010101" charset="-122"/>
                        <a:cs typeface="宋体" panose="02010600030101010101" pitchFamily="2" charset="-122"/>
                      </a:endParaRPr>
                    </a:p>
                    <a:p>
                      <a:pPr marL="0" indent="0" algn="l">
                        <a:buNone/>
                      </a:pPr>
                      <a:r>
                        <a:rPr lang="en-US" altLang="zh-CN" sz="1400" b="0" u="none">
                          <a:latin typeface="楷体" panose="02010609060101010101" charset="-122"/>
                          <a:ea typeface="楷体" panose="02010609060101010101" charset="-122"/>
                          <a:cs typeface="宋体" panose="02010600030101010101" pitchFamily="2" charset="-122"/>
                        </a:rPr>
                        <a:t>3.</a:t>
                      </a:r>
                      <a:r>
                        <a:rPr lang="zh-CN" altLang="en-US" sz="1400" b="0" u="none">
                          <a:latin typeface="楷体" panose="02010609060101010101" charset="-122"/>
                          <a:ea typeface="楷体" panose="02010609060101010101" charset="-122"/>
                          <a:cs typeface="宋体" panose="02010600030101010101" pitchFamily="2" charset="-122"/>
                        </a:rPr>
                        <a:t>分析国外乐器在音乐形象表现时的特点，对比感受中国民族乐器在表现风格上的异同。加深鸟类形象的感知和对不同地域、不同文化下，鸟类形象的艺术化的理解。</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欣赏</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百鸟朝凤</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，了解作品结构，认识唢呐，了解地域文化对音乐形象表现的影响。</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indent="0" algn="l">
                        <a:buNone/>
                      </a:pPr>
                      <a:r>
                        <a:rPr lang="zh-CN" altLang="en-US" sz="1400" b="0" u="none">
                          <a:latin typeface="楷体" panose="02010609060101010101" charset="-122"/>
                          <a:ea typeface="楷体" panose="02010609060101010101" charset="-122"/>
                          <a:cs typeface="宋体" panose="02010600030101010101" pitchFamily="2" charset="-122"/>
                        </a:rPr>
                        <a:t>创编合适的律动、乐器节奏等，展现</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百鸟朝凤</a:t>
                      </a:r>
                      <a:r>
                        <a:rPr lang="en-US" altLang="zh-CN" sz="1400" b="0" u="none">
                          <a:latin typeface="楷体" panose="02010609060101010101" charset="-122"/>
                          <a:ea typeface="楷体" panose="02010609060101010101" charset="-122"/>
                          <a:cs typeface="宋体" panose="02010600030101010101" pitchFamily="2" charset="-122"/>
                        </a:rPr>
                        <a:t>》</a:t>
                      </a:r>
                      <a:r>
                        <a:rPr lang="zh-CN" altLang="en-US" sz="1400" b="0" u="none">
                          <a:latin typeface="楷体" panose="02010609060101010101" charset="-122"/>
                          <a:ea typeface="楷体" panose="02010609060101010101" charset="-122"/>
                          <a:cs typeface="宋体" panose="02010600030101010101" pitchFamily="2" charset="-122"/>
                        </a:rPr>
                        <a:t>中的鸟类形象。</a:t>
                      </a:r>
                      <a:endParaRPr lang="zh-CN" altLang="en-US" sz="1400" b="0" u="none">
                        <a:latin typeface="楷体" panose="02010609060101010101" charset="-122"/>
                        <a:ea typeface="楷体" panose="02010609060101010101" charset="-122"/>
                        <a:cs typeface="宋体" panose="02010600030101010101" pitchFamily="2" charset="-122"/>
                      </a:endParaRPr>
                    </a:p>
                  </a:txBody>
                  <a:tcPr marL="0" marR="0" marT="0" marB="1" vert="horz"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7" name="Picture 8" descr="MZWUZ)R7)]G(J%GH)ICS%F6"/>
          <p:cNvPicPr>
            <a:picLocks noChangeAspect="1"/>
          </p:cNvPicPr>
          <p:nvPr/>
        </p:nvPicPr>
        <p:blipFill>
          <a:blip r:embed="rId1"/>
          <a:stretch>
            <a:fillRect/>
          </a:stretch>
        </p:blipFill>
        <p:spPr>
          <a:xfrm>
            <a:off x="0" y="4566285"/>
            <a:ext cx="2874645" cy="2291715"/>
          </a:xfrm>
          <a:prstGeom prst="rect">
            <a:avLst/>
          </a:prstGeom>
          <a:noFill/>
          <a:ln w="9525">
            <a:noFill/>
          </a:ln>
        </p:spPr>
      </p:pic>
      <p:grpSp>
        <p:nvGrpSpPr>
          <p:cNvPr id="48" name="组合 47"/>
          <p:cNvGrpSpPr/>
          <p:nvPr/>
        </p:nvGrpSpPr>
        <p:grpSpPr>
          <a:xfrm>
            <a:off x="1737360" y="1136650"/>
            <a:ext cx="8877300" cy="5524500"/>
            <a:chOff x="2736" y="1790"/>
            <a:chExt cx="13980" cy="8700"/>
          </a:xfrm>
        </p:grpSpPr>
        <p:sp>
          <p:nvSpPr>
            <p:cNvPr id="7" name="矩形 6"/>
            <p:cNvSpPr/>
            <p:nvPr/>
          </p:nvSpPr>
          <p:spPr>
            <a:xfrm>
              <a:off x="2736" y="3810"/>
              <a:ext cx="13980" cy="564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flipH="1">
              <a:off x="9926" y="1790"/>
              <a:ext cx="20" cy="206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395" y="3810"/>
              <a:ext cx="37" cy="565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12068" y="3850"/>
              <a:ext cx="37" cy="565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890" y="9438"/>
              <a:ext cx="11" cy="1052"/>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1652905" y="635"/>
            <a:ext cx="9123045" cy="914400"/>
          </a:xfrm>
          <a:prstGeom prst="rect">
            <a:avLst/>
          </a:prstGeom>
          <a:noFill/>
          <a:ln w="9525">
            <a:noFill/>
          </a:ln>
        </p:spPr>
        <p:txBody>
          <a:bodyPr wrap="square">
            <a:spAutoFit/>
            <a:scene3d>
              <a:camera prst="orthographicFront"/>
              <a:lightRig rig="threePt" dir="t"/>
            </a:scene3d>
          </a:bodyPr>
          <a:p>
            <a:pPr marL="0" indent="0" algn="ct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鸟语啾啾</a:t>
            </a:r>
            <a:r>
              <a:rPr lang="en-US" altLang="zh-CN"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a:t>
            </a:r>
            <a:r>
              <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rPr>
              <a:t>单元设计</a:t>
            </a:r>
            <a:endParaRPr lang="zh-CN" altLang="en-US" sz="5400" b="1" u="none">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隶书" panose="02010509060101010101" charset="-122"/>
              <a:ea typeface="隶书" panose="02010509060101010101" charset="-122"/>
              <a:cs typeface="宋体" panose="02010600030101010101" pitchFamily="2" charset="-122"/>
            </a:endParaRPr>
          </a:p>
        </p:txBody>
      </p:sp>
      <p:sp>
        <p:nvSpPr>
          <p:cNvPr id="5" name="文本框 4"/>
          <p:cNvSpPr txBox="1"/>
          <p:nvPr/>
        </p:nvSpPr>
        <p:spPr>
          <a:xfrm>
            <a:off x="121920" y="806450"/>
            <a:ext cx="5562600" cy="579120"/>
          </a:xfrm>
          <a:prstGeom prst="rect">
            <a:avLst/>
          </a:prstGeom>
          <a:noFill/>
          <a:ln w="9525">
            <a:noFill/>
          </a:ln>
        </p:spPr>
        <p:txBody>
          <a:bodyPr wrap="square">
            <a:spAutoFit/>
          </a:bodyPr>
          <a:p>
            <a:pPr marL="0" indent="0" algn="l"/>
            <a:r>
              <a:rPr lang="zh-CN" altLang="en-US" sz="3200" b="1">
                <a:latin typeface="楷体" panose="02010609060101010101" charset="-122"/>
                <a:ea typeface="楷体" panose="02010609060101010101" charset="-122"/>
                <a:cs typeface="宋体" panose="02010600030101010101" pitchFamily="2" charset="-122"/>
                <a:sym typeface="+mn-ea"/>
              </a:rPr>
              <a:t>四、单元学习思路</a:t>
            </a:r>
            <a:endParaRPr lang="en-US" altLang="zh-CN" sz="3200" b="1" u="none">
              <a:latin typeface="楷体" panose="02010609060101010101" charset="-122"/>
              <a:ea typeface="楷体" panose="02010609060101010101" charset="-122"/>
              <a:cs typeface="宋体" panose="02010600030101010101" pitchFamily="2" charset="-122"/>
            </a:endParaRPr>
          </a:p>
        </p:txBody>
      </p:sp>
      <p:cxnSp>
        <p:nvCxnSpPr>
          <p:cNvPr id="2" name="直接连接符 1"/>
          <p:cNvCxnSpPr/>
          <p:nvPr/>
        </p:nvCxnSpPr>
        <p:spPr>
          <a:xfrm flipV="1">
            <a:off x="-16510" y="714375"/>
            <a:ext cx="12360910" cy="2095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318" name="圆角矩形 12317"/>
          <p:cNvSpPr/>
          <p:nvPr/>
        </p:nvSpPr>
        <p:spPr>
          <a:xfrm>
            <a:off x="3105150" y="2020570"/>
            <a:ext cx="3063875" cy="4439920"/>
          </a:xfrm>
          <a:prstGeom prst="roundRect">
            <a:avLst>
              <a:gd name="adj" fmla="val 16667"/>
            </a:avLst>
          </a:prstGeom>
          <a:solidFill>
            <a:srgbClr val="FD7171"/>
          </a:solidFill>
          <a:ln w="38100" cap="flat" cmpd="sng">
            <a:solidFill>
              <a:schemeClr val="tx1"/>
            </a:solidFill>
            <a:prstDash val="dash"/>
            <a:round/>
            <a:headEnd type="none" w="med" len="med"/>
            <a:tailEnd type="none" w="med" len="med"/>
          </a:ln>
        </p:spPr>
        <p:txBody>
          <a:bodyPr anchor="t" anchorCtr="0"/>
          <a:p>
            <a:endParaRPr lang="zh-CN" altLang="en-US" dirty="0">
              <a:latin typeface="Arial" panose="020B0604020202090204" pitchFamily="34" charset="0"/>
              <a:ea typeface="宋体" panose="02010600030101010101" pitchFamily="2" charset="-122"/>
            </a:endParaRPr>
          </a:p>
        </p:txBody>
      </p:sp>
      <p:grpSp>
        <p:nvGrpSpPr>
          <p:cNvPr id="3" name="组合 2"/>
          <p:cNvGrpSpPr/>
          <p:nvPr/>
        </p:nvGrpSpPr>
        <p:grpSpPr>
          <a:xfrm>
            <a:off x="-39344" y="833755"/>
            <a:ext cx="12310628" cy="6079302"/>
            <a:chOff x="-77" y="815"/>
            <a:chExt cx="19409" cy="10048"/>
          </a:xfrm>
        </p:grpSpPr>
        <p:grpSp>
          <p:nvGrpSpPr>
            <p:cNvPr id="62" name="组合 61"/>
            <p:cNvGrpSpPr/>
            <p:nvPr/>
          </p:nvGrpSpPr>
          <p:grpSpPr>
            <a:xfrm>
              <a:off x="-77" y="9139"/>
              <a:ext cx="19409" cy="1724"/>
              <a:chOff x="-77" y="9139"/>
              <a:chExt cx="19409" cy="1724"/>
            </a:xfrm>
          </p:grpSpPr>
          <p:sp>
            <p:nvSpPr>
              <p:cNvPr id="51" name="矩形 50"/>
              <p:cNvSpPr/>
              <p:nvPr/>
            </p:nvSpPr>
            <p:spPr>
              <a:xfrm>
                <a:off x="-41" y="9568"/>
                <a:ext cx="19248" cy="12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圆角矩形 12297"/>
              <p:cNvSpPr/>
              <p:nvPr/>
            </p:nvSpPr>
            <p:spPr>
              <a:xfrm>
                <a:off x="-77" y="9139"/>
                <a:ext cx="19409" cy="1724"/>
              </a:xfrm>
              <a:prstGeom prst="roundRect">
                <a:avLst>
                  <a:gd name="adj" fmla="val 16667"/>
                </a:avLst>
              </a:prstGeom>
              <a:noFill/>
              <a:ln w="9525">
                <a:noFill/>
              </a:ln>
            </p:spPr>
            <p:txBody>
              <a:bodyPr wrap="square" anchor="t" anchorCtr="0">
                <a:spAutoFit/>
              </a:bodyPr>
              <a:p>
                <a:pPr marL="0" algn="ctr">
                  <a:lnSpc>
                    <a:spcPct val="200000"/>
                  </a:lnSpc>
                </a:pPr>
                <a:r>
                  <a:rPr lang="zh-CN" altLang="en-US" sz="2800">
                    <a:solidFill>
                      <a:schemeClr val="bg1"/>
                    </a:solidFill>
                    <a:latin typeface="楷体" panose="02010609060101010101" charset="-122"/>
                    <a:ea typeface="楷体" panose="02010609060101010101" charset="-122"/>
                    <a:sym typeface="+mn-ea"/>
                  </a:rPr>
                  <a:t>大概念：音乐形象是地域文化和音乐风格相结合的多元艺术产物</a:t>
                </a:r>
                <a:endParaRPr lang="zh-CN" altLang="en-US" sz="2800">
                  <a:solidFill>
                    <a:schemeClr val="bg1"/>
                  </a:solidFill>
                  <a:latin typeface="楷体" panose="02010609060101010101" charset="-122"/>
                  <a:ea typeface="楷体" panose="02010609060101010101" charset="-122"/>
                  <a:sym typeface="+mn-ea"/>
                </a:endParaRPr>
              </a:p>
            </p:txBody>
          </p:sp>
        </p:grpSp>
        <p:grpSp>
          <p:nvGrpSpPr>
            <p:cNvPr id="14343" name="组合 12295"/>
            <p:cNvGrpSpPr/>
            <p:nvPr/>
          </p:nvGrpSpPr>
          <p:grpSpPr>
            <a:xfrm>
              <a:off x="6296" y="815"/>
              <a:ext cx="7340" cy="1173"/>
              <a:chOff x="-488" y="0"/>
              <a:chExt cx="4819" cy="1090"/>
            </a:xfrm>
          </p:grpSpPr>
          <p:sp>
            <p:nvSpPr>
              <p:cNvPr id="14344" name="圆角矩形 12296"/>
              <p:cNvSpPr/>
              <p:nvPr/>
            </p:nvSpPr>
            <p:spPr>
              <a:xfrm>
                <a:off x="0" y="0"/>
                <a:ext cx="3726" cy="1066"/>
              </a:xfrm>
              <a:prstGeom prst="roundRect">
                <a:avLst>
                  <a:gd name="adj" fmla="val 16667"/>
                </a:avLst>
              </a:prstGeom>
              <a:solidFill>
                <a:srgbClr val="FF0000"/>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14345" name="圆角矩形 12297"/>
              <p:cNvSpPr/>
              <p:nvPr/>
            </p:nvSpPr>
            <p:spPr>
              <a:xfrm>
                <a:off x="-488" y="0"/>
                <a:ext cx="4819" cy="1090"/>
              </a:xfrm>
              <a:prstGeom prst="roundRect">
                <a:avLst>
                  <a:gd name="adj" fmla="val 16667"/>
                </a:avLst>
              </a:prstGeom>
              <a:noFill/>
              <a:ln w="9525">
                <a:noFill/>
              </a:ln>
            </p:spPr>
            <p:txBody>
              <a:bodyPr wrap="square" anchor="t" anchorCtr="0">
                <a:spAutoFit/>
              </a:bodyPr>
              <a:p>
                <a:pPr algn="ctr"/>
                <a:r>
                  <a:rPr lang="zh-CN" altLang="en-US" sz="3600" b="1">
                    <a:solidFill>
                      <a:schemeClr val="bg1"/>
                    </a:solidFill>
                    <a:effectLst>
                      <a:reflection blurRad="6350" stA="53000" endA="300" endPos="35500" dir="5400000" sy="-90000" algn="bl" rotWithShape="0"/>
                    </a:effectLst>
                    <a:latin typeface="楷体" panose="02010609060101010101" charset="-122"/>
                    <a:ea typeface="楷体" panose="02010609060101010101" charset="-122"/>
                    <a:cs typeface="宋体" panose="02010600030101010101" pitchFamily="2" charset="-122"/>
                    <a:sym typeface="+mn-ea"/>
                  </a:rPr>
                  <a:t>鸟语啾啾</a:t>
                </a:r>
                <a:endParaRPr lang="zh-CN" altLang="en-US" sz="3600" b="1" dirty="0">
                  <a:solidFill>
                    <a:schemeClr val="bg1"/>
                  </a:solidFill>
                  <a:effectLst>
                    <a:reflection blurRad="6350" stA="53000" endA="300" endPos="35500" dir="5400000" sy="-90000" algn="bl" rotWithShape="0"/>
                  </a:effectLst>
                  <a:latin typeface="楷体" panose="02010609060101010101" charset="-122"/>
                  <a:ea typeface="楷体" panose="02010609060101010101" charset="-122"/>
                  <a:cs typeface="宋体" panose="02010600030101010101" pitchFamily="2" charset="-122"/>
                  <a:sym typeface="+mn-ea"/>
                </a:endParaRPr>
              </a:p>
            </p:txBody>
          </p:sp>
        </p:grpSp>
        <p:grpSp>
          <p:nvGrpSpPr>
            <p:cNvPr id="14351" name="组合 12303"/>
            <p:cNvGrpSpPr/>
            <p:nvPr/>
          </p:nvGrpSpPr>
          <p:grpSpPr>
            <a:xfrm>
              <a:off x="6372" y="2134"/>
              <a:ext cx="7794" cy="1082"/>
              <a:chOff x="52" y="0"/>
              <a:chExt cx="5319" cy="1419"/>
            </a:xfrm>
          </p:grpSpPr>
          <p:sp>
            <p:nvSpPr>
              <p:cNvPr id="14352" name="圆角矩形 12304"/>
              <p:cNvSpPr/>
              <p:nvPr/>
            </p:nvSpPr>
            <p:spPr>
              <a:xfrm>
                <a:off x="52" y="0"/>
                <a:ext cx="5319" cy="1411"/>
              </a:xfrm>
              <a:prstGeom prst="roundRect">
                <a:avLst>
                  <a:gd name="adj" fmla="val 16667"/>
                </a:avLst>
              </a:prstGeom>
              <a:solidFill>
                <a:srgbClr val="FF6600"/>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14353" name="文本框 12305"/>
              <p:cNvSpPr txBox="1"/>
              <p:nvPr/>
            </p:nvSpPr>
            <p:spPr>
              <a:xfrm>
                <a:off x="210" y="31"/>
                <a:ext cx="4976" cy="1388"/>
              </a:xfrm>
              <a:prstGeom prst="rect">
                <a:avLst/>
              </a:prstGeom>
              <a:noFill/>
              <a:ln w="9525">
                <a:noFill/>
              </a:ln>
            </p:spPr>
            <p:txBody>
              <a:bodyPr wrap="square" anchor="t" anchorCtr="0">
                <a:spAutoFit/>
              </a:bodyPr>
              <a:p>
                <a:r>
                  <a:rPr lang="zh-CN" altLang="en-US" dirty="0">
                    <a:latin typeface="Arial" panose="020B0604020202090204" pitchFamily="34" charset="0"/>
                    <a:ea typeface="宋体" panose="02010600030101010101" pitchFamily="2" charset="-122"/>
                  </a:rPr>
                  <a:t>情境：探索鸟类音乐形象</a:t>
                </a:r>
                <a:endParaRPr lang="zh-CN" altLang="en-US" dirty="0">
                  <a:latin typeface="Arial" panose="020B0604020202090204" pitchFamily="34" charset="0"/>
                  <a:ea typeface="宋体" panose="02010600030101010101" pitchFamily="2" charset="-122"/>
                </a:endParaRPr>
              </a:p>
              <a:p>
                <a:r>
                  <a:rPr lang="zh-CN" altLang="en-US" dirty="0">
                    <a:latin typeface="Arial" panose="020B0604020202090204" pitchFamily="34" charset="0"/>
                    <a:ea typeface="宋体" panose="02010600030101010101" pitchFamily="2" charset="-122"/>
                  </a:rPr>
                  <a:t>任务：不同地域音乐形象的表现方式的差异</a:t>
                </a:r>
                <a:endParaRPr lang="zh-CN" altLang="en-US" dirty="0">
                  <a:latin typeface="Arial" panose="020B0604020202090204" pitchFamily="34" charset="0"/>
                  <a:ea typeface="宋体" panose="02010600030101010101" pitchFamily="2" charset="-122"/>
                </a:endParaRPr>
              </a:p>
            </p:txBody>
          </p:sp>
        </p:grpSp>
        <p:grpSp>
          <p:nvGrpSpPr>
            <p:cNvPr id="52" name="组合 51"/>
            <p:cNvGrpSpPr/>
            <p:nvPr/>
          </p:nvGrpSpPr>
          <p:grpSpPr>
            <a:xfrm>
              <a:off x="597" y="3750"/>
              <a:ext cx="18405" cy="5552"/>
              <a:chOff x="597" y="4256"/>
              <a:chExt cx="18405" cy="5552"/>
            </a:xfrm>
          </p:grpSpPr>
          <p:grpSp>
            <p:nvGrpSpPr>
              <p:cNvPr id="50" name="组合 49"/>
              <p:cNvGrpSpPr/>
              <p:nvPr/>
            </p:nvGrpSpPr>
            <p:grpSpPr>
              <a:xfrm>
                <a:off x="597" y="4256"/>
                <a:ext cx="18264" cy="5410"/>
                <a:chOff x="597" y="4256"/>
                <a:chExt cx="18264" cy="5410"/>
              </a:xfrm>
            </p:grpSpPr>
            <p:grpSp>
              <p:nvGrpSpPr>
                <p:cNvPr id="39" name="组合 38"/>
                <p:cNvGrpSpPr/>
                <p:nvPr/>
              </p:nvGrpSpPr>
              <p:grpSpPr>
                <a:xfrm rot="0">
                  <a:off x="1267" y="4256"/>
                  <a:ext cx="17005" cy="2461"/>
                  <a:chOff x="893" y="4256"/>
                  <a:chExt cx="17005" cy="2461"/>
                </a:xfrm>
              </p:grpSpPr>
              <p:grpSp>
                <p:nvGrpSpPr>
                  <p:cNvPr id="35" name="组合 34"/>
                  <p:cNvGrpSpPr/>
                  <p:nvPr/>
                </p:nvGrpSpPr>
                <p:grpSpPr>
                  <a:xfrm>
                    <a:off x="893" y="4272"/>
                    <a:ext cx="3202" cy="2422"/>
                    <a:chOff x="1211" y="3820"/>
                    <a:chExt cx="3202" cy="2422"/>
                  </a:xfrm>
                </p:grpSpPr>
                <p:grpSp>
                  <p:nvGrpSpPr>
                    <p:cNvPr id="15" name="组合 14"/>
                    <p:cNvGrpSpPr/>
                    <p:nvPr/>
                  </p:nvGrpSpPr>
                  <p:grpSpPr>
                    <a:xfrm>
                      <a:off x="1641" y="3820"/>
                      <a:ext cx="2389" cy="760"/>
                      <a:chOff x="2479" y="4416"/>
                      <a:chExt cx="2389" cy="760"/>
                    </a:xfrm>
                  </p:grpSpPr>
                  <p:sp>
                    <p:nvSpPr>
                      <p:cNvPr id="13" name="五边形 12"/>
                      <p:cNvSpPr/>
                      <p:nvPr/>
                    </p:nvSpPr>
                    <p:spPr>
                      <a:xfrm>
                        <a:off x="2479" y="4416"/>
                        <a:ext cx="2389" cy="76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2305"/>
                      <p:cNvSpPr txBox="1"/>
                      <p:nvPr/>
                    </p:nvSpPr>
                    <p:spPr>
                      <a:xfrm>
                        <a:off x="2688" y="4524"/>
                        <a:ext cx="1972" cy="652"/>
                      </a:xfrm>
                      <a:prstGeom prst="rect">
                        <a:avLst/>
                      </a:prstGeom>
                      <a:noFill/>
                      <a:ln w="9525">
                        <a:noFill/>
                      </a:ln>
                    </p:spPr>
                    <p:txBody>
                      <a:bodyPr wrap="square" anchor="t" anchorCtr="0">
                        <a:spAutoFit/>
                      </a:bodyPr>
                      <a:p>
                        <a:pPr marL="0" indent="0" algn="ctr">
                          <a:buNone/>
                        </a:pPr>
                        <a:r>
                          <a:rPr lang="zh-CN" altLang="en-US" sz="2000">
                            <a:latin typeface="楷体" panose="02010609060101010101" charset="-122"/>
                            <a:ea typeface="楷体" panose="02010609060101010101" charset="-122"/>
                            <a:cs typeface="宋体" panose="02010600030101010101" pitchFamily="2" charset="-122"/>
                            <a:sym typeface="+mn-ea"/>
                          </a:rPr>
                          <a:t>鸟仔唱啾</a:t>
                        </a:r>
                        <a:endParaRPr lang="zh-CN" altLang="en-US" sz="2000" dirty="0">
                          <a:latin typeface="楷体" panose="02010609060101010101" charset="-122"/>
                          <a:ea typeface="楷体" panose="02010609060101010101" charset="-122"/>
                        </a:endParaRPr>
                      </a:p>
                    </p:txBody>
                  </p:sp>
                </p:grpSp>
                <p:grpSp>
                  <p:nvGrpSpPr>
                    <p:cNvPr id="25" name="组合 24"/>
                    <p:cNvGrpSpPr/>
                    <p:nvPr/>
                  </p:nvGrpSpPr>
                  <p:grpSpPr>
                    <a:xfrm>
                      <a:off x="1211" y="4724"/>
                      <a:ext cx="3202" cy="1518"/>
                      <a:chOff x="816" y="4726"/>
                      <a:chExt cx="3202" cy="1518"/>
                    </a:xfrm>
                  </p:grpSpPr>
                  <p:sp>
                    <p:nvSpPr>
                      <p:cNvPr id="14356" name="圆角矩形 12308"/>
                      <p:cNvSpPr/>
                      <p:nvPr/>
                    </p:nvSpPr>
                    <p:spPr>
                      <a:xfrm>
                        <a:off x="819" y="4726"/>
                        <a:ext cx="3034" cy="1450"/>
                      </a:xfrm>
                      <a:prstGeom prst="roundRect">
                        <a:avLst>
                          <a:gd name="adj" fmla="val 16667"/>
                        </a:avLst>
                      </a:prstGeom>
                      <a:solidFill>
                        <a:srgbClr val="FFCC99"/>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14378" name="文本框 12330"/>
                      <p:cNvSpPr txBox="1"/>
                      <p:nvPr/>
                    </p:nvSpPr>
                    <p:spPr>
                      <a:xfrm>
                        <a:off x="816" y="4733"/>
                        <a:ext cx="3202" cy="1511"/>
                      </a:xfrm>
                      <a:prstGeom prst="rect">
                        <a:avLst/>
                      </a:prstGeom>
                      <a:noFill/>
                      <a:ln w="9525">
                        <a:noFill/>
                      </a:ln>
                    </p:spPr>
                    <p:txBody>
                      <a:bodyPr anchor="t" anchorCtr="0">
                        <a:spAutoFit/>
                      </a:bodyPr>
                      <a:p>
                        <a:pPr algn="ctr"/>
                        <a:r>
                          <a:rPr lang="zh-CN" altLang="en-US" dirty="0">
                            <a:latin typeface="Arial" panose="020B0604020202090204" pitchFamily="34" charset="0"/>
                            <a:ea typeface="宋体" panose="02010600030101010101" pitchFamily="2" charset="-122"/>
                          </a:rPr>
                          <a:t>学习任务：</a:t>
                        </a:r>
                        <a:endParaRPr lang="zh-CN" altLang="en-US" dirty="0">
                          <a:latin typeface="Arial" panose="020B0604020202090204" pitchFamily="34" charset="0"/>
                          <a:ea typeface="宋体" panose="02010600030101010101" pitchFamily="2" charset="-122"/>
                        </a:endParaRPr>
                      </a:p>
                      <a:p>
                        <a:pPr algn="ctr"/>
                        <a:r>
                          <a:rPr lang="zh-CN" altLang="en-US">
                            <a:latin typeface="楷体" panose="02010609060101010101" charset="-122"/>
                            <a:ea typeface="楷体" panose="02010609060101010101" charset="-122"/>
                            <a:cs typeface="宋体" panose="02010600030101010101" pitchFamily="2" charset="-122"/>
                            <a:sym typeface="+mn-ea"/>
                          </a:rPr>
                          <a:t>唱</a:t>
                        </a:r>
                        <a:r>
                          <a:rPr lang="en-US" altLang="zh-CN">
                            <a:latin typeface="楷体" panose="02010609060101010101" charset="-122"/>
                            <a:ea typeface="楷体" panose="02010609060101010101" charset="-122"/>
                            <a:cs typeface="宋体" panose="02010600030101010101" pitchFamily="2" charset="-122"/>
                            <a:sym typeface="+mn-ea"/>
                          </a:rPr>
                          <a:t>《</a:t>
                        </a:r>
                        <a:r>
                          <a:rPr lang="zh-CN" altLang="en-US">
                            <a:latin typeface="楷体" panose="02010609060101010101" charset="-122"/>
                            <a:ea typeface="楷体" panose="02010609060101010101" charset="-122"/>
                            <a:cs typeface="宋体" panose="02010600030101010101" pitchFamily="2" charset="-122"/>
                            <a:sym typeface="+mn-ea"/>
                          </a:rPr>
                          <a:t>一只鸟仔</a:t>
                        </a:r>
                        <a:r>
                          <a:rPr lang="en-US" altLang="zh-CN">
                            <a:latin typeface="楷体" panose="02010609060101010101" charset="-122"/>
                            <a:ea typeface="楷体" panose="02010609060101010101" charset="-122"/>
                            <a:cs typeface="宋体" panose="02010600030101010101" pitchFamily="2" charset="-122"/>
                            <a:sym typeface="+mn-ea"/>
                          </a:rPr>
                          <a:t>》</a:t>
                        </a:r>
                        <a:endParaRPr lang="en-US" altLang="zh-CN">
                          <a:latin typeface="楷体" panose="02010609060101010101" charset="-122"/>
                          <a:ea typeface="楷体" panose="02010609060101010101" charset="-122"/>
                          <a:cs typeface="宋体" panose="02010600030101010101" pitchFamily="2" charset="-122"/>
                          <a:sym typeface="+mn-ea"/>
                        </a:endParaRPr>
                      </a:p>
                      <a:p>
                        <a:pPr algn="ctr"/>
                        <a:r>
                          <a:rPr lang="zh-CN" altLang="en-US">
                            <a:latin typeface="楷体" panose="02010609060101010101" charset="-122"/>
                            <a:ea typeface="楷体" panose="02010609060101010101" charset="-122"/>
                            <a:cs typeface="宋体" panose="02010600030101010101" pitchFamily="2" charset="-122"/>
                            <a:sym typeface="+mn-ea"/>
                          </a:rPr>
                          <a:t>赏</a:t>
                        </a:r>
                        <a:r>
                          <a:rPr lang="en-US" altLang="zh-CN">
                            <a:latin typeface="楷体" panose="02010609060101010101" charset="-122"/>
                            <a:ea typeface="楷体" panose="02010609060101010101" charset="-122"/>
                            <a:cs typeface="宋体" panose="02010600030101010101" pitchFamily="2" charset="-122"/>
                            <a:sym typeface="+mn-ea"/>
                          </a:rPr>
                          <a:t>《</a:t>
                        </a:r>
                        <a:r>
                          <a:rPr lang="zh-CN" altLang="en-US">
                            <a:latin typeface="楷体" panose="02010609060101010101" charset="-122"/>
                            <a:ea typeface="楷体" panose="02010609060101010101" charset="-122"/>
                            <a:cs typeface="宋体" panose="02010600030101010101" pitchFamily="2" charset="-122"/>
                            <a:sym typeface="+mn-ea"/>
                          </a:rPr>
                          <a:t>丢丢铜仔</a:t>
                        </a:r>
                        <a:r>
                          <a:rPr lang="en-US" altLang="zh-CN">
                            <a:latin typeface="楷体" panose="02010609060101010101" charset="-122"/>
                            <a:ea typeface="楷体" panose="02010609060101010101" charset="-122"/>
                            <a:cs typeface="宋体" panose="02010600030101010101" pitchFamily="2" charset="-122"/>
                            <a:sym typeface="+mn-ea"/>
                          </a:rPr>
                          <a:t>》</a:t>
                        </a:r>
                        <a:endParaRPr lang="zh-CN" altLang="en-US" dirty="0">
                          <a:latin typeface="Arial" panose="020B0604020202090204" pitchFamily="34" charset="0"/>
                          <a:ea typeface="宋体" panose="02010600030101010101" pitchFamily="2" charset="-122"/>
                        </a:endParaRPr>
                      </a:p>
                    </p:txBody>
                  </p:sp>
                </p:grpSp>
              </p:grpSp>
              <p:grpSp>
                <p:nvGrpSpPr>
                  <p:cNvPr id="36" name="组合 35"/>
                  <p:cNvGrpSpPr/>
                  <p:nvPr/>
                </p:nvGrpSpPr>
                <p:grpSpPr>
                  <a:xfrm>
                    <a:off x="5496" y="4256"/>
                    <a:ext cx="3202" cy="2340"/>
                    <a:chOff x="4233" y="3900"/>
                    <a:chExt cx="3202" cy="2340"/>
                  </a:xfrm>
                </p:grpSpPr>
                <p:grpSp>
                  <p:nvGrpSpPr>
                    <p:cNvPr id="16" name="组合 15"/>
                    <p:cNvGrpSpPr/>
                    <p:nvPr/>
                  </p:nvGrpSpPr>
                  <p:grpSpPr>
                    <a:xfrm>
                      <a:off x="4651" y="3900"/>
                      <a:ext cx="2389" cy="760"/>
                      <a:chOff x="2467" y="4296"/>
                      <a:chExt cx="2389" cy="760"/>
                    </a:xfrm>
                  </p:grpSpPr>
                  <p:sp>
                    <p:nvSpPr>
                      <p:cNvPr id="17" name="五边形 16"/>
                      <p:cNvSpPr/>
                      <p:nvPr/>
                    </p:nvSpPr>
                    <p:spPr>
                      <a:xfrm>
                        <a:off x="2467" y="4296"/>
                        <a:ext cx="2389" cy="76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2305"/>
                      <p:cNvSpPr txBox="1"/>
                      <p:nvPr/>
                    </p:nvSpPr>
                    <p:spPr>
                      <a:xfrm>
                        <a:off x="2664" y="4348"/>
                        <a:ext cx="1972" cy="655"/>
                      </a:xfrm>
                      <a:prstGeom prst="rect">
                        <a:avLst/>
                      </a:prstGeom>
                      <a:noFill/>
                      <a:ln w="9525">
                        <a:noFill/>
                      </a:ln>
                    </p:spPr>
                    <p:txBody>
                      <a:bodyPr wrap="square" anchor="t" anchorCtr="0">
                        <a:spAutoFit/>
                      </a:bodyPr>
                      <a:p>
                        <a:pPr marL="0" indent="0" algn="ctr">
                          <a:buNone/>
                        </a:pPr>
                        <a:r>
                          <a:rPr lang="zh-CN" altLang="en-US" sz="2000">
                            <a:latin typeface="楷体" panose="02010609060101010101" charset="-122"/>
                            <a:ea typeface="楷体" panose="02010609060101010101" charset="-122"/>
                            <a:cs typeface="宋体" panose="02010600030101010101" pitchFamily="2" charset="-122"/>
                            <a:sym typeface="+mn-ea"/>
                          </a:rPr>
                          <a:t>斑鸠叫春</a:t>
                        </a:r>
                        <a:endParaRPr lang="zh-CN" altLang="en-US" sz="2000" dirty="0">
                          <a:latin typeface="Arial" panose="020B0604020202090204" pitchFamily="34" charset="0"/>
                          <a:ea typeface="宋体" panose="02010600030101010101" pitchFamily="2" charset="-122"/>
                        </a:endParaRPr>
                      </a:p>
                    </p:txBody>
                  </p:sp>
                </p:grpSp>
                <p:grpSp>
                  <p:nvGrpSpPr>
                    <p:cNvPr id="26" name="组合 25"/>
                    <p:cNvGrpSpPr/>
                    <p:nvPr/>
                  </p:nvGrpSpPr>
                  <p:grpSpPr>
                    <a:xfrm>
                      <a:off x="4233" y="5033"/>
                      <a:ext cx="3202" cy="1207"/>
                      <a:chOff x="816" y="4936"/>
                      <a:chExt cx="3202" cy="1207"/>
                    </a:xfrm>
                  </p:grpSpPr>
                  <p:sp>
                    <p:nvSpPr>
                      <p:cNvPr id="27" name="圆角矩形 12308"/>
                      <p:cNvSpPr/>
                      <p:nvPr/>
                    </p:nvSpPr>
                    <p:spPr>
                      <a:xfrm>
                        <a:off x="819" y="4936"/>
                        <a:ext cx="3034" cy="1207"/>
                      </a:xfrm>
                      <a:prstGeom prst="roundRect">
                        <a:avLst>
                          <a:gd name="adj" fmla="val 16667"/>
                        </a:avLst>
                      </a:prstGeom>
                      <a:solidFill>
                        <a:srgbClr val="FFCC99"/>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28" name="文本框 12330"/>
                      <p:cNvSpPr txBox="1"/>
                      <p:nvPr/>
                    </p:nvSpPr>
                    <p:spPr>
                      <a:xfrm>
                        <a:off x="816" y="5048"/>
                        <a:ext cx="3202" cy="1058"/>
                      </a:xfrm>
                      <a:prstGeom prst="rect">
                        <a:avLst/>
                      </a:prstGeom>
                      <a:noFill/>
                      <a:ln w="9525">
                        <a:noFill/>
                      </a:ln>
                    </p:spPr>
                    <p:txBody>
                      <a:bodyPr anchor="t" anchorCtr="0">
                        <a:spAutoFit/>
                      </a:bodyPr>
                      <a:p>
                        <a:pPr algn="ctr"/>
                        <a:r>
                          <a:rPr lang="zh-CN" altLang="en-US" dirty="0">
                            <a:latin typeface="Arial" panose="020B0604020202090204" pitchFamily="34" charset="0"/>
                            <a:ea typeface="宋体" panose="02010600030101010101" pitchFamily="2" charset="-122"/>
                          </a:rPr>
                          <a:t>学习任务：</a:t>
                        </a:r>
                        <a:endParaRPr lang="zh-CN" altLang="en-US" dirty="0">
                          <a:latin typeface="Arial" panose="020B0604020202090204" pitchFamily="34" charset="0"/>
                          <a:ea typeface="宋体" panose="02010600030101010101" pitchFamily="2" charset="-122"/>
                        </a:endParaRPr>
                      </a:p>
                      <a:p>
                        <a:pPr algn="ctr"/>
                        <a:r>
                          <a:rPr lang="zh-CN" altLang="en-US" dirty="0">
                            <a:latin typeface="Arial" panose="020B0604020202090204" pitchFamily="34" charset="0"/>
                            <a:ea typeface="宋体" panose="02010600030101010101" pitchFamily="2" charset="-122"/>
                          </a:rPr>
                          <a:t>唱</a:t>
                        </a:r>
                        <a:r>
                          <a:rPr lang="en-US" altLang="zh-CN">
                            <a:latin typeface="楷体" panose="02010609060101010101" charset="-122"/>
                            <a:ea typeface="楷体" panose="02010609060101010101" charset="-122"/>
                            <a:cs typeface="宋体" panose="02010600030101010101" pitchFamily="2" charset="-122"/>
                            <a:sym typeface="+mn-ea"/>
                          </a:rPr>
                          <a:t>《</a:t>
                        </a:r>
                        <a:r>
                          <a:rPr lang="zh-CN" altLang="en-US">
                            <a:latin typeface="楷体" panose="02010609060101010101" charset="-122"/>
                            <a:ea typeface="楷体" panose="02010609060101010101" charset="-122"/>
                            <a:cs typeface="宋体" panose="02010600030101010101" pitchFamily="2" charset="-122"/>
                            <a:sym typeface="+mn-ea"/>
                          </a:rPr>
                          <a:t>斑鸠调</a:t>
                        </a:r>
                        <a:r>
                          <a:rPr lang="en-US" altLang="zh-CN">
                            <a:latin typeface="楷体" panose="02010609060101010101" charset="-122"/>
                            <a:ea typeface="楷体" panose="02010609060101010101" charset="-122"/>
                            <a:cs typeface="宋体" panose="02010600030101010101" pitchFamily="2" charset="-122"/>
                            <a:sym typeface="+mn-ea"/>
                          </a:rPr>
                          <a:t>》</a:t>
                        </a:r>
                        <a:endParaRPr lang="zh-CN" altLang="en-US" dirty="0">
                          <a:latin typeface="Arial" panose="020B0604020202090204" pitchFamily="34" charset="0"/>
                          <a:ea typeface="宋体" panose="02010600030101010101" pitchFamily="2" charset="-122"/>
                        </a:endParaRPr>
                      </a:p>
                    </p:txBody>
                  </p:sp>
                </p:grpSp>
              </p:grpSp>
              <p:grpSp>
                <p:nvGrpSpPr>
                  <p:cNvPr id="37" name="组合 36"/>
                  <p:cNvGrpSpPr/>
                  <p:nvPr/>
                </p:nvGrpSpPr>
                <p:grpSpPr>
                  <a:xfrm>
                    <a:off x="10012" y="4307"/>
                    <a:ext cx="3125" cy="2410"/>
                    <a:chOff x="7161" y="3952"/>
                    <a:chExt cx="3125" cy="2410"/>
                  </a:xfrm>
                </p:grpSpPr>
                <p:grpSp>
                  <p:nvGrpSpPr>
                    <p:cNvPr id="22" name="组合 21"/>
                    <p:cNvGrpSpPr/>
                    <p:nvPr/>
                  </p:nvGrpSpPr>
                  <p:grpSpPr>
                    <a:xfrm>
                      <a:off x="7666" y="3952"/>
                      <a:ext cx="2389" cy="760"/>
                      <a:chOff x="2467" y="4296"/>
                      <a:chExt cx="2389" cy="760"/>
                    </a:xfrm>
                  </p:grpSpPr>
                  <p:sp>
                    <p:nvSpPr>
                      <p:cNvPr id="23" name="五边形 22"/>
                      <p:cNvSpPr/>
                      <p:nvPr/>
                    </p:nvSpPr>
                    <p:spPr>
                      <a:xfrm>
                        <a:off x="2467" y="4296"/>
                        <a:ext cx="2389" cy="76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12305"/>
                      <p:cNvSpPr txBox="1"/>
                      <p:nvPr/>
                    </p:nvSpPr>
                    <p:spPr>
                      <a:xfrm>
                        <a:off x="2664" y="4348"/>
                        <a:ext cx="1972" cy="655"/>
                      </a:xfrm>
                      <a:prstGeom prst="rect">
                        <a:avLst/>
                      </a:prstGeom>
                      <a:noFill/>
                      <a:ln w="9525">
                        <a:noFill/>
                      </a:ln>
                    </p:spPr>
                    <p:txBody>
                      <a:bodyPr wrap="square" anchor="t" anchorCtr="0">
                        <a:spAutoFit/>
                      </a:bodyPr>
                      <a:p>
                        <a:pPr marL="0" indent="0" algn="ctr">
                          <a:buNone/>
                        </a:pPr>
                        <a:r>
                          <a:rPr lang="zh-CN" altLang="en-US" sz="2000">
                            <a:latin typeface="楷体" panose="02010609060101010101" charset="-122"/>
                            <a:ea typeface="楷体" panose="02010609060101010101" charset="-122"/>
                            <a:cs typeface="宋体" panose="02010600030101010101" pitchFamily="2" charset="-122"/>
                            <a:sym typeface="+mn-ea"/>
                          </a:rPr>
                          <a:t>鸟雏舞乐</a:t>
                        </a:r>
                        <a:endParaRPr lang="zh-CN" altLang="en-US" sz="2000" dirty="0">
                          <a:latin typeface="楷体" panose="02010609060101010101" charset="-122"/>
                          <a:ea typeface="楷体" panose="02010609060101010101" charset="-122"/>
                        </a:endParaRPr>
                      </a:p>
                    </p:txBody>
                  </p:sp>
                </p:grpSp>
                <p:grpSp>
                  <p:nvGrpSpPr>
                    <p:cNvPr id="29" name="组合 28"/>
                    <p:cNvGrpSpPr/>
                    <p:nvPr/>
                  </p:nvGrpSpPr>
                  <p:grpSpPr>
                    <a:xfrm>
                      <a:off x="7161" y="4821"/>
                      <a:ext cx="3125" cy="1541"/>
                      <a:chOff x="729" y="4724"/>
                      <a:chExt cx="3125" cy="1541"/>
                    </a:xfrm>
                  </p:grpSpPr>
                  <p:sp>
                    <p:nvSpPr>
                      <p:cNvPr id="30" name="圆角矩形 12308"/>
                      <p:cNvSpPr/>
                      <p:nvPr/>
                    </p:nvSpPr>
                    <p:spPr>
                      <a:xfrm>
                        <a:off x="819" y="4724"/>
                        <a:ext cx="3034" cy="1449"/>
                      </a:xfrm>
                      <a:prstGeom prst="roundRect">
                        <a:avLst>
                          <a:gd name="adj" fmla="val 16667"/>
                        </a:avLst>
                      </a:prstGeom>
                      <a:solidFill>
                        <a:srgbClr val="FFCC99"/>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31" name="文本框 12330"/>
                      <p:cNvSpPr txBox="1"/>
                      <p:nvPr/>
                    </p:nvSpPr>
                    <p:spPr>
                      <a:xfrm>
                        <a:off x="729" y="4754"/>
                        <a:ext cx="3125" cy="1511"/>
                      </a:xfrm>
                      <a:prstGeom prst="rect">
                        <a:avLst/>
                      </a:prstGeom>
                      <a:noFill/>
                      <a:ln w="9525">
                        <a:noFill/>
                      </a:ln>
                    </p:spPr>
                    <p:txBody>
                      <a:bodyPr wrap="square" anchor="t" anchorCtr="0">
                        <a:spAutoFit/>
                      </a:bodyPr>
                      <a:p>
                        <a:pPr algn="ctr"/>
                        <a:r>
                          <a:rPr lang="zh-CN" altLang="en-US" dirty="0">
                            <a:latin typeface="Arial" panose="020B0604020202090204" pitchFamily="34" charset="0"/>
                            <a:ea typeface="宋体" panose="02010600030101010101" pitchFamily="2" charset="-122"/>
                          </a:rPr>
                          <a:t>学习任务：</a:t>
                        </a:r>
                        <a:endParaRPr lang="zh-CN" altLang="en-US" dirty="0">
                          <a:latin typeface="Arial" panose="020B0604020202090204" pitchFamily="34" charset="0"/>
                          <a:ea typeface="宋体" panose="02010600030101010101" pitchFamily="2" charset="-122"/>
                        </a:endParaRPr>
                      </a:p>
                      <a:p>
                        <a:pPr algn="ctr"/>
                        <a:r>
                          <a:rPr lang="zh-CN" altLang="en-US">
                            <a:latin typeface="楷体" panose="02010609060101010101" charset="-122"/>
                            <a:ea typeface="楷体" panose="02010609060101010101" charset="-122"/>
                            <a:cs typeface="宋体" panose="02010600030101010101" pitchFamily="2" charset="-122"/>
                            <a:sym typeface="+mn-ea"/>
                          </a:rPr>
                          <a:t>赏</a:t>
                        </a:r>
                        <a:r>
                          <a:rPr lang="en-US" altLang="zh-CN">
                            <a:latin typeface="楷体" panose="02010609060101010101" charset="-122"/>
                            <a:ea typeface="楷体" panose="02010609060101010101" charset="-122"/>
                            <a:cs typeface="宋体" panose="02010600030101010101" pitchFamily="2" charset="-122"/>
                            <a:sym typeface="+mn-ea"/>
                          </a:rPr>
                          <a:t>《</a:t>
                        </a:r>
                        <a:r>
                          <a:rPr lang="zh-CN" altLang="en-US" dirty="0">
                            <a:solidFill>
                              <a:schemeClr val="tx1"/>
                            </a:solidFill>
                            <a:latin typeface="楷体_GB2312" pitchFamily="49" charset="-122"/>
                            <a:ea typeface="楷体_GB2312" pitchFamily="49" charset="-122"/>
                            <a:sym typeface="+mn-ea"/>
                          </a:rPr>
                          <a:t>未</a:t>
                        </a:r>
                        <a:r>
                          <a:rPr lang="zh-CN" altLang="en-US">
                            <a:latin typeface="楷体" panose="02010609060101010101" charset="-122"/>
                            <a:ea typeface="楷体" panose="02010609060101010101" charset="-122"/>
                            <a:cs typeface="宋体" panose="02010600030101010101" pitchFamily="2" charset="-122"/>
                            <a:sym typeface="+mn-ea"/>
                          </a:rPr>
                          <a:t>孵化的鸟雏的舞蹈</a:t>
                        </a:r>
                        <a:r>
                          <a:rPr lang="en-US" altLang="zh-CN">
                            <a:latin typeface="楷体" panose="02010609060101010101" charset="-122"/>
                            <a:ea typeface="楷体" panose="02010609060101010101" charset="-122"/>
                            <a:cs typeface="宋体" panose="02010600030101010101" pitchFamily="2" charset="-122"/>
                            <a:sym typeface="+mn-ea"/>
                          </a:rPr>
                          <a:t>》</a:t>
                        </a:r>
                        <a:endParaRPr lang="zh-CN" altLang="en-US" dirty="0">
                          <a:latin typeface="Arial" panose="020B0604020202090204" pitchFamily="34" charset="0"/>
                          <a:ea typeface="宋体" panose="02010600030101010101" pitchFamily="2" charset="-122"/>
                        </a:endParaRPr>
                      </a:p>
                    </p:txBody>
                  </p:sp>
                </p:grpSp>
              </p:grpSp>
              <p:grpSp>
                <p:nvGrpSpPr>
                  <p:cNvPr id="38" name="组合 37"/>
                  <p:cNvGrpSpPr/>
                  <p:nvPr/>
                </p:nvGrpSpPr>
                <p:grpSpPr>
                  <a:xfrm>
                    <a:off x="14696" y="4318"/>
                    <a:ext cx="3202" cy="2276"/>
                    <a:chOff x="14128" y="4076"/>
                    <a:chExt cx="3202" cy="2276"/>
                  </a:xfrm>
                </p:grpSpPr>
                <p:grpSp>
                  <p:nvGrpSpPr>
                    <p:cNvPr id="19" name="组合 18"/>
                    <p:cNvGrpSpPr/>
                    <p:nvPr/>
                  </p:nvGrpSpPr>
                  <p:grpSpPr>
                    <a:xfrm>
                      <a:off x="14534" y="4076"/>
                      <a:ext cx="2389" cy="760"/>
                      <a:chOff x="2467" y="4472"/>
                      <a:chExt cx="2389" cy="760"/>
                    </a:xfrm>
                  </p:grpSpPr>
                  <p:sp>
                    <p:nvSpPr>
                      <p:cNvPr id="20" name="五边形 19"/>
                      <p:cNvSpPr/>
                      <p:nvPr/>
                    </p:nvSpPr>
                    <p:spPr>
                      <a:xfrm>
                        <a:off x="2467" y="4472"/>
                        <a:ext cx="2389" cy="76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12305"/>
                      <p:cNvSpPr txBox="1"/>
                      <p:nvPr/>
                    </p:nvSpPr>
                    <p:spPr>
                      <a:xfrm>
                        <a:off x="2664" y="4524"/>
                        <a:ext cx="1972" cy="655"/>
                      </a:xfrm>
                      <a:prstGeom prst="rect">
                        <a:avLst/>
                      </a:prstGeom>
                      <a:noFill/>
                      <a:ln w="9525">
                        <a:noFill/>
                      </a:ln>
                    </p:spPr>
                    <p:txBody>
                      <a:bodyPr wrap="square" anchor="t" anchorCtr="0">
                        <a:spAutoFit/>
                      </a:bodyPr>
                      <a:p>
                        <a:pPr marL="0" indent="0" algn="ctr">
                          <a:buNone/>
                        </a:pPr>
                        <a:r>
                          <a:rPr lang="zh-CN" altLang="en-US" sz="2000">
                            <a:latin typeface="楷体" panose="02010609060101010101" charset="-122"/>
                            <a:ea typeface="楷体" panose="02010609060101010101" charset="-122"/>
                            <a:cs typeface="宋体" panose="02010600030101010101" pitchFamily="2" charset="-122"/>
                            <a:sym typeface="+mn-ea"/>
                          </a:rPr>
                          <a:t>百鸟奏乐</a:t>
                        </a:r>
                        <a:endParaRPr lang="zh-CN" altLang="en-US" sz="2000" dirty="0">
                          <a:latin typeface="楷体" panose="02010609060101010101" charset="-122"/>
                          <a:ea typeface="楷体" panose="02010609060101010101" charset="-122"/>
                        </a:endParaRPr>
                      </a:p>
                    </p:txBody>
                  </p:sp>
                </p:grpSp>
                <p:grpSp>
                  <p:nvGrpSpPr>
                    <p:cNvPr id="32" name="组合 31"/>
                    <p:cNvGrpSpPr/>
                    <p:nvPr/>
                  </p:nvGrpSpPr>
                  <p:grpSpPr>
                    <a:xfrm>
                      <a:off x="14128" y="5145"/>
                      <a:ext cx="3202" cy="1207"/>
                      <a:chOff x="816" y="4936"/>
                      <a:chExt cx="3202" cy="1207"/>
                    </a:xfrm>
                  </p:grpSpPr>
                  <p:sp>
                    <p:nvSpPr>
                      <p:cNvPr id="33" name="圆角矩形 12308"/>
                      <p:cNvSpPr/>
                      <p:nvPr/>
                    </p:nvSpPr>
                    <p:spPr>
                      <a:xfrm>
                        <a:off x="819" y="4936"/>
                        <a:ext cx="3034" cy="1207"/>
                      </a:xfrm>
                      <a:prstGeom prst="roundRect">
                        <a:avLst>
                          <a:gd name="adj" fmla="val 16667"/>
                        </a:avLst>
                      </a:prstGeom>
                      <a:solidFill>
                        <a:srgbClr val="FFCC99"/>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34" name="文本框 12330"/>
                      <p:cNvSpPr txBox="1"/>
                      <p:nvPr/>
                    </p:nvSpPr>
                    <p:spPr>
                      <a:xfrm>
                        <a:off x="816" y="5048"/>
                        <a:ext cx="3202" cy="1058"/>
                      </a:xfrm>
                      <a:prstGeom prst="rect">
                        <a:avLst/>
                      </a:prstGeom>
                      <a:noFill/>
                      <a:ln w="9525">
                        <a:noFill/>
                      </a:ln>
                    </p:spPr>
                    <p:txBody>
                      <a:bodyPr anchor="t" anchorCtr="0">
                        <a:spAutoFit/>
                      </a:bodyPr>
                      <a:p>
                        <a:pPr algn="ctr"/>
                        <a:r>
                          <a:rPr lang="zh-CN" altLang="en-US" dirty="0">
                            <a:latin typeface="Arial" panose="020B0604020202090204" pitchFamily="34" charset="0"/>
                            <a:ea typeface="宋体" panose="02010600030101010101" pitchFamily="2" charset="-122"/>
                          </a:rPr>
                          <a:t>学习任务：</a:t>
                        </a:r>
                        <a:endParaRPr lang="zh-CN" altLang="en-US" dirty="0">
                          <a:latin typeface="Arial" panose="020B0604020202090204" pitchFamily="34" charset="0"/>
                          <a:ea typeface="宋体" panose="02010600030101010101" pitchFamily="2" charset="-122"/>
                        </a:endParaRPr>
                      </a:p>
                      <a:p>
                        <a:pPr algn="ctr"/>
                        <a:r>
                          <a:rPr lang="zh-CN" altLang="en-US">
                            <a:latin typeface="楷体" panose="02010609060101010101" charset="-122"/>
                            <a:ea typeface="楷体" panose="02010609060101010101" charset="-122"/>
                            <a:cs typeface="宋体" panose="02010600030101010101" pitchFamily="2" charset="-122"/>
                            <a:sym typeface="+mn-ea"/>
                          </a:rPr>
                          <a:t>赏</a:t>
                        </a:r>
                        <a:r>
                          <a:rPr lang="en-US" altLang="zh-CN">
                            <a:latin typeface="楷体" panose="02010609060101010101" charset="-122"/>
                            <a:ea typeface="楷体" panose="02010609060101010101" charset="-122"/>
                            <a:cs typeface="宋体" panose="02010600030101010101" pitchFamily="2" charset="-122"/>
                            <a:sym typeface="+mn-ea"/>
                          </a:rPr>
                          <a:t>《</a:t>
                        </a:r>
                        <a:r>
                          <a:rPr lang="zh-CN" altLang="en-US">
                            <a:latin typeface="楷体" panose="02010609060101010101" charset="-122"/>
                            <a:ea typeface="楷体" panose="02010609060101010101" charset="-122"/>
                            <a:cs typeface="宋体" panose="02010600030101010101" pitchFamily="2" charset="-122"/>
                            <a:sym typeface="+mn-ea"/>
                          </a:rPr>
                          <a:t>百鸟朝凤</a:t>
                        </a:r>
                        <a:r>
                          <a:rPr lang="en-US" altLang="zh-CN">
                            <a:latin typeface="楷体" panose="02010609060101010101" charset="-122"/>
                            <a:ea typeface="楷体" panose="02010609060101010101" charset="-122"/>
                            <a:cs typeface="宋体" panose="02010600030101010101" pitchFamily="2" charset="-122"/>
                            <a:sym typeface="+mn-ea"/>
                          </a:rPr>
                          <a:t>》</a:t>
                        </a:r>
                        <a:endParaRPr lang="zh-CN" altLang="en-US" dirty="0">
                          <a:latin typeface="Arial" panose="020B0604020202090204" pitchFamily="34" charset="0"/>
                          <a:ea typeface="宋体" panose="02010600030101010101" pitchFamily="2" charset="-122"/>
                        </a:endParaRPr>
                      </a:p>
                    </p:txBody>
                  </p:sp>
                </p:grpSp>
              </p:grpSp>
            </p:grpSp>
            <p:grpSp>
              <p:nvGrpSpPr>
                <p:cNvPr id="49" name="组合 48"/>
                <p:cNvGrpSpPr/>
                <p:nvPr/>
              </p:nvGrpSpPr>
              <p:grpSpPr>
                <a:xfrm>
                  <a:off x="597" y="6836"/>
                  <a:ext cx="18264" cy="2830"/>
                  <a:chOff x="597" y="6836"/>
                  <a:chExt cx="18264" cy="2830"/>
                </a:xfrm>
              </p:grpSpPr>
              <p:sp>
                <p:nvSpPr>
                  <p:cNvPr id="40" name="矩形 12309"/>
                  <p:cNvSpPr/>
                  <p:nvPr/>
                </p:nvSpPr>
                <p:spPr>
                  <a:xfrm>
                    <a:off x="597" y="6836"/>
                    <a:ext cx="4380" cy="2831"/>
                  </a:xfrm>
                  <a:prstGeom prst="rect">
                    <a:avLst/>
                  </a:prstGeom>
                  <a:solidFill>
                    <a:schemeClr val="accent1">
                      <a:lumMod val="20000"/>
                      <a:lumOff val="80000"/>
                    </a:schemeClr>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41" name="矩形 12309"/>
                  <p:cNvSpPr/>
                  <p:nvPr/>
                </p:nvSpPr>
                <p:spPr>
                  <a:xfrm>
                    <a:off x="5200" y="6836"/>
                    <a:ext cx="4380" cy="2831"/>
                  </a:xfrm>
                  <a:prstGeom prst="rect">
                    <a:avLst/>
                  </a:prstGeom>
                  <a:solidFill>
                    <a:schemeClr val="accent1">
                      <a:lumMod val="20000"/>
                      <a:lumOff val="80000"/>
                    </a:schemeClr>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42" name="矩形 12309"/>
                  <p:cNvSpPr/>
                  <p:nvPr/>
                </p:nvSpPr>
                <p:spPr>
                  <a:xfrm>
                    <a:off x="9803" y="6836"/>
                    <a:ext cx="4380" cy="2831"/>
                  </a:xfrm>
                  <a:prstGeom prst="rect">
                    <a:avLst/>
                  </a:prstGeom>
                  <a:solidFill>
                    <a:schemeClr val="accent1">
                      <a:lumMod val="20000"/>
                      <a:lumOff val="80000"/>
                    </a:schemeClr>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sp>
                <p:nvSpPr>
                  <p:cNvPr id="43" name="矩形 12309"/>
                  <p:cNvSpPr/>
                  <p:nvPr/>
                </p:nvSpPr>
                <p:spPr>
                  <a:xfrm>
                    <a:off x="14481" y="6836"/>
                    <a:ext cx="4380" cy="2831"/>
                  </a:xfrm>
                  <a:prstGeom prst="rect">
                    <a:avLst/>
                  </a:prstGeom>
                  <a:solidFill>
                    <a:schemeClr val="accent1">
                      <a:lumMod val="20000"/>
                      <a:lumOff val="80000"/>
                    </a:schemeClr>
                  </a:solidFill>
                  <a:ln w="9525">
                    <a:noFill/>
                  </a:ln>
                </p:spPr>
                <p:txBody>
                  <a:bodyPr anchor="t" anchorCtr="0"/>
                  <a:p>
                    <a:endParaRPr lang="zh-CN" altLang="en-US" dirty="0">
                      <a:latin typeface="Arial" panose="020B0604020202090204" pitchFamily="34" charset="0"/>
                      <a:ea typeface="宋体" panose="02010600030101010101" pitchFamily="2" charset="-122"/>
                    </a:endParaRPr>
                  </a:p>
                </p:txBody>
              </p:sp>
            </p:grpSp>
          </p:grpSp>
          <p:sp>
            <p:nvSpPr>
              <p:cNvPr id="14382" name="文本框 12334"/>
              <p:cNvSpPr txBox="1"/>
              <p:nvPr/>
            </p:nvSpPr>
            <p:spPr>
              <a:xfrm>
                <a:off x="763" y="6836"/>
                <a:ext cx="4233" cy="2972"/>
              </a:xfrm>
              <a:prstGeom prst="rect">
                <a:avLst/>
              </a:prstGeom>
              <a:noFill/>
              <a:ln w="9525">
                <a:noFill/>
              </a:ln>
            </p:spPr>
            <p:txBody>
              <a:bodyPr anchor="t" anchorCtr="0">
                <a:spAutoFit/>
              </a:bodyPr>
              <a:p>
                <a:r>
                  <a:rPr lang="zh-CN" altLang="en-US" sz="1600" dirty="0">
                    <a:latin typeface="Arial" panose="020B0604020202090204" pitchFamily="34" charset="0"/>
                    <a:ea typeface="宋体" panose="02010600030101010101" pitchFamily="2" charset="-122"/>
                  </a:rPr>
                  <a:t>学习活动：</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1.探索鸟歌，律动模仿小鸟</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2.听《一只鸟仔》，设计音乐律动</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3.学唱《一只鸟仔》</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4.学唱方言《丢丢铜仔》</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5.了解闽南风格的鸟类形象</a:t>
                </a:r>
                <a:endParaRPr lang="zh-CN" altLang="en-US" sz="1600" dirty="0">
                  <a:latin typeface="Arial" panose="020B0604020202090204" pitchFamily="34" charset="0"/>
                  <a:ea typeface="宋体" panose="02010600030101010101" pitchFamily="2" charset="-122"/>
                </a:endParaRPr>
              </a:p>
            </p:txBody>
          </p:sp>
          <p:sp>
            <p:nvSpPr>
              <p:cNvPr id="45" name="文本框 12334"/>
              <p:cNvSpPr txBox="1"/>
              <p:nvPr/>
            </p:nvSpPr>
            <p:spPr>
              <a:xfrm>
                <a:off x="5333" y="6836"/>
                <a:ext cx="4378" cy="2972"/>
              </a:xfrm>
              <a:prstGeom prst="rect">
                <a:avLst/>
              </a:prstGeom>
              <a:noFill/>
              <a:ln w="9525">
                <a:noFill/>
              </a:ln>
            </p:spPr>
            <p:txBody>
              <a:bodyPr wrap="square" anchor="t" anchorCtr="0">
                <a:spAutoFit/>
              </a:bodyPr>
              <a:p>
                <a:r>
                  <a:rPr lang="zh-CN" altLang="en-US" sz="1600" dirty="0">
                    <a:latin typeface="Arial" panose="020B0604020202090204" pitchFamily="34" charset="0"/>
                    <a:ea typeface="宋体" panose="02010600030101010101" pitchFamily="2" charset="-122"/>
                  </a:rPr>
                  <a:t>学习活动：</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1.复习《一只鸟仔》</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2.欣赏江西鸟图</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3.学唱《斑鸠调》</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4.感受江西民歌的韵律特点</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5.对比《一只鸟仔》和《斑鸠调》中的鸟类形象</a:t>
                </a:r>
                <a:endParaRPr lang="zh-CN" altLang="en-US" sz="1600" dirty="0">
                  <a:latin typeface="Arial" panose="020B0604020202090204" pitchFamily="34" charset="0"/>
                  <a:ea typeface="宋体" panose="02010600030101010101" pitchFamily="2" charset="-122"/>
                </a:endParaRPr>
              </a:p>
            </p:txBody>
          </p:sp>
          <p:sp>
            <p:nvSpPr>
              <p:cNvPr id="46" name="文本框 12334"/>
              <p:cNvSpPr txBox="1"/>
              <p:nvPr/>
            </p:nvSpPr>
            <p:spPr>
              <a:xfrm>
                <a:off x="9743" y="6836"/>
                <a:ext cx="4472" cy="2972"/>
              </a:xfrm>
              <a:prstGeom prst="rect">
                <a:avLst/>
              </a:prstGeom>
              <a:noFill/>
              <a:ln w="9525">
                <a:noFill/>
              </a:ln>
            </p:spPr>
            <p:txBody>
              <a:bodyPr wrap="square" anchor="t" anchorCtr="0">
                <a:spAutoFit/>
              </a:bodyPr>
              <a:p>
                <a:r>
                  <a:rPr lang="zh-CN" altLang="en-US" sz="1600" dirty="0">
                    <a:latin typeface="Arial" panose="020B0604020202090204" pitchFamily="34" charset="0"/>
                    <a:ea typeface="宋体" panose="02010600030101010101" pitchFamily="2" charset="-122"/>
                  </a:rPr>
                  <a:t>学习活动：</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1.复习《一只鸟仔》《斑鸠调》</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2.了解国外管弦乐</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3.听赏</a:t>
                </a:r>
                <a:r>
                  <a:rPr lang="zh-CN" altLang="en-US" sz="1600" dirty="0">
                    <a:latin typeface="Arial" panose="020B0604020202090204" pitchFamily="34" charset="0"/>
                    <a:ea typeface="宋体" panose="02010600030101010101" pitchFamily="2" charset="-122"/>
                    <a:sym typeface="+mn-ea"/>
                  </a:rPr>
                  <a:t>《未孵化的鸟雏的舞蹈》了解作品结构</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4.创编律动展现鸟的形象</a:t>
                </a:r>
                <a:endParaRPr lang="zh-CN" altLang="en-US" sz="1600" dirty="0">
                  <a:latin typeface="Arial" panose="020B0604020202090204" pitchFamily="34" charset="0"/>
                  <a:ea typeface="宋体" panose="02010600030101010101" pitchFamily="2" charset="-122"/>
                </a:endParaRPr>
              </a:p>
              <a:p>
                <a:r>
                  <a:rPr lang="en-US" altLang="zh-CN" sz="1600" dirty="0">
                    <a:latin typeface="Arial" panose="020B0604020202090204" pitchFamily="34" charset="0"/>
                    <a:ea typeface="宋体" panose="02010600030101010101" pitchFamily="2" charset="-122"/>
                  </a:rPr>
                  <a:t>5.</a:t>
                </a:r>
                <a:r>
                  <a:rPr lang="zh-CN" altLang="en-US" sz="1600" dirty="0">
                    <a:latin typeface="Arial" panose="020B0604020202090204" pitchFamily="34" charset="0"/>
                    <a:ea typeface="宋体" panose="02010600030101010101" pitchFamily="2" charset="-122"/>
                  </a:rPr>
                  <a:t>对比音乐形象表现的不用</a:t>
                </a:r>
                <a:endParaRPr lang="zh-CN" altLang="en-US" sz="1600" dirty="0">
                  <a:latin typeface="Arial" panose="020B0604020202090204" pitchFamily="34" charset="0"/>
                  <a:ea typeface="宋体" panose="02010600030101010101" pitchFamily="2" charset="-122"/>
                </a:endParaRPr>
              </a:p>
            </p:txBody>
          </p:sp>
          <p:sp>
            <p:nvSpPr>
              <p:cNvPr id="47" name="文本框 12334"/>
              <p:cNvSpPr txBox="1"/>
              <p:nvPr/>
            </p:nvSpPr>
            <p:spPr>
              <a:xfrm>
                <a:off x="14482" y="6800"/>
                <a:ext cx="4520" cy="2972"/>
              </a:xfrm>
              <a:prstGeom prst="rect">
                <a:avLst/>
              </a:prstGeom>
              <a:noFill/>
              <a:ln w="9525">
                <a:noFill/>
              </a:ln>
            </p:spPr>
            <p:txBody>
              <a:bodyPr wrap="square" anchor="t" anchorCtr="0">
                <a:spAutoFit/>
              </a:bodyPr>
              <a:p>
                <a:r>
                  <a:rPr lang="zh-CN" altLang="en-US" sz="1600" dirty="0">
                    <a:latin typeface="Arial" panose="020B0604020202090204" pitchFamily="34" charset="0"/>
                    <a:ea typeface="宋体" panose="02010600030101010101" pitchFamily="2" charset="-122"/>
                  </a:rPr>
                  <a:t>学习活动：</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1.复习前三首作品</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2.认识唢呐</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3.听赏《百鸟朝凤》4.了解作品结构</a:t>
                </a:r>
                <a:endParaRPr lang="zh-CN" altLang="en-US" sz="1600" dirty="0">
                  <a:latin typeface="Arial" panose="020B0604020202090204" pitchFamily="34" charset="0"/>
                  <a:ea typeface="宋体" panose="02010600030101010101" pitchFamily="2" charset="-122"/>
                </a:endParaRPr>
              </a:p>
              <a:p>
                <a:r>
                  <a:rPr lang="zh-CN" altLang="en-US" sz="1600" dirty="0">
                    <a:latin typeface="Arial" panose="020B0604020202090204" pitchFamily="34" charset="0"/>
                    <a:ea typeface="宋体" panose="02010600030101010101" pitchFamily="2" charset="-122"/>
                  </a:rPr>
                  <a:t>5.对比民歌、童谣、管弦乐在音乐形象表现上的异同</a:t>
                </a:r>
                <a:endParaRPr lang="en-US" altLang="zh-CN" sz="1600" dirty="0">
                  <a:latin typeface="Arial" panose="020B0604020202090204" pitchFamily="34" charset="0"/>
                  <a:ea typeface="宋体" panose="0201060003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18"/>
                                        </p:tgtEl>
                                        <p:attrNameLst>
                                          <p:attrName>style.visibility</p:attrName>
                                        </p:attrNameLst>
                                      </p:cBhvr>
                                      <p:to>
                                        <p:strVal val="visible"/>
                                      </p:to>
                                    </p:set>
                                    <p:anim calcmode="lin" valueType="num">
                                      <p:cBhvr additive="base">
                                        <p:cTn id="7" dur="500" fill="hold"/>
                                        <p:tgtEl>
                                          <p:spTgt spid="12318"/>
                                        </p:tgtEl>
                                        <p:attrNameLst>
                                          <p:attrName>ppt_x</p:attrName>
                                        </p:attrNameLst>
                                      </p:cBhvr>
                                      <p:tavLst>
                                        <p:tav tm="0">
                                          <p:val>
                                            <p:strVal val="#ppt_x"/>
                                          </p:val>
                                        </p:tav>
                                        <p:tav tm="100000">
                                          <p:val>
                                            <p:strVal val="#ppt_x"/>
                                          </p:val>
                                        </p:tav>
                                      </p:tavLst>
                                    </p:anim>
                                    <p:anim calcmode="lin" valueType="num">
                                      <p:cBhvr additive="base">
                                        <p:cTn id="8" dur="500" fill="hold"/>
                                        <p:tgtEl>
                                          <p:spTgt spid="12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3751</Words>
  <Application>WPS 文字</Application>
  <PresentationFormat>宽屏</PresentationFormat>
  <Paragraphs>429</Paragraphs>
  <Slides>19</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19</vt:i4>
      </vt:variant>
    </vt:vector>
  </HeadingPairs>
  <TitlesOfParts>
    <vt:vector size="40" baseType="lpstr">
      <vt:lpstr>Arial</vt:lpstr>
      <vt:lpstr>方正书宋_GBK</vt:lpstr>
      <vt:lpstr>Wingdings</vt:lpstr>
      <vt:lpstr>隶书</vt:lpstr>
      <vt:lpstr>报隶-简</vt:lpstr>
      <vt:lpstr>宋体</vt:lpstr>
      <vt:lpstr>楷体</vt:lpstr>
      <vt:lpstr>楷体_GB2312</vt:lpstr>
      <vt:lpstr>黑体</vt:lpstr>
      <vt:lpstr>汉仪楷体KW</vt:lpstr>
      <vt:lpstr>微软雅黑</vt:lpstr>
      <vt:lpstr>汉仪旗黑</vt:lpstr>
      <vt:lpstr>宋体</vt:lpstr>
      <vt:lpstr>Arial Unicode MS</vt:lpstr>
      <vt:lpstr>汉仪书宋二KW</vt:lpstr>
      <vt:lpstr>Calibri Light</vt:lpstr>
      <vt:lpstr>Helvetica Neue</vt:lpstr>
      <vt:lpstr>Calibri</vt:lpstr>
      <vt:lpstr>汉仪楷体简</vt:lpstr>
      <vt:lpstr>汉仪中黑KW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c:creator>
  <cp:lastModifiedBy>wanghui</cp:lastModifiedBy>
  <cp:revision>42</cp:revision>
  <dcterms:created xsi:type="dcterms:W3CDTF">2022-12-04T13:58:23Z</dcterms:created>
  <dcterms:modified xsi:type="dcterms:W3CDTF">2022-12-04T13:58:23Z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2052-3.6.0.5672</vt:lpwstr>
  </property>
  <property fmtid="{D5CDD505-2E9C-101B-9397-08002B2CF9AE}" pid="3" name="ICV">
    <vt:lpwstr>0C2476F573FB4B9C8857FCF6BF830A0B</vt:lpwstr>
  </property>
</Properties>
</file>