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9"/>
  </p:notesMasterIdLst>
  <p:sldIdLst>
    <p:sldId id="256" r:id="rId4"/>
    <p:sldId id="297" r:id="rId5"/>
    <p:sldId id="296" r:id="rId6"/>
    <p:sldId id="298" r:id="rId7"/>
    <p:sldId id="295" r:id="rId8"/>
  </p:sldIdLst>
  <p:sldSz cx="12192000" cy="6858000"/>
  <p:notesSz cx="6858000" cy="9144000"/>
  <p:custDataLst>
    <p:tags r:id="rId1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2" autoAdjust="0"/>
    <p:restoredTop sz="94660"/>
  </p:normalViewPr>
  <p:slideViewPr>
    <p:cSldViewPr snapToGrid="0">
      <p:cViewPr varScale="1">
        <p:scale>
          <a:sx n="88" d="100"/>
          <a:sy n="88" d="100"/>
        </p:scale>
        <p:origin x="352" y="68"/>
      </p:cViewPr>
      <p:guideLst>
        <p:guide orient="horz" pos="2196"/>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3" Type="http://schemas.openxmlformats.org/officeDocument/2006/relationships/tags" Target="tags/tag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A0C68E-DD2C-4D13-8383-DCE89BA52CD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F6521C-FDE9-4570-87FA-B08B60790F9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B367A9C9-202A-4DD8-93D6-0313A3D3FD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2F13F3C-060C-48EB-BE46-663050F012C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6EEF4"/>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7A9C9-202A-4DD8-93D6-0313A3D3FD6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13F3C-060C-48EB-BE46-663050F012C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C6EEF4"/>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7A9C9-202A-4DD8-93D6-0313A3D3FD6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13F3C-060C-48EB-BE46-663050F012C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7.png"/><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screen"/>
          <a:srcRect/>
          <a:stretch>
            <a:fillRect/>
          </a:stretch>
        </p:blipFill>
        <p:spPr>
          <a:xfrm>
            <a:off x="-185608" y="167455"/>
            <a:ext cx="12818615" cy="7096015"/>
          </a:xfrm>
          <a:prstGeom prst="rect">
            <a:avLst/>
          </a:prstGeom>
        </p:spPr>
      </p:pic>
      <p:sp>
        <p:nvSpPr>
          <p:cNvPr id="5" name="文本框 4"/>
          <p:cNvSpPr txBox="1"/>
          <p:nvPr/>
        </p:nvSpPr>
        <p:spPr>
          <a:xfrm>
            <a:off x="2212790" y="2173527"/>
            <a:ext cx="6765518" cy="1861185"/>
          </a:xfrm>
          <a:prstGeom prst="rect">
            <a:avLst/>
          </a:prstGeom>
          <a:noFill/>
        </p:spPr>
        <p:txBody>
          <a:bodyPr wrap="square" rtlCol="0">
            <a:spAutoFit/>
          </a:bodyPr>
          <a:lstStyle/>
          <a:p>
            <a:pPr algn="ctr"/>
            <a:r>
              <a:rPr lang="zh-CN" altLang="en-US" sz="11500" b="1" dirty="0">
                <a:latin typeface="时尚中黑简体" panose="01010104010101010101" pitchFamily="2" charset="-122"/>
                <a:ea typeface="时尚中黑简体" panose="01010104010101010101" pitchFamily="2" charset="-122"/>
              </a:rPr>
              <a:t>吃豆精灵</a:t>
            </a:r>
            <a:endParaRPr lang="zh-CN" altLang="en-US" sz="11500" b="1" dirty="0">
              <a:latin typeface="时尚中黑简体" panose="01010104010101010101" pitchFamily="2" charset="-122"/>
              <a:ea typeface="时尚中黑简体" panose="0101010401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par>
                          <p:cTn id="8" fill="hold">
                            <p:stCondLst>
                              <p:cond delay="1000"/>
                            </p:stCondLst>
                            <p:childTnLst>
                              <p:par>
                                <p:cTn id="9" presetID="14" presetClass="entr" presetSubtype="10" fill="hold" grpId="0" nodeType="afterEffect">
                                  <p:stCondLst>
                                    <p:cond delay="0"/>
                                  </p:stCondLst>
                                  <p:iterate type="wd">
                                    <p:tmPct val="10000"/>
                                  </p:iterate>
                                  <p:childTnLst>
                                    <p:set>
                                      <p:cBhvr>
                                        <p:cTn id="10" dur="1" fill="hold">
                                          <p:stCondLst>
                                            <p:cond delay="0"/>
                                          </p:stCondLst>
                                        </p:cTn>
                                        <p:tgtEl>
                                          <p:spTgt spid="5"/>
                                        </p:tgtEl>
                                        <p:attrNameLst>
                                          <p:attrName>style.visibility</p:attrName>
                                        </p:attrNameLst>
                                      </p:cBhvr>
                                      <p:to>
                                        <p:strVal val="visible"/>
                                      </p:to>
                                    </p:set>
                                    <p:animEffect transition="in" filter="randombar(horizontal)">
                                      <p:cBhvr>
                                        <p:cTn id="11"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28509" y="228509"/>
            <a:ext cx="11735747" cy="64008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rot="1924931" flipV="1">
            <a:off x="1065898" y="819467"/>
            <a:ext cx="503555" cy="551815"/>
          </a:xfrm>
          <a:prstGeom prst="triangle">
            <a:avLst/>
          </a:prstGeom>
          <a:solidFill>
            <a:srgbClr val="338942"/>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文本框 15"/>
          <p:cNvSpPr txBox="1"/>
          <p:nvPr/>
        </p:nvSpPr>
        <p:spPr>
          <a:xfrm>
            <a:off x="1433860" y="643328"/>
            <a:ext cx="8026400" cy="1384995"/>
          </a:xfrm>
          <a:prstGeom prst="rect">
            <a:avLst/>
          </a:prstGeom>
          <a:noFill/>
        </p:spPr>
        <p:txBody>
          <a:bodyPr wrap="square" rtlCol="0">
            <a:spAutoFit/>
          </a:bodyPr>
          <a:lstStyle/>
          <a:p>
            <a:r>
              <a:rPr lang="en-US" altLang="zh-CN" sz="3600" b="1" dirty="0">
                <a:latin typeface="Algerian" panose="04020705040A02060702" pitchFamily="82" charset="0"/>
                <a:ea typeface="华文新魏" panose="02010800040101010101" pitchFamily="2" charset="-122"/>
                <a:sym typeface="+mn-ea"/>
              </a:rPr>
              <a:t>      </a:t>
            </a:r>
            <a:r>
              <a:rPr lang="en-US" altLang="zh-CN" sz="4800" b="1" dirty="0">
                <a:latin typeface="Algerian" panose="04020705040A02060702" pitchFamily="82" charset="0"/>
                <a:ea typeface="华文新魏" panose="02010800040101010101" pitchFamily="2" charset="-122"/>
                <a:sym typeface="+mn-ea"/>
              </a:rPr>
              <a:t>scratch</a:t>
            </a:r>
            <a:r>
              <a:rPr lang="zh-CN" altLang="en-US" sz="4800" b="1" dirty="0">
                <a:latin typeface="Algerian" panose="04020705040A02060702" pitchFamily="82" charset="0"/>
                <a:ea typeface="华文新魏" panose="02010800040101010101" pitchFamily="2" charset="-122"/>
                <a:sym typeface="+mn-ea"/>
              </a:rPr>
              <a:t>制作游戏的过程：</a:t>
            </a:r>
            <a:endParaRPr lang="en-US" altLang="zh-CN" sz="4800" b="1" dirty="0">
              <a:latin typeface="Algerian" panose="04020705040A02060702" pitchFamily="82" charset="0"/>
              <a:ea typeface="华文新魏" panose="02010800040101010101" pitchFamily="2" charset="-122"/>
              <a:sym typeface="+mn-ea"/>
            </a:endParaRPr>
          </a:p>
          <a:p>
            <a:endParaRPr lang="en-US" altLang="zh-CN" sz="3600" b="1" dirty="0">
              <a:latin typeface="Algerian" panose="04020705040A02060702" pitchFamily="82" charset="0"/>
              <a:ea typeface="华文新魏" panose="02010800040101010101" pitchFamily="2" charset="-122"/>
              <a:sym typeface="+mn-ea"/>
            </a:endParaRPr>
          </a:p>
        </p:txBody>
      </p:sp>
      <p:pic>
        <p:nvPicPr>
          <p:cNvPr id="29" name="图片 28"/>
          <p:cNvPicPr>
            <a:picLocks noChangeAspect="1"/>
          </p:cNvPicPr>
          <p:nvPr/>
        </p:nvPicPr>
        <p:blipFill rotWithShape="1">
          <a:blip r:embed="rId1" cstate="screen"/>
          <a:srcRect/>
          <a:stretch>
            <a:fillRect/>
          </a:stretch>
        </p:blipFill>
        <p:spPr>
          <a:xfrm>
            <a:off x="10550849" y="339200"/>
            <a:ext cx="1407886" cy="1655302"/>
          </a:xfrm>
          <a:prstGeom prst="rect">
            <a:avLst/>
          </a:prstGeom>
        </p:spPr>
      </p:pic>
      <p:pic>
        <p:nvPicPr>
          <p:cNvPr id="28" name="图片 27"/>
          <p:cNvPicPr>
            <a:picLocks noChangeAspect="1"/>
          </p:cNvPicPr>
          <p:nvPr/>
        </p:nvPicPr>
        <p:blipFill rotWithShape="1">
          <a:blip r:embed="rId2" cstate="screen">
            <a:clrChange>
              <a:clrFrom>
                <a:srgbClr val="FFFFFF">
                  <a:alpha val="100000"/>
                </a:srgbClr>
              </a:clrFrom>
              <a:clrTo>
                <a:srgbClr val="FFFFFF">
                  <a:alpha val="100000"/>
                  <a:alpha val="0"/>
                </a:srgbClr>
              </a:clrTo>
            </a:clrChange>
          </a:blip>
          <a:srcRect/>
          <a:stretch>
            <a:fillRect/>
          </a:stretch>
        </p:blipFill>
        <p:spPr>
          <a:xfrm>
            <a:off x="8020773" y="4225791"/>
            <a:ext cx="2051050" cy="2439670"/>
          </a:xfrm>
          <a:prstGeom prst="rect">
            <a:avLst/>
          </a:prstGeom>
        </p:spPr>
      </p:pic>
      <p:sp>
        <p:nvSpPr>
          <p:cNvPr id="2" name="文本框 1"/>
          <p:cNvSpPr txBox="1"/>
          <p:nvPr/>
        </p:nvSpPr>
        <p:spPr>
          <a:xfrm>
            <a:off x="1317675" y="1963633"/>
            <a:ext cx="3263047" cy="4524315"/>
          </a:xfrm>
          <a:prstGeom prst="rect">
            <a:avLst/>
          </a:prstGeom>
          <a:noFill/>
        </p:spPr>
        <p:txBody>
          <a:bodyPr wrap="square" rtlCol="0">
            <a:spAutoFit/>
          </a:bodyPr>
          <a:lstStyle/>
          <a:p>
            <a:r>
              <a:rPr lang="en-US" altLang="zh-CN" sz="3200" b="1" dirty="0"/>
              <a:t>1.</a:t>
            </a:r>
            <a:r>
              <a:rPr lang="zh-CN" altLang="en-US" sz="3200" b="1" dirty="0"/>
              <a:t>分析角色</a:t>
            </a:r>
            <a:endParaRPr lang="en-US" altLang="zh-CN" sz="3200" b="1" dirty="0"/>
          </a:p>
          <a:p>
            <a:endParaRPr lang="en-US" altLang="zh-CN" sz="3200" b="1" dirty="0"/>
          </a:p>
          <a:p>
            <a:endParaRPr lang="en-US" altLang="zh-CN" sz="3200" b="1" dirty="0"/>
          </a:p>
          <a:p>
            <a:endParaRPr lang="en-US" altLang="zh-CN" sz="3200" b="1" dirty="0"/>
          </a:p>
          <a:p>
            <a:r>
              <a:rPr lang="en-US" altLang="zh-CN" sz="3200" b="1" dirty="0"/>
              <a:t>2.</a:t>
            </a:r>
            <a:r>
              <a:rPr lang="zh-CN" altLang="en-US" sz="3200" b="1" dirty="0"/>
              <a:t>分析游戏规则</a:t>
            </a:r>
            <a:endParaRPr lang="en-US" altLang="zh-CN" sz="3200" b="1" dirty="0"/>
          </a:p>
          <a:p>
            <a:endParaRPr lang="en-US" altLang="zh-CN" sz="3200" b="1" dirty="0"/>
          </a:p>
          <a:p>
            <a:endParaRPr lang="en-US" altLang="zh-CN" sz="3200" b="1" dirty="0"/>
          </a:p>
          <a:p>
            <a:endParaRPr lang="en-US" altLang="zh-CN" sz="3200" b="1" dirty="0"/>
          </a:p>
          <a:p>
            <a:r>
              <a:rPr lang="en-US" altLang="zh-CN" sz="3200" b="1" dirty="0"/>
              <a:t>3.</a:t>
            </a:r>
            <a:r>
              <a:rPr lang="zh-CN" altLang="en-US" sz="3200" b="1" dirty="0"/>
              <a:t>搭建脚本程序</a:t>
            </a:r>
            <a:endParaRPr lang="en-US" altLang="zh-CN" b="1" dirty="0"/>
          </a:p>
        </p:txBody>
      </p:sp>
      <p:cxnSp>
        <p:nvCxnSpPr>
          <p:cNvPr id="6" name="直接箭头连接符 5"/>
          <p:cNvCxnSpPr/>
          <p:nvPr/>
        </p:nvCxnSpPr>
        <p:spPr>
          <a:xfrm>
            <a:off x="2509284" y="2788297"/>
            <a:ext cx="0" cy="104021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接箭头连接符 6"/>
          <p:cNvCxnSpPr/>
          <p:nvPr/>
        </p:nvCxnSpPr>
        <p:spPr>
          <a:xfrm>
            <a:off x="2509284" y="4639339"/>
            <a:ext cx="0" cy="104021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4045104" y="3998680"/>
            <a:ext cx="3714307" cy="461665"/>
          </a:xfrm>
          <a:prstGeom prst="rect">
            <a:avLst/>
          </a:prstGeom>
          <a:noFill/>
        </p:spPr>
        <p:txBody>
          <a:bodyPr wrap="square" rtlCol="0">
            <a:spAutoFit/>
          </a:bodyPr>
          <a:lstStyle/>
          <a:p>
            <a:r>
              <a:rPr lang="zh-CN" altLang="en-US" sz="2400" b="1" dirty="0"/>
              <a:t>（制定算法）</a:t>
            </a:r>
            <a:endParaRPr lang="zh-CN" altLang="en-US" sz="2400" b="1" dirty="0"/>
          </a:p>
        </p:txBody>
      </p:sp>
      <p:sp>
        <p:nvSpPr>
          <p:cNvPr id="10" name="左大括号 9"/>
          <p:cNvSpPr/>
          <p:nvPr/>
        </p:nvSpPr>
        <p:spPr>
          <a:xfrm>
            <a:off x="3447908" y="1651950"/>
            <a:ext cx="829337" cy="1296124"/>
          </a:xfrm>
          <a:prstGeom prst="leftBrace">
            <a:avLst/>
          </a:prstGeom>
          <a:ln w="57150"/>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11" name="文本框 10"/>
          <p:cNvSpPr txBox="1"/>
          <p:nvPr/>
        </p:nvSpPr>
        <p:spPr>
          <a:xfrm>
            <a:off x="4424512" y="1419011"/>
            <a:ext cx="2346251" cy="523220"/>
          </a:xfrm>
          <a:prstGeom prst="rect">
            <a:avLst/>
          </a:prstGeom>
          <a:noFill/>
        </p:spPr>
        <p:txBody>
          <a:bodyPr wrap="square" rtlCol="0">
            <a:spAutoFit/>
          </a:bodyPr>
          <a:lstStyle/>
          <a:p>
            <a:r>
              <a:rPr lang="zh-CN" altLang="en-US" sz="2800" b="1" dirty="0">
                <a:solidFill>
                  <a:srgbClr val="FF0000"/>
                </a:solidFill>
              </a:rPr>
              <a:t>吃豆精灵</a:t>
            </a:r>
            <a:endParaRPr lang="zh-CN" altLang="en-US" sz="2800" b="1" dirty="0">
              <a:solidFill>
                <a:srgbClr val="FF0000"/>
              </a:solidFill>
            </a:endParaRPr>
          </a:p>
        </p:txBody>
      </p:sp>
      <p:sp>
        <p:nvSpPr>
          <p:cNvPr id="13" name="文本框 12"/>
          <p:cNvSpPr txBox="1"/>
          <p:nvPr/>
        </p:nvSpPr>
        <p:spPr>
          <a:xfrm>
            <a:off x="4599205" y="2663716"/>
            <a:ext cx="2346251" cy="523220"/>
          </a:xfrm>
          <a:prstGeom prst="rect">
            <a:avLst/>
          </a:prstGeom>
          <a:noFill/>
        </p:spPr>
        <p:txBody>
          <a:bodyPr wrap="square" rtlCol="0">
            <a:spAutoFit/>
          </a:bodyPr>
          <a:lstStyle/>
          <a:p>
            <a:r>
              <a:rPr lang="zh-CN" altLang="en-US" sz="2800" b="1" dirty="0">
                <a:solidFill>
                  <a:srgbClr val="FF0000"/>
                </a:solidFill>
              </a:rPr>
              <a:t>豆子</a:t>
            </a:r>
            <a:endParaRPr lang="zh-CN" altLang="en-US" sz="2800" b="1" dirty="0">
              <a:solidFill>
                <a:srgbClr val="FF0000"/>
              </a:solidFill>
            </a:endParaRPr>
          </a:p>
        </p:txBody>
      </p:sp>
      <p:sp>
        <p:nvSpPr>
          <p:cNvPr id="15" name="文本框 14"/>
          <p:cNvSpPr txBox="1"/>
          <p:nvPr/>
        </p:nvSpPr>
        <p:spPr>
          <a:xfrm>
            <a:off x="1865419" y="4871091"/>
            <a:ext cx="3164977" cy="369332"/>
          </a:xfrm>
          <a:prstGeom prst="rect">
            <a:avLst/>
          </a:prstGeom>
          <a:noFill/>
        </p:spPr>
        <p:txBody>
          <a:bodyPr wrap="square" rtlCol="0">
            <a:spAutoFit/>
          </a:bodyPr>
          <a:lstStyle/>
          <a:p>
            <a:r>
              <a:rPr lang="zh-CN" altLang="en-US" b="1" dirty="0">
                <a:solidFill>
                  <a:srgbClr val="FF0000"/>
                </a:solidFill>
              </a:rPr>
              <a:t>更有   效率</a:t>
            </a:r>
            <a:endParaRPr lang="zh-CN" altLang="en-US"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heel(1)">
                                      <p:cBhvr>
                                        <p:cTn id="10" dur="2000"/>
                                        <p:tgtEl>
                                          <p:spTgt spid="6"/>
                                        </p:tgtEl>
                                      </p:cBhvr>
                                    </p:animEffect>
                                  </p:childTnLst>
                                </p:cTn>
                              </p:par>
                              <p:par>
                                <p:cTn id="11" presetID="21" presetClass="entr" presetSubtype="1"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anim calcmode="lin" valueType="num">
                                      <p:cBhvr>
                                        <p:cTn id="19" dur="1000" fill="hold"/>
                                        <p:tgtEl>
                                          <p:spTgt spid="10"/>
                                        </p:tgtEl>
                                        <p:attrNameLst>
                                          <p:attrName>ppt_x</p:attrName>
                                        </p:attrNameLst>
                                      </p:cBhvr>
                                      <p:tavLst>
                                        <p:tav tm="0">
                                          <p:val>
                                            <p:strVal val="#ppt_x"/>
                                          </p:val>
                                        </p:tav>
                                        <p:tav tm="100000">
                                          <p:val>
                                            <p:strVal val="#ppt_x"/>
                                          </p:val>
                                        </p:tav>
                                      </p:tavLst>
                                    </p:anim>
                                    <p:anim calcmode="lin" valueType="num">
                                      <p:cBhvr>
                                        <p:cTn id="20" dur="1000" fill="hold"/>
                                        <p:tgtEl>
                                          <p:spTgt spid="10"/>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anim calcmode="lin" valueType="num">
                                      <p:cBhvr>
                                        <p:cTn id="24" dur="1000" fill="hold"/>
                                        <p:tgtEl>
                                          <p:spTgt spid="11"/>
                                        </p:tgtEl>
                                        <p:attrNameLst>
                                          <p:attrName>ppt_x</p:attrName>
                                        </p:attrNameLst>
                                      </p:cBhvr>
                                      <p:tavLst>
                                        <p:tav tm="0">
                                          <p:val>
                                            <p:strVal val="#ppt_x"/>
                                          </p:val>
                                        </p:tav>
                                        <p:tav tm="100000">
                                          <p:val>
                                            <p:strVal val="#ppt_x"/>
                                          </p:val>
                                        </p:tav>
                                      </p:tavLst>
                                    </p:anim>
                                    <p:anim calcmode="lin" valueType="num">
                                      <p:cBhvr>
                                        <p:cTn id="25" dur="1000" fill="hold"/>
                                        <p:tgtEl>
                                          <p:spTgt spid="11"/>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6"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circle(in)">
                                      <p:cBhvr>
                                        <p:cTn id="35" dur="2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1000" fill="hold"/>
                                        <p:tgtEl>
                                          <p:spTgt spid="15"/>
                                        </p:tgtEl>
                                        <p:attrNameLst>
                                          <p:attrName>ppt_w</p:attrName>
                                        </p:attrNameLst>
                                      </p:cBhvr>
                                      <p:tavLst>
                                        <p:tav tm="0">
                                          <p:val>
                                            <p:fltVal val="0"/>
                                          </p:val>
                                        </p:tav>
                                        <p:tav tm="100000">
                                          <p:val>
                                            <p:strVal val="#ppt_w"/>
                                          </p:val>
                                        </p:tav>
                                      </p:tavLst>
                                    </p:anim>
                                    <p:anim calcmode="lin" valueType="num">
                                      <p:cBhvr>
                                        <p:cTn id="41" dur="1000" fill="hold"/>
                                        <p:tgtEl>
                                          <p:spTgt spid="15"/>
                                        </p:tgtEl>
                                        <p:attrNameLst>
                                          <p:attrName>ppt_h</p:attrName>
                                        </p:attrNameLst>
                                      </p:cBhvr>
                                      <p:tavLst>
                                        <p:tav tm="0">
                                          <p:val>
                                            <p:fltVal val="0"/>
                                          </p:val>
                                        </p:tav>
                                        <p:tav tm="100000">
                                          <p:val>
                                            <p:strVal val="#ppt_h"/>
                                          </p:val>
                                        </p:tav>
                                      </p:tavLst>
                                    </p:anim>
                                    <p:animEffect transition="in" filter="fade">
                                      <p:cBhvr>
                                        <p:cTn id="42"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animBg="1"/>
      <p:bldP spid="11" grpId="0"/>
      <p:bldP spid="13"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screen"/>
          <a:srcRect/>
          <a:stretch>
            <a:fillRect/>
          </a:stretch>
        </p:blipFill>
        <p:spPr>
          <a:xfrm flipH="1">
            <a:off x="0" y="-366537"/>
            <a:ext cx="6625590" cy="4790440"/>
          </a:xfrm>
          <a:prstGeom prst="rect">
            <a:avLst/>
          </a:prstGeom>
        </p:spPr>
      </p:pic>
      <p:pic>
        <p:nvPicPr>
          <p:cNvPr id="6" name="图片 5"/>
          <p:cNvPicPr>
            <a:picLocks noChangeAspect="1"/>
          </p:cNvPicPr>
          <p:nvPr/>
        </p:nvPicPr>
        <p:blipFill>
          <a:blip r:embed="rId2" cstate="screen"/>
          <a:stretch>
            <a:fillRect/>
          </a:stretch>
        </p:blipFill>
        <p:spPr>
          <a:xfrm>
            <a:off x="-659730" y="3952438"/>
            <a:ext cx="3227508" cy="2615197"/>
          </a:xfrm>
          <a:prstGeom prst="rect">
            <a:avLst/>
          </a:prstGeom>
        </p:spPr>
      </p:pic>
      <p:sp>
        <p:nvSpPr>
          <p:cNvPr id="9" name="矩形 8"/>
          <p:cNvSpPr/>
          <p:nvPr/>
        </p:nvSpPr>
        <p:spPr>
          <a:xfrm>
            <a:off x="5521587" y="157699"/>
            <a:ext cx="2031325" cy="830997"/>
          </a:xfrm>
          <a:prstGeom prst="rect">
            <a:avLst/>
          </a:prstGeom>
        </p:spPr>
        <p:txBody>
          <a:bodyPr wrap="none">
            <a:spAutoFit/>
          </a:bodyPr>
          <a:lstStyle/>
          <a:p>
            <a:pPr algn="ctr"/>
            <a:r>
              <a:rPr lang="zh-CN" altLang="en-US" sz="4800" b="1" dirty="0">
                <a:latin typeface="Algerian" panose="04020705040A02060702" pitchFamily="82" charset="0"/>
              </a:rPr>
              <a:t>想一想</a:t>
            </a:r>
            <a:endParaRPr lang="zh-CN" altLang="en-US" sz="4800" b="1" dirty="0">
              <a:latin typeface="Algerian" panose="04020705040A02060702" pitchFamily="82" charset="0"/>
            </a:endParaRPr>
          </a:p>
        </p:txBody>
      </p:sp>
      <p:sp>
        <p:nvSpPr>
          <p:cNvPr id="2" name="文本框 1"/>
          <p:cNvSpPr txBox="1"/>
          <p:nvPr/>
        </p:nvSpPr>
        <p:spPr>
          <a:xfrm>
            <a:off x="1323266" y="1256757"/>
            <a:ext cx="4434840" cy="1200329"/>
          </a:xfrm>
          <a:prstGeom prst="rect">
            <a:avLst/>
          </a:prstGeom>
          <a:noFill/>
        </p:spPr>
        <p:txBody>
          <a:bodyPr wrap="square" rtlCol="0">
            <a:spAutoFit/>
          </a:bodyPr>
          <a:lstStyle/>
          <a:p>
            <a:r>
              <a:rPr lang="zh-CN" altLang="en-US" sz="3600" b="1" dirty="0">
                <a:latin typeface="华文楷体" panose="02010600040101010101" charset="-122"/>
                <a:ea typeface="华文楷体" panose="02010600040101010101" charset="-122"/>
                <a:cs typeface="华文楷体" panose="02010600040101010101" charset="-122"/>
                <a:sym typeface="+mn-ea"/>
              </a:rPr>
              <a:t>吃豆精灵在这个游戏中有哪些功能？</a:t>
            </a:r>
            <a:endParaRPr lang="en-US" altLang="en-US" sz="3600" b="1" dirty="0">
              <a:latin typeface="华文楷体" panose="02010600040101010101" charset="-122"/>
              <a:ea typeface="华文楷体" panose="02010600040101010101" charset="-122"/>
              <a:cs typeface="华文楷体" panose="02010600040101010101" charset="-122"/>
              <a:sym typeface="+mn-ea"/>
            </a:endParaRPr>
          </a:p>
        </p:txBody>
      </p:sp>
      <p:sp>
        <p:nvSpPr>
          <p:cNvPr id="7" name="文本框 6"/>
          <p:cNvSpPr txBox="1"/>
          <p:nvPr/>
        </p:nvSpPr>
        <p:spPr>
          <a:xfrm>
            <a:off x="7183120" y="1651000"/>
            <a:ext cx="1518920" cy="368300"/>
          </a:xfrm>
          <a:prstGeom prst="rect">
            <a:avLst/>
          </a:prstGeom>
          <a:noFill/>
        </p:spPr>
        <p:txBody>
          <a:bodyPr wrap="square" rtlCol="0">
            <a:spAutoFit/>
          </a:bodyPr>
          <a:lstStyle/>
          <a:p>
            <a:endParaRPr lang="zh-CN" altLang="en-US"/>
          </a:p>
        </p:txBody>
      </p:sp>
      <p:sp>
        <p:nvSpPr>
          <p:cNvPr id="27" name="圆角矩形 26"/>
          <p:cNvSpPr/>
          <p:nvPr/>
        </p:nvSpPr>
        <p:spPr>
          <a:xfrm>
            <a:off x="7350642" y="950100"/>
            <a:ext cx="4500328" cy="347380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zh-CN" altLang="en-US" dirty="0"/>
          </a:p>
        </p:txBody>
      </p:sp>
      <p:sp>
        <p:nvSpPr>
          <p:cNvPr id="28" name="文本框 27"/>
          <p:cNvSpPr txBox="1"/>
          <p:nvPr/>
        </p:nvSpPr>
        <p:spPr>
          <a:xfrm>
            <a:off x="7572178" y="1212371"/>
            <a:ext cx="4254042" cy="3108543"/>
          </a:xfrm>
          <a:prstGeom prst="rect">
            <a:avLst/>
          </a:prstGeom>
          <a:noFill/>
        </p:spPr>
        <p:txBody>
          <a:bodyPr wrap="square" rtlCol="0">
            <a:spAutoFit/>
          </a:bodyPr>
          <a:lstStyle/>
          <a:p>
            <a:r>
              <a:rPr lang="zh-CN" altLang="en-US" sz="2800" b="1" dirty="0"/>
              <a:t>算法描述：</a:t>
            </a:r>
            <a:endParaRPr lang="en-US" altLang="zh-CN" sz="2800" b="1" dirty="0"/>
          </a:p>
          <a:p>
            <a:endParaRPr lang="zh-CN" altLang="en-US" sz="2800" dirty="0"/>
          </a:p>
          <a:p>
            <a:r>
              <a:rPr lang="zh-CN" altLang="en-US" sz="2800" dirty="0"/>
              <a:t>①能控制吃豆人左右移动</a:t>
            </a:r>
            <a:endParaRPr lang="en-US" altLang="zh-CN" sz="2800" dirty="0"/>
          </a:p>
          <a:p>
            <a:endParaRPr lang="en-US" altLang="zh-CN" sz="2800" dirty="0"/>
          </a:p>
          <a:p>
            <a:r>
              <a:rPr lang="zh-CN" altLang="en-US" sz="2800" dirty="0"/>
              <a:t>②碰到豆子后要进行造型的切换，表示吞咽，吃掉豆子。</a:t>
            </a:r>
            <a:r>
              <a:rPr lang="en-US" sz="2800" dirty="0"/>
              <a:t>    </a:t>
            </a:r>
            <a:endParaRPr sz="2800" dirty="0"/>
          </a:p>
        </p:txBody>
      </p:sp>
      <p:sp>
        <p:nvSpPr>
          <p:cNvPr id="3" name="矩形 2"/>
          <p:cNvSpPr/>
          <p:nvPr/>
        </p:nvSpPr>
        <p:spPr>
          <a:xfrm>
            <a:off x="2490010" y="4691964"/>
            <a:ext cx="9326592" cy="1077218"/>
          </a:xfrm>
          <a:prstGeom prst="rect">
            <a:avLst/>
          </a:prstGeom>
        </p:spPr>
        <p:txBody>
          <a:bodyPr wrap="none">
            <a:spAutoFit/>
          </a:bodyPr>
          <a:lstStyle/>
          <a:p>
            <a:r>
              <a:rPr lang="zh-CN" altLang="en-US" sz="3600" b="1" dirty="0">
                <a:latin typeface="Algerian" panose="04020705040A02060702" pitchFamily="82" charset="0"/>
              </a:rPr>
              <a:t>试一试：</a:t>
            </a:r>
            <a:r>
              <a:rPr lang="zh-CN" altLang="en-US" sz="2800" dirty="0">
                <a:solidFill>
                  <a:srgbClr val="FF0000"/>
                </a:solidFill>
                <a:latin typeface="Algerian" panose="04020705040A02060702" pitchFamily="82" charset="0"/>
                <a:ea typeface="华文新魏" panose="02010800040101010101" pitchFamily="2" charset="-122"/>
                <a:sym typeface="+mn-ea"/>
              </a:rPr>
              <a:t>用</a:t>
            </a:r>
            <a:r>
              <a:rPr lang="en-US" altLang="zh-CN" sz="2800" dirty="0">
                <a:solidFill>
                  <a:srgbClr val="FF0000"/>
                </a:solidFill>
                <a:latin typeface="Algerian" panose="04020705040A02060702" pitchFamily="82" charset="0"/>
                <a:ea typeface="华文新魏" panose="02010800040101010101" pitchFamily="2" charset="-122"/>
                <a:sym typeface="+mn-ea"/>
              </a:rPr>
              <a:t>scratch</a:t>
            </a:r>
            <a:r>
              <a:rPr lang="zh-CN" altLang="en-US" sz="2800" dirty="0">
                <a:solidFill>
                  <a:srgbClr val="FF0000"/>
                </a:solidFill>
                <a:latin typeface="Algerian" panose="04020705040A02060702" pitchFamily="82" charset="0"/>
                <a:ea typeface="华文新魏" panose="02010800040101010101" pitchFamily="2" charset="-122"/>
                <a:sym typeface="+mn-ea"/>
              </a:rPr>
              <a:t>打开桌面上的作业文件，根据吃豆</a:t>
            </a:r>
            <a:endParaRPr lang="en-US" altLang="zh-CN" sz="2800" dirty="0">
              <a:solidFill>
                <a:srgbClr val="FF0000"/>
              </a:solidFill>
              <a:latin typeface="Algerian" panose="04020705040A02060702" pitchFamily="82" charset="0"/>
              <a:ea typeface="华文新魏" panose="02010800040101010101" pitchFamily="2" charset="-122"/>
              <a:sym typeface="+mn-ea"/>
            </a:endParaRPr>
          </a:p>
          <a:p>
            <a:r>
              <a:rPr lang="zh-CN" altLang="en-US" sz="2800" dirty="0">
                <a:solidFill>
                  <a:srgbClr val="FF0000"/>
                </a:solidFill>
                <a:latin typeface="Algerian" panose="04020705040A02060702" pitchFamily="82" charset="0"/>
                <a:ea typeface="华文新魏" panose="02010800040101010101" pitchFamily="2" charset="-122"/>
                <a:sym typeface="+mn-ea"/>
              </a:rPr>
              <a:t>精灵这两个功能的算法提示尝试搭建程序。</a:t>
            </a:r>
            <a:endParaRPr lang="zh-CN" altLang="en-US" sz="2800" dirty="0">
              <a:solidFill>
                <a:srgbClr val="FF0000"/>
              </a:solidFill>
              <a:latin typeface="Algerian" panose="04020705040A02060702"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32" presetClass="emph" presetSubtype="0" fill="hold" nodeType="withEffect">
                                  <p:stCondLst>
                                    <p:cond delay="0"/>
                                  </p:stCondLst>
                                  <p:childTnLst>
                                    <p:animRot by="120000">
                                      <p:cBhvr>
                                        <p:cTn id="11" dur="100" fill="hold">
                                          <p:stCondLst>
                                            <p:cond delay="0"/>
                                          </p:stCondLst>
                                        </p:cTn>
                                        <p:tgtEl>
                                          <p:spTgt spid="6"/>
                                        </p:tgtEl>
                                        <p:attrNameLst>
                                          <p:attrName>r</p:attrName>
                                        </p:attrNameLst>
                                      </p:cBhvr>
                                    </p:animRot>
                                    <p:animRot by="-240000">
                                      <p:cBhvr>
                                        <p:cTn id="12" dur="200" fill="hold">
                                          <p:stCondLst>
                                            <p:cond delay="200"/>
                                          </p:stCondLst>
                                        </p:cTn>
                                        <p:tgtEl>
                                          <p:spTgt spid="6"/>
                                        </p:tgtEl>
                                        <p:attrNameLst>
                                          <p:attrName>r</p:attrName>
                                        </p:attrNameLst>
                                      </p:cBhvr>
                                    </p:animRot>
                                    <p:animRot by="240000">
                                      <p:cBhvr>
                                        <p:cTn id="13" dur="200" fill="hold">
                                          <p:stCondLst>
                                            <p:cond delay="400"/>
                                          </p:stCondLst>
                                        </p:cTn>
                                        <p:tgtEl>
                                          <p:spTgt spid="6"/>
                                        </p:tgtEl>
                                        <p:attrNameLst>
                                          <p:attrName>r</p:attrName>
                                        </p:attrNameLst>
                                      </p:cBhvr>
                                    </p:animRot>
                                    <p:animRot by="-240000">
                                      <p:cBhvr>
                                        <p:cTn id="14" dur="200" fill="hold">
                                          <p:stCondLst>
                                            <p:cond delay="600"/>
                                          </p:stCondLst>
                                        </p:cTn>
                                        <p:tgtEl>
                                          <p:spTgt spid="6"/>
                                        </p:tgtEl>
                                        <p:attrNameLst>
                                          <p:attrName>r</p:attrName>
                                        </p:attrNameLst>
                                      </p:cBhvr>
                                    </p:animRot>
                                    <p:animRot by="120000">
                                      <p:cBhvr>
                                        <p:cTn id="15" dur="200" fill="hold">
                                          <p:stCondLst>
                                            <p:cond delay="800"/>
                                          </p:stCondLst>
                                        </p:cTn>
                                        <p:tgtEl>
                                          <p:spTgt spid="6"/>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fill="hold"/>
                                        <p:tgtEl>
                                          <p:spTgt spid="2"/>
                                        </p:tgtEl>
                                        <p:attrNameLst>
                                          <p:attrName>ppt_x</p:attrName>
                                        </p:attrNameLst>
                                      </p:cBhvr>
                                      <p:tavLst>
                                        <p:tav tm="0">
                                          <p:val>
                                            <p:strVal val="#ppt_x"/>
                                          </p:val>
                                        </p:tav>
                                        <p:tav tm="100000">
                                          <p:val>
                                            <p:strVal val="#ppt_x"/>
                                          </p:val>
                                        </p:tav>
                                      </p:tavLst>
                                    </p:anim>
                                    <p:anim calcmode="lin" valueType="num">
                                      <p:cBhvr additive="base">
                                        <p:cTn id="2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000" fill="hold">
                                          <p:stCondLst>
                                            <p:cond delay="0"/>
                                          </p:stCondLst>
                                        </p:cTn>
                                        <p:tgtEl>
                                          <p:spTgt spid="28"/>
                                        </p:tgtEl>
                                        <p:attrNameLst>
                                          <p:attrName>style.visibility</p:attrName>
                                        </p:attrNameLst>
                                      </p:cBhvr>
                                      <p:to>
                                        <p:strVal val="visible"/>
                                      </p:to>
                                    </p:set>
                                    <p:anim calcmode="lin" valueType="num">
                                      <p:cBhvr additive="base">
                                        <p:cTn id="26" dur="1000" fill="hold"/>
                                        <p:tgtEl>
                                          <p:spTgt spid="28"/>
                                        </p:tgtEl>
                                        <p:attrNameLst>
                                          <p:attrName>ppt_x</p:attrName>
                                        </p:attrNameLst>
                                      </p:cBhvr>
                                      <p:tavLst>
                                        <p:tav tm="0">
                                          <p:val>
                                            <p:strVal val="#ppt_x"/>
                                          </p:val>
                                        </p:tav>
                                        <p:tav tm="100000">
                                          <p:val>
                                            <p:strVal val="#ppt_x"/>
                                          </p:val>
                                        </p:tav>
                                      </p:tavLst>
                                    </p:anim>
                                    <p:anim calcmode="lin" valueType="num">
                                      <p:cBhvr additive="base">
                                        <p:cTn id="27" dur="10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randombar(horizontal)">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8"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rotWithShape="1">
          <a:blip r:embed="rId1" cstate="screen"/>
          <a:srcRect/>
          <a:stretch>
            <a:fillRect/>
          </a:stretch>
        </p:blipFill>
        <p:spPr>
          <a:xfrm flipH="1">
            <a:off x="0" y="-366537"/>
            <a:ext cx="6625590" cy="4790440"/>
          </a:xfrm>
          <a:prstGeom prst="rect">
            <a:avLst/>
          </a:prstGeom>
        </p:spPr>
      </p:pic>
      <p:pic>
        <p:nvPicPr>
          <p:cNvPr id="6" name="图片 5"/>
          <p:cNvPicPr>
            <a:picLocks noChangeAspect="1"/>
          </p:cNvPicPr>
          <p:nvPr/>
        </p:nvPicPr>
        <p:blipFill>
          <a:blip r:embed="rId2" cstate="screen"/>
          <a:stretch>
            <a:fillRect/>
          </a:stretch>
        </p:blipFill>
        <p:spPr>
          <a:xfrm>
            <a:off x="-659730" y="3952438"/>
            <a:ext cx="3227508" cy="2615197"/>
          </a:xfrm>
          <a:prstGeom prst="rect">
            <a:avLst/>
          </a:prstGeom>
        </p:spPr>
      </p:pic>
      <p:sp>
        <p:nvSpPr>
          <p:cNvPr id="9" name="矩形 8"/>
          <p:cNvSpPr/>
          <p:nvPr/>
        </p:nvSpPr>
        <p:spPr>
          <a:xfrm>
            <a:off x="5521587" y="157699"/>
            <a:ext cx="2031325" cy="830997"/>
          </a:xfrm>
          <a:prstGeom prst="rect">
            <a:avLst/>
          </a:prstGeom>
        </p:spPr>
        <p:txBody>
          <a:bodyPr wrap="none">
            <a:spAutoFit/>
          </a:bodyPr>
          <a:lstStyle/>
          <a:p>
            <a:pPr algn="ctr"/>
            <a:r>
              <a:rPr lang="zh-CN" altLang="en-US" sz="4800" b="1" dirty="0">
                <a:latin typeface="Algerian" panose="04020705040A02060702" pitchFamily="82" charset="0"/>
              </a:rPr>
              <a:t>想一想</a:t>
            </a:r>
            <a:endParaRPr lang="zh-CN" altLang="en-US" sz="4800" b="1" dirty="0">
              <a:latin typeface="Algerian" panose="04020705040A02060702" pitchFamily="82" charset="0"/>
            </a:endParaRPr>
          </a:p>
        </p:txBody>
      </p:sp>
      <p:sp>
        <p:nvSpPr>
          <p:cNvPr id="2" name="文本框 1"/>
          <p:cNvSpPr txBox="1"/>
          <p:nvPr/>
        </p:nvSpPr>
        <p:spPr>
          <a:xfrm>
            <a:off x="1323266" y="1256757"/>
            <a:ext cx="4434840" cy="1200329"/>
          </a:xfrm>
          <a:prstGeom prst="rect">
            <a:avLst/>
          </a:prstGeom>
          <a:noFill/>
        </p:spPr>
        <p:txBody>
          <a:bodyPr wrap="square" rtlCol="0">
            <a:spAutoFit/>
          </a:bodyPr>
          <a:lstStyle/>
          <a:p>
            <a:r>
              <a:rPr lang="zh-CN" altLang="en-US" sz="3600" b="1" dirty="0">
                <a:latin typeface="华文楷体" panose="02010600040101010101" charset="-122"/>
                <a:ea typeface="华文楷体" panose="02010600040101010101" charset="-122"/>
                <a:cs typeface="华文楷体" panose="02010600040101010101" charset="-122"/>
                <a:sym typeface="+mn-ea"/>
              </a:rPr>
              <a:t>豆子在这个游戏中有哪些功能？</a:t>
            </a:r>
            <a:endParaRPr lang="en-US" altLang="en-US" sz="3600" b="1" dirty="0">
              <a:latin typeface="华文楷体" panose="02010600040101010101" charset="-122"/>
              <a:ea typeface="华文楷体" panose="02010600040101010101" charset="-122"/>
              <a:cs typeface="华文楷体" panose="02010600040101010101" charset="-122"/>
              <a:sym typeface="+mn-ea"/>
            </a:endParaRPr>
          </a:p>
        </p:txBody>
      </p:sp>
      <p:sp>
        <p:nvSpPr>
          <p:cNvPr id="7" name="文本框 6"/>
          <p:cNvSpPr txBox="1"/>
          <p:nvPr/>
        </p:nvSpPr>
        <p:spPr>
          <a:xfrm>
            <a:off x="7183120" y="1651000"/>
            <a:ext cx="1518920" cy="368300"/>
          </a:xfrm>
          <a:prstGeom prst="rect">
            <a:avLst/>
          </a:prstGeom>
          <a:noFill/>
        </p:spPr>
        <p:txBody>
          <a:bodyPr wrap="square" rtlCol="0">
            <a:spAutoFit/>
          </a:bodyPr>
          <a:lstStyle/>
          <a:p>
            <a:endParaRPr lang="zh-CN" altLang="en-US"/>
          </a:p>
        </p:txBody>
      </p:sp>
      <p:sp>
        <p:nvSpPr>
          <p:cNvPr id="27" name="圆角矩形 26"/>
          <p:cNvSpPr/>
          <p:nvPr/>
        </p:nvSpPr>
        <p:spPr>
          <a:xfrm>
            <a:off x="7112635" y="720090"/>
            <a:ext cx="5080000" cy="353949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endParaRPr lang="zh-CN" altLang="en-US" dirty="0"/>
          </a:p>
        </p:txBody>
      </p:sp>
      <p:sp>
        <p:nvSpPr>
          <p:cNvPr id="28" name="文本框 27"/>
          <p:cNvSpPr txBox="1"/>
          <p:nvPr/>
        </p:nvSpPr>
        <p:spPr>
          <a:xfrm>
            <a:off x="7112635" y="720090"/>
            <a:ext cx="5415915" cy="3107690"/>
          </a:xfrm>
          <a:prstGeom prst="rect">
            <a:avLst/>
          </a:prstGeom>
          <a:noFill/>
        </p:spPr>
        <p:txBody>
          <a:bodyPr wrap="square" rtlCol="0">
            <a:spAutoFit/>
          </a:bodyPr>
          <a:lstStyle/>
          <a:p>
            <a:r>
              <a:rPr lang="en-US" altLang="zh-CN" sz="2800" b="1" dirty="0"/>
              <a:t>   </a:t>
            </a:r>
            <a:r>
              <a:rPr lang="zh-CN" altLang="en-US" sz="2800" b="1" dirty="0"/>
              <a:t>算法描述：</a:t>
            </a:r>
            <a:endParaRPr lang="zh-CN" altLang="en-US" sz="2800" dirty="0"/>
          </a:p>
          <a:p>
            <a:r>
              <a:rPr lang="zh-CN" altLang="en-US" sz="2800" dirty="0"/>
              <a:t>①豆子随机出现在舞台上方区域</a:t>
            </a:r>
            <a:endParaRPr lang="en-US" altLang="zh-CN" sz="2800" dirty="0"/>
          </a:p>
          <a:p>
            <a:endParaRPr lang="en-US" altLang="zh-CN" sz="2800" dirty="0"/>
          </a:p>
          <a:p>
            <a:r>
              <a:rPr lang="zh-CN" altLang="en-US" sz="2800" dirty="0"/>
              <a:t>②豆子往下掉落</a:t>
            </a:r>
            <a:endParaRPr lang="en-US" altLang="zh-CN" sz="2800" dirty="0"/>
          </a:p>
          <a:p>
            <a:endParaRPr lang="en-US" altLang="zh-CN" sz="2800" dirty="0"/>
          </a:p>
          <a:p>
            <a:r>
              <a:rPr lang="zh-CN" altLang="en-US" sz="2800" dirty="0"/>
              <a:t>③在下落的过程中碰到吃豆精灵要隐藏自己表示被吃掉</a:t>
            </a:r>
            <a:endParaRPr sz="2800" dirty="0"/>
          </a:p>
        </p:txBody>
      </p:sp>
      <p:sp>
        <p:nvSpPr>
          <p:cNvPr id="3" name="矩形 2"/>
          <p:cNvSpPr/>
          <p:nvPr/>
        </p:nvSpPr>
        <p:spPr>
          <a:xfrm>
            <a:off x="2490010" y="4691964"/>
            <a:ext cx="8853706" cy="1077218"/>
          </a:xfrm>
          <a:prstGeom prst="rect">
            <a:avLst/>
          </a:prstGeom>
        </p:spPr>
        <p:txBody>
          <a:bodyPr wrap="none">
            <a:spAutoFit/>
          </a:bodyPr>
          <a:lstStyle/>
          <a:p>
            <a:r>
              <a:rPr lang="zh-CN" altLang="en-US" sz="3600" b="1" dirty="0">
                <a:latin typeface="Algerian" panose="04020705040A02060702" pitchFamily="82" charset="0"/>
              </a:rPr>
              <a:t>试一试：</a:t>
            </a:r>
            <a:r>
              <a:rPr lang="zh-CN" altLang="en-US" sz="2800" dirty="0">
                <a:solidFill>
                  <a:srgbClr val="FF0000"/>
                </a:solidFill>
                <a:latin typeface="Algerian" panose="04020705040A02060702" pitchFamily="82" charset="0"/>
                <a:ea typeface="华文新魏" panose="02010800040101010101" pitchFamily="2" charset="-122"/>
                <a:sym typeface="+mn-ea"/>
              </a:rPr>
              <a:t>请同学们回忆之前我们学习过的控件，根据</a:t>
            </a:r>
            <a:endParaRPr lang="en-US" altLang="zh-CN" sz="2800" dirty="0">
              <a:solidFill>
                <a:srgbClr val="FF0000"/>
              </a:solidFill>
              <a:latin typeface="Algerian" panose="04020705040A02060702" pitchFamily="82" charset="0"/>
              <a:ea typeface="华文新魏" panose="02010800040101010101" pitchFamily="2" charset="-122"/>
              <a:sym typeface="+mn-ea"/>
            </a:endParaRPr>
          </a:p>
          <a:p>
            <a:r>
              <a:rPr lang="zh-CN" altLang="en-US" sz="2800" dirty="0">
                <a:solidFill>
                  <a:srgbClr val="FF0000"/>
                </a:solidFill>
                <a:latin typeface="Algerian" panose="04020705040A02060702" pitchFamily="82" charset="0"/>
                <a:ea typeface="华文新魏" panose="02010800040101010101" pitchFamily="2" charset="-122"/>
                <a:sym typeface="+mn-ea"/>
              </a:rPr>
              <a:t>豆子角色这三个功能的算法提示尝试搭建程序。</a:t>
            </a:r>
            <a:endParaRPr lang="zh-CN" altLang="en-US" sz="2800" dirty="0">
              <a:solidFill>
                <a:srgbClr val="FF0000"/>
              </a:solidFill>
              <a:latin typeface="Algerian" panose="04020705040A02060702" pitchFamily="82" charset="0"/>
            </a:endParaRPr>
          </a:p>
        </p:txBody>
      </p:sp>
      <p:pic>
        <p:nvPicPr>
          <p:cNvPr id="5" name="图片 4" descr="{UB{QS79KNRO{U9WW7A8SAC"/>
          <p:cNvPicPr>
            <a:picLocks noChangeAspect="1"/>
          </p:cNvPicPr>
          <p:nvPr/>
        </p:nvPicPr>
        <p:blipFill>
          <a:blip r:embed="rId3"/>
          <a:stretch>
            <a:fillRect/>
          </a:stretch>
        </p:blipFill>
        <p:spPr>
          <a:xfrm>
            <a:off x="7700010" y="1607820"/>
            <a:ext cx="1228725" cy="314325"/>
          </a:xfrm>
          <a:prstGeom prst="rect">
            <a:avLst/>
          </a:prstGeom>
        </p:spPr>
      </p:pic>
      <p:sp>
        <p:nvSpPr>
          <p:cNvPr id="8" name="加号 7"/>
          <p:cNvSpPr/>
          <p:nvPr/>
        </p:nvSpPr>
        <p:spPr>
          <a:xfrm>
            <a:off x="9043035" y="1536700"/>
            <a:ext cx="379730" cy="455930"/>
          </a:xfrm>
          <a:prstGeom prst="mathPlus">
            <a:avLst/>
          </a:prstGeom>
          <a:solidFill>
            <a:schemeClr val="tx1"/>
          </a:solidFill>
          <a:ln w="0"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0" name="图片 9" descr="1TT9]]CZUC8TU~_M{`5[)E7"/>
          <p:cNvPicPr>
            <a:picLocks noChangeAspect="1"/>
          </p:cNvPicPr>
          <p:nvPr/>
        </p:nvPicPr>
        <p:blipFill>
          <a:blip r:embed="rId4"/>
          <a:stretch>
            <a:fillRect/>
          </a:stretch>
        </p:blipFill>
        <p:spPr>
          <a:xfrm>
            <a:off x="9537065" y="1593850"/>
            <a:ext cx="2543175" cy="3416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32" presetClass="emph" presetSubtype="0" fill="hold" nodeType="withEffect">
                                  <p:stCondLst>
                                    <p:cond delay="0"/>
                                  </p:stCondLst>
                                  <p:childTnLst>
                                    <p:animRot by="120000">
                                      <p:cBhvr>
                                        <p:cTn id="11" dur="100" fill="hold">
                                          <p:stCondLst>
                                            <p:cond delay="0"/>
                                          </p:stCondLst>
                                        </p:cTn>
                                        <p:tgtEl>
                                          <p:spTgt spid="6"/>
                                        </p:tgtEl>
                                        <p:attrNameLst>
                                          <p:attrName>r</p:attrName>
                                        </p:attrNameLst>
                                      </p:cBhvr>
                                    </p:animRot>
                                    <p:animRot by="-240000">
                                      <p:cBhvr>
                                        <p:cTn id="12" dur="200" fill="hold">
                                          <p:stCondLst>
                                            <p:cond delay="200"/>
                                          </p:stCondLst>
                                        </p:cTn>
                                        <p:tgtEl>
                                          <p:spTgt spid="6"/>
                                        </p:tgtEl>
                                        <p:attrNameLst>
                                          <p:attrName>r</p:attrName>
                                        </p:attrNameLst>
                                      </p:cBhvr>
                                    </p:animRot>
                                    <p:animRot by="240000">
                                      <p:cBhvr>
                                        <p:cTn id="13" dur="200" fill="hold">
                                          <p:stCondLst>
                                            <p:cond delay="400"/>
                                          </p:stCondLst>
                                        </p:cTn>
                                        <p:tgtEl>
                                          <p:spTgt spid="6"/>
                                        </p:tgtEl>
                                        <p:attrNameLst>
                                          <p:attrName>r</p:attrName>
                                        </p:attrNameLst>
                                      </p:cBhvr>
                                    </p:animRot>
                                    <p:animRot by="-240000">
                                      <p:cBhvr>
                                        <p:cTn id="14" dur="200" fill="hold">
                                          <p:stCondLst>
                                            <p:cond delay="600"/>
                                          </p:stCondLst>
                                        </p:cTn>
                                        <p:tgtEl>
                                          <p:spTgt spid="6"/>
                                        </p:tgtEl>
                                        <p:attrNameLst>
                                          <p:attrName>r</p:attrName>
                                        </p:attrNameLst>
                                      </p:cBhvr>
                                    </p:animRot>
                                    <p:animRot by="120000">
                                      <p:cBhvr>
                                        <p:cTn id="15" dur="200" fill="hold">
                                          <p:stCondLst>
                                            <p:cond delay="800"/>
                                          </p:stCondLst>
                                        </p:cTn>
                                        <p:tgtEl>
                                          <p:spTgt spid="6"/>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animEffect transition="in" filter="fad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1"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linds(horizontal)">
                                      <p:cBhvr>
                                        <p:cTn id="27" dur="500"/>
                                        <p:tgtEl>
                                          <p:spTgt spid="28"/>
                                        </p:tgtEl>
                                      </p:cBhvr>
                                    </p:animEffect>
                                  </p:childTnLst>
                                </p:cTn>
                              </p:par>
                              <p:par>
                                <p:cTn id="28" presetID="3" presetClass="entr" presetSubtype="10"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blinds(horizontal)">
                                      <p:cBhvr>
                                        <p:cTn id="30" dur="500"/>
                                        <p:tgtEl>
                                          <p:spTgt spid="5"/>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par>
                                <p:cTn id="34" presetID="3" presetClass="entr" presetSubtype="10" fill="hold" nodeType="with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linds(horizontal)">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p:cTn id="41" dur="1000" fill="hold"/>
                                        <p:tgtEl>
                                          <p:spTgt spid="3"/>
                                        </p:tgtEl>
                                        <p:attrNameLst>
                                          <p:attrName>ppt_w</p:attrName>
                                        </p:attrNameLst>
                                      </p:cBhvr>
                                      <p:tavLst>
                                        <p:tav tm="0">
                                          <p:val>
                                            <p:fltVal val="0"/>
                                          </p:val>
                                        </p:tav>
                                        <p:tav tm="100000">
                                          <p:val>
                                            <p:strVal val="#ppt_w"/>
                                          </p:val>
                                        </p:tav>
                                      </p:tavLst>
                                    </p:anim>
                                    <p:anim calcmode="lin" valueType="num">
                                      <p:cBhvr>
                                        <p:cTn id="42" dur="1000" fill="hold"/>
                                        <p:tgtEl>
                                          <p:spTgt spid="3"/>
                                        </p:tgtEl>
                                        <p:attrNameLst>
                                          <p:attrName>ppt_h</p:attrName>
                                        </p:attrNameLst>
                                      </p:cBhvr>
                                      <p:tavLst>
                                        <p:tav tm="0">
                                          <p:val>
                                            <p:fltVal val="0"/>
                                          </p:val>
                                        </p:tav>
                                        <p:tav tm="100000">
                                          <p:val>
                                            <p:strVal val="#ppt_h"/>
                                          </p:val>
                                        </p:tav>
                                      </p:tavLst>
                                    </p:anim>
                                    <p:anim calcmode="lin" valueType="num">
                                      <p:cBhvr>
                                        <p:cTn id="43" dur="1000" fill="hold"/>
                                        <p:tgtEl>
                                          <p:spTgt spid="3"/>
                                        </p:tgtEl>
                                        <p:attrNameLst>
                                          <p:attrName>style.rotation</p:attrName>
                                        </p:attrNameLst>
                                      </p:cBhvr>
                                      <p:tavLst>
                                        <p:tav tm="0">
                                          <p:val>
                                            <p:fltVal val="90"/>
                                          </p:val>
                                        </p:tav>
                                        <p:tav tm="100000">
                                          <p:val>
                                            <p:fltVal val="0"/>
                                          </p:val>
                                        </p:tav>
                                      </p:tavLst>
                                    </p:anim>
                                    <p:animEffect transition="in" filter="fade">
                                      <p:cBhvr>
                                        <p:cTn id="4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28" grpId="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28509" y="228509"/>
            <a:ext cx="11735747" cy="6400800"/>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形状 4"/>
          <p:cNvSpPr/>
          <p:nvPr/>
        </p:nvSpPr>
        <p:spPr>
          <a:xfrm>
            <a:off x="1518920" y="1399540"/>
            <a:ext cx="5397500" cy="125095"/>
          </a:xfrm>
          <a:custGeom>
            <a:avLst/>
            <a:gdLst>
              <a:gd name="connsiteX0" fmla="*/ 0 w 1770743"/>
              <a:gd name="connsiteY0" fmla="*/ 203222 h 203318"/>
              <a:gd name="connsiteX1" fmla="*/ 217714 w 1770743"/>
              <a:gd name="connsiteY1" fmla="*/ 29050 h 203318"/>
              <a:gd name="connsiteX2" fmla="*/ 537029 w 1770743"/>
              <a:gd name="connsiteY2" fmla="*/ 203222 h 203318"/>
              <a:gd name="connsiteX3" fmla="*/ 798286 w 1770743"/>
              <a:gd name="connsiteY3" fmla="*/ 22 h 203318"/>
              <a:gd name="connsiteX4" fmla="*/ 1059543 w 1770743"/>
              <a:gd name="connsiteY4" fmla="*/ 203222 h 203318"/>
              <a:gd name="connsiteX5" fmla="*/ 1306286 w 1770743"/>
              <a:gd name="connsiteY5" fmla="*/ 22 h 203318"/>
              <a:gd name="connsiteX6" fmla="*/ 1567543 w 1770743"/>
              <a:gd name="connsiteY6" fmla="*/ 188707 h 203318"/>
              <a:gd name="connsiteX7" fmla="*/ 1770743 w 1770743"/>
              <a:gd name="connsiteY7" fmla="*/ 22 h 203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70743" h="203318">
                <a:moveTo>
                  <a:pt x="0" y="203222"/>
                </a:moveTo>
                <a:cubicBezTo>
                  <a:pt x="64104" y="116136"/>
                  <a:pt x="128209" y="29050"/>
                  <a:pt x="217714" y="29050"/>
                </a:cubicBezTo>
                <a:cubicBezTo>
                  <a:pt x="307219" y="29050"/>
                  <a:pt x="440267" y="208060"/>
                  <a:pt x="537029" y="203222"/>
                </a:cubicBezTo>
                <a:cubicBezTo>
                  <a:pt x="633791" y="198384"/>
                  <a:pt x="711200" y="22"/>
                  <a:pt x="798286" y="22"/>
                </a:cubicBezTo>
                <a:cubicBezTo>
                  <a:pt x="885372" y="22"/>
                  <a:pt x="974876" y="203222"/>
                  <a:pt x="1059543" y="203222"/>
                </a:cubicBezTo>
                <a:cubicBezTo>
                  <a:pt x="1144210" y="203222"/>
                  <a:pt x="1221619" y="2441"/>
                  <a:pt x="1306286" y="22"/>
                </a:cubicBezTo>
                <a:cubicBezTo>
                  <a:pt x="1390953" y="-2397"/>
                  <a:pt x="1490134" y="188707"/>
                  <a:pt x="1567543" y="188707"/>
                </a:cubicBezTo>
                <a:cubicBezTo>
                  <a:pt x="1644952" y="188707"/>
                  <a:pt x="1707847" y="94364"/>
                  <a:pt x="1770743" y="22"/>
                </a:cubicBezTo>
              </a:path>
            </a:pathLst>
          </a:cu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rot="1924931" flipV="1">
            <a:off x="1214755" y="2382520"/>
            <a:ext cx="503555" cy="551815"/>
          </a:xfrm>
          <a:prstGeom prst="triangle">
            <a:avLst/>
          </a:prstGeom>
          <a:solidFill>
            <a:srgbClr val="338942"/>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1319530" y="530860"/>
            <a:ext cx="6706870" cy="768350"/>
          </a:xfrm>
          <a:prstGeom prst="rect">
            <a:avLst/>
          </a:prstGeom>
          <a:noFill/>
        </p:spPr>
        <p:txBody>
          <a:bodyPr wrap="square" rtlCol="0">
            <a:spAutoFit/>
          </a:bodyPr>
          <a:lstStyle/>
          <a:p>
            <a:r>
              <a:rPr lang="zh-CN" altLang="en-US" sz="4400" b="1" dirty="0">
                <a:latin typeface="Algerian" panose="04020705040A02060702" pitchFamily="82" charset="0"/>
                <a:ea typeface="华文新魏" panose="02010800040101010101" pitchFamily="2" charset="-122"/>
                <a:sym typeface="+mn-ea"/>
              </a:rPr>
              <a:t>实践与创新</a:t>
            </a:r>
            <a:endParaRPr lang="zh-CN" altLang="en-US" sz="4400" b="1" dirty="0">
              <a:latin typeface="Algerian" panose="04020705040A02060702" pitchFamily="82" charset="0"/>
              <a:ea typeface="华文新魏" panose="02010800040101010101" pitchFamily="2" charset="-122"/>
              <a:sym typeface="+mn-ea"/>
            </a:endParaRPr>
          </a:p>
        </p:txBody>
      </p:sp>
      <p:sp>
        <p:nvSpPr>
          <p:cNvPr id="16" name="文本框 15"/>
          <p:cNvSpPr txBox="1"/>
          <p:nvPr/>
        </p:nvSpPr>
        <p:spPr>
          <a:xfrm>
            <a:off x="1773555" y="2228580"/>
            <a:ext cx="8026400" cy="1200329"/>
          </a:xfrm>
          <a:prstGeom prst="rect">
            <a:avLst/>
          </a:prstGeom>
          <a:noFill/>
        </p:spPr>
        <p:txBody>
          <a:bodyPr wrap="square" rtlCol="0">
            <a:spAutoFit/>
          </a:bodyPr>
          <a:lstStyle/>
          <a:p>
            <a:r>
              <a:rPr lang="en-US" altLang="zh-CN" sz="3600" b="1" dirty="0">
                <a:latin typeface="Algerian" panose="04020705040A02060702" pitchFamily="82" charset="0"/>
                <a:ea typeface="华文新魏" panose="02010800040101010101" pitchFamily="2" charset="-122"/>
                <a:sym typeface="+mn-ea"/>
              </a:rPr>
              <a:t>  </a:t>
            </a:r>
            <a:r>
              <a:rPr lang="en-US" altLang="zh-CN" sz="3600" b="1" dirty="0">
                <a:latin typeface="华文新魏" panose="02010800040101010101" pitchFamily="2" charset="-122"/>
                <a:ea typeface="华文新魏" panose="02010800040101010101" pitchFamily="2" charset="-122"/>
                <a:sym typeface="+mn-ea"/>
              </a:rPr>
              <a:t>   </a:t>
            </a:r>
            <a:r>
              <a:rPr lang="zh-CN" altLang="en-US" sz="3600" b="1" dirty="0">
                <a:latin typeface="华文新魏" panose="02010800040101010101" pitchFamily="2" charset="-122"/>
                <a:ea typeface="华文新魏" panose="02010800040101010101" pitchFamily="2" charset="-122"/>
                <a:sym typeface="+mn-ea"/>
              </a:rPr>
              <a:t>你们觉得还可以增加哪些环节让这个吃豆精灵游戏能够更加精彩有趣呢？</a:t>
            </a:r>
            <a:endParaRPr lang="en-US" altLang="zh-CN" sz="3600" b="1" dirty="0">
              <a:latin typeface="华文新魏" panose="02010800040101010101" pitchFamily="2" charset="-122"/>
              <a:ea typeface="华文新魏" panose="02010800040101010101" pitchFamily="2" charset="-122"/>
              <a:sym typeface="+mn-ea"/>
            </a:endParaRPr>
          </a:p>
        </p:txBody>
      </p:sp>
      <p:pic>
        <p:nvPicPr>
          <p:cNvPr id="29" name="图片 28"/>
          <p:cNvPicPr>
            <a:picLocks noChangeAspect="1"/>
          </p:cNvPicPr>
          <p:nvPr/>
        </p:nvPicPr>
        <p:blipFill rotWithShape="1">
          <a:blip r:embed="rId1" cstate="screen"/>
          <a:srcRect/>
          <a:stretch>
            <a:fillRect/>
          </a:stretch>
        </p:blipFill>
        <p:spPr>
          <a:xfrm>
            <a:off x="10550849" y="339200"/>
            <a:ext cx="1407886" cy="1655302"/>
          </a:xfrm>
          <a:prstGeom prst="rect">
            <a:avLst/>
          </a:prstGeom>
        </p:spPr>
      </p:pic>
      <p:pic>
        <p:nvPicPr>
          <p:cNvPr id="28" name="图片 27"/>
          <p:cNvPicPr>
            <a:picLocks noChangeAspect="1"/>
          </p:cNvPicPr>
          <p:nvPr/>
        </p:nvPicPr>
        <p:blipFill rotWithShape="1">
          <a:blip r:embed="rId2" cstate="screen">
            <a:clrChange>
              <a:clrFrom>
                <a:srgbClr val="FFFFFF">
                  <a:alpha val="100000"/>
                </a:srgbClr>
              </a:clrFrom>
              <a:clrTo>
                <a:srgbClr val="FFFFFF">
                  <a:alpha val="100000"/>
                  <a:alpha val="0"/>
                </a:srgbClr>
              </a:clrTo>
            </a:clrChange>
          </a:blip>
          <a:srcRect/>
          <a:stretch>
            <a:fillRect/>
          </a:stretch>
        </p:blipFill>
        <p:spPr>
          <a:xfrm>
            <a:off x="9799955" y="4189730"/>
            <a:ext cx="2051050" cy="2439670"/>
          </a:xfrm>
          <a:prstGeom prst="rect">
            <a:avLst/>
          </a:prstGeom>
        </p:spPr>
      </p:pic>
      <p:sp>
        <p:nvSpPr>
          <p:cNvPr id="2" name="文本框 1"/>
          <p:cNvSpPr txBox="1"/>
          <p:nvPr/>
        </p:nvSpPr>
        <p:spPr>
          <a:xfrm>
            <a:off x="1227381" y="4454614"/>
            <a:ext cx="8026400" cy="1200329"/>
          </a:xfrm>
          <a:prstGeom prst="rect">
            <a:avLst/>
          </a:prstGeom>
          <a:noFill/>
        </p:spPr>
        <p:txBody>
          <a:bodyPr wrap="square" rtlCol="0">
            <a:spAutoFit/>
          </a:bodyPr>
          <a:lstStyle/>
          <a:p>
            <a:r>
              <a:rPr lang="en-US" altLang="zh-CN" sz="3600" b="1" dirty="0">
                <a:latin typeface="Algerian" panose="04020705040A02060702" pitchFamily="82" charset="0"/>
                <a:ea typeface="华文新魏" panose="02010800040101010101" pitchFamily="2" charset="-122"/>
                <a:sym typeface="+mn-ea"/>
              </a:rPr>
              <a:t>  </a:t>
            </a:r>
            <a:r>
              <a:rPr lang="en-US" altLang="zh-CN" sz="3600" b="1" dirty="0">
                <a:latin typeface="华文新魏" panose="02010800040101010101" pitchFamily="2" charset="-122"/>
                <a:ea typeface="华文新魏" panose="02010800040101010101" pitchFamily="2" charset="-122"/>
                <a:sym typeface="+mn-ea"/>
              </a:rPr>
              <a:t>   </a:t>
            </a:r>
            <a:r>
              <a:rPr lang="zh-CN" altLang="en-US" sz="3600" b="1" dirty="0">
                <a:latin typeface="华文新魏" panose="02010800040101010101" pitchFamily="2" charset="-122"/>
                <a:ea typeface="华文新魏" panose="02010800040101010101" pitchFamily="2" charset="-122"/>
                <a:sym typeface="+mn-ea"/>
              </a:rPr>
              <a:t>请同学们带着自己的想法来尝试创新游戏。</a:t>
            </a:r>
            <a:endParaRPr lang="zh-CN" sz="3600" b="1" dirty="0">
              <a:latin typeface="Algerian" panose="04020705040A02060702" pitchFamily="82" charset="0"/>
              <a:ea typeface="华文新魏" panose="02010800040101010101" pitchFamily="2" charset="-122"/>
              <a:sym typeface="+mn-ea"/>
            </a:endParaRPr>
          </a:p>
        </p:txBody>
      </p:sp>
      <p:sp>
        <p:nvSpPr>
          <p:cNvPr id="4" name="文本框 3"/>
          <p:cNvSpPr txBox="1"/>
          <p:nvPr/>
        </p:nvSpPr>
        <p:spPr>
          <a:xfrm>
            <a:off x="1892257" y="3609634"/>
            <a:ext cx="8026400" cy="523220"/>
          </a:xfrm>
          <a:prstGeom prst="rect">
            <a:avLst/>
          </a:prstGeom>
          <a:noFill/>
        </p:spPr>
        <p:txBody>
          <a:bodyPr wrap="square" rtlCol="0">
            <a:spAutoFit/>
          </a:bodyPr>
          <a:lstStyle/>
          <a:p>
            <a:r>
              <a:rPr lang="zh-CN" altLang="en-US" sz="2800" b="1" dirty="0">
                <a:solidFill>
                  <a:srgbClr val="FF0000"/>
                </a:solidFill>
              </a:rPr>
              <a:t>角色的属性，种类的多样性；游戏的故事性</a:t>
            </a:r>
            <a:r>
              <a:rPr lang="en-US" altLang="zh-CN" sz="2800" b="1" dirty="0">
                <a:solidFill>
                  <a:srgbClr val="FF0000"/>
                </a:solidFill>
              </a:rPr>
              <a:t>……</a:t>
            </a:r>
            <a:endParaRPr lang="zh-CN" altLang="en-US" sz="28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ags/tag1.xml><?xml version="1.0" encoding="utf-8"?>
<p:tagLst xmlns:p="http://schemas.openxmlformats.org/presentationml/2006/main">
  <p:tag name="KSO_WPP_MARK_KEY" val="4e2282ef-f787-40da-af38-426fe06051e8"/>
  <p:tag name="COMMONDATA" val="eyJoZGlkIjoiNGE2MmVjMzY4ODNhZjI2YWM2MjY1YmVhMDExNjI5ZGUifQ=="/>
</p:tagLst>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377</Words>
  <Application>WPS 演示</Application>
  <PresentationFormat>宽屏</PresentationFormat>
  <Paragraphs>58</Paragraphs>
  <Slides>5</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5</vt:i4>
      </vt:variant>
    </vt:vector>
  </HeadingPairs>
  <TitlesOfParts>
    <vt:vector size="21" baseType="lpstr">
      <vt:lpstr>Arial</vt:lpstr>
      <vt:lpstr>宋体</vt:lpstr>
      <vt:lpstr>Wingdings</vt:lpstr>
      <vt:lpstr>时尚中黑简体</vt:lpstr>
      <vt:lpstr>黑体</vt:lpstr>
      <vt:lpstr>Algerian</vt:lpstr>
      <vt:lpstr>Gabriola</vt:lpstr>
      <vt:lpstr>华文新魏</vt:lpstr>
      <vt:lpstr>华文楷体</vt:lpstr>
      <vt:lpstr>微软雅黑</vt:lpstr>
      <vt:lpstr>Arial Unicode MS</vt:lpstr>
      <vt:lpstr>等线 Light</vt:lpstr>
      <vt:lpstr>等线</vt:lpstr>
      <vt:lpstr>Calibri</vt:lpstr>
      <vt:lpstr>第一PPT，www.1ppt.com</vt:lpstr>
      <vt:lpstr>1_第一PPT，www.1ppt.com</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蓝色卡通</dc:title>
  <dc:creator>第一PPT</dc:creator>
  <cp:keywords>www.1ppt.com</cp:keywords>
  <dc:description>www.1ppt.com</dc:description>
  <cp:lastModifiedBy>huayi</cp:lastModifiedBy>
  <cp:revision>15</cp:revision>
  <dcterms:created xsi:type="dcterms:W3CDTF">2017-04-24T07:00:00Z</dcterms:created>
  <dcterms:modified xsi:type="dcterms:W3CDTF">2022-11-29T06:33:50Z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2052-11.1.0.12763</vt:lpwstr>
  </property>
  <property fmtid="{D5CDD505-2E9C-101B-9397-08002B2CF9AE}" pid="3" name="ICV">
    <vt:lpwstr>D1A32F411E8D457D9F06C0EC1F655C4C</vt:lpwstr>
  </property>
</Properties>
</file>