
<file path=[Content_Types].xml><?xml version="1.0" encoding="utf-8"?>
<Types xmlns="http://schemas.openxmlformats.org/package/2006/content-types">
  <Default Extension="wav" ContentType="audio/x-wav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9"/>
  </p:notesMasterIdLst>
  <p:sldIdLst>
    <p:sldId id="257" r:id="rId6"/>
    <p:sldId id="259" r:id="rId7"/>
    <p:sldId id="260" r:id="rId8"/>
    <p:sldId id="258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340" r:id="rId17"/>
    <p:sldId id="413" r:id="rId18"/>
    <p:sldId id="375" r:id="rId20"/>
    <p:sldId id="271" r:id="rId21"/>
    <p:sldId id="341" r:id="rId22"/>
    <p:sldId id="273" r:id="rId23"/>
    <p:sldId id="323" r:id="rId24"/>
    <p:sldId id="396" r:id="rId25"/>
    <p:sldId id="395" r:id="rId26"/>
    <p:sldId id="394" r:id="rId27"/>
    <p:sldId id="289" r:id="rId28"/>
    <p:sldId id="324" r:id="rId29"/>
    <p:sldId id="363" r:id="rId30"/>
    <p:sldId id="280" r:id="rId31"/>
    <p:sldId id="281" r:id="rId32"/>
    <p:sldId id="322" r:id="rId33"/>
    <p:sldId id="286" r:id="rId34"/>
    <p:sldId id="317" r:id="rId35"/>
    <p:sldId id="285" r:id="rId36"/>
    <p:sldId id="295" r:id="rId37"/>
    <p:sldId id="300" r:id="rId38"/>
    <p:sldId id="339" r:id="rId39"/>
    <p:sldId id="315" r:id="rId40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06B"/>
    <a:srgbClr val="FF0000"/>
    <a:srgbClr val="FD7171"/>
    <a:srgbClr val="FFFF99"/>
    <a:srgbClr val="CCCCFF"/>
    <a:srgbClr val="CC66FF"/>
    <a:srgbClr val="99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 showGuides="1">
      <p:cViewPr varScale="1">
        <p:scale>
          <a:sx n="108" d="100"/>
          <a:sy n="108" d="100"/>
        </p:scale>
        <p:origin x="-636" y="-78"/>
      </p:cViewPr>
      <p:guideLst>
        <p:guide orient="horz" pos="2160"/>
        <p:guide pos="39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00" noProof="1" dirty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00" noProof="1" dirty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FigureOut">
              <a:rPr kumimoji="0" lang="zh-CN" altLang="en-US" sz="12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0" name="Rectangle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>
              <a:defRPr sz="1200" noProof="1" dirty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x-none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 dirty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 dirty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 dirty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 dirty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 dirty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 dirty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 dirty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fld id="{BB962C8B-B14F-4D97-AF65-F5344CB8AC3E}" type="datetime1">
              <a:rPr kumimoji="0" lang="zh-CN" altLang="en-US" sz="1400" b="0" i="0" u="none" strike="noStrike" kern="120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 dirty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microsoft.com/office/2007/relationships/media" Target="/D:/&#35838;&#26631;&#38899;&#20048;/&#25913;&#29256;/2014&#31179;/&#23567;&#23398;/&#35838;&#20214;/&#22235;&#19978;&#35838;&#20214;/&#22235;&#19978;&#24050;&#25913;/4s1d&#65288;OK&#65289;/&#31481;&#31487;&#33310;.WMV" TargetMode="External"/><Relationship Id="rId1" Type="http://schemas.openxmlformats.org/officeDocument/2006/relationships/video" Target="/D:/&#35838;&#26631;&#38899;&#20048;/&#25913;&#29256;/2014&#31179;/&#23567;&#23398;/&#35838;&#20214;/&#22235;&#19978;&#35838;&#20214;/&#22235;&#19978;&#24050;&#25913;/4s1d&#65288;OK&#65289;/&#31481;&#31487;&#33310;.WM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microsoft.com/office/2007/relationships/media" Target="/D:/&#35838;&#26631;&#38899;&#20048;/&#25913;&#29256;/2014&#31179;/&#23567;&#23398;/&#35838;&#20214;/&#22235;&#19978;&#35838;&#20214;/&#22235;&#19978;&#24050;&#25913;/4s1d&#65288;OK&#65289;/&#31481;&#31487;&#33310;.WMV" TargetMode="External"/><Relationship Id="rId1" Type="http://schemas.openxmlformats.org/officeDocument/2006/relationships/video" Target="/D:/&#35838;&#26631;&#38899;&#20048;/&#25913;&#29256;/2014&#31179;/&#23567;&#23398;/&#35838;&#20214;/&#22235;&#19978;&#35838;&#20214;/&#22235;&#19978;&#24050;&#25913;/4s1d&#65288;OK&#65289;/&#31481;&#31487;&#33310;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microsoft.com/office/2007/relationships/media" Target="/D:/&#35838;&#26631;&#38899;&#20048;/&#25913;&#29256;/2014&#31179;/&#23567;&#23398;/&#35838;&#20214;/&#22235;&#19978;&#35838;&#20214;/&#22235;&#19978;&#24050;&#25913;/4s1d&#65288;OK&#65289;/&#31481;&#31487;&#33310;.WMV" TargetMode="External"/><Relationship Id="rId1" Type="http://schemas.openxmlformats.org/officeDocument/2006/relationships/video" Target="/D:/&#35838;&#26631;&#38899;&#20048;/&#25913;&#29256;/2014&#31179;/&#23567;&#23398;/&#35838;&#20214;/&#22235;&#19978;&#35838;&#20214;/&#22235;&#19978;&#24050;&#25913;/4s1d&#65288;OK&#65289;/&#31481;&#31487;&#33310;.WM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14.emf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tags" Target="../tags/tag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14.emf"/><Relationship Id="rId2" Type="http://schemas.openxmlformats.org/officeDocument/2006/relationships/image" Target="../media/image24.png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椭圆 3073"/>
          <p:cNvSpPr/>
          <p:nvPr/>
        </p:nvSpPr>
        <p:spPr>
          <a:xfrm>
            <a:off x="1123950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122" name="椭圆 3074"/>
          <p:cNvSpPr/>
          <p:nvPr/>
        </p:nvSpPr>
        <p:spPr>
          <a:xfrm>
            <a:off x="473075" y="495300"/>
            <a:ext cx="1303338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123" name="椭圆 3075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椭圆 3076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3078" name="表格 3077"/>
          <p:cNvGraphicFramePr/>
          <p:nvPr>
            <p:custDataLst>
              <p:tags r:id="rId1"/>
            </p:custDataLst>
          </p:nvPr>
        </p:nvGraphicFramePr>
        <p:xfrm>
          <a:off x="622300" y="1959610"/>
          <a:ext cx="11287760" cy="3096895"/>
        </p:xfrm>
        <a:graphic>
          <a:graphicData uri="http://schemas.openxmlformats.org/drawingml/2006/table">
            <a:tbl>
              <a:tblPr/>
              <a:tblGrid>
                <a:gridCol w="1988820"/>
                <a:gridCol w="1162685"/>
                <a:gridCol w="1846580"/>
                <a:gridCol w="1172210"/>
                <a:gridCol w="1129030"/>
                <a:gridCol w="1898015"/>
                <a:gridCol w="2090420"/>
              </a:tblGrid>
              <a:tr h="101346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作品名称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教材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年级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民族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地区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表演形式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课型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10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《</a:t>
                      </a: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阿西里西</a:t>
                      </a:r>
                      <a:r>
                        <a:rPr lang="en-US" altLang="zh-CN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》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苏少版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三上第二单元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彝族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贵州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歌舞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歌唱、舞蹈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54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《</a:t>
                      </a: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跳柴歌</a:t>
                      </a:r>
                      <a:r>
                        <a:rPr lang="en-US" altLang="zh-CN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》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苏少版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四上第一单元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黎族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海南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歌舞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歌唱、舞蹈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37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《</a:t>
                      </a: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金孔雀轻轻跳</a:t>
                      </a:r>
                      <a:r>
                        <a:rPr lang="en-US" altLang="zh-CN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》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苏少版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三下第三单元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傣族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云南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歌舞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歌唱、舞蹈</a:t>
                      </a:r>
                      <a:endParaRPr lang="zh-CN" altLang="en-US" sz="20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337" name="组合 12289"/>
          <p:cNvGrpSpPr/>
          <p:nvPr/>
        </p:nvGrpSpPr>
        <p:grpSpPr>
          <a:xfrm>
            <a:off x="1460500" y="495300"/>
            <a:ext cx="9374188" cy="6220460"/>
            <a:chOff x="0" y="0"/>
            <a:chExt cx="14762" cy="9797"/>
          </a:xfrm>
        </p:grpSpPr>
        <p:sp>
          <p:nvSpPr>
            <p:cNvPr id="14338" name="矩形 12290"/>
            <p:cNvSpPr/>
            <p:nvPr/>
          </p:nvSpPr>
          <p:spPr>
            <a:xfrm>
              <a:off x="0" y="2746"/>
              <a:ext cx="14762" cy="5686"/>
            </a:xfrm>
            <a:prstGeom prst="rect">
              <a:avLst/>
            </a:prstGeom>
            <a:noFill/>
            <a:ln w="57150" cap="flat" cmpd="sng">
              <a:solidFill>
                <a:srgbClr val="0033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39" name="直接连接符 12291"/>
            <p:cNvSpPr/>
            <p:nvPr/>
          </p:nvSpPr>
          <p:spPr>
            <a:xfrm>
              <a:off x="7536" y="0"/>
              <a:ext cx="1" cy="2746"/>
            </a:xfrm>
            <a:prstGeom prst="line">
              <a:avLst/>
            </a:prstGeom>
            <a:ln w="57150" cap="flat" cmpd="sng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340" name="直接连接符 12292"/>
            <p:cNvSpPr/>
            <p:nvPr/>
          </p:nvSpPr>
          <p:spPr>
            <a:xfrm>
              <a:off x="4923" y="2707"/>
              <a:ext cx="1" cy="5765"/>
            </a:xfrm>
            <a:prstGeom prst="line">
              <a:avLst/>
            </a:prstGeom>
            <a:ln w="57150" cap="flat" cmpd="sng">
              <a:solidFill>
                <a:srgbClr val="003366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341" name="直接连接符 12293"/>
            <p:cNvSpPr/>
            <p:nvPr/>
          </p:nvSpPr>
          <p:spPr>
            <a:xfrm>
              <a:off x="9736" y="2702"/>
              <a:ext cx="1" cy="5765"/>
            </a:xfrm>
            <a:prstGeom prst="line">
              <a:avLst/>
            </a:prstGeom>
            <a:ln w="57150" cap="flat" cmpd="sng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342" name="直接连接符 12294"/>
            <p:cNvSpPr/>
            <p:nvPr/>
          </p:nvSpPr>
          <p:spPr>
            <a:xfrm>
              <a:off x="7536" y="8434"/>
              <a:ext cx="1" cy="1363"/>
            </a:xfrm>
            <a:prstGeom prst="line">
              <a:avLst/>
            </a:prstGeom>
            <a:ln w="57150" cap="flat" cmpd="sng">
              <a:solidFill>
                <a:srgbClr val="003366"/>
              </a:solidFill>
              <a:prstDash val="solid"/>
              <a:miter/>
              <a:headEnd type="none" w="med" len="med"/>
              <a:tailEnd type="none" w="med" len="med"/>
            </a:ln>
          </p:spPr>
        </p:sp>
      </p:grpSp>
      <p:grpSp>
        <p:nvGrpSpPr>
          <p:cNvPr id="14343" name="组合 12295"/>
          <p:cNvGrpSpPr/>
          <p:nvPr/>
        </p:nvGrpSpPr>
        <p:grpSpPr>
          <a:xfrm>
            <a:off x="5072063" y="247650"/>
            <a:ext cx="2365375" cy="676275"/>
            <a:chOff x="0" y="0"/>
            <a:chExt cx="3726" cy="1066"/>
          </a:xfrm>
        </p:grpSpPr>
        <p:sp>
          <p:nvSpPr>
            <p:cNvPr id="14344" name="圆角矩形 12296"/>
            <p:cNvSpPr/>
            <p:nvPr/>
          </p:nvSpPr>
          <p:spPr>
            <a:xfrm>
              <a:off x="0" y="0"/>
              <a:ext cx="3726" cy="106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45" name="圆角矩形 12297"/>
            <p:cNvSpPr/>
            <p:nvPr/>
          </p:nvSpPr>
          <p:spPr>
            <a:xfrm>
              <a:off x="580" y="0"/>
              <a:ext cx="2569" cy="1008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rPr>
                <a:t>族之舞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4346" name="椭圆 1229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47" name="椭圆 1229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椭圆 1230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49" name="椭圆 1230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50" name="矩形 12302"/>
          <p:cNvSpPr/>
          <p:nvPr/>
        </p:nvSpPr>
        <p:spPr>
          <a:xfrm>
            <a:off x="1460500" y="-19050"/>
            <a:ext cx="6756400" cy="514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四、单元学习思路</a:t>
            </a:r>
            <a:endParaRPr lang="zh-CN" altLang="en-US" sz="2800" b="1" dirty="0"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  <p:grpSp>
        <p:nvGrpSpPr>
          <p:cNvPr id="14351" name="组合 12303"/>
          <p:cNvGrpSpPr/>
          <p:nvPr/>
        </p:nvGrpSpPr>
        <p:grpSpPr>
          <a:xfrm>
            <a:off x="4268788" y="1135063"/>
            <a:ext cx="4529137" cy="896937"/>
            <a:chOff x="0" y="0"/>
            <a:chExt cx="5581" cy="1411"/>
          </a:xfrm>
        </p:grpSpPr>
        <p:sp>
          <p:nvSpPr>
            <p:cNvPr id="14352" name="圆角矩形 12304"/>
            <p:cNvSpPr/>
            <p:nvPr/>
          </p:nvSpPr>
          <p:spPr>
            <a:xfrm>
              <a:off x="0" y="0"/>
              <a:ext cx="5319" cy="1411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53" name="文本框 12305"/>
            <p:cNvSpPr txBox="1"/>
            <p:nvPr/>
          </p:nvSpPr>
          <p:spPr>
            <a:xfrm>
              <a:off x="273" y="180"/>
              <a:ext cx="5308" cy="10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dirty="0">
                  <a:latin typeface="Arial" panose="020B0604020202090204" pitchFamily="34" charset="0"/>
                  <a:ea typeface="宋体" panose="02010600030101010101" pitchFamily="2" charset="-122"/>
                </a:rPr>
                <a:t>情境：西南少数民族歌舞采风之旅</a:t>
              </a:r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  <a:p>
              <a:r>
                <a:rPr lang="zh-CN" altLang="en-US" dirty="0">
                  <a:latin typeface="Arial" panose="020B0604020202090204" pitchFamily="34" charset="0"/>
                  <a:ea typeface="宋体" panose="02010600030101010101" pitchFamily="2" charset="-122"/>
                </a:rPr>
                <a:t>任务：了解西南少数民族的歌舞特点</a:t>
              </a:r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54" name="组合 12306"/>
          <p:cNvGrpSpPr/>
          <p:nvPr/>
        </p:nvGrpSpPr>
        <p:grpSpPr>
          <a:xfrm>
            <a:off x="158750" y="2371725"/>
            <a:ext cx="2781300" cy="3333750"/>
            <a:chOff x="0" y="0"/>
            <a:chExt cx="4932" cy="5252"/>
          </a:xfrm>
        </p:grpSpPr>
        <p:sp>
          <p:nvSpPr>
            <p:cNvPr id="14355" name="五边形 12307"/>
            <p:cNvSpPr/>
            <p:nvPr/>
          </p:nvSpPr>
          <p:spPr>
            <a:xfrm>
              <a:off x="959" y="0"/>
              <a:ext cx="3355" cy="818"/>
            </a:xfrm>
            <a:prstGeom prst="homePlate">
              <a:avLst>
                <a:gd name="adj" fmla="val 102441"/>
              </a:avLst>
            </a:prstGeom>
            <a:solidFill>
              <a:srgbClr val="FF99CC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56" name="圆角矩形 12308"/>
            <p:cNvSpPr/>
            <p:nvPr/>
          </p:nvSpPr>
          <p:spPr>
            <a:xfrm>
              <a:off x="443" y="1113"/>
              <a:ext cx="4091" cy="1409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57" name="矩形 12309"/>
            <p:cNvSpPr/>
            <p:nvPr/>
          </p:nvSpPr>
          <p:spPr>
            <a:xfrm>
              <a:off x="0" y="2852"/>
              <a:ext cx="4932" cy="240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58" name="组合 12310"/>
          <p:cNvGrpSpPr/>
          <p:nvPr/>
        </p:nvGrpSpPr>
        <p:grpSpPr>
          <a:xfrm>
            <a:off x="-292100" y="6067425"/>
            <a:ext cx="13123863" cy="1408926"/>
            <a:chOff x="0" y="0"/>
            <a:chExt cx="3726" cy="1654"/>
          </a:xfrm>
        </p:grpSpPr>
        <p:sp>
          <p:nvSpPr>
            <p:cNvPr id="14359" name="圆角矩形 12311"/>
            <p:cNvSpPr/>
            <p:nvPr/>
          </p:nvSpPr>
          <p:spPr>
            <a:xfrm>
              <a:off x="0" y="0"/>
              <a:ext cx="3726" cy="106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0" name="圆角矩形 12312"/>
            <p:cNvSpPr/>
            <p:nvPr/>
          </p:nvSpPr>
          <p:spPr>
            <a:xfrm>
              <a:off x="361" y="95"/>
              <a:ext cx="2990" cy="1559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rPr>
                <a:t>大概念</a:t>
              </a:r>
              <a:r>
                <a:rPr lang="zh-CN" altLang="en-US" sz="36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  <a:sym typeface="Arial" panose="020B0604020202090204" pitchFamily="34" charset="0"/>
                </a:rPr>
                <a:t>：</a:t>
              </a:r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载歌载舞是西南少数民族地域文化的再升华</a:t>
              </a:r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4361" name="组合 12313"/>
          <p:cNvGrpSpPr/>
          <p:nvPr/>
        </p:nvGrpSpPr>
        <p:grpSpPr>
          <a:xfrm>
            <a:off x="9320213" y="2371725"/>
            <a:ext cx="2781300" cy="3333750"/>
            <a:chOff x="0" y="0"/>
            <a:chExt cx="4932" cy="5252"/>
          </a:xfrm>
        </p:grpSpPr>
        <p:sp>
          <p:nvSpPr>
            <p:cNvPr id="14362" name="五边形 12314"/>
            <p:cNvSpPr/>
            <p:nvPr/>
          </p:nvSpPr>
          <p:spPr>
            <a:xfrm>
              <a:off x="959" y="0"/>
              <a:ext cx="3355" cy="818"/>
            </a:xfrm>
            <a:prstGeom prst="homePlate">
              <a:avLst>
                <a:gd name="adj" fmla="val 102441"/>
              </a:avLst>
            </a:prstGeom>
            <a:solidFill>
              <a:srgbClr val="FF99CC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3" name="圆角矩形 12315"/>
            <p:cNvSpPr/>
            <p:nvPr/>
          </p:nvSpPr>
          <p:spPr>
            <a:xfrm>
              <a:off x="443" y="1113"/>
              <a:ext cx="4091" cy="1409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4" name="矩形 12316"/>
            <p:cNvSpPr/>
            <p:nvPr/>
          </p:nvSpPr>
          <p:spPr>
            <a:xfrm>
              <a:off x="0" y="2852"/>
              <a:ext cx="4932" cy="240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318" name="圆角矩形 12317"/>
          <p:cNvSpPr/>
          <p:nvPr/>
        </p:nvSpPr>
        <p:spPr>
          <a:xfrm>
            <a:off x="6141403" y="1655763"/>
            <a:ext cx="3063875" cy="4776787"/>
          </a:xfrm>
          <a:prstGeom prst="roundRect">
            <a:avLst>
              <a:gd name="adj" fmla="val 16667"/>
            </a:avLst>
          </a:prstGeom>
          <a:solidFill>
            <a:srgbClr val="FD7171"/>
          </a:solidFill>
          <a:ln w="381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366" name="组合 12318"/>
          <p:cNvGrpSpPr/>
          <p:nvPr/>
        </p:nvGrpSpPr>
        <p:grpSpPr>
          <a:xfrm>
            <a:off x="3224213" y="2371725"/>
            <a:ext cx="2781300" cy="3333750"/>
            <a:chOff x="0" y="0"/>
            <a:chExt cx="4932" cy="5252"/>
          </a:xfrm>
        </p:grpSpPr>
        <p:sp>
          <p:nvSpPr>
            <p:cNvPr id="14367" name="五边形 12319"/>
            <p:cNvSpPr/>
            <p:nvPr/>
          </p:nvSpPr>
          <p:spPr>
            <a:xfrm>
              <a:off x="959" y="0"/>
              <a:ext cx="3355" cy="818"/>
            </a:xfrm>
            <a:prstGeom prst="homePlate">
              <a:avLst>
                <a:gd name="adj" fmla="val 102441"/>
              </a:avLst>
            </a:prstGeom>
            <a:solidFill>
              <a:srgbClr val="FF99CC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8" name="圆角矩形 12320"/>
            <p:cNvSpPr/>
            <p:nvPr/>
          </p:nvSpPr>
          <p:spPr>
            <a:xfrm>
              <a:off x="443" y="1113"/>
              <a:ext cx="4091" cy="1409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9" name="矩形 12321"/>
            <p:cNvSpPr/>
            <p:nvPr/>
          </p:nvSpPr>
          <p:spPr>
            <a:xfrm>
              <a:off x="0" y="2852"/>
              <a:ext cx="4932" cy="240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70" name="组合 12322"/>
          <p:cNvGrpSpPr/>
          <p:nvPr/>
        </p:nvGrpSpPr>
        <p:grpSpPr>
          <a:xfrm>
            <a:off x="6288088" y="2371725"/>
            <a:ext cx="2781300" cy="3333750"/>
            <a:chOff x="0" y="0"/>
            <a:chExt cx="4932" cy="5252"/>
          </a:xfrm>
        </p:grpSpPr>
        <p:sp>
          <p:nvSpPr>
            <p:cNvPr id="14371" name="五边形 12323"/>
            <p:cNvSpPr/>
            <p:nvPr/>
          </p:nvSpPr>
          <p:spPr>
            <a:xfrm>
              <a:off x="959" y="0"/>
              <a:ext cx="3355" cy="818"/>
            </a:xfrm>
            <a:prstGeom prst="homePlate">
              <a:avLst>
                <a:gd name="adj" fmla="val 102441"/>
              </a:avLst>
            </a:prstGeom>
            <a:solidFill>
              <a:srgbClr val="FF99CC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72" name="圆角矩形 12324"/>
            <p:cNvSpPr/>
            <p:nvPr/>
          </p:nvSpPr>
          <p:spPr>
            <a:xfrm>
              <a:off x="443" y="1113"/>
              <a:ext cx="4091" cy="1409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73" name="矩形 12325"/>
            <p:cNvSpPr/>
            <p:nvPr/>
          </p:nvSpPr>
          <p:spPr>
            <a:xfrm>
              <a:off x="0" y="2852"/>
              <a:ext cx="4932" cy="240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4374" name="文本框 12326"/>
          <p:cNvSpPr txBox="1"/>
          <p:nvPr/>
        </p:nvSpPr>
        <p:spPr>
          <a:xfrm>
            <a:off x="803275" y="2441575"/>
            <a:ext cx="12874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1.彝族火把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75" name="文本框 12327"/>
          <p:cNvSpPr txBox="1"/>
          <p:nvPr/>
        </p:nvSpPr>
        <p:spPr>
          <a:xfrm>
            <a:off x="3840163" y="2441575"/>
            <a:ext cx="1287462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2.傣族印象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76" name="文本框 12328"/>
          <p:cNvSpPr txBox="1"/>
          <p:nvPr/>
        </p:nvSpPr>
        <p:spPr>
          <a:xfrm>
            <a:off x="6929438" y="2441575"/>
            <a:ext cx="1287462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3.黎族跳柴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77" name="文本框 12329"/>
          <p:cNvSpPr txBox="1"/>
          <p:nvPr/>
        </p:nvSpPr>
        <p:spPr>
          <a:xfrm>
            <a:off x="9936163" y="2441575"/>
            <a:ext cx="1287462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4.民族之舞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78" name="文本框 12330"/>
          <p:cNvSpPr txBox="1"/>
          <p:nvPr/>
        </p:nvSpPr>
        <p:spPr>
          <a:xfrm>
            <a:off x="515938" y="3060700"/>
            <a:ext cx="2033587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学习任务：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唱《阿西里西》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跳彝族火把节舞蹈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79" name="文本框 12331"/>
          <p:cNvSpPr txBox="1"/>
          <p:nvPr/>
        </p:nvSpPr>
        <p:spPr>
          <a:xfrm>
            <a:off x="3570288" y="3060700"/>
            <a:ext cx="2033587" cy="914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学习任务：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唱《金孔雀轻轻跳》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跳傣族孔雀舞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80" name="文本框 12332"/>
          <p:cNvSpPr txBox="1"/>
          <p:nvPr/>
        </p:nvSpPr>
        <p:spPr>
          <a:xfrm>
            <a:off x="6705600" y="3060700"/>
            <a:ext cx="2033588" cy="914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学习任务：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唱《跳柴歌》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跳黎族跳柴舞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81" name="文本框 12333"/>
          <p:cNvSpPr txBox="1"/>
          <p:nvPr/>
        </p:nvSpPr>
        <p:spPr>
          <a:xfrm>
            <a:off x="9537700" y="3214688"/>
            <a:ext cx="2397125" cy="6397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学习任务：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Arial" panose="020B0604020202090204" pitchFamily="34" charset="0"/>
                <a:ea typeface="宋体" panose="02010600030101010101" pitchFamily="2" charset="-122"/>
              </a:rPr>
              <a:t>创《族之舞》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82" name="文本框 12334"/>
          <p:cNvSpPr txBox="1"/>
          <p:nvPr/>
        </p:nvSpPr>
        <p:spPr>
          <a:xfrm>
            <a:off x="254000" y="4183063"/>
            <a:ext cx="2687638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学习活动：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1.欣赏彝族火把节视频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2.模仿彝族舞蹈动作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3.学唱歌曲《阿西里西》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4.参与彝族火把节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5.总结彝族歌舞特点及来源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83" name="文本框 12335"/>
          <p:cNvSpPr txBox="1"/>
          <p:nvPr/>
        </p:nvSpPr>
        <p:spPr>
          <a:xfrm>
            <a:off x="3317875" y="4183063"/>
            <a:ext cx="2687638" cy="15541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学习活动：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1.复习彝族舞蹈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2.欣赏傣族舞蹈表演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3.模仿傣族舞蹈动作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4.学唱歌曲《金孔雀轻轻跳》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4.参与泼水节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84" name="文本框 12336"/>
          <p:cNvSpPr txBox="1"/>
          <p:nvPr/>
        </p:nvSpPr>
        <p:spPr>
          <a:xfrm>
            <a:off x="6381750" y="4151313"/>
            <a:ext cx="2687638" cy="15541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学习活动：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1.复习傣族舞蹈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2.欣赏跳柴舞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3.模仿模仿跳柴舞蹈动作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4.学唱歌曲《跳柴歌》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4.创编跳柴舞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385" name="文本框 12337"/>
          <p:cNvSpPr txBox="1"/>
          <p:nvPr/>
        </p:nvSpPr>
        <p:spPr>
          <a:xfrm>
            <a:off x="9269730" y="4151630"/>
            <a:ext cx="30111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学习活动：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1.复习彝族、傣族、黎族歌舞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2.欣赏其他代表性民族歌舞表演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3.小组模仿歌舞动作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4.合作创编《族之舞》</a:t>
            </a:r>
            <a:endParaRPr lang="zh-CN" altLang="en-US" sz="1600" dirty="0"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Arial" panose="020B0604020202090204" pitchFamily="34" charset="0"/>
                <a:ea typeface="宋体" panose="02010600030101010101" pitchFamily="2" charset="-122"/>
              </a:rPr>
              <a:t>4.表演民族歌舞大会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直接连接符 13313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2" name="椭圆 13314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椭圆 13315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4" name="椭圆 13316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5" name="椭圆 13317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6" name="矩形 13318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367" name="矩形 13319" descr="water"/>
          <p:cNvSpPr>
            <a:spLocks noTextEdit="1"/>
          </p:cNvSpPr>
          <p:nvPr/>
        </p:nvSpPr>
        <p:spPr>
          <a:xfrm>
            <a:off x="3233738" y="2314575"/>
            <a:ext cx="5910262" cy="107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blipFill rotWithShape="0">
                  <a:blip r:embed="rId1"/>
                </a:blipFill>
                <a:effectLst>
                  <a:outerShdw dist="107763" dir="13499999" sx="125000" sy="125000" rotWithShape="0">
                    <a:srgbClr val="C7DFD3">
                      <a:alpha val="78998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黎族跳柴</a:t>
            </a:r>
            <a:endParaRPr lang="zh-CN" altLang="en-US" sz="3600">
              <a:ln w="9525" cap="flat" cmpd="sng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blipFill rotWithShape="0">
                <a:blip r:embed="rId1"/>
              </a:blipFill>
              <a:effectLst>
                <a:outerShdw dist="107763" dir="13499999" sx="125000" sy="125000" rotWithShape="0">
                  <a:srgbClr val="C7DFD3">
                    <a:alpha val="78998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8" name="文本框 13320"/>
          <p:cNvSpPr txBox="1"/>
          <p:nvPr/>
        </p:nvSpPr>
        <p:spPr>
          <a:xfrm>
            <a:off x="2587625" y="4089400"/>
            <a:ext cx="7186613" cy="517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2800" dirty="0">
                <a:latin typeface="Arial" panose="020B0604020202090204" pitchFamily="34" charset="0"/>
                <a:ea typeface="宋体" panose="02010600030101010101" pitchFamily="2" charset="-122"/>
              </a:rPr>
              <a:t>课时：第3课时        执教年级：四年级</a:t>
            </a:r>
            <a:endParaRPr lang="zh-CN" altLang="en-US" sz="2800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直接连接符 13313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2" name="椭圆 13314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椭圆 13315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4" name="椭圆 13316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5" name="椭圆 13317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6" name="矩形 13318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1365" t="47410" r="13213" b="1515"/>
          <a:stretch>
            <a:fillRect/>
          </a:stretch>
        </p:blipFill>
        <p:spPr>
          <a:xfrm>
            <a:off x="2987675" y="1544320"/>
            <a:ext cx="6881495" cy="47910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5461635" y="3530600"/>
            <a:ext cx="1157605" cy="111569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46220" y="3863975"/>
            <a:ext cx="1415415" cy="148780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直接连接符 14337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86" name="椭圆 1433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椭圆 1433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8" name="椭圆 1434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9" name="椭圆 1434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90" name="矩形 14342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族之舞——2.傣族印象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3375" y="1347788"/>
            <a:ext cx="11858919" cy="5513387"/>
            <a:chOff x="2866" y="2553"/>
            <a:chExt cx="18676" cy="8682"/>
          </a:xfrm>
        </p:grpSpPr>
        <p:sp>
          <p:nvSpPr>
            <p:cNvPr id="16391" name="矩形 14343"/>
            <p:cNvSpPr/>
            <p:nvPr/>
          </p:nvSpPr>
          <p:spPr>
            <a:xfrm>
              <a:off x="3600" y="2553"/>
              <a:ext cx="17942" cy="8682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2" name="任意多边形 14344"/>
            <p:cNvSpPr/>
            <p:nvPr/>
          </p:nvSpPr>
          <p:spPr>
            <a:xfrm rot="5400000">
              <a:off x="725" y="6448"/>
              <a:ext cx="5028" cy="6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0" y="21600"/>
                </a:cxn>
                <a:cxn ang="0">
                  <a:pos x="16200" y="21600"/>
                </a:cxn>
                <a:cxn ang="0">
                  <a:pos x="21600" y="0"/>
                </a:cxn>
              </a:cxnLst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3" name="文本框 14345"/>
            <p:cNvSpPr txBox="1"/>
            <p:nvPr/>
          </p:nvSpPr>
          <p:spPr>
            <a:xfrm>
              <a:off x="2866" y="5411"/>
              <a:ext cx="869" cy="327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 anchorCtr="0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rPr>
                <a:t>第一、二课时</a:t>
              </a:r>
              <a:endParaRPr lang="zh-CN" altLang="en-US" sz="2400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endParaRPr>
            </a:p>
          </p:txBody>
        </p:sp>
      </p:grpSp>
      <p:graphicFrame>
        <p:nvGraphicFramePr>
          <p:cNvPr id="11274" name="表格 11273"/>
          <p:cNvGraphicFramePr/>
          <p:nvPr>
            <p:custDataLst>
              <p:tags r:id="rId1"/>
            </p:custDataLst>
          </p:nvPr>
        </p:nvGraphicFramePr>
        <p:xfrm>
          <a:off x="1293495" y="2106930"/>
          <a:ext cx="10396855" cy="4166235"/>
        </p:xfrm>
        <a:graphic>
          <a:graphicData uri="http://schemas.openxmlformats.org/drawingml/2006/table">
            <a:tbl>
              <a:tblPr/>
              <a:tblGrid>
                <a:gridCol w="1801495"/>
                <a:gridCol w="3181985"/>
                <a:gridCol w="3181350"/>
                <a:gridCol w="2232025"/>
              </a:tblGrid>
              <a:tr h="76644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课时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民歌创作手法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舞蹈特点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表演方式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</a:tr>
              <a:tr h="7112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1.彝族火把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</a:tr>
              <a:tr h="9334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2.傣族印象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</a:tr>
              <a:tr h="87312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3.黎族跳柴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</a:tr>
              <a:tr h="8820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4.高山之舞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直接连接符 14337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86" name="椭圆 1433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椭圆 1433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8" name="椭圆 1434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9" name="椭圆 1434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90" name="矩形 14342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族之舞——2.傣族印象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115" y="1347788"/>
            <a:ext cx="11009313" cy="5513387"/>
            <a:chOff x="2870" y="2553"/>
            <a:chExt cx="17338" cy="8682"/>
          </a:xfrm>
        </p:grpSpPr>
        <p:sp>
          <p:nvSpPr>
            <p:cNvPr id="16391" name="矩形 14343"/>
            <p:cNvSpPr/>
            <p:nvPr/>
          </p:nvSpPr>
          <p:spPr>
            <a:xfrm>
              <a:off x="3600" y="2553"/>
              <a:ext cx="16608" cy="8682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2" name="任意多边形 14344"/>
            <p:cNvSpPr/>
            <p:nvPr/>
          </p:nvSpPr>
          <p:spPr>
            <a:xfrm rot="5400000">
              <a:off x="725" y="6448"/>
              <a:ext cx="5028" cy="6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0" y="21600"/>
                </a:cxn>
                <a:cxn ang="0">
                  <a:pos x="16200" y="21600"/>
                </a:cxn>
                <a:cxn ang="0">
                  <a:pos x="21600" y="0"/>
                </a:cxn>
              </a:cxnLst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3" name="文本框 14345"/>
            <p:cNvSpPr txBox="1"/>
            <p:nvPr/>
          </p:nvSpPr>
          <p:spPr>
            <a:xfrm>
              <a:off x="2870" y="5785"/>
              <a:ext cx="865" cy="327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 anchorCtr="0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rPr>
                <a:t>第二课时</a:t>
              </a:r>
              <a:endParaRPr lang="zh-CN" altLang="en-US" sz="2400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endParaRPr>
            </a:p>
          </p:txBody>
        </p:sp>
      </p:grpSp>
      <p:sp>
        <p:nvSpPr>
          <p:cNvPr id="26626" name="AutoShape 3"/>
          <p:cNvSpPr/>
          <p:nvPr/>
        </p:nvSpPr>
        <p:spPr>
          <a:xfrm>
            <a:off x="1979295" y="1729740"/>
            <a:ext cx="7993380" cy="4895850"/>
          </a:xfrm>
          <a:prstGeom prst="flowChartAlternateProcess">
            <a:avLst/>
          </a:prstGeom>
          <a:solidFill>
            <a:schemeClr val="bg1">
              <a:alpha val="89018"/>
            </a:schemeClr>
          </a:solidFill>
          <a:ln w="31750" cap="flat" cmpd="sng">
            <a:solidFill>
              <a:srgbClr val="FF6600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647950" y="2569845"/>
            <a:ext cx="6718935" cy="3196590"/>
            <a:chOff x="4170" y="4047"/>
            <a:chExt cx="10581" cy="5034"/>
          </a:xfrm>
        </p:grpSpPr>
        <p:sp>
          <p:nvSpPr>
            <p:cNvPr id="9" name="矩形 8"/>
            <p:cNvSpPr/>
            <p:nvPr/>
          </p:nvSpPr>
          <p:spPr>
            <a:xfrm>
              <a:off x="4170" y="4047"/>
              <a:ext cx="1590" cy="8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183" y="4047"/>
              <a:ext cx="1590" cy="8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73" y="6163"/>
              <a:ext cx="2979" cy="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764" y="8249"/>
              <a:ext cx="3436" cy="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Picture 41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0945" y="1802765"/>
            <a:ext cx="6985000" cy="452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5" name="Pictur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0915" y="1347788"/>
            <a:ext cx="2881313" cy="86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19477"/>
          <p:cNvSpPr txBox="1"/>
          <p:nvPr/>
        </p:nvSpPr>
        <p:spPr>
          <a:xfrm>
            <a:off x="10540987" y="4658891"/>
            <a:ext cx="1232659" cy="3683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一字多音</a:t>
            </a:r>
            <a:endParaRPr lang="zh-CN" altLang="en-US" dirty="0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19477"/>
          <p:cNvSpPr txBox="1"/>
          <p:nvPr/>
        </p:nvSpPr>
        <p:spPr>
          <a:xfrm>
            <a:off x="10540987" y="3400321"/>
            <a:ext cx="1232659" cy="3683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同头异尾</a:t>
            </a:r>
            <a:endParaRPr lang="zh-CN" altLang="en-US" dirty="0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直接连接符 14337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86" name="椭圆 1433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椭圆 1433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8" name="椭圆 1434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89" name="椭圆 1434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6390" name="矩形 14342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族之舞——2.傣族印象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93800" y="1360488"/>
            <a:ext cx="11009313" cy="5513387"/>
            <a:chOff x="2870" y="2553"/>
            <a:chExt cx="17338" cy="8682"/>
          </a:xfrm>
        </p:grpSpPr>
        <p:sp>
          <p:nvSpPr>
            <p:cNvPr id="16391" name="矩形 14343"/>
            <p:cNvSpPr/>
            <p:nvPr/>
          </p:nvSpPr>
          <p:spPr>
            <a:xfrm>
              <a:off x="3600" y="2553"/>
              <a:ext cx="16608" cy="8682"/>
            </a:xfrm>
            <a:prstGeom prst="rect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2" name="任意多边形 14344"/>
            <p:cNvSpPr/>
            <p:nvPr/>
          </p:nvSpPr>
          <p:spPr>
            <a:xfrm rot="5400000">
              <a:off x="725" y="6448"/>
              <a:ext cx="5028" cy="6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0" y="21600"/>
                </a:cxn>
                <a:cxn ang="0">
                  <a:pos x="16200" y="21600"/>
                </a:cxn>
                <a:cxn ang="0">
                  <a:pos x="21600" y="0"/>
                </a:cxn>
              </a:cxnLst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3" name="文本框 14345"/>
            <p:cNvSpPr txBox="1"/>
            <p:nvPr/>
          </p:nvSpPr>
          <p:spPr>
            <a:xfrm>
              <a:off x="2870" y="5785"/>
              <a:ext cx="865" cy="327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 anchorCtr="0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rPr>
                <a:t>第二课时</a:t>
              </a:r>
              <a:endParaRPr lang="zh-CN" altLang="en-US" sz="2400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endParaRPr>
            </a:p>
          </p:txBody>
        </p:sp>
        <p:pic>
          <p:nvPicPr>
            <p:cNvPr id="16394" name="Picture 88" descr="14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35" y="5663"/>
              <a:ext cx="4465" cy="55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5" name="图片 3075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233" y="2553"/>
              <a:ext cx="1325" cy="30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6" name="图片 3075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28" y="8250"/>
              <a:ext cx="1577" cy="2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7" name="图片 3075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888" y="5613"/>
              <a:ext cx="2017" cy="29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8" name="图片 3177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78" y="3075"/>
              <a:ext cx="6730" cy="20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9" name="图片 31779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5" y="2706"/>
              <a:ext cx="3810" cy="157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368" name="文本框 13320"/>
          <p:cNvSpPr txBox="1"/>
          <p:nvPr/>
        </p:nvSpPr>
        <p:spPr>
          <a:xfrm>
            <a:off x="4627880" y="3620770"/>
            <a:ext cx="51149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特点：“三道弯”、婀娜多姿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2538"/>
          <p:cNvSpPr txBox="1"/>
          <p:nvPr/>
        </p:nvSpPr>
        <p:spPr>
          <a:xfrm>
            <a:off x="3460750" y="4948555"/>
            <a:ext cx="7269480" cy="64516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傣族歌舞展现孔雀神韵</a:t>
            </a:r>
            <a:endParaRPr lang="zh-CN" altLang="en-US" sz="36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直接连接符 13313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2" name="椭圆 13314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椭圆 13315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4" name="椭圆 13316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5" name="椭圆 13317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5366" name="矩形 13318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1365" t="47410" r="13213" b="1515"/>
          <a:stretch>
            <a:fillRect/>
          </a:stretch>
        </p:blipFill>
        <p:spPr>
          <a:xfrm>
            <a:off x="2987675" y="1544320"/>
            <a:ext cx="6881495" cy="47910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5461635" y="3530600"/>
            <a:ext cx="1157605" cy="111569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46220" y="3863975"/>
            <a:ext cx="1415415" cy="148780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018530" y="5351780"/>
            <a:ext cx="1157605" cy="111569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直接连接符 1638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0" name="椭圆 1638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椭圆 1638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椭圆 1638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 1639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4" name="矩形 1639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7145" name="竹竿舞.WMV">
            <a:hlinkClick r:id="" action="ppaction://media"/>
          </p:cNvPr>
          <p:cNvPicPr>
            <a:picLocks noGrp="1" noRot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7080" y="1052830"/>
            <a:ext cx="10722610" cy="5797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4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14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4" name="直接连接符 17409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5" name="椭圆 17410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6" name="椭圆 17411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7" name="椭圆 17412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8" name="椭圆 17413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9" name="矩形 17414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40" name="圆角矩形 17415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>
              <a:alpha val="90000"/>
            </a:schemeClr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41" name="Rectangle 5"/>
          <p:cNvSpPr/>
          <p:nvPr/>
        </p:nvSpPr>
        <p:spPr>
          <a:xfrm>
            <a:off x="2365375" y="2362518"/>
            <a:ext cx="7200900" cy="208534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just" fontAlgn="ctr">
              <a:lnSpc>
                <a:spcPct val="135000"/>
              </a:lnSpc>
            </a:pPr>
            <a:r>
              <a:rPr lang="en-US" altLang="zh-CN" sz="4000" dirty="0">
                <a:latin typeface="Arial" panose="020B060402020209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4000" dirty="0">
                <a:latin typeface="Arial" panose="020B0604020202090204" pitchFamily="34" charset="0"/>
                <a:ea typeface="宋体" panose="02010600030101010101" pitchFamily="2" charset="-122"/>
              </a:rPr>
              <a:t>跳柴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 fontAlgn="ctr">
              <a:lnSpc>
                <a:spcPct val="135000"/>
              </a:lnSpc>
            </a:pPr>
            <a:r>
              <a:rPr lang="zh-CN" altLang="en-US" sz="2800" dirty="0">
                <a:latin typeface="Arial" panose="020B0604020202090204" pitchFamily="34" charset="0"/>
                <a:ea typeface="宋体" panose="02010600030101010101" pitchFamily="2" charset="-122"/>
              </a:rPr>
              <a:t>    又叫“竹竿舞”“打柴舞”、是黎族民间流行的一种音乐游</a:t>
            </a:r>
            <a:r>
              <a:rPr lang="zh-CN" altLang="en-US" sz="2800" dirty="0">
                <a:latin typeface="Arial" panose="020B0604020202090204" pitchFamily="34" charset="0"/>
                <a:ea typeface="宋体" panose="02010600030101010101" pitchFamily="2" charset="-122"/>
                <a:sym typeface="Arial" panose="020B0604020202090204" pitchFamily="34" charset="0"/>
              </a:rPr>
              <a:t>戏，通常一边唱一边跳。</a:t>
            </a:r>
            <a:endParaRPr lang="zh-CN" altLang="en-US" sz="2800" dirty="0">
              <a:latin typeface="Arial" panose="020B0604020202090204" pitchFamily="34" charset="0"/>
              <a:ea typeface="宋体" panose="02010600030101010101" pitchFamily="2" charset="-122"/>
              <a:sym typeface="Arial" panose="020B0604020202090204" pitchFamily="34" charset="0"/>
            </a:endParaRPr>
          </a:p>
        </p:txBody>
      </p:sp>
      <p:sp>
        <p:nvSpPr>
          <p:cNvPr id="18442" name="矩形 17417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43" name="文本框 17418"/>
          <p:cNvSpPr txBox="1"/>
          <p:nvPr/>
        </p:nvSpPr>
        <p:spPr>
          <a:xfrm>
            <a:off x="1428750" y="6054725"/>
            <a:ext cx="9688513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学习任务1：分小组模仿着跳柴舞步——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打柴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。</a:t>
            </a:r>
            <a:endParaRPr lang="zh-CN" altLang="en-US" sz="36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直接连接符 1638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0" name="椭圆 1638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椭圆 1638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椭圆 1638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 1639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4" name="矩形 1639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7145" name="竹竿舞.WMV">
            <a:hlinkClick r:id="" action="ppaction://media"/>
          </p:cNvPr>
          <p:cNvPicPr>
            <a:picLocks noGrp="1" noRot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7080" y="1052830"/>
            <a:ext cx="10722610" cy="5797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4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14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椭圆 409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147" name="椭圆 409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148" name="椭圆 409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149" name="椭圆 410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150" name="矩形 4101"/>
          <p:cNvSpPr>
            <a:spLocks noTextEdit="1"/>
          </p:cNvSpPr>
          <p:nvPr/>
        </p:nvSpPr>
        <p:spPr>
          <a:xfrm>
            <a:off x="3952875" y="1860550"/>
            <a:ext cx="5013325" cy="146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51" name="文本框 4102"/>
          <p:cNvSpPr txBox="1"/>
          <p:nvPr/>
        </p:nvSpPr>
        <p:spPr>
          <a:xfrm>
            <a:off x="2587625" y="4089400"/>
            <a:ext cx="7186613" cy="517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2800" dirty="0">
                <a:latin typeface="Arial" panose="020B0604020202090204" pitchFamily="34" charset="0"/>
                <a:ea typeface="宋体" panose="02010600030101010101" pitchFamily="2" charset="-122"/>
              </a:rPr>
              <a:t>执教学段：第2学段        执教年级：四年级</a:t>
            </a:r>
            <a:endParaRPr lang="zh-CN" altLang="en-US" sz="2800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4" name="直接连接符 17409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5" name="椭圆 17410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6" name="椭圆 17411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7" name="椭圆 17412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8" name="椭圆 17413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39" name="矩形 17414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40" name="圆角矩形 17415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>
              <a:alpha val="79999"/>
            </a:schemeClr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42" name="矩形 17417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8443" name="文本框 17418"/>
          <p:cNvSpPr txBox="1"/>
          <p:nvPr/>
        </p:nvSpPr>
        <p:spPr>
          <a:xfrm>
            <a:off x="1428750" y="6054725"/>
            <a:ext cx="9688513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学习任务1：分小组模仿着跳柴舞步——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打柴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。</a:t>
            </a:r>
            <a:endParaRPr lang="zh-CN" altLang="en-US" sz="36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56155" y="2961640"/>
            <a:ext cx="8430260" cy="908685"/>
            <a:chOff x="5603" y="3823"/>
            <a:chExt cx="13276" cy="1431"/>
          </a:xfrm>
        </p:grpSpPr>
        <p:grpSp>
          <p:nvGrpSpPr>
            <p:cNvPr id="19469" name="组合 6"/>
            <p:cNvGrpSpPr/>
            <p:nvPr/>
          </p:nvGrpSpPr>
          <p:grpSpPr>
            <a:xfrm rot="0">
              <a:off x="5603" y="3823"/>
              <a:ext cx="6637" cy="1428"/>
              <a:chOff x="2597" y="2930"/>
              <a:chExt cx="6637" cy="1427"/>
            </a:xfrm>
          </p:grpSpPr>
          <p:sp>
            <p:nvSpPr>
              <p:cNvPr id="19470" name="矩形 17425"/>
              <p:cNvSpPr/>
              <p:nvPr/>
            </p:nvSpPr>
            <p:spPr>
              <a:xfrm>
                <a:off x="2597" y="2993"/>
                <a:ext cx="3319" cy="1364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471" name="矩形 17426"/>
              <p:cNvSpPr/>
              <p:nvPr/>
            </p:nvSpPr>
            <p:spPr>
              <a:xfrm>
                <a:off x="5916" y="2993"/>
                <a:ext cx="3319" cy="1364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472" name="Rectangle 5"/>
              <p:cNvSpPr/>
              <p:nvPr/>
            </p:nvSpPr>
            <p:spPr>
              <a:xfrm>
                <a:off x="2927" y="2930"/>
                <a:ext cx="2648" cy="1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开  合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9473" name="Rectangle 5"/>
              <p:cNvSpPr/>
              <p:nvPr/>
            </p:nvSpPr>
            <p:spPr>
              <a:xfrm>
                <a:off x="6334" y="2930"/>
                <a:ext cx="2648" cy="1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开  合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9474" name="组合 5"/>
            <p:cNvGrpSpPr/>
            <p:nvPr/>
          </p:nvGrpSpPr>
          <p:grpSpPr>
            <a:xfrm rot="0">
              <a:off x="12241" y="3871"/>
              <a:ext cx="6638" cy="1383"/>
              <a:chOff x="2611" y="4303"/>
              <a:chExt cx="6638" cy="1383"/>
            </a:xfrm>
          </p:grpSpPr>
          <p:sp>
            <p:nvSpPr>
              <p:cNvPr id="19475" name="矩形 17427"/>
              <p:cNvSpPr/>
              <p:nvPr/>
            </p:nvSpPr>
            <p:spPr>
              <a:xfrm>
                <a:off x="2611" y="4322"/>
                <a:ext cx="3319" cy="1364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476" name="矩形 17428"/>
              <p:cNvSpPr/>
              <p:nvPr/>
            </p:nvSpPr>
            <p:spPr>
              <a:xfrm>
                <a:off x="5930" y="4305"/>
                <a:ext cx="3319" cy="1364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9477" name="组合 4"/>
              <p:cNvGrpSpPr/>
              <p:nvPr/>
            </p:nvGrpSpPr>
            <p:grpSpPr>
              <a:xfrm>
                <a:off x="2927" y="4303"/>
                <a:ext cx="6069" cy="1359"/>
                <a:chOff x="9628" y="2963"/>
                <a:chExt cx="6069" cy="1771"/>
              </a:xfrm>
            </p:grpSpPr>
            <p:sp>
              <p:nvSpPr>
                <p:cNvPr id="19478" name="Rectangle 5"/>
                <p:cNvSpPr/>
                <p:nvPr/>
              </p:nvSpPr>
              <p:spPr>
                <a:xfrm>
                  <a:off x="9628" y="3013"/>
                  <a:ext cx="2648" cy="17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 anchorCtr="0">
                  <a:spAutoFit/>
                </a:bodyPr>
                <a:p>
                  <a:pPr algn="ctr" fontAlgn="ctr">
                    <a:lnSpc>
                      <a:spcPct val="135000"/>
                    </a:lnSpc>
                  </a:pPr>
                  <a:r>
                    <a:rPr lang="zh-CN" altLang="en-US" sz="3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开</a:t>
                  </a:r>
                  <a:r>
                    <a:rPr lang="en-US" altLang="zh-CN" sz="3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  </a:t>
                  </a:r>
                  <a:r>
                    <a:rPr lang="zh-CN" altLang="en-US" sz="3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开</a:t>
                  </a:r>
                  <a:endPara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9479" name="Rectangle 5"/>
                <p:cNvSpPr/>
                <p:nvPr/>
              </p:nvSpPr>
              <p:spPr>
                <a:xfrm>
                  <a:off x="13049" y="2963"/>
                  <a:ext cx="2648" cy="17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 anchorCtr="0">
                  <a:spAutoFit/>
                </a:bodyPr>
                <a:p>
                  <a:pPr algn="ctr" fontAlgn="ctr">
                    <a:lnSpc>
                      <a:spcPct val="135000"/>
                    </a:lnSpc>
                  </a:pPr>
                  <a:r>
                    <a:rPr lang="zh-CN" altLang="en-US" sz="3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合</a:t>
                  </a:r>
                  <a:r>
                    <a:rPr lang="en-US" altLang="zh-CN" sz="3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  </a:t>
                  </a:r>
                  <a:r>
                    <a:rPr lang="zh-CN" altLang="en-US" sz="3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合</a:t>
                  </a:r>
                  <a:endPara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</p:grpSp>
      </p:grpSp>
      <p:sp>
        <p:nvSpPr>
          <p:cNvPr id="42" name="Rectangle 5"/>
          <p:cNvSpPr/>
          <p:nvPr/>
        </p:nvSpPr>
        <p:spPr>
          <a:xfrm>
            <a:off x="1058545" y="3020695"/>
            <a:ext cx="1227455" cy="889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打柴：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20" name="矩形 17420"/>
          <p:cNvSpPr>
            <a:spLocks noTextEdit="1"/>
          </p:cNvSpPr>
          <p:nvPr/>
        </p:nvSpPr>
        <p:spPr>
          <a:xfrm>
            <a:off x="4794568" y="1705293"/>
            <a:ext cx="819150" cy="677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开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17420"/>
          <p:cNvSpPr>
            <a:spLocks noTextEdit="1"/>
          </p:cNvSpPr>
          <p:nvPr/>
        </p:nvSpPr>
        <p:spPr>
          <a:xfrm>
            <a:off x="6803073" y="1705293"/>
            <a:ext cx="819150" cy="677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合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直接连接符 1638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0" name="椭圆 1638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椭圆 1638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椭圆 1638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 1639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4" name="矩形 1639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7145" name="竹竿舞.WMV">
            <a:hlinkClick r:id="" action="ppaction://media"/>
          </p:cNvPr>
          <p:cNvPicPr>
            <a:picLocks noGrp="1" noRot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7080" y="1052830"/>
            <a:ext cx="10722610" cy="5797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4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14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82" name="直接连接符 18433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83" name="椭圆 18434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0484" name="椭圆 18435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0485" name="椭圆 18436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椭圆 18437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0487" name="矩形 18438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488" name="圆角矩形 18439"/>
          <p:cNvSpPr/>
          <p:nvPr/>
        </p:nvSpPr>
        <p:spPr>
          <a:xfrm>
            <a:off x="766763" y="1081088"/>
            <a:ext cx="10718800" cy="5281612"/>
          </a:xfrm>
          <a:prstGeom prst="roundRect">
            <a:avLst>
              <a:gd name="adj" fmla="val 16667"/>
            </a:avLst>
          </a:prstGeom>
          <a:solidFill>
            <a:schemeClr val="bg1">
              <a:alpha val="79999"/>
            </a:schemeClr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0490" name="矩形 18442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0491" name="文本框 18456"/>
          <p:cNvSpPr txBox="1"/>
          <p:nvPr/>
        </p:nvSpPr>
        <p:spPr>
          <a:xfrm>
            <a:off x="1428750" y="6054725"/>
            <a:ext cx="9688513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学习任务1：分小组合作表演跳柴舞。</a:t>
            </a:r>
            <a:endParaRPr lang="zh-CN" altLang="en-US" sz="36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  <p:grpSp>
        <p:nvGrpSpPr>
          <p:cNvPr id="2" name="组合 17423"/>
          <p:cNvGrpSpPr/>
          <p:nvPr/>
        </p:nvGrpSpPr>
        <p:grpSpPr>
          <a:xfrm>
            <a:off x="2359025" y="3783013"/>
            <a:ext cx="8429625" cy="915987"/>
            <a:chOff x="0" y="0"/>
            <a:chExt cx="13274" cy="1442"/>
          </a:xfrm>
        </p:grpSpPr>
        <p:grpSp>
          <p:nvGrpSpPr>
            <p:cNvPr id="20493" name="组合 17424"/>
            <p:cNvGrpSpPr/>
            <p:nvPr/>
          </p:nvGrpSpPr>
          <p:grpSpPr>
            <a:xfrm>
              <a:off x="0" y="80"/>
              <a:ext cx="13275" cy="1362"/>
              <a:chOff x="0" y="0"/>
              <a:chExt cx="13275" cy="1362"/>
            </a:xfrm>
          </p:grpSpPr>
          <p:sp>
            <p:nvSpPr>
              <p:cNvPr id="20494" name="矩形 17425"/>
              <p:cNvSpPr/>
              <p:nvPr/>
            </p:nvSpPr>
            <p:spPr>
              <a:xfrm>
                <a:off x="0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495" name="矩形 17426"/>
              <p:cNvSpPr/>
              <p:nvPr/>
            </p:nvSpPr>
            <p:spPr>
              <a:xfrm>
                <a:off x="3319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496" name="矩形 17427"/>
              <p:cNvSpPr/>
              <p:nvPr/>
            </p:nvSpPr>
            <p:spPr>
              <a:xfrm>
                <a:off x="6638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497" name="矩形 17428"/>
              <p:cNvSpPr/>
              <p:nvPr/>
            </p:nvSpPr>
            <p:spPr>
              <a:xfrm>
                <a:off x="9957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498" name="Rectangle 5"/>
            <p:cNvSpPr/>
            <p:nvPr/>
          </p:nvSpPr>
          <p:spPr>
            <a:xfrm>
              <a:off x="330" y="22"/>
              <a:ext cx="2648" cy="131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蹲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499" name="Rectangle 5"/>
            <p:cNvSpPr/>
            <p:nvPr/>
          </p:nvSpPr>
          <p:spPr>
            <a:xfrm>
              <a:off x="3737" y="22"/>
              <a:ext cx="2648" cy="131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点  点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500" name="Rectangle 5"/>
            <p:cNvSpPr/>
            <p:nvPr/>
          </p:nvSpPr>
          <p:spPr>
            <a:xfrm>
              <a:off x="7031" y="0"/>
              <a:ext cx="2648" cy="131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跳  跳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501" name="Rectangle 5"/>
            <p:cNvSpPr/>
            <p:nvPr/>
          </p:nvSpPr>
          <p:spPr>
            <a:xfrm>
              <a:off x="10300" y="0"/>
              <a:ext cx="2648" cy="131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蹲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1"/>
          <p:cNvGrpSpPr/>
          <p:nvPr/>
        </p:nvGrpSpPr>
        <p:grpSpPr>
          <a:xfrm>
            <a:off x="2359025" y="2619375"/>
            <a:ext cx="8429625" cy="919163"/>
            <a:chOff x="0" y="-5"/>
            <a:chExt cx="13275" cy="1447"/>
          </a:xfrm>
        </p:grpSpPr>
        <p:grpSp>
          <p:nvGrpSpPr>
            <p:cNvPr id="20503" name="组合 17424"/>
            <p:cNvGrpSpPr/>
            <p:nvPr/>
          </p:nvGrpSpPr>
          <p:grpSpPr>
            <a:xfrm>
              <a:off x="0" y="80"/>
              <a:ext cx="13275" cy="1362"/>
              <a:chOff x="0" y="0"/>
              <a:chExt cx="13275" cy="1362"/>
            </a:xfrm>
          </p:grpSpPr>
          <p:sp>
            <p:nvSpPr>
              <p:cNvPr id="20504" name="矩形 17425"/>
              <p:cNvSpPr/>
              <p:nvPr/>
            </p:nvSpPr>
            <p:spPr>
              <a:xfrm>
                <a:off x="0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505" name="矩形 17426"/>
              <p:cNvSpPr/>
              <p:nvPr/>
            </p:nvSpPr>
            <p:spPr>
              <a:xfrm>
                <a:off x="3319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506" name="矩形 17427"/>
              <p:cNvSpPr/>
              <p:nvPr/>
            </p:nvSpPr>
            <p:spPr>
              <a:xfrm>
                <a:off x="6638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507" name="矩形 17428"/>
              <p:cNvSpPr/>
              <p:nvPr/>
            </p:nvSpPr>
            <p:spPr>
              <a:xfrm>
                <a:off x="9957" y="0"/>
                <a:ext cx="3319" cy="1363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508" name="Rectangle 5"/>
            <p:cNvSpPr/>
            <p:nvPr/>
          </p:nvSpPr>
          <p:spPr>
            <a:xfrm>
              <a:off x="330" y="17"/>
              <a:ext cx="2648" cy="13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开  合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509" name="Rectangle 5"/>
            <p:cNvSpPr/>
            <p:nvPr/>
          </p:nvSpPr>
          <p:spPr>
            <a:xfrm>
              <a:off x="3737" y="17"/>
              <a:ext cx="2648" cy="13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开  合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510" name="Rectangle 5"/>
            <p:cNvSpPr/>
            <p:nvPr/>
          </p:nvSpPr>
          <p:spPr>
            <a:xfrm>
              <a:off x="7031" y="-5"/>
              <a:ext cx="2648" cy="13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511" name="Rectangle 5"/>
            <p:cNvSpPr/>
            <p:nvPr/>
          </p:nvSpPr>
          <p:spPr>
            <a:xfrm>
              <a:off x="10300" y="-5"/>
              <a:ext cx="2648" cy="13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2" name="Rectangle 5"/>
          <p:cNvSpPr/>
          <p:nvPr/>
        </p:nvSpPr>
        <p:spPr>
          <a:xfrm>
            <a:off x="1131570" y="2673350"/>
            <a:ext cx="1227455" cy="889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打柴：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Rectangle 5"/>
          <p:cNvSpPr/>
          <p:nvPr/>
        </p:nvSpPr>
        <p:spPr>
          <a:xfrm>
            <a:off x="1124585" y="3783330"/>
            <a:ext cx="1227455" cy="889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跳柴：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20" name="矩形 17420"/>
          <p:cNvSpPr>
            <a:spLocks noTextEdit="1"/>
          </p:cNvSpPr>
          <p:nvPr/>
        </p:nvSpPr>
        <p:spPr>
          <a:xfrm>
            <a:off x="4027488" y="1338263"/>
            <a:ext cx="819150" cy="677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蹲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21" name="矩形 17421"/>
          <p:cNvSpPr>
            <a:spLocks noTextEdit="1"/>
          </p:cNvSpPr>
          <p:nvPr/>
        </p:nvSpPr>
        <p:spPr>
          <a:xfrm>
            <a:off x="6035993" y="1338263"/>
            <a:ext cx="820737" cy="677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点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22" name="矩形 17422"/>
          <p:cNvSpPr>
            <a:spLocks noTextEdit="1"/>
          </p:cNvSpPr>
          <p:nvPr/>
        </p:nvSpPr>
        <p:spPr>
          <a:xfrm>
            <a:off x="8183880" y="1338263"/>
            <a:ext cx="819150" cy="677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跳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506" name="直接连接符 19457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507" name="椭圆 1945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椭圆 1945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09" name="椭圆 1946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10" name="椭圆 1946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5" name="矩形 19462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 fontAlgn="base"/>
            <a:r>
              <a:rPr lang="zh-CN" altLang="en-US" sz="3600" strike="noStrike" noProof="1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族之舞——3.黎族跳柴</a:t>
            </a:r>
            <a:endParaRPr lang="zh-CN" altLang="en-US" sz="3600" strike="noStrike" noProof="1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12" name="圆角矩形 19463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21524" name="Picture 92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8" y="765175"/>
            <a:ext cx="3411537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25" name="矩形 19471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26" name="文本框 19472"/>
          <p:cNvSpPr txBox="1"/>
          <p:nvPr/>
        </p:nvSpPr>
        <p:spPr>
          <a:xfrm>
            <a:off x="1428750" y="6054725"/>
            <a:ext cx="9688513" cy="6397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学习任务2：唱跳《跳柴歌》——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唱柴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64640" y="2639695"/>
            <a:ext cx="4260850" cy="3257550"/>
            <a:chOff x="2464" y="4157"/>
            <a:chExt cx="6710" cy="5130"/>
          </a:xfrm>
        </p:grpSpPr>
        <p:pic>
          <p:nvPicPr>
            <p:cNvPr id="2" name="五指山-风景">
              <a:hlinkClick r:id="" action="ppaction://media"/>
            </p:cNvPr>
            <p:cNvPicPr/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2464" y="4157"/>
              <a:ext cx="6710" cy="3884"/>
            </a:xfrm>
            <a:prstGeom prst="rect">
              <a:avLst/>
            </a:prstGeom>
          </p:spPr>
        </p:pic>
        <p:sp>
          <p:nvSpPr>
            <p:cNvPr id="42" name="Rectangle 5"/>
            <p:cNvSpPr/>
            <p:nvPr/>
          </p:nvSpPr>
          <p:spPr>
            <a:xfrm>
              <a:off x="4362" y="7887"/>
              <a:ext cx="3557" cy="14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noAutofit/>
            </a:bodyPr>
            <a:p>
              <a:pPr algn="ctr" fontAlgn="ctr">
                <a:lnSpc>
                  <a:spcPct val="100000"/>
                </a:lnSpc>
              </a:pPr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五指山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91605" y="2639695"/>
            <a:ext cx="4392930" cy="3240405"/>
            <a:chOff x="10223" y="4157"/>
            <a:chExt cx="6918" cy="510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3" y="4157"/>
              <a:ext cx="6919" cy="3884"/>
            </a:xfrm>
            <a:prstGeom prst="rect">
              <a:avLst/>
            </a:prstGeom>
          </p:spPr>
        </p:pic>
        <p:sp>
          <p:nvSpPr>
            <p:cNvPr id="7" name="Rectangle 5"/>
            <p:cNvSpPr/>
            <p:nvPr/>
          </p:nvSpPr>
          <p:spPr>
            <a:xfrm>
              <a:off x="12462" y="7860"/>
              <a:ext cx="2441" cy="14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noAutofit/>
            </a:bodyPr>
            <a:p>
              <a:pPr algn="ctr" fontAlgn="ctr">
                <a:lnSpc>
                  <a:spcPct val="100000"/>
                </a:lnSpc>
              </a:pPr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万泉河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506" name="直接连接符 19457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507" name="椭圆 1945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椭圆 1945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09" name="椭圆 1946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10" name="椭圆 1946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5" name="矩形 19462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 fontAlgn="base"/>
            <a:r>
              <a:rPr lang="zh-CN" altLang="en-US" sz="3600" strike="noStrike" noProof="1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族之舞——3.黎族跳柴</a:t>
            </a:r>
            <a:endParaRPr lang="zh-CN" altLang="en-US" sz="3600" strike="noStrike" noProof="1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12" name="圆角矩形 19463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21524" name="Picture 92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8" y="765175"/>
            <a:ext cx="3411537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25" name="矩形 19471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26" name="文本框 19472"/>
          <p:cNvSpPr txBox="1"/>
          <p:nvPr/>
        </p:nvSpPr>
        <p:spPr>
          <a:xfrm>
            <a:off x="1428750" y="6054725"/>
            <a:ext cx="9688513" cy="6397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学习任务2：唱跳《跳柴歌》——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唱柴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17370" y="2226945"/>
            <a:ext cx="8722995" cy="3560445"/>
            <a:chOff x="2862" y="3507"/>
            <a:chExt cx="13737" cy="5607"/>
          </a:xfrm>
        </p:grpSpPr>
        <p:pic>
          <p:nvPicPr>
            <p:cNvPr id="5" name="图片 4" descr="IY_~(GM@2VZ{~{0]51Y8CT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2" y="3507"/>
              <a:ext cx="8105" cy="4407"/>
            </a:xfrm>
            <a:prstGeom prst="rect">
              <a:avLst/>
            </a:prstGeom>
          </p:spPr>
        </p:pic>
        <p:pic>
          <p:nvPicPr>
            <p:cNvPr id="3" name="图片 2" descr="5~[DP@L$I6S1_141))50ED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1" y="5240"/>
              <a:ext cx="6209" cy="3875"/>
            </a:xfrm>
            <a:prstGeom prst="rect">
              <a:avLst/>
            </a:prstGeom>
          </p:spPr>
        </p:pic>
      </p:grpSp>
      <p:sp>
        <p:nvSpPr>
          <p:cNvPr id="10" name="Rectangle 5"/>
          <p:cNvSpPr/>
          <p:nvPr/>
        </p:nvSpPr>
        <p:spPr>
          <a:xfrm>
            <a:off x="9178925" y="1431925"/>
            <a:ext cx="1550035" cy="889000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三月三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3143885" y="4796790"/>
            <a:ext cx="2258695" cy="889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祭祀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7586345" y="2730500"/>
            <a:ext cx="2258695" cy="889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跳柴舞会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523" name="Picture 93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047750"/>
            <a:ext cx="9080500" cy="494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直接连接符 19457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507" name="椭圆 19458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椭圆 19459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09" name="椭圆 19460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10" name="椭圆 19461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5" name="矩形 19462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 fontAlgn="base"/>
            <a:r>
              <a:rPr lang="zh-CN" altLang="en-US" sz="3600" strike="noStrike" noProof="1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族之舞——3.黎族跳柴</a:t>
            </a:r>
            <a:endParaRPr lang="zh-CN" altLang="en-US" sz="3600" strike="noStrike" noProof="1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12" name="圆角矩形 19463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45225" y="1768475"/>
            <a:ext cx="3959225" cy="3689350"/>
            <a:chOff x="9835" y="2785"/>
            <a:chExt cx="6236" cy="5811"/>
          </a:xfrm>
        </p:grpSpPr>
        <p:sp>
          <p:nvSpPr>
            <p:cNvPr id="4" name="矩形 3"/>
            <p:cNvSpPr/>
            <p:nvPr/>
          </p:nvSpPr>
          <p:spPr>
            <a:xfrm>
              <a:off x="9835" y="2785"/>
              <a:ext cx="6236" cy="7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矩形 5"/>
            <p:cNvSpPr/>
            <p:nvPr/>
          </p:nvSpPr>
          <p:spPr>
            <a:xfrm>
              <a:off x="9835" y="4490"/>
              <a:ext cx="6236" cy="7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矩形 6"/>
            <p:cNvSpPr/>
            <p:nvPr/>
          </p:nvSpPr>
          <p:spPr>
            <a:xfrm>
              <a:off x="9835" y="6168"/>
              <a:ext cx="6236" cy="7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矩形 7"/>
            <p:cNvSpPr/>
            <p:nvPr/>
          </p:nvSpPr>
          <p:spPr>
            <a:xfrm>
              <a:off x="9835" y="7816"/>
              <a:ext cx="6236" cy="7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21524" name="Picture 9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88" y="765175"/>
            <a:ext cx="3411537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25" name="矩形 19471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1526" name="文本框 19472"/>
          <p:cNvSpPr txBox="1"/>
          <p:nvPr/>
        </p:nvSpPr>
        <p:spPr>
          <a:xfrm>
            <a:off x="1428750" y="6054725"/>
            <a:ext cx="9688513" cy="6397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学习任务2：唱跳《跳柴歌》——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唱柴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19474"/>
          <p:cNvGrpSpPr/>
          <p:nvPr/>
        </p:nvGrpSpPr>
        <p:grpSpPr>
          <a:xfrm>
            <a:off x="196850" y="1860550"/>
            <a:ext cx="1530350" cy="3394075"/>
            <a:chOff x="0" y="0"/>
            <a:chExt cx="2411" cy="5346"/>
          </a:xfrm>
        </p:grpSpPr>
        <p:sp>
          <p:nvSpPr>
            <p:cNvPr id="21528" name="左大括号 19475"/>
            <p:cNvSpPr/>
            <p:nvPr/>
          </p:nvSpPr>
          <p:spPr>
            <a:xfrm>
              <a:off x="1991" y="0"/>
              <a:ext cx="421" cy="2100"/>
            </a:xfrm>
            <a:prstGeom prst="leftBrace">
              <a:avLst>
                <a:gd name="adj1" fmla="val 41452"/>
                <a:gd name="adj2" fmla="val 50000"/>
              </a:avLst>
            </a:pr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9" name="左大括号 19476"/>
            <p:cNvSpPr/>
            <p:nvPr/>
          </p:nvSpPr>
          <p:spPr>
            <a:xfrm>
              <a:off x="1979" y="3246"/>
              <a:ext cx="421" cy="2100"/>
            </a:xfrm>
            <a:prstGeom prst="leftBrace">
              <a:avLst>
                <a:gd name="adj1" fmla="val 41452"/>
                <a:gd name="adj2" fmla="val 50000"/>
              </a:avLst>
            </a:pr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0" name="文本框 19477"/>
            <p:cNvSpPr txBox="1"/>
            <p:nvPr/>
          </p:nvSpPr>
          <p:spPr>
            <a:xfrm>
              <a:off x="49" y="873"/>
              <a:ext cx="1942" cy="576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90204" pitchFamily="34" charset="0"/>
                  <a:ea typeface="宋体" panose="02010600030101010101" pitchFamily="2" charset="-122"/>
                </a:rPr>
                <a:t>同头异尾</a:t>
              </a:r>
              <a:endParaRPr lang="zh-CN" altLang="en-US" dirty="0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1" name="文本框 19478"/>
            <p:cNvSpPr txBox="1"/>
            <p:nvPr/>
          </p:nvSpPr>
          <p:spPr>
            <a:xfrm>
              <a:off x="0" y="4141"/>
              <a:ext cx="1942" cy="576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90204" pitchFamily="34" charset="0"/>
                  <a:ea typeface="宋体" panose="02010600030101010101" pitchFamily="2" charset="-122"/>
                </a:rPr>
                <a:t>同头异尾</a:t>
              </a:r>
              <a:endParaRPr lang="zh-CN" altLang="en-US" dirty="0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文本框 19477"/>
          <p:cNvSpPr txBox="1"/>
          <p:nvPr/>
        </p:nvSpPr>
        <p:spPr>
          <a:xfrm>
            <a:off x="10572102" y="3811801"/>
            <a:ext cx="1232659" cy="3683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一字多音</a:t>
            </a:r>
            <a:endParaRPr lang="zh-CN" altLang="en-US" dirty="0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9464"/>
          <p:cNvGrpSpPr/>
          <p:nvPr/>
        </p:nvGrpSpPr>
        <p:grpSpPr>
          <a:xfrm>
            <a:off x="2286000" y="1771650"/>
            <a:ext cx="3959225" cy="3681413"/>
            <a:chOff x="0" y="0"/>
            <a:chExt cx="6234" cy="5799"/>
          </a:xfrm>
        </p:grpSpPr>
        <p:sp>
          <p:nvSpPr>
            <p:cNvPr id="21519" name="矩形 19465"/>
            <p:cNvSpPr/>
            <p:nvPr/>
          </p:nvSpPr>
          <p:spPr>
            <a:xfrm>
              <a:off x="0" y="0"/>
              <a:ext cx="6234" cy="768"/>
            </a:xfrm>
            <a:prstGeom prst="rect">
              <a:avLst/>
            </a:prstGeom>
            <a:solidFill>
              <a:srgbClr val="FD717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0" name="矩形 19466"/>
            <p:cNvSpPr/>
            <p:nvPr/>
          </p:nvSpPr>
          <p:spPr>
            <a:xfrm>
              <a:off x="0" y="1700"/>
              <a:ext cx="6234" cy="768"/>
            </a:xfrm>
            <a:prstGeom prst="rect">
              <a:avLst/>
            </a:prstGeom>
            <a:solidFill>
              <a:srgbClr val="FD717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1" name="矩形 19467"/>
            <p:cNvSpPr/>
            <p:nvPr/>
          </p:nvSpPr>
          <p:spPr>
            <a:xfrm>
              <a:off x="0" y="3377"/>
              <a:ext cx="6234" cy="768"/>
            </a:xfrm>
            <a:prstGeom prst="rect">
              <a:avLst/>
            </a:prstGeom>
            <a:solidFill>
              <a:srgbClr val="99CCFF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2" name="矩形 19468"/>
            <p:cNvSpPr/>
            <p:nvPr/>
          </p:nvSpPr>
          <p:spPr>
            <a:xfrm>
              <a:off x="0" y="5031"/>
              <a:ext cx="6234" cy="768"/>
            </a:xfrm>
            <a:prstGeom prst="rect">
              <a:avLst/>
            </a:prstGeom>
            <a:solidFill>
              <a:srgbClr val="99CCFF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2537" name="Picture 93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026160"/>
            <a:ext cx="9080500" cy="4949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8223250" y="1767840"/>
            <a:ext cx="3581400" cy="4054475"/>
            <a:chOff x="12950" y="2784"/>
            <a:chExt cx="5640" cy="6385"/>
          </a:xfrm>
        </p:grpSpPr>
        <p:sp>
          <p:nvSpPr>
            <p:cNvPr id="10" name="文本框 19477"/>
            <p:cNvSpPr txBox="1"/>
            <p:nvPr/>
          </p:nvSpPr>
          <p:spPr>
            <a:xfrm>
              <a:off x="16649" y="4379"/>
              <a:ext cx="1941" cy="580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90204" pitchFamily="34" charset="0"/>
                  <a:ea typeface="宋体" panose="02010600030101010101" pitchFamily="2" charset="-122"/>
                </a:rPr>
                <a:t>相   同</a:t>
              </a:r>
              <a:endParaRPr lang="zh-CN" altLang="en-US" dirty="0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2950" y="2784"/>
              <a:ext cx="2804" cy="6385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2530" name="直接连接符 20481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31" name="椭圆 20482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2" name="椭圆 20483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3" name="椭圆 20484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4" name="椭圆 20485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35" name="矩形 20486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36" name="圆角矩形 20487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22537" name="Picture 93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047750"/>
            <a:ext cx="9080500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8" name="Picture 9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88" y="765175"/>
            <a:ext cx="3411537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9" name="矩形 20490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2540" name="文本框 20491"/>
          <p:cNvSpPr txBox="1"/>
          <p:nvPr/>
        </p:nvSpPr>
        <p:spPr>
          <a:xfrm>
            <a:off x="1428750" y="6054725"/>
            <a:ext cx="9688513" cy="6397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学习任务2：唱跳《跳柴歌》——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跳柴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86000" y="2363470"/>
            <a:ext cx="3983990" cy="1459230"/>
            <a:chOff x="3600" y="3504"/>
            <a:chExt cx="6274" cy="2632"/>
          </a:xfrm>
        </p:grpSpPr>
        <p:sp>
          <p:nvSpPr>
            <p:cNvPr id="2" name="矩形 1"/>
            <p:cNvSpPr/>
            <p:nvPr/>
          </p:nvSpPr>
          <p:spPr>
            <a:xfrm>
              <a:off x="3600" y="3504"/>
              <a:ext cx="6274" cy="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3600" y="5228"/>
              <a:ext cx="6274" cy="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56790" y="4501515"/>
            <a:ext cx="3983990" cy="1459230"/>
            <a:chOff x="3600" y="3504"/>
            <a:chExt cx="6274" cy="2632"/>
          </a:xfrm>
        </p:grpSpPr>
        <p:sp>
          <p:nvSpPr>
            <p:cNvPr id="6" name="矩形 5"/>
            <p:cNvSpPr/>
            <p:nvPr/>
          </p:nvSpPr>
          <p:spPr>
            <a:xfrm>
              <a:off x="3600" y="3504"/>
              <a:ext cx="6274" cy="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600" y="5228"/>
              <a:ext cx="6274" cy="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315075" y="2370455"/>
            <a:ext cx="4013200" cy="3597275"/>
            <a:chOff x="3754" y="3922"/>
            <a:chExt cx="6320" cy="5665"/>
          </a:xfrm>
        </p:grpSpPr>
        <p:grpSp>
          <p:nvGrpSpPr>
            <p:cNvPr id="8" name="组合 7"/>
            <p:cNvGrpSpPr/>
            <p:nvPr/>
          </p:nvGrpSpPr>
          <p:grpSpPr>
            <a:xfrm>
              <a:off x="3800" y="3922"/>
              <a:ext cx="6274" cy="2298"/>
              <a:chOff x="3600" y="3504"/>
              <a:chExt cx="6274" cy="263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600" y="3504"/>
                <a:ext cx="6274" cy="9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600" y="5228"/>
                <a:ext cx="6274" cy="9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3754" y="7289"/>
              <a:ext cx="6274" cy="2298"/>
              <a:chOff x="3600" y="3504"/>
              <a:chExt cx="6274" cy="263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600" y="3504"/>
                <a:ext cx="6274" cy="9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3600" y="5228"/>
                <a:ext cx="6274" cy="9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直接连接符 1638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0" name="椭圆 1638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椭圆 1638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椭圆 1638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 1639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876300"/>
            <a:ext cx="12212955" cy="6011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14" name="矩形 1639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027430" y="915670"/>
            <a:ext cx="10295890" cy="5911850"/>
            <a:chOff x="1618" y="1537"/>
            <a:chExt cx="16214" cy="9310"/>
          </a:xfrm>
        </p:grpSpPr>
        <p:grpSp>
          <p:nvGrpSpPr>
            <p:cNvPr id="35" name="组合 34"/>
            <p:cNvGrpSpPr/>
            <p:nvPr/>
          </p:nvGrpSpPr>
          <p:grpSpPr>
            <a:xfrm>
              <a:off x="1651" y="1537"/>
              <a:ext cx="16180" cy="1360"/>
              <a:chOff x="1651" y="2047"/>
              <a:chExt cx="16180" cy="1360"/>
            </a:xfrm>
          </p:grpSpPr>
          <p:sp>
            <p:nvSpPr>
              <p:cNvPr id="23561" name="矩形 15361"/>
              <p:cNvSpPr/>
              <p:nvPr/>
            </p:nvSpPr>
            <p:spPr>
              <a:xfrm>
                <a:off x="1651" y="2047"/>
                <a:ext cx="16181" cy="1361"/>
              </a:xfrm>
              <a:prstGeom prst="rect">
                <a:avLst/>
              </a:prstGeom>
              <a:solidFill>
                <a:srgbClr val="3366FF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62" name="文本框 15368"/>
              <p:cNvSpPr txBox="1"/>
              <p:nvPr/>
            </p:nvSpPr>
            <p:spPr>
              <a:xfrm>
                <a:off x="4605" y="2318"/>
                <a:ext cx="10882" cy="7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lang="zh-CN" altLang="en-US" sz="3200" b="1" dirty="0">
                    <a:solidFill>
                      <a:schemeClr val="bg1"/>
                    </a:solidFill>
                    <a:latin typeface="Arial" panose="020B0604020202090204" pitchFamily="34" charset="0"/>
                    <a:ea typeface="楷体" panose="02010609060101010101" pitchFamily="49" charset="-122"/>
                  </a:rPr>
                  <a:t>小组创编跳柴舞任务单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618" y="3057"/>
              <a:ext cx="16214" cy="7791"/>
              <a:chOff x="2680" y="1417"/>
              <a:chExt cx="16580" cy="9402"/>
            </a:xfrm>
          </p:grpSpPr>
          <p:grpSp>
            <p:nvGrpSpPr>
              <p:cNvPr id="12" name="组合 11"/>
              <p:cNvGrpSpPr/>
              <p:nvPr/>
            </p:nvGrpSpPr>
            <p:grpSpPr>
              <a:xfrm rot="0">
                <a:off x="2680" y="3747"/>
                <a:ext cx="16554" cy="7072"/>
                <a:chOff x="3260" y="2717"/>
                <a:chExt cx="16554" cy="8022"/>
              </a:xfrm>
            </p:grpSpPr>
            <p:grpSp>
              <p:nvGrpSpPr>
                <p:cNvPr id="13" name="组合 12"/>
                <p:cNvGrpSpPr/>
                <p:nvPr/>
              </p:nvGrpSpPr>
              <p:grpSpPr>
                <a:xfrm>
                  <a:off x="6294" y="2717"/>
                  <a:ext cx="13520" cy="8022"/>
                  <a:chOff x="6294" y="2717"/>
                  <a:chExt cx="13520" cy="8022"/>
                </a:xfrm>
                <a:solidFill>
                  <a:srgbClr val="CCCCFF"/>
                </a:solidFill>
              </p:grpSpPr>
              <p:sp>
                <p:nvSpPr>
                  <p:cNvPr id="14" name="矩形 13"/>
                  <p:cNvSpPr/>
                  <p:nvPr/>
                </p:nvSpPr>
                <p:spPr>
                  <a:xfrm>
                    <a:off x="6321" y="2717"/>
                    <a:ext cx="13493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矩形 14"/>
                  <p:cNvSpPr/>
                  <p:nvPr/>
                </p:nvSpPr>
                <p:spPr>
                  <a:xfrm>
                    <a:off x="6294" y="5509"/>
                    <a:ext cx="13519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矩形 16"/>
                  <p:cNvSpPr/>
                  <p:nvPr/>
                </p:nvSpPr>
                <p:spPr>
                  <a:xfrm>
                    <a:off x="6294" y="8300"/>
                    <a:ext cx="13520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3260" y="2717"/>
                  <a:ext cx="3061" cy="8022"/>
                  <a:chOff x="3260" y="2717"/>
                  <a:chExt cx="3061" cy="8022"/>
                </a:xfrm>
              </p:grpSpPr>
              <p:sp>
                <p:nvSpPr>
                  <p:cNvPr id="21" name="矩形 20"/>
                  <p:cNvSpPr/>
                  <p:nvPr/>
                </p:nvSpPr>
                <p:spPr>
                  <a:xfrm>
                    <a:off x="3269" y="2717"/>
                    <a:ext cx="3052" cy="2439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3260" y="5508"/>
                    <a:ext cx="3034" cy="2441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3260" y="8298"/>
                    <a:ext cx="3034" cy="2441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31" name="组合 30"/>
              <p:cNvGrpSpPr/>
              <p:nvPr/>
            </p:nvGrpSpPr>
            <p:grpSpPr>
              <a:xfrm>
                <a:off x="2707" y="1417"/>
                <a:ext cx="16553" cy="2150"/>
                <a:chOff x="2647" y="1417"/>
                <a:chExt cx="16553" cy="2150"/>
              </a:xfrm>
            </p:grpSpPr>
            <p:sp>
              <p:nvSpPr>
                <p:cNvPr id="32" name="矩形 31"/>
                <p:cNvSpPr/>
                <p:nvPr/>
              </p:nvSpPr>
              <p:spPr>
                <a:xfrm>
                  <a:off x="5681" y="1417"/>
                  <a:ext cx="13519" cy="2150"/>
                </a:xfrm>
                <a:prstGeom prst="rect">
                  <a:avLst/>
                </a:prstGeom>
                <a:solidFill>
                  <a:srgbClr val="CC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2647" y="1417"/>
                  <a:ext cx="3034" cy="2150"/>
                </a:xfrm>
                <a:prstGeom prst="rect">
                  <a:avLst/>
                </a:prstGeom>
                <a:solidFill>
                  <a:srgbClr val="FD717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36" name="Rectangle 5"/>
          <p:cNvSpPr/>
          <p:nvPr/>
        </p:nvSpPr>
        <p:spPr>
          <a:xfrm>
            <a:off x="1227455" y="2304415"/>
            <a:ext cx="16071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创编要求：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Rectangle 5"/>
          <p:cNvSpPr/>
          <p:nvPr/>
        </p:nvSpPr>
        <p:spPr>
          <a:xfrm>
            <a:off x="1227455" y="3472815"/>
            <a:ext cx="16071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范例：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Rectangle 5"/>
          <p:cNvSpPr/>
          <p:nvPr/>
        </p:nvSpPr>
        <p:spPr>
          <a:xfrm>
            <a:off x="1227455" y="4757420"/>
            <a:ext cx="16071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创编：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Rectangle 5"/>
          <p:cNvSpPr/>
          <p:nvPr/>
        </p:nvSpPr>
        <p:spPr>
          <a:xfrm>
            <a:off x="963295" y="5932805"/>
            <a:ext cx="2023745" cy="6781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一句话总结黎族歌舞的特点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3664585" y="4439920"/>
            <a:ext cx="6490335" cy="1093470"/>
            <a:chOff x="5571" y="4958"/>
            <a:chExt cx="10221" cy="1722"/>
          </a:xfrm>
        </p:grpSpPr>
        <p:grpSp>
          <p:nvGrpSpPr>
            <p:cNvPr id="91" name="组合 90"/>
            <p:cNvGrpSpPr/>
            <p:nvPr/>
          </p:nvGrpSpPr>
          <p:grpSpPr>
            <a:xfrm>
              <a:off x="5571" y="5044"/>
              <a:ext cx="1650" cy="1480"/>
              <a:chOff x="5570" y="3156"/>
              <a:chExt cx="1650" cy="1480"/>
            </a:xfrm>
          </p:grpSpPr>
          <p:sp>
            <p:nvSpPr>
              <p:cNvPr id="92" name="Rectangle 5"/>
              <p:cNvSpPr/>
              <p:nvPr/>
            </p:nvSpPr>
            <p:spPr>
              <a:xfrm>
                <a:off x="5570" y="3156"/>
                <a:ext cx="1651" cy="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noAutofit/>
              </a:bodyPr>
              <a:p>
                <a:pPr algn="ctr" fontAlgn="ctr">
                  <a:lnSpc>
                    <a:spcPct val="100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打柴：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93" name="Rectangle 5"/>
              <p:cNvSpPr/>
              <p:nvPr/>
            </p:nvSpPr>
            <p:spPr>
              <a:xfrm>
                <a:off x="5570" y="3976"/>
                <a:ext cx="1651" cy="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noAutofit/>
              </a:bodyPr>
              <a:p>
                <a:pPr algn="ctr" fontAlgn="ctr">
                  <a:lnSpc>
                    <a:spcPct val="100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跳柴：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7282" y="4958"/>
              <a:ext cx="8510" cy="1722"/>
              <a:chOff x="7069" y="3010"/>
              <a:chExt cx="11198" cy="2145"/>
            </a:xfrm>
          </p:grpSpPr>
          <p:grpSp>
            <p:nvGrpSpPr>
              <p:cNvPr id="95" name="组合 12"/>
              <p:cNvGrpSpPr/>
              <p:nvPr/>
            </p:nvGrpSpPr>
            <p:grpSpPr>
              <a:xfrm>
                <a:off x="7069" y="3010"/>
                <a:ext cx="11198" cy="2091"/>
                <a:chOff x="3193" y="2334"/>
                <a:chExt cx="13276" cy="2963"/>
              </a:xfrm>
            </p:grpSpPr>
            <p:grpSp>
              <p:nvGrpSpPr>
                <p:cNvPr id="96" name="组合 17424"/>
                <p:cNvGrpSpPr/>
                <p:nvPr/>
              </p:nvGrpSpPr>
              <p:grpSpPr>
                <a:xfrm rot="0">
                  <a:off x="3193" y="2334"/>
                  <a:ext cx="13276" cy="1363"/>
                  <a:chOff x="0" y="0"/>
                  <a:chExt cx="13275" cy="1362"/>
                </a:xfrm>
              </p:grpSpPr>
              <p:sp>
                <p:nvSpPr>
                  <p:cNvPr id="97" name="矩形 17425"/>
                  <p:cNvSpPr/>
                  <p:nvPr/>
                </p:nvSpPr>
                <p:spPr>
                  <a:xfrm>
                    <a:off x="0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8" name="矩形 17426"/>
                  <p:cNvSpPr/>
                  <p:nvPr/>
                </p:nvSpPr>
                <p:spPr>
                  <a:xfrm>
                    <a:off x="3319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9" name="矩形 17427"/>
                  <p:cNvSpPr/>
                  <p:nvPr/>
                </p:nvSpPr>
                <p:spPr>
                  <a:xfrm>
                    <a:off x="6638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0" name="矩形 17428"/>
                  <p:cNvSpPr/>
                  <p:nvPr/>
                </p:nvSpPr>
                <p:spPr>
                  <a:xfrm>
                    <a:off x="9957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01" name="组合 17424"/>
                <p:cNvGrpSpPr/>
                <p:nvPr/>
              </p:nvGrpSpPr>
              <p:grpSpPr>
                <a:xfrm rot="0">
                  <a:off x="3193" y="3934"/>
                  <a:ext cx="13276" cy="1363"/>
                  <a:chOff x="0" y="0"/>
                  <a:chExt cx="13275" cy="1362"/>
                </a:xfrm>
              </p:grpSpPr>
              <p:sp>
                <p:nvSpPr>
                  <p:cNvPr id="111" name="矩形 17425"/>
                  <p:cNvSpPr/>
                  <p:nvPr/>
                </p:nvSpPr>
                <p:spPr>
                  <a:xfrm>
                    <a:off x="0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2" name="矩形 17426"/>
                  <p:cNvSpPr/>
                  <p:nvPr/>
                </p:nvSpPr>
                <p:spPr>
                  <a:xfrm>
                    <a:off x="3319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3" name="矩形 17427"/>
                  <p:cNvSpPr/>
                  <p:nvPr/>
                </p:nvSpPr>
                <p:spPr>
                  <a:xfrm>
                    <a:off x="6638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4" name="矩形 17428"/>
                  <p:cNvSpPr/>
                  <p:nvPr/>
                </p:nvSpPr>
                <p:spPr>
                  <a:xfrm>
                    <a:off x="9957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cxnSp>
            <p:nvCxnSpPr>
              <p:cNvPr id="115" name="直接连接符 114"/>
              <p:cNvCxnSpPr>
                <a:stCxn id="97" idx="0"/>
                <a:endCxn id="97" idx="2"/>
              </p:cNvCxnSpPr>
              <p:nvPr/>
            </p:nvCxnSpPr>
            <p:spPr>
              <a:xfrm>
                <a:off x="8469" y="3010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11269" y="3029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14068" y="3010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6868" y="3010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8469" y="4139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11269" y="4193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14068" y="4193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16867" y="4139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ectangle 5"/>
          <p:cNvSpPr/>
          <p:nvPr/>
        </p:nvSpPr>
        <p:spPr>
          <a:xfrm>
            <a:off x="3664585" y="2034540"/>
            <a:ext cx="7308215" cy="8572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（1）先创编打柴舞节奏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（2）根据打柴舞节奏，创编跳柴舞。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（3）小组合作，2人打柴，2人跳柴，创编跳柴舞。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Rectangle 5"/>
          <p:cNvSpPr/>
          <p:nvPr/>
        </p:nvSpPr>
        <p:spPr>
          <a:xfrm>
            <a:off x="3664585" y="3219450"/>
            <a:ext cx="10483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打柴：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3664585" y="3740150"/>
            <a:ext cx="10483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跳柴：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ZDVYDX20ST8]C(BNHHN6WP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8685" y="3107055"/>
            <a:ext cx="5456555" cy="113157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00270" y="4358005"/>
            <a:ext cx="5511165" cy="1184275"/>
            <a:chOff x="7402" y="6863"/>
            <a:chExt cx="8679" cy="1865"/>
          </a:xfrm>
        </p:grpSpPr>
        <p:sp>
          <p:nvSpPr>
            <p:cNvPr id="108" name="Rectangle 5"/>
            <p:cNvSpPr/>
            <p:nvPr/>
          </p:nvSpPr>
          <p:spPr>
            <a:xfrm>
              <a:off x="7438" y="6878"/>
              <a:ext cx="2263" cy="9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Rectangle 5"/>
            <p:cNvSpPr/>
            <p:nvPr/>
          </p:nvSpPr>
          <p:spPr>
            <a:xfrm>
              <a:off x="11647" y="6870"/>
              <a:ext cx="2263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0" y="6864"/>
              <a:ext cx="2263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Rectangle 5"/>
            <p:cNvSpPr/>
            <p:nvPr/>
          </p:nvSpPr>
          <p:spPr>
            <a:xfrm>
              <a:off x="13796" y="6863"/>
              <a:ext cx="2263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402" y="7740"/>
              <a:ext cx="4426" cy="949"/>
              <a:chOff x="11669" y="4877"/>
              <a:chExt cx="4426" cy="949"/>
            </a:xfrm>
          </p:grpSpPr>
          <p:sp>
            <p:nvSpPr>
              <p:cNvPr id="104" name="Rectangle 5"/>
              <p:cNvSpPr/>
              <p:nvPr/>
            </p:nvSpPr>
            <p:spPr>
              <a:xfrm>
                <a:off x="11669" y="4877"/>
                <a:ext cx="2263" cy="9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跳    跳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5" name="Rectangle 5"/>
              <p:cNvSpPr/>
              <p:nvPr/>
            </p:nvSpPr>
            <p:spPr>
              <a:xfrm>
                <a:off x="13832" y="4897"/>
                <a:ext cx="2263" cy="9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蹲    蹲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1655" y="7780"/>
              <a:ext cx="4426" cy="949"/>
              <a:chOff x="11669" y="4877"/>
              <a:chExt cx="4426" cy="949"/>
            </a:xfrm>
          </p:grpSpPr>
          <p:sp>
            <p:nvSpPr>
              <p:cNvPr id="18" name="Rectangle 5"/>
              <p:cNvSpPr/>
              <p:nvPr/>
            </p:nvSpPr>
            <p:spPr>
              <a:xfrm>
                <a:off x="11669" y="4877"/>
                <a:ext cx="2263" cy="9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跳    跳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0" name="Rectangle 5"/>
              <p:cNvSpPr/>
              <p:nvPr/>
            </p:nvSpPr>
            <p:spPr>
              <a:xfrm>
                <a:off x="13832" y="4897"/>
                <a:ext cx="2263" cy="9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蹲    蹲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25" name="Rectangle 5"/>
          <p:cNvSpPr/>
          <p:nvPr/>
        </p:nvSpPr>
        <p:spPr>
          <a:xfrm>
            <a:off x="3688715" y="5640705"/>
            <a:ext cx="295402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：黎族的舞蹈讲究合作。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Rectangle 5"/>
          <p:cNvSpPr/>
          <p:nvPr/>
        </p:nvSpPr>
        <p:spPr>
          <a:xfrm>
            <a:off x="3686810" y="6049010"/>
            <a:ext cx="522097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：黎族的舞蹈中会加入生活的物品。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6" name="Rectangle 5"/>
          <p:cNvSpPr/>
          <p:nvPr/>
        </p:nvSpPr>
        <p:spPr>
          <a:xfrm>
            <a:off x="3688715" y="6446520"/>
            <a:ext cx="654812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：黎族的音乐和舞蹈气氛热烈。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0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8674" name="直接连接符 22529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8675" name="椭圆 22530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8676" name="椭圆 22531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8677" name="椭圆 22532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8678" name="椭圆 22533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8679" name="矩形 22534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bevel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bevel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0" name="圆角矩形 22535"/>
          <p:cNvSpPr/>
          <p:nvPr/>
        </p:nvSpPr>
        <p:spPr>
          <a:xfrm>
            <a:off x="766763" y="1231900"/>
            <a:ext cx="10718800" cy="5281613"/>
          </a:xfrm>
          <a:prstGeom prst="roundRect">
            <a:avLst>
              <a:gd name="adj" fmla="val 16667"/>
            </a:avLst>
          </a:prstGeom>
          <a:solidFill>
            <a:schemeClr val="bg1">
              <a:alpha val="79999"/>
            </a:schemeClr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28681" name="组合 22536"/>
          <p:cNvGrpSpPr/>
          <p:nvPr/>
        </p:nvGrpSpPr>
        <p:grpSpPr>
          <a:xfrm>
            <a:off x="1157605" y="2902268"/>
            <a:ext cx="9938385" cy="838200"/>
            <a:chOff x="0" y="0"/>
            <a:chExt cx="15652" cy="1320"/>
          </a:xfrm>
        </p:grpSpPr>
        <p:sp>
          <p:nvSpPr>
            <p:cNvPr id="28682" name="矩形 22537"/>
            <p:cNvSpPr/>
            <p:nvPr/>
          </p:nvSpPr>
          <p:spPr>
            <a:xfrm>
              <a:off x="0" y="0"/>
              <a:ext cx="15651" cy="1320"/>
            </a:xfrm>
            <a:prstGeom prst="rect">
              <a:avLst/>
            </a:prstGeom>
            <a:solidFill>
              <a:srgbClr val="3366FF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83" name="文本框 22538"/>
            <p:cNvSpPr txBox="1"/>
            <p:nvPr/>
          </p:nvSpPr>
          <p:spPr>
            <a:xfrm>
              <a:off x="0" y="176"/>
              <a:ext cx="15652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rPr>
                <a:t>黎族歌舞需要配合默契，是生活方式的展现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直接连接符 1638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0" name="椭圆 1638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椭圆 1638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椭圆 1638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 1639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4" name="矩形 1639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83f3b81d041471686ec8998819376c6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75030"/>
            <a:ext cx="12230735" cy="598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直接连接符 5121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0" name="椭圆 5122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椭圆 5123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椭圆 5124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3" name="椭圆 5125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4" name="矩形 5126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75" name="矩形 5127"/>
          <p:cNvSpPr/>
          <p:nvPr/>
        </p:nvSpPr>
        <p:spPr>
          <a:xfrm>
            <a:off x="3306763" y="1417638"/>
            <a:ext cx="5126037" cy="1025525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6" name="矩形 5128"/>
          <p:cNvSpPr/>
          <p:nvPr/>
        </p:nvSpPr>
        <p:spPr>
          <a:xfrm>
            <a:off x="3306763" y="2776538"/>
            <a:ext cx="5126037" cy="1025525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7" name="矩形 5129"/>
          <p:cNvSpPr/>
          <p:nvPr/>
        </p:nvSpPr>
        <p:spPr>
          <a:xfrm>
            <a:off x="3306763" y="4143375"/>
            <a:ext cx="5126037" cy="1025525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8" name="矩形 5130"/>
          <p:cNvSpPr/>
          <p:nvPr/>
        </p:nvSpPr>
        <p:spPr>
          <a:xfrm>
            <a:off x="3306763" y="5541963"/>
            <a:ext cx="5126037" cy="1023937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179" name="矩形 5131"/>
          <p:cNvSpPr/>
          <p:nvPr/>
        </p:nvSpPr>
        <p:spPr>
          <a:xfrm>
            <a:off x="3541713" y="1670050"/>
            <a:ext cx="4891087" cy="46021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一、指导思想与理论依据</a:t>
            </a:r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二、单元学习背景分析</a:t>
            </a:r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三、单元学习目标</a:t>
            </a:r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四、单元学习思路</a:t>
            </a:r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Picture 87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5588" y="4608513"/>
            <a:ext cx="4337050" cy="230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直接连接符 23554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99" name="椭圆 23555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9700" name="椭圆 23556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9701" name="椭圆 23557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9702" name="椭圆 23558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9703" name="矩形 23559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族之舞——4.民族之舞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704" name="矩形 23560" descr="water"/>
          <p:cNvSpPr>
            <a:spLocks noTextEdit="1"/>
          </p:cNvSpPr>
          <p:nvPr/>
        </p:nvSpPr>
        <p:spPr>
          <a:xfrm>
            <a:off x="3233738" y="2314575"/>
            <a:ext cx="5910262" cy="107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blipFill rotWithShape="0">
                  <a:blip r:embed="rId2"/>
                </a:blipFill>
                <a:effectLst>
                  <a:outerShdw dist="107763" dir="13499999" sx="125000" sy="125000" rotWithShape="0">
                    <a:srgbClr val="C7DFD3">
                      <a:alpha val="78998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民族之舞</a:t>
            </a:r>
            <a:endParaRPr lang="zh-CN" altLang="en-US" sz="3600">
              <a:ln w="9525" cap="flat" cmpd="sng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blipFill rotWithShape="0">
                <a:blip r:embed="rId2"/>
              </a:blipFill>
              <a:effectLst>
                <a:outerShdw dist="107763" dir="13499999" sx="125000" sy="125000" rotWithShape="0">
                  <a:srgbClr val="C7DFD3">
                    <a:alpha val="78998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705" name="文本框 23561"/>
          <p:cNvSpPr txBox="1"/>
          <p:nvPr/>
        </p:nvSpPr>
        <p:spPr>
          <a:xfrm>
            <a:off x="2587625" y="4089400"/>
            <a:ext cx="7186613" cy="517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2800" dirty="0">
                <a:latin typeface="Arial" panose="020B0604020202090204" pitchFamily="34" charset="0"/>
                <a:ea typeface="宋体" panose="02010600030101010101" pitchFamily="2" charset="-122"/>
              </a:rPr>
              <a:t>课时：第4课时        执教年级：四年级</a:t>
            </a:r>
            <a:endParaRPr lang="zh-CN" altLang="en-US" sz="2800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29706" name="Picture 88" descr="14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875" y="2305050"/>
            <a:ext cx="3716338" cy="460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89" descr="14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38" y="4606925"/>
            <a:ext cx="3238500" cy="2454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5602" name="直接连接符 20481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03" name="椭圆 20482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椭圆 20483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5605" name="椭圆 20484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椭圆 20485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5607" name="矩形 20486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608" name="圆角矩形 20487"/>
          <p:cNvSpPr/>
          <p:nvPr/>
        </p:nvSpPr>
        <p:spPr>
          <a:xfrm>
            <a:off x="766763" y="1047750"/>
            <a:ext cx="10718800" cy="54657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25609" name="Picture 93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047750"/>
            <a:ext cx="9080500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9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88" y="765175"/>
            <a:ext cx="3411537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1" name="矩形 20490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文本框 20491"/>
          <p:cNvSpPr txBox="1"/>
          <p:nvPr/>
        </p:nvSpPr>
        <p:spPr>
          <a:xfrm>
            <a:off x="1428750" y="6054725"/>
            <a:ext cx="9688513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：哪个音乐要素变化了？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6626" name="直接连接符 20481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27" name="椭圆 20482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6628" name="椭圆 20483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6629" name="椭圆 20484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6630" name="椭圆 20485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6631" name="矩形 20486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632" name="圆角矩形 20487"/>
          <p:cNvSpPr/>
          <p:nvPr/>
        </p:nvSpPr>
        <p:spPr>
          <a:xfrm>
            <a:off x="766763" y="1016000"/>
            <a:ext cx="10718800" cy="54657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08150" y="1069975"/>
            <a:ext cx="8694420" cy="4790440"/>
            <a:chOff x="2690" y="1685"/>
            <a:chExt cx="13692" cy="7544"/>
          </a:xfrm>
        </p:grpSpPr>
        <p:pic>
          <p:nvPicPr>
            <p:cNvPr id="26636" name="图片 1" descr="WechatIMG1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0" y="1685"/>
              <a:ext cx="13693" cy="75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" name="图片 1" descr="WechatIMG165"/>
            <p:cNvPicPr>
              <a:picLocks noChangeAspect="1"/>
            </p:cNvPicPr>
            <p:nvPr/>
          </p:nvPicPr>
          <p:blipFill>
            <a:blip r:embed="rId2"/>
            <a:srcRect l="17907" t="23035" r="73293" b="75414"/>
            <a:stretch>
              <a:fillRect/>
            </a:stretch>
          </p:blipFill>
          <p:spPr>
            <a:xfrm>
              <a:off x="8351" y="3420"/>
              <a:ext cx="1205" cy="1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4" descr="WechatIMG165"/>
            <p:cNvPicPr>
              <a:picLocks noChangeAspect="1"/>
            </p:cNvPicPr>
            <p:nvPr/>
          </p:nvPicPr>
          <p:blipFill>
            <a:blip r:embed="rId2"/>
            <a:srcRect l="17907" t="23035" r="73293" b="75414"/>
            <a:stretch>
              <a:fillRect/>
            </a:stretch>
          </p:blipFill>
          <p:spPr>
            <a:xfrm>
              <a:off x="8383" y="5134"/>
              <a:ext cx="1205" cy="1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6633" name="Picture 9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88" y="765175"/>
            <a:ext cx="3411537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4" name="矩形 20490"/>
          <p:cNvSpPr/>
          <p:nvPr/>
        </p:nvSpPr>
        <p:spPr>
          <a:xfrm>
            <a:off x="12700" y="5994400"/>
            <a:ext cx="12201525" cy="838200"/>
          </a:xfrm>
          <a:prstGeom prst="rect">
            <a:avLst/>
          </a:prstGeom>
          <a:solidFill>
            <a:srgbClr val="3366FF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6635" name="文本框 20491"/>
          <p:cNvSpPr txBox="1"/>
          <p:nvPr/>
        </p:nvSpPr>
        <p:spPr>
          <a:xfrm>
            <a:off x="1428750" y="6054725"/>
            <a:ext cx="9688513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学习任务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：哪个</a:t>
            </a:r>
            <a:r>
              <a:rPr lang="zh-CN" altLang="en-US" sz="3600" b="1" dirty="0">
                <a:solidFill>
                  <a:schemeClr val="bg1"/>
                </a:solidFill>
                <a:ea typeface="楷体" panose="02010609060101010101" pitchFamily="49" charset="-122"/>
                <a:sym typeface="+mn-ea"/>
              </a:rPr>
              <a:t>音乐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要素变化了？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4825" y="1069975"/>
            <a:ext cx="441325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987675" y="1069975"/>
            <a:ext cx="498475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" name="矩形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4825" y="968375"/>
            <a:ext cx="699770" cy="958215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zh-CN" altLang="en-US">
                <a:noFill/>
              </a:rPr>
              <a:t> </a:t>
            </a:r>
            <a:endParaRPr lang="zh-CN" alt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直接连接符 1638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10" name="椭圆 1638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椭圆 1638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椭圆 1638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 1639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874395"/>
            <a:ext cx="12212955" cy="6011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14" name="矩形 1639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027430" y="915670"/>
            <a:ext cx="10295890" cy="5911850"/>
            <a:chOff x="1618" y="1537"/>
            <a:chExt cx="16214" cy="9310"/>
          </a:xfrm>
        </p:grpSpPr>
        <p:grpSp>
          <p:nvGrpSpPr>
            <p:cNvPr id="35" name="组合 34"/>
            <p:cNvGrpSpPr/>
            <p:nvPr/>
          </p:nvGrpSpPr>
          <p:grpSpPr>
            <a:xfrm>
              <a:off x="1651" y="1537"/>
              <a:ext cx="16180" cy="1360"/>
              <a:chOff x="1651" y="2047"/>
              <a:chExt cx="16180" cy="1360"/>
            </a:xfrm>
          </p:grpSpPr>
          <p:sp>
            <p:nvSpPr>
              <p:cNvPr id="23561" name="矩形 15361"/>
              <p:cNvSpPr/>
              <p:nvPr/>
            </p:nvSpPr>
            <p:spPr>
              <a:xfrm>
                <a:off x="1651" y="2047"/>
                <a:ext cx="16181" cy="1361"/>
              </a:xfrm>
              <a:prstGeom prst="rect">
                <a:avLst/>
              </a:prstGeom>
              <a:solidFill>
                <a:srgbClr val="3366FF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62" name="文本框 15368"/>
              <p:cNvSpPr txBox="1"/>
              <p:nvPr/>
            </p:nvSpPr>
            <p:spPr>
              <a:xfrm>
                <a:off x="4605" y="2318"/>
                <a:ext cx="10882" cy="7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lang="zh-CN" altLang="en-US" sz="3200" b="1" dirty="0">
                    <a:solidFill>
                      <a:schemeClr val="bg1"/>
                    </a:solidFill>
                    <a:latin typeface="Arial" panose="020B0604020202090204" pitchFamily="34" charset="0"/>
                    <a:ea typeface="楷体" panose="02010609060101010101" pitchFamily="49" charset="-122"/>
                  </a:rPr>
                  <a:t>小组创编跳柴舞任务单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618" y="3057"/>
              <a:ext cx="16214" cy="7791"/>
              <a:chOff x="2680" y="1417"/>
              <a:chExt cx="16580" cy="9402"/>
            </a:xfrm>
          </p:grpSpPr>
          <p:grpSp>
            <p:nvGrpSpPr>
              <p:cNvPr id="12" name="组合 11"/>
              <p:cNvGrpSpPr/>
              <p:nvPr/>
            </p:nvGrpSpPr>
            <p:grpSpPr>
              <a:xfrm rot="0">
                <a:off x="2680" y="3747"/>
                <a:ext cx="16554" cy="7072"/>
                <a:chOff x="3260" y="2717"/>
                <a:chExt cx="16554" cy="8022"/>
              </a:xfrm>
            </p:grpSpPr>
            <p:grpSp>
              <p:nvGrpSpPr>
                <p:cNvPr id="13" name="组合 12"/>
                <p:cNvGrpSpPr/>
                <p:nvPr/>
              </p:nvGrpSpPr>
              <p:grpSpPr>
                <a:xfrm>
                  <a:off x="6294" y="2717"/>
                  <a:ext cx="13520" cy="8022"/>
                  <a:chOff x="6294" y="2717"/>
                  <a:chExt cx="13520" cy="8022"/>
                </a:xfrm>
                <a:solidFill>
                  <a:srgbClr val="CCCCFF"/>
                </a:solidFill>
              </p:grpSpPr>
              <p:sp>
                <p:nvSpPr>
                  <p:cNvPr id="14" name="矩形 13"/>
                  <p:cNvSpPr/>
                  <p:nvPr/>
                </p:nvSpPr>
                <p:spPr>
                  <a:xfrm>
                    <a:off x="6321" y="2717"/>
                    <a:ext cx="13493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矩形 14"/>
                  <p:cNvSpPr/>
                  <p:nvPr/>
                </p:nvSpPr>
                <p:spPr>
                  <a:xfrm>
                    <a:off x="6294" y="5509"/>
                    <a:ext cx="13519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矩形 16"/>
                  <p:cNvSpPr/>
                  <p:nvPr/>
                </p:nvSpPr>
                <p:spPr>
                  <a:xfrm>
                    <a:off x="6294" y="8300"/>
                    <a:ext cx="13520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3260" y="2717"/>
                  <a:ext cx="3061" cy="8022"/>
                  <a:chOff x="3260" y="2717"/>
                  <a:chExt cx="3061" cy="8022"/>
                </a:xfrm>
              </p:grpSpPr>
              <p:sp>
                <p:nvSpPr>
                  <p:cNvPr id="21" name="矩形 20"/>
                  <p:cNvSpPr/>
                  <p:nvPr/>
                </p:nvSpPr>
                <p:spPr>
                  <a:xfrm>
                    <a:off x="3269" y="2717"/>
                    <a:ext cx="3052" cy="2439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3260" y="5508"/>
                    <a:ext cx="3034" cy="2441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3260" y="8298"/>
                    <a:ext cx="3034" cy="2441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31" name="组合 30"/>
              <p:cNvGrpSpPr/>
              <p:nvPr/>
            </p:nvGrpSpPr>
            <p:grpSpPr>
              <a:xfrm>
                <a:off x="2707" y="1417"/>
                <a:ext cx="16553" cy="2150"/>
                <a:chOff x="2647" y="1417"/>
                <a:chExt cx="16553" cy="2150"/>
              </a:xfrm>
            </p:grpSpPr>
            <p:sp>
              <p:nvSpPr>
                <p:cNvPr id="32" name="矩形 31"/>
                <p:cNvSpPr/>
                <p:nvPr/>
              </p:nvSpPr>
              <p:spPr>
                <a:xfrm>
                  <a:off x="5681" y="1417"/>
                  <a:ext cx="13519" cy="2150"/>
                </a:xfrm>
                <a:prstGeom prst="rect">
                  <a:avLst/>
                </a:prstGeom>
                <a:solidFill>
                  <a:srgbClr val="CC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2647" y="1417"/>
                  <a:ext cx="3034" cy="2150"/>
                </a:xfrm>
                <a:prstGeom prst="rect">
                  <a:avLst/>
                </a:prstGeom>
                <a:solidFill>
                  <a:srgbClr val="FD717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36" name="Rectangle 5"/>
          <p:cNvSpPr/>
          <p:nvPr/>
        </p:nvSpPr>
        <p:spPr>
          <a:xfrm>
            <a:off x="1227455" y="2304415"/>
            <a:ext cx="16071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创编要求：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Rectangle 5"/>
          <p:cNvSpPr/>
          <p:nvPr/>
        </p:nvSpPr>
        <p:spPr>
          <a:xfrm>
            <a:off x="1227455" y="3472815"/>
            <a:ext cx="16071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范例：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Rectangle 5"/>
          <p:cNvSpPr/>
          <p:nvPr/>
        </p:nvSpPr>
        <p:spPr>
          <a:xfrm>
            <a:off x="1227455" y="4757420"/>
            <a:ext cx="160718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创编：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Rectangle 5"/>
          <p:cNvSpPr/>
          <p:nvPr/>
        </p:nvSpPr>
        <p:spPr>
          <a:xfrm>
            <a:off x="963295" y="5932805"/>
            <a:ext cx="2023745" cy="6781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ctr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一句话总结黎族跳柴舞的特点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748530" y="3147060"/>
            <a:ext cx="5403850" cy="1093470"/>
            <a:chOff x="7069" y="3010"/>
            <a:chExt cx="11198" cy="2145"/>
          </a:xfrm>
        </p:grpSpPr>
        <p:grpSp>
          <p:nvGrpSpPr>
            <p:cNvPr id="45" name="组合 12"/>
            <p:cNvGrpSpPr/>
            <p:nvPr/>
          </p:nvGrpSpPr>
          <p:grpSpPr>
            <a:xfrm>
              <a:off x="7069" y="3010"/>
              <a:ext cx="11198" cy="2091"/>
              <a:chOff x="3193" y="2334"/>
              <a:chExt cx="13276" cy="2963"/>
            </a:xfrm>
          </p:grpSpPr>
          <p:grpSp>
            <p:nvGrpSpPr>
              <p:cNvPr id="46" name="组合 17424"/>
              <p:cNvGrpSpPr/>
              <p:nvPr/>
            </p:nvGrpSpPr>
            <p:grpSpPr>
              <a:xfrm rot="0">
                <a:off x="3193" y="2334"/>
                <a:ext cx="13276" cy="1363"/>
                <a:chOff x="0" y="0"/>
                <a:chExt cx="13275" cy="1362"/>
              </a:xfrm>
            </p:grpSpPr>
            <p:sp>
              <p:nvSpPr>
                <p:cNvPr id="47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1" name="组合 17424"/>
              <p:cNvGrpSpPr/>
              <p:nvPr/>
            </p:nvGrpSpPr>
            <p:grpSpPr>
              <a:xfrm rot="0">
                <a:off x="3193" y="3934"/>
                <a:ext cx="13276" cy="1363"/>
                <a:chOff x="0" y="0"/>
                <a:chExt cx="13275" cy="1362"/>
              </a:xfrm>
            </p:grpSpPr>
            <p:sp>
              <p:nvSpPr>
                <p:cNvPr id="52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58" name="直接连接符 57"/>
            <p:cNvCxnSpPr>
              <a:stCxn id="47" idx="0"/>
              <a:endCxn id="47" idx="2"/>
            </p:cNvCxnSpPr>
            <p:nvPr/>
          </p:nvCxnSpPr>
          <p:spPr>
            <a:xfrm>
              <a:off x="8469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11269" y="302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14068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16868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8469" y="413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11269" y="4193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14068" y="4193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16867" y="413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5" name="组合 124"/>
          <p:cNvGrpSpPr/>
          <p:nvPr/>
        </p:nvGrpSpPr>
        <p:grpSpPr>
          <a:xfrm>
            <a:off x="3693795" y="3071287"/>
            <a:ext cx="6502400" cy="1198026"/>
            <a:chOff x="5570" y="2908"/>
            <a:chExt cx="10240" cy="1887"/>
          </a:xfrm>
        </p:grpSpPr>
        <p:grpSp>
          <p:nvGrpSpPr>
            <p:cNvPr id="90" name="组合 89"/>
            <p:cNvGrpSpPr/>
            <p:nvPr/>
          </p:nvGrpSpPr>
          <p:grpSpPr>
            <a:xfrm>
              <a:off x="5570" y="3156"/>
              <a:ext cx="1650" cy="1480"/>
              <a:chOff x="5570" y="3156"/>
              <a:chExt cx="1650" cy="1480"/>
            </a:xfrm>
          </p:grpSpPr>
          <p:sp>
            <p:nvSpPr>
              <p:cNvPr id="42" name="Rectangle 5"/>
              <p:cNvSpPr/>
              <p:nvPr/>
            </p:nvSpPr>
            <p:spPr>
              <a:xfrm>
                <a:off x="5570" y="3156"/>
                <a:ext cx="1651" cy="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noAutofit/>
              </a:bodyPr>
              <a:p>
                <a:pPr algn="ctr" fontAlgn="ctr">
                  <a:lnSpc>
                    <a:spcPct val="100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打柴：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3" name="Rectangle 5"/>
              <p:cNvSpPr/>
              <p:nvPr/>
            </p:nvSpPr>
            <p:spPr>
              <a:xfrm>
                <a:off x="5570" y="3976"/>
                <a:ext cx="1651" cy="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noAutofit/>
              </a:bodyPr>
              <a:p>
                <a:pPr algn="ctr" fontAlgn="ctr">
                  <a:lnSpc>
                    <a:spcPct val="100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跳柴：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7194" y="2908"/>
              <a:ext cx="8616" cy="1887"/>
              <a:chOff x="2468" y="3047"/>
              <a:chExt cx="8504" cy="2166"/>
            </a:xfrm>
          </p:grpSpPr>
          <p:sp>
            <p:nvSpPr>
              <p:cNvPr id="102" name="Rectangle 5"/>
              <p:cNvSpPr/>
              <p:nvPr/>
            </p:nvSpPr>
            <p:spPr>
              <a:xfrm>
                <a:off x="2468" y="3063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蹲    蹲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3" name="Rectangle 5"/>
              <p:cNvSpPr/>
              <p:nvPr/>
            </p:nvSpPr>
            <p:spPr>
              <a:xfrm>
                <a:off x="4528" y="3096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点    点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4" name="Rectangle 5"/>
              <p:cNvSpPr/>
              <p:nvPr/>
            </p:nvSpPr>
            <p:spPr>
              <a:xfrm>
                <a:off x="6641" y="3093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跳    跳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5" name="Rectangle 5"/>
              <p:cNvSpPr/>
              <p:nvPr/>
            </p:nvSpPr>
            <p:spPr>
              <a:xfrm>
                <a:off x="8738" y="3047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蹲    蹲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6" name="Rectangle 5"/>
              <p:cNvSpPr/>
              <p:nvPr/>
            </p:nvSpPr>
            <p:spPr>
              <a:xfrm>
                <a:off x="2468" y="4147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开    合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7" name="Rectangle 5"/>
              <p:cNvSpPr/>
              <p:nvPr/>
            </p:nvSpPr>
            <p:spPr>
              <a:xfrm>
                <a:off x="4528" y="4140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开    合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8" name="Rectangle 5"/>
              <p:cNvSpPr/>
              <p:nvPr/>
            </p:nvSpPr>
            <p:spPr>
              <a:xfrm>
                <a:off x="6641" y="4138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开</a:t>
                </a:r>
                <a:r>
                  <a:rPr lang="en-US" altLang="zh-CN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开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09" name="Rectangle 5"/>
              <p:cNvSpPr/>
              <p:nvPr/>
            </p:nvSpPr>
            <p:spPr>
              <a:xfrm>
                <a:off x="8738" y="4126"/>
                <a:ext cx="2234" cy="10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 fontAlgn="ctr">
                  <a:lnSpc>
                    <a:spcPct val="135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合</a:t>
                </a:r>
                <a:r>
                  <a:rPr lang="en-US" altLang="zh-CN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合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24" name="组合 123"/>
          <p:cNvGrpSpPr/>
          <p:nvPr/>
        </p:nvGrpSpPr>
        <p:grpSpPr>
          <a:xfrm>
            <a:off x="3664585" y="4439920"/>
            <a:ext cx="6490335" cy="1093470"/>
            <a:chOff x="5571" y="4958"/>
            <a:chExt cx="10221" cy="1722"/>
          </a:xfrm>
        </p:grpSpPr>
        <p:grpSp>
          <p:nvGrpSpPr>
            <p:cNvPr id="91" name="组合 90"/>
            <p:cNvGrpSpPr/>
            <p:nvPr/>
          </p:nvGrpSpPr>
          <p:grpSpPr>
            <a:xfrm>
              <a:off x="5571" y="5044"/>
              <a:ext cx="1650" cy="1480"/>
              <a:chOff x="5570" y="3156"/>
              <a:chExt cx="1650" cy="1480"/>
            </a:xfrm>
          </p:grpSpPr>
          <p:sp>
            <p:nvSpPr>
              <p:cNvPr id="92" name="Rectangle 5"/>
              <p:cNvSpPr/>
              <p:nvPr/>
            </p:nvSpPr>
            <p:spPr>
              <a:xfrm>
                <a:off x="5570" y="3156"/>
                <a:ext cx="1651" cy="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noAutofit/>
              </a:bodyPr>
              <a:p>
                <a:pPr algn="ctr" fontAlgn="ctr">
                  <a:lnSpc>
                    <a:spcPct val="100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打柴：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93" name="Rectangle 5"/>
              <p:cNvSpPr/>
              <p:nvPr/>
            </p:nvSpPr>
            <p:spPr>
              <a:xfrm>
                <a:off x="5570" y="3976"/>
                <a:ext cx="1651" cy="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noAutofit/>
              </a:bodyPr>
              <a:p>
                <a:pPr algn="ctr" fontAlgn="ctr">
                  <a:lnSpc>
                    <a:spcPct val="100000"/>
                  </a:lnSpc>
                </a:pPr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跳柴：</a:t>
                </a:r>
                <a:endPara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7282" y="4958"/>
              <a:ext cx="8510" cy="1722"/>
              <a:chOff x="7069" y="3010"/>
              <a:chExt cx="11198" cy="2145"/>
            </a:xfrm>
          </p:grpSpPr>
          <p:grpSp>
            <p:nvGrpSpPr>
              <p:cNvPr id="95" name="组合 12"/>
              <p:cNvGrpSpPr/>
              <p:nvPr/>
            </p:nvGrpSpPr>
            <p:grpSpPr>
              <a:xfrm>
                <a:off x="7069" y="3010"/>
                <a:ext cx="11198" cy="2091"/>
                <a:chOff x="3193" y="2334"/>
                <a:chExt cx="13276" cy="2963"/>
              </a:xfrm>
            </p:grpSpPr>
            <p:grpSp>
              <p:nvGrpSpPr>
                <p:cNvPr id="96" name="组合 17424"/>
                <p:cNvGrpSpPr/>
                <p:nvPr/>
              </p:nvGrpSpPr>
              <p:grpSpPr>
                <a:xfrm rot="0">
                  <a:off x="3193" y="2334"/>
                  <a:ext cx="13276" cy="1363"/>
                  <a:chOff x="0" y="0"/>
                  <a:chExt cx="13275" cy="1362"/>
                </a:xfrm>
              </p:grpSpPr>
              <p:sp>
                <p:nvSpPr>
                  <p:cNvPr id="97" name="矩形 17425"/>
                  <p:cNvSpPr/>
                  <p:nvPr/>
                </p:nvSpPr>
                <p:spPr>
                  <a:xfrm>
                    <a:off x="0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8" name="矩形 17426"/>
                  <p:cNvSpPr/>
                  <p:nvPr/>
                </p:nvSpPr>
                <p:spPr>
                  <a:xfrm>
                    <a:off x="3319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9" name="矩形 17427"/>
                  <p:cNvSpPr/>
                  <p:nvPr/>
                </p:nvSpPr>
                <p:spPr>
                  <a:xfrm>
                    <a:off x="6638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0" name="矩形 17428"/>
                  <p:cNvSpPr/>
                  <p:nvPr/>
                </p:nvSpPr>
                <p:spPr>
                  <a:xfrm>
                    <a:off x="9957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01" name="组合 17424"/>
                <p:cNvGrpSpPr/>
                <p:nvPr/>
              </p:nvGrpSpPr>
              <p:grpSpPr>
                <a:xfrm rot="0">
                  <a:off x="3193" y="3934"/>
                  <a:ext cx="13276" cy="1363"/>
                  <a:chOff x="0" y="0"/>
                  <a:chExt cx="13275" cy="1362"/>
                </a:xfrm>
              </p:grpSpPr>
              <p:sp>
                <p:nvSpPr>
                  <p:cNvPr id="111" name="矩形 17425"/>
                  <p:cNvSpPr/>
                  <p:nvPr/>
                </p:nvSpPr>
                <p:spPr>
                  <a:xfrm>
                    <a:off x="0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2" name="矩形 17426"/>
                  <p:cNvSpPr/>
                  <p:nvPr/>
                </p:nvSpPr>
                <p:spPr>
                  <a:xfrm>
                    <a:off x="3319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3" name="矩形 17427"/>
                  <p:cNvSpPr/>
                  <p:nvPr/>
                </p:nvSpPr>
                <p:spPr>
                  <a:xfrm>
                    <a:off x="6638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4" name="矩形 17428"/>
                  <p:cNvSpPr/>
                  <p:nvPr/>
                </p:nvSpPr>
                <p:spPr>
                  <a:xfrm>
                    <a:off x="9957" y="0"/>
                    <a:ext cx="3319" cy="13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 sz="100" dirty="0">
                      <a:latin typeface="Arial" panose="020B060402020209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cxnSp>
            <p:nvCxnSpPr>
              <p:cNvPr id="115" name="直接连接符 114"/>
              <p:cNvCxnSpPr>
                <a:stCxn id="97" idx="0"/>
                <a:endCxn id="97" idx="2"/>
              </p:cNvCxnSpPr>
              <p:nvPr/>
            </p:nvCxnSpPr>
            <p:spPr>
              <a:xfrm>
                <a:off x="8469" y="3010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11269" y="3029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14068" y="3010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6868" y="3010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8469" y="4139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11269" y="4193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14068" y="4193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16867" y="4139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ectangle 5"/>
          <p:cNvSpPr/>
          <p:nvPr/>
        </p:nvSpPr>
        <p:spPr>
          <a:xfrm>
            <a:off x="3664585" y="2034540"/>
            <a:ext cx="7308215" cy="8572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（1）先创编打柴舞节奏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（2）根据打柴舞节奏，创编跳柴舞。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ctr">
              <a:lnSpc>
                <a:spcPct val="10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（3）小组合作，2人打柴，2人跳柴，创编跳柴舞。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558" name="椭圆 15366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-712470" y="-842645"/>
            <a:ext cx="2997835" cy="2703195"/>
            <a:chOff x="-1122" y="-1327"/>
            <a:chExt cx="4721" cy="4257"/>
          </a:xfrm>
        </p:grpSpPr>
        <p:sp>
          <p:nvSpPr>
            <p:cNvPr id="23555" name="椭圆 15363"/>
            <p:cNvSpPr/>
            <p:nvPr/>
          </p:nvSpPr>
          <p:spPr>
            <a:xfrm>
              <a:off x="1545" y="-765"/>
              <a:ext cx="2055" cy="2143"/>
            </a:xfrm>
            <a:prstGeom prst="ellipse">
              <a:avLst/>
            </a:prstGeom>
            <a:solidFill>
              <a:srgbClr val="00FF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56" name="椭圆 15364"/>
            <p:cNvSpPr/>
            <p:nvPr/>
          </p:nvSpPr>
          <p:spPr>
            <a:xfrm>
              <a:off x="1208" y="780"/>
              <a:ext cx="2052" cy="2150"/>
            </a:xfrm>
            <a:prstGeom prst="ellipse">
              <a:avLst/>
            </a:prstGeom>
            <a:solidFill>
              <a:srgbClr val="0080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57" name="椭圆 15365"/>
            <p:cNvSpPr/>
            <p:nvPr/>
          </p:nvSpPr>
          <p:spPr>
            <a:xfrm>
              <a:off x="-1122" y="-1327"/>
              <a:ext cx="3422" cy="3582"/>
            </a:xfrm>
            <a:prstGeom prst="ellipse">
              <a:avLst/>
            </a:prstGeom>
            <a:solidFill>
              <a:srgbClr val="FF9900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3554" name="直接连接符 15362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2" name="组合 81"/>
          <p:cNvGrpSpPr/>
          <p:nvPr/>
        </p:nvGrpSpPr>
        <p:grpSpPr>
          <a:xfrm>
            <a:off x="-403860" y="899795"/>
            <a:ext cx="12616180" cy="5955030"/>
            <a:chOff x="-636" y="1417"/>
            <a:chExt cx="19868" cy="9378"/>
          </a:xfrm>
        </p:grpSpPr>
        <p:grpSp>
          <p:nvGrpSpPr>
            <p:cNvPr id="23560" name="组合 2"/>
            <p:cNvGrpSpPr/>
            <p:nvPr/>
          </p:nvGrpSpPr>
          <p:grpSpPr>
            <a:xfrm>
              <a:off x="-636" y="1417"/>
              <a:ext cx="19869" cy="9378"/>
              <a:chOff x="-799" y="1377"/>
              <a:chExt cx="24268" cy="9377"/>
            </a:xfrm>
          </p:grpSpPr>
          <p:sp>
            <p:nvSpPr>
              <p:cNvPr id="23561" name="矩形 15361"/>
              <p:cNvSpPr/>
              <p:nvPr/>
            </p:nvSpPr>
            <p:spPr>
              <a:xfrm>
                <a:off x="17" y="1377"/>
                <a:ext cx="19215" cy="9377"/>
              </a:xfrm>
              <a:prstGeom prst="rect">
                <a:avLst/>
              </a:prstGeom>
              <a:solidFill>
                <a:srgbClr val="3366FF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en-US" dirty="0">
                  <a:latin typeface="Arial" panose="020B060402020209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62" name="文本框 15368"/>
              <p:cNvSpPr txBox="1"/>
              <p:nvPr/>
            </p:nvSpPr>
            <p:spPr>
              <a:xfrm>
                <a:off x="-799" y="2040"/>
                <a:ext cx="4905" cy="13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3200" b="1" dirty="0">
                    <a:solidFill>
                      <a:schemeClr val="bg1"/>
                    </a:solidFill>
                    <a:latin typeface="Arial" panose="020B0604020202090204" pitchFamily="34" charset="0"/>
                    <a:ea typeface="楷体" panose="02010609060101010101" pitchFamily="49" charset="-122"/>
                  </a:rPr>
                  <a:t>任务单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90204" pitchFamily="34" charset="0"/>
                  <a:ea typeface="楷体" panose="02010609060101010101" pitchFamily="49" charset="-122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3260" y="1380"/>
                <a:ext cx="20209" cy="93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695" y="3031"/>
              <a:ext cx="1354" cy="6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440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《黎族跳柴》</a:t>
              </a:r>
              <a:endParaRPr lang="zh-CN" altLang="en-US" sz="4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701800" y="899795"/>
            <a:ext cx="10540365" cy="5970270"/>
            <a:chOff x="2680" y="1417"/>
            <a:chExt cx="16599" cy="9402"/>
          </a:xfrm>
        </p:grpSpPr>
        <p:grpSp>
          <p:nvGrpSpPr>
            <p:cNvPr id="83" name="组合 82"/>
            <p:cNvGrpSpPr/>
            <p:nvPr/>
          </p:nvGrpSpPr>
          <p:grpSpPr>
            <a:xfrm>
              <a:off x="2680" y="3711"/>
              <a:ext cx="16573" cy="7108"/>
              <a:chOff x="2680" y="2756"/>
              <a:chExt cx="16573" cy="8063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2680" y="2797"/>
                <a:ext cx="16554" cy="8022"/>
                <a:chOff x="3260" y="2717"/>
                <a:chExt cx="16554" cy="8022"/>
              </a:xfrm>
            </p:grpSpPr>
            <p:grpSp>
              <p:nvGrpSpPr>
                <p:cNvPr id="7" name="组合 6"/>
                <p:cNvGrpSpPr/>
                <p:nvPr/>
              </p:nvGrpSpPr>
              <p:grpSpPr>
                <a:xfrm>
                  <a:off x="6294" y="2717"/>
                  <a:ext cx="13520" cy="8022"/>
                  <a:chOff x="6294" y="2717"/>
                  <a:chExt cx="13520" cy="8022"/>
                </a:xfrm>
                <a:solidFill>
                  <a:srgbClr val="CCCCFF"/>
                </a:solidFill>
              </p:grpSpPr>
              <p:sp>
                <p:nvSpPr>
                  <p:cNvPr id="4" name="矩形 3"/>
                  <p:cNvSpPr/>
                  <p:nvPr/>
                </p:nvSpPr>
                <p:spPr>
                  <a:xfrm>
                    <a:off x="6294" y="2717"/>
                    <a:ext cx="13519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" name="矩形 4"/>
                  <p:cNvSpPr/>
                  <p:nvPr/>
                </p:nvSpPr>
                <p:spPr>
                  <a:xfrm>
                    <a:off x="6294" y="5509"/>
                    <a:ext cx="13519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矩形 5"/>
                  <p:cNvSpPr/>
                  <p:nvPr/>
                </p:nvSpPr>
                <p:spPr>
                  <a:xfrm>
                    <a:off x="6294" y="8300"/>
                    <a:ext cx="13520" cy="2439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9" name="组合 78"/>
                <p:cNvGrpSpPr/>
                <p:nvPr/>
              </p:nvGrpSpPr>
              <p:grpSpPr>
                <a:xfrm>
                  <a:off x="3260" y="2717"/>
                  <a:ext cx="3034" cy="8021"/>
                  <a:chOff x="3260" y="2717"/>
                  <a:chExt cx="3034" cy="8021"/>
                </a:xfrm>
              </p:grpSpPr>
              <p:sp>
                <p:nvSpPr>
                  <p:cNvPr id="3" name="矩形 2"/>
                  <p:cNvSpPr/>
                  <p:nvPr/>
                </p:nvSpPr>
                <p:spPr>
                  <a:xfrm>
                    <a:off x="3260" y="2717"/>
                    <a:ext cx="3034" cy="2439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7" name="矩形 76"/>
                  <p:cNvSpPr/>
                  <p:nvPr/>
                </p:nvSpPr>
                <p:spPr>
                  <a:xfrm>
                    <a:off x="3260" y="5508"/>
                    <a:ext cx="3034" cy="2441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8" name="矩形 77"/>
                  <p:cNvSpPr/>
                  <p:nvPr/>
                </p:nvSpPr>
                <p:spPr>
                  <a:xfrm>
                    <a:off x="3260" y="8298"/>
                    <a:ext cx="3034" cy="2441"/>
                  </a:xfrm>
                  <a:prstGeom prst="rect">
                    <a:avLst/>
                  </a:prstGeom>
                  <a:solidFill>
                    <a:srgbClr val="FD71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56" name="组合 55"/>
              <p:cNvGrpSpPr/>
              <p:nvPr/>
            </p:nvGrpSpPr>
            <p:grpSpPr>
              <a:xfrm>
                <a:off x="14333" y="2756"/>
                <a:ext cx="4920" cy="2481"/>
                <a:chOff x="14333" y="2756"/>
                <a:chExt cx="4920" cy="2481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14333" y="2797"/>
                  <a:ext cx="4920" cy="244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Rectangle 5"/>
                <p:cNvSpPr/>
                <p:nvPr/>
              </p:nvSpPr>
              <p:spPr>
                <a:xfrm>
                  <a:off x="14353" y="2756"/>
                  <a:ext cx="1027" cy="246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p>
                  <a:pPr algn="ctr" fontAlgn="ctr">
                    <a:lnSpc>
                      <a:spcPct val="155000"/>
                    </a:lnSpc>
                  </a:pPr>
                  <a:r>
                    <a:rPr lang="zh-CN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队</a:t>
                  </a:r>
                  <a:endParaRPr lang="zh-CN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  <a:p>
                  <a:pPr algn="ctr" fontAlgn="ctr">
                    <a:lnSpc>
                      <a:spcPct val="155000"/>
                    </a:lnSpc>
                  </a:pPr>
                  <a:r>
                    <a:rPr lang="zh-CN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形</a:t>
                  </a:r>
                  <a:endParaRPr lang="zh-CN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  <a:p>
                  <a:pPr algn="ctr" fontAlgn="ctr">
                    <a:lnSpc>
                      <a:spcPct val="155000"/>
                    </a:lnSpc>
                  </a:pPr>
                  <a:r>
                    <a:rPr lang="zh-CN" altLang="en-US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图</a:t>
                  </a:r>
                  <a:r>
                    <a:rPr lang="en-US" altLang="zh-CN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 </a:t>
                  </a:r>
                  <a:endParaRPr lang="en-US" altLang="zh-CN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14333" y="5577"/>
                <a:ext cx="4920" cy="2462"/>
                <a:chOff x="14333" y="5577"/>
                <a:chExt cx="4920" cy="2462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14333" y="5589"/>
                  <a:ext cx="4920" cy="244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" name="Rectangle 5"/>
                <p:cNvSpPr/>
                <p:nvPr/>
              </p:nvSpPr>
              <p:spPr>
                <a:xfrm>
                  <a:off x="14353" y="5577"/>
                  <a:ext cx="1027" cy="246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p>
                  <a:pPr algn="ctr" fontAlgn="ctr">
                    <a:lnSpc>
                      <a:spcPct val="155000"/>
                    </a:lnSpc>
                  </a:pPr>
                  <a:r>
                    <a:rPr lang="zh-CN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队</a:t>
                  </a:r>
                  <a:endParaRPr lang="zh-CN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  <a:p>
                  <a:pPr algn="ctr" fontAlgn="ctr">
                    <a:lnSpc>
                      <a:spcPct val="155000"/>
                    </a:lnSpc>
                  </a:pPr>
                  <a:r>
                    <a:rPr lang="zh-CN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形</a:t>
                  </a:r>
                  <a:endParaRPr lang="zh-CN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  <a:p>
                  <a:pPr algn="ctr" fontAlgn="ctr">
                    <a:lnSpc>
                      <a:spcPct val="155000"/>
                    </a:lnSpc>
                  </a:pPr>
                  <a:r>
                    <a:rPr lang="zh-CN" altLang="en-US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图</a:t>
                  </a:r>
                  <a:r>
                    <a:rPr lang="en-US" altLang="zh-CN" sz="18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 </a:t>
                  </a:r>
                  <a:endParaRPr lang="en-US" altLang="zh-CN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</p:grpSp>
        <p:grpSp>
          <p:nvGrpSpPr>
            <p:cNvPr id="87" name="组合 86"/>
            <p:cNvGrpSpPr/>
            <p:nvPr/>
          </p:nvGrpSpPr>
          <p:grpSpPr>
            <a:xfrm>
              <a:off x="2707" y="1417"/>
              <a:ext cx="16573" cy="2150"/>
              <a:chOff x="2647" y="1417"/>
              <a:chExt cx="16573" cy="2150"/>
            </a:xfrm>
          </p:grpSpPr>
          <p:sp>
            <p:nvSpPr>
              <p:cNvPr id="84" name="矩形 83"/>
              <p:cNvSpPr/>
              <p:nvPr/>
            </p:nvSpPr>
            <p:spPr>
              <a:xfrm>
                <a:off x="5681" y="1417"/>
                <a:ext cx="13519" cy="2150"/>
              </a:xfrm>
              <a:prstGeom prst="rect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2647" y="1417"/>
                <a:ext cx="3034" cy="2150"/>
              </a:xfrm>
              <a:prstGeom prst="rect">
                <a:avLst/>
              </a:prstGeom>
              <a:solidFill>
                <a:srgbClr val="FD717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14300" y="1417"/>
                <a:ext cx="4920" cy="215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3559" name="矩形 15367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族之舞——3.黎族跳柴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663315" y="946150"/>
            <a:ext cx="5403850" cy="1362075"/>
            <a:chOff x="7069" y="3010"/>
            <a:chExt cx="11198" cy="2145"/>
          </a:xfrm>
        </p:grpSpPr>
        <p:grpSp>
          <p:nvGrpSpPr>
            <p:cNvPr id="9" name="组合 12"/>
            <p:cNvGrpSpPr/>
            <p:nvPr/>
          </p:nvGrpSpPr>
          <p:grpSpPr>
            <a:xfrm>
              <a:off x="7069" y="3010"/>
              <a:ext cx="11198" cy="2091"/>
              <a:chOff x="3193" y="2334"/>
              <a:chExt cx="13276" cy="2963"/>
            </a:xfrm>
          </p:grpSpPr>
          <p:grpSp>
            <p:nvGrpSpPr>
              <p:cNvPr id="11" name="组合 17424"/>
              <p:cNvGrpSpPr/>
              <p:nvPr/>
            </p:nvGrpSpPr>
            <p:grpSpPr>
              <a:xfrm rot="0">
                <a:off x="3193" y="2334"/>
                <a:ext cx="13276" cy="1363"/>
                <a:chOff x="0" y="0"/>
                <a:chExt cx="13275" cy="1362"/>
              </a:xfrm>
            </p:grpSpPr>
            <p:sp>
              <p:nvSpPr>
                <p:cNvPr id="12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1" name="组合 17424"/>
              <p:cNvGrpSpPr/>
              <p:nvPr/>
            </p:nvGrpSpPr>
            <p:grpSpPr>
              <a:xfrm rot="0">
                <a:off x="3193" y="3934"/>
                <a:ext cx="13276" cy="1363"/>
                <a:chOff x="0" y="0"/>
                <a:chExt cx="13275" cy="1362"/>
              </a:xfrm>
            </p:grpSpPr>
            <p:sp>
              <p:nvSpPr>
                <p:cNvPr id="22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30" name="直接连接符 29"/>
            <p:cNvCxnSpPr>
              <a:stCxn id="12" idx="0"/>
              <a:endCxn id="12" idx="2"/>
            </p:cNvCxnSpPr>
            <p:nvPr/>
          </p:nvCxnSpPr>
          <p:spPr>
            <a:xfrm>
              <a:off x="8469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1269" y="302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4068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6868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8469" y="413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1269" y="4193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14068" y="4193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16867" y="413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650615" y="3967480"/>
            <a:ext cx="5405755" cy="1327150"/>
            <a:chOff x="7069" y="5705"/>
            <a:chExt cx="11198" cy="2090"/>
          </a:xfrm>
        </p:grpSpPr>
        <p:grpSp>
          <p:nvGrpSpPr>
            <p:cNvPr id="40" name="组合 12"/>
            <p:cNvGrpSpPr/>
            <p:nvPr/>
          </p:nvGrpSpPr>
          <p:grpSpPr>
            <a:xfrm rot="0">
              <a:off x="7069" y="5705"/>
              <a:ext cx="11198" cy="2091"/>
              <a:chOff x="3193" y="2334"/>
              <a:chExt cx="13276" cy="2963"/>
            </a:xfrm>
          </p:grpSpPr>
          <p:grpSp>
            <p:nvGrpSpPr>
              <p:cNvPr id="41" name="组合 17424"/>
              <p:cNvGrpSpPr/>
              <p:nvPr/>
            </p:nvGrpSpPr>
            <p:grpSpPr>
              <a:xfrm rot="0">
                <a:off x="3193" y="2334"/>
                <a:ext cx="13276" cy="1363"/>
                <a:chOff x="0" y="0"/>
                <a:chExt cx="13275" cy="1362"/>
              </a:xfrm>
            </p:grpSpPr>
            <p:sp>
              <p:nvSpPr>
                <p:cNvPr id="42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5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6" name="组合 17424"/>
              <p:cNvGrpSpPr/>
              <p:nvPr/>
            </p:nvGrpSpPr>
            <p:grpSpPr>
              <a:xfrm rot="0">
                <a:off x="3193" y="3934"/>
                <a:ext cx="13276" cy="1363"/>
                <a:chOff x="0" y="0"/>
                <a:chExt cx="13275" cy="1362"/>
              </a:xfrm>
            </p:grpSpPr>
            <p:sp>
              <p:nvSpPr>
                <p:cNvPr id="47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71" name="组合 70"/>
            <p:cNvGrpSpPr/>
            <p:nvPr/>
          </p:nvGrpSpPr>
          <p:grpSpPr>
            <a:xfrm>
              <a:off x="7971" y="5705"/>
              <a:ext cx="3749" cy="2091"/>
              <a:chOff x="7971" y="5705"/>
              <a:chExt cx="3749" cy="2091"/>
            </a:xfrm>
          </p:grpSpPr>
          <p:cxnSp>
            <p:nvCxnSpPr>
              <p:cNvPr id="51" name="直接连接符 50"/>
              <p:cNvCxnSpPr/>
              <p:nvPr/>
            </p:nvCxnSpPr>
            <p:spPr>
              <a:xfrm>
                <a:off x="7971" y="5705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7971" y="6834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8910" y="5705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8910" y="6834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0" name="组合 69"/>
              <p:cNvGrpSpPr/>
              <p:nvPr/>
            </p:nvGrpSpPr>
            <p:grpSpPr>
              <a:xfrm>
                <a:off x="10782" y="5705"/>
                <a:ext cx="939" cy="2091"/>
                <a:chOff x="10782" y="5705"/>
                <a:chExt cx="939" cy="2091"/>
              </a:xfrm>
            </p:grpSpPr>
            <p:cxnSp>
              <p:nvCxnSpPr>
                <p:cNvPr id="61" name="直接连接符 60"/>
                <p:cNvCxnSpPr/>
                <p:nvPr/>
              </p:nvCxnSpPr>
              <p:spPr>
                <a:xfrm>
                  <a:off x="10782" y="5705"/>
                  <a:ext cx="0" cy="963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10782" y="6834"/>
                  <a:ext cx="0" cy="963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11721" y="5705"/>
                  <a:ext cx="0" cy="963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1721" y="6834"/>
                  <a:ext cx="0" cy="963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组合 68"/>
            <p:cNvGrpSpPr/>
            <p:nvPr/>
          </p:nvGrpSpPr>
          <p:grpSpPr>
            <a:xfrm>
              <a:off x="13560" y="5705"/>
              <a:ext cx="939" cy="2091"/>
              <a:chOff x="13560" y="5705"/>
              <a:chExt cx="939" cy="2091"/>
            </a:xfrm>
          </p:grpSpPr>
          <p:cxnSp>
            <p:nvCxnSpPr>
              <p:cNvPr id="65" name="直接连接符 64"/>
              <p:cNvCxnSpPr/>
              <p:nvPr/>
            </p:nvCxnSpPr>
            <p:spPr>
              <a:xfrm>
                <a:off x="13560" y="5705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13560" y="6834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14499" y="5705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14499" y="6834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组合 75"/>
            <p:cNvGrpSpPr/>
            <p:nvPr/>
          </p:nvGrpSpPr>
          <p:grpSpPr>
            <a:xfrm>
              <a:off x="16352" y="5705"/>
              <a:ext cx="939" cy="2091"/>
              <a:chOff x="8171" y="5905"/>
              <a:chExt cx="939" cy="2091"/>
            </a:xfrm>
          </p:grpSpPr>
          <p:cxnSp>
            <p:nvCxnSpPr>
              <p:cNvPr id="72" name="直接连接符 71"/>
              <p:cNvCxnSpPr/>
              <p:nvPr/>
            </p:nvCxnSpPr>
            <p:spPr>
              <a:xfrm>
                <a:off x="8171" y="5905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8171" y="7034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9110" y="5905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9110" y="7034"/>
                <a:ext cx="0" cy="963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Rectangle 5"/>
          <p:cNvSpPr/>
          <p:nvPr/>
        </p:nvSpPr>
        <p:spPr>
          <a:xfrm>
            <a:off x="9118600" y="874938"/>
            <a:ext cx="652145" cy="1378229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algn="ctr" fontAlgn="ctr">
              <a:lnSpc>
                <a:spcPct val="155000"/>
              </a:lnSpc>
            </a:pP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队</a:t>
            </a:r>
            <a:endParaRPr 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ctr">
              <a:lnSpc>
                <a:spcPct val="155000"/>
              </a:lnSpc>
            </a:pP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形</a:t>
            </a:r>
            <a:endParaRPr 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ctr">
              <a:lnSpc>
                <a:spcPct val="155000"/>
              </a:lnSpc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图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630295" y="928370"/>
            <a:ext cx="5470905" cy="1316990"/>
            <a:chOff x="2468" y="3116"/>
            <a:chExt cx="8504" cy="2074"/>
          </a:xfrm>
        </p:grpSpPr>
        <p:sp>
          <p:nvSpPr>
            <p:cNvPr id="19" name="Rectangle 5"/>
            <p:cNvSpPr/>
            <p:nvPr/>
          </p:nvSpPr>
          <p:spPr>
            <a:xfrm>
              <a:off x="2468" y="3132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点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8" name="Rectangle 5"/>
            <p:cNvSpPr/>
            <p:nvPr/>
          </p:nvSpPr>
          <p:spPr>
            <a:xfrm>
              <a:off x="4528" y="316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点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1" name="Rectangle 5"/>
            <p:cNvSpPr/>
            <p:nvPr/>
          </p:nvSpPr>
          <p:spPr>
            <a:xfrm>
              <a:off x="6641" y="311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跳  跳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2" name="Rectangle 5"/>
            <p:cNvSpPr/>
            <p:nvPr/>
          </p:nvSpPr>
          <p:spPr>
            <a:xfrm>
              <a:off x="8738" y="311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3" name="Rectangle 5"/>
            <p:cNvSpPr/>
            <p:nvPr/>
          </p:nvSpPr>
          <p:spPr>
            <a:xfrm>
              <a:off x="2468" y="4262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  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4" name="Rectangle 5"/>
            <p:cNvSpPr/>
            <p:nvPr/>
          </p:nvSpPr>
          <p:spPr>
            <a:xfrm>
              <a:off x="4528" y="4255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合 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 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5" name="Rectangle 5"/>
            <p:cNvSpPr/>
            <p:nvPr/>
          </p:nvSpPr>
          <p:spPr>
            <a:xfrm>
              <a:off x="6641" y="4253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6" name="Rectangle 5"/>
            <p:cNvSpPr/>
            <p:nvPr/>
          </p:nvSpPr>
          <p:spPr>
            <a:xfrm>
              <a:off x="8738" y="4241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578340" y="1322070"/>
            <a:ext cx="2614295" cy="817880"/>
            <a:chOff x="15116" y="3747"/>
            <a:chExt cx="4117" cy="1288"/>
          </a:xfrm>
        </p:grpSpPr>
        <p:grpSp>
          <p:nvGrpSpPr>
            <p:cNvPr id="98" name="组合 97"/>
            <p:cNvGrpSpPr/>
            <p:nvPr/>
          </p:nvGrpSpPr>
          <p:grpSpPr>
            <a:xfrm>
              <a:off x="15116" y="3747"/>
              <a:ext cx="4117" cy="580"/>
              <a:chOff x="15116" y="3747"/>
              <a:chExt cx="4117" cy="580"/>
            </a:xfrm>
          </p:grpSpPr>
          <p:grpSp>
            <p:nvGrpSpPr>
              <p:cNvPr id="99" name="组合 98"/>
              <p:cNvGrpSpPr/>
              <p:nvPr/>
            </p:nvGrpSpPr>
            <p:grpSpPr>
              <a:xfrm>
                <a:off x="15764" y="3907"/>
                <a:ext cx="2739" cy="419"/>
                <a:chOff x="16024" y="3907"/>
                <a:chExt cx="2240" cy="419"/>
              </a:xfrm>
            </p:grpSpPr>
            <p:cxnSp>
              <p:nvCxnSpPr>
                <p:cNvPr id="100" name="直接连接符 99"/>
                <p:cNvCxnSpPr/>
                <p:nvPr/>
              </p:nvCxnSpPr>
              <p:spPr>
                <a:xfrm>
                  <a:off x="16024" y="3907"/>
                  <a:ext cx="2240" cy="3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6024" y="4324"/>
                  <a:ext cx="2240" cy="3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文本框 110"/>
              <p:cNvSpPr txBox="1"/>
              <p:nvPr/>
            </p:nvSpPr>
            <p:spPr>
              <a:xfrm>
                <a:off x="15116" y="3747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18585" y="3747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16309" y="4455"/>
              <a:ext cx="6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  <a:latin typeface="Calibri" panose="020F0502020204030204" pitchFamily="34" charset="0"/>
                </a:rPr>
                <a:t>①</a:t>
              </a:r>
              <a:endParaRPr lang="zh-CN" altLang="en-US">
                <a:solidFill>
                  <a:srgbClr val="FF0000"/>
                </a:solidFill>
                <a:latin typeface="Calibri" panose="020F0502020204030204" pitchFamily="34" charset="0"/>
                <a:sym typeface="+mn-ea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3663315" y="2427605"/>
            <a:ext cx="5470905" cy="1316990"/>
            <a:chOff x="2468" y="3116"/>
            <a:chExt cx="8504" cy="2074"/>
          </a:xfrm>
        </p:grpSpPr>
        <p:sp>
          <p:nvSpPr>
            <p:cNvPr id="118" name="Rectangle 5"/>
            <p:cNvSpPr/>
            <p:nvPr/>
          </p:nvSpPr>
          <p:spPr>
            <a:xfrm>
              <a:off x="2468" y="3132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点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9" name="Rectangle 5"/>
            <p:cNvSpPr/>
            <p:nvPr/>
          </p:nvSpPr>
          <p:spPr>
            <a:xfrm>
              <a:off x="4528" y="316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点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0" name="Rectangle 5"/>
            <p:cNvSpPr/>
            <p:nvPr/>
          </p:nvSpPr>
          <p:spPr>
            <a:xfrm>
              <a:off x="6641" y="311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跳  跳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1" name="Rectangle 5"/>
            <p:cNvSpPr/>
            <p:nvPr/>
          </p:nvSpPr>
          <p:spPr>
            <a:xfrm>
              <a:off x="8738" y="311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2" name="Rectangle 5"/>
            <p:cNvSpPr/>
            <p:nvPr/>
          </p:nvSpPr>
          <p:spPr>
            <a:xfrm>
              <a:off x="2468" y="4262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  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3" name="Rectangle 5"/>
            <p:cNvSpPr/>
            <p:nvPr/>
          </p:nvSpPr>
          <p:spPr>
            <a:xfrm>
              <a:off x="4528" y="4255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合 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 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4" name="Rectangle 5"/>
            <p:cNvSpPr/>
            <p:nvPr/>
          </p:nvSpPr>
          <p:spPr>
            <a:xfrm>
              <a:off x="6641" y="4253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5" name="Rectangle 5"/>
            <p:cNvSpPr/>
            <p:nvPr/>
          </p:nvSpPr>
          <p:spPr>
            <a:xfrm>
              <a:off x="8738" y="4241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3663315" y="2395855"/>
            <a:ext cx="5403850" cy="1362075"/>
            <a:chOff x="7069" y="3010"/>
            <a:chExt cx="11198" cy="2145"/>
          </a:xfrm>
        </p:grpSpPr>
        <p:grpSp>
          <p:nvGrpSpPr>
            <p:cNvPr id="136" name="组合 12"/>
            <p:cNvGrpSpPr/>
            <p:nvPr/>
          </p:nvGrpSpPr>
          <p:grpSpPr>
            <a:xfrm>
              <a:off x="7069" y="3010"/>
              <a:ext cx="11198" cy="2091"/>
              <a:chOff x="3193" y="2334"/>
              <a:chExt cx="13276" cy="2963"/>
            </a:xfrm>
          </p:grpSpPr>
          <p:grpSp>
            <p:nvGrpSpPr>
              <p:cNvPr id="137" name="组合 17424"/>
              <p:cNvGrpSpPr/>
              <p:nvPr/>
            </p:nvGrpSpPr>
            <p:grpSpPr>
              <a:xfrm rot="0">
                <a:off x="3193" y="2334"/>
                <a:ext cx="13276" cy="1363"/>
                <a:chOff x="0" y="0"/>
                <a:chExt cx="13275" cy="1362"/>
              </a:xfrm>
            </p:grpSpPr>
            <p:sp>
              <p:nvSpPr>
                <p:cNvPr id="138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9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0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1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2" name="组合 17424"/>
              <p:cNvGrpSpPr/>
              <p:nvPr/>
            </p:nvGrpSpPr>
            <p:grpSpPr>
              <a:xfrm rot="0">
                <a:off x="3193" y="3934"/>
                <a:ext cx="13276" cy="1363"/>
                <a:chOff x="0" y="0"/>
                <a:chExt cx="13275" cy="1362"/>
              </a:xfrm>
            </p:grpSpPr>
            <p:sp>
              <p:nvSpPr>
                <p:cNvPr id="143" name="矩形 17425"/>
                <p:cNvSpPr/>
                <p:nvPr/>
              </p:nvSpPr>
              <p:spPr>
                <a:xfrm>
                  <a:off x="0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4" name="矩形 17426"/>
                <p:cNvSpPr/>
                <p:nvPr/>
              </p:nvSpPr>
              <p:spPr>
                <a:xfrm>
                  <a:off x="3319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5" name="矩形 17427"/>
                <p:cNvSpPr/>
                <p:nvPr/>
              </p:nvSpPr>
              <p:spPr>
                <a:xfrm>
                  <a:off x="6638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6" name="矩形 17428"/>
                <p:cNvSpPr/>
                <p:nvPr/>
              </p:nvSpPr>
              <p:spPr>
                <a:xfrm>
                  <a:off x="9957" y="0"/>
                  <a:ext cx="3319" cy="136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 sz="100" dirty="0">
                    <a:latin typeface="Arial" panose="020B060402020209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147" name="直接连接符 146"/>
            <p:cNvCxnSpPr>
              <a:stCxn id="138" idx="0"/>
              <a:endCxn id="138" idx="2"/>
            </p:cNvCxnSpPr>
            <p:nvPr/>
          </p:nvCxnSpPr>
          <p:spPr>
            <a:xfrm>
              <a:off x="8469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11269" y="302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14068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16868" y="3010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8469" y="413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11269" y="4193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14068" y="4193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6867" y="4139"/>
              <a:ext cx="0" cy="963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6" name="组合 155"/>
          <p:cNvGrpSpPr/>
          <p:nvPr/>
        </p:nvGrpSpPr>
        <p:grpSpPr>
          <a:xfrm>
            <a:off x="1696085" y="1473200"/>
            <a:ext cx="2136140" cy="4948555"/>
            <a:chOff x="2671" y="2320"/>
            <a:chExt cx="3364" cy="7793"/>
          </a:xfrm>
        </p:grpSpPr>
        <p:sp>
          <p:nvSpPr>
            <p:cNvPr id="8" name="Rectangle 5"/>
            <p:cNvSpPr/>
            <p:nvPr/>
          </p:nvSpPr>
          <p:spPr>
            <a:xfrm>
              <a:off x="2691" y="2320"/>
              <a:ext cx="3225" cy="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noAutofit/>
            </a:bodyPr>
            <a:p>
              <a:pPr algn="l" fontAlgn="ctr">
                <a:lnSpc>
                  <a:spcPct val="100000"/>
                </a:lnSpc>
              </a:pPr>
              <a:r>
                <a:rPr lang="en-US" altLang="zh-CN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小组创编跳柴舞</a:t>
              </a:r>
              <a:endPara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Rectangle 5"/>
                <p:cNvSpPr/>
                <p:nvPr/>
              </p:nvSpPr>
              <p:spPr>
                <a:xfrm>
                  <a:off x="2680" y="6832"/>
                  <a:ext cx="3006" cy="90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noAutofit/>
                </a:bodyPr>
                <a:p>
                  <a:pPr algn="l" fontAlgn="ctr">
                    <a:lnSpc>
                      <a:spcPct val="100000"/>
                    </a:lnSpc>
                  </a:pPr>
                  <a:r>
                    <a:rPr lang="en-US" altLang="zh-CN" sz="1800" dirty="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3.</a:t>
                  </a:r>
                  <a:r>
                    <a:rPr lang="zh-CN" altLang="en-US" sz="1800" dirty="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创编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1800" i="1" dirty="0">
                              <a:latin typeface="Cambria Math" panose="02040503050406030204" charset="0"/>
                              <a:ea typeface="楷体" panose="02010609060101010101" pitchFamily="49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1800" i="1" dirty="0">
                              <a:latin typeface="Cambria Math" panose="02040503050406030204" charset="0"/>
                              <a:ea typeface="楷体" panose="02010609060101010101" pitchFamily="49" charset="-122"/>
                              <a:cs typeface="Cambria Math" panose="02040503050406030204" charset="0"/>
                              <a:sym typeface="+mn-ea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charset="0"/>
                              <a:ea typeface="楷体" panose="02010609060101010101" pitchFamily="49" charset="-122"/>
                              <a:cs typeface="Cambria Math" panose="02040503050406030204" charset="0"/>
                              <a:sym typeface="+mn-ea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zh-CN" altLang="en-US" sz="1800" dirty="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拍跳柴舞</a:t>
                  </a:r>
                  <a:endPara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1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0" y="6832"/>
                  <a:ext cx="3006" cy="902"/>
                </a:xfrm>
                <a:prstGeom prst="rect">
                  <a:avLst/>
                </a:prstGeom>
                <a:blipFill rotWithShape="1">
                  <a:blip r:embed="rId2"/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  <p:sp>
          <p:nvSpPr>
            <p:cNvPr id="116" name="Rectangle 5"/>
            <p:cNvSpPr/>
            <p:nvPr/>
          </p:nvSpPr>
          <p:spPr>
            <a:xfrm>
              <a:off x="2671" y="4493"/>
              <a:ext cx="3365" cy="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noAutofit/>
            </a:bodyPr>
            <a:p>
              <a:pPr algn="l" fontAlgn="ctr">
                <a:lnSpc>
                  <a:spcPct val="100000"/>
                </a:lnSpc>
              </a:pPr>
              <a:r>
                <a:rPr lang="en-US" altLang="zh-CN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2.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大组创编跳柴舞</a:t>
              </a:r>
              <a:endPara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5" name="Rectangle 5"/>
            <p:cNvSpPr/>
            <p:nvPr/>
          </p:nvSpPr>
          <p:spPr>
            <a:xfrm>
              <a:off x="2721" y="9211"/>
              <a:ext cx="3006" cy="9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noAutofit/>
            </a:bodyPr>
            <a:p>
              <a:pPr algn="l" fontAlgn="ctr">
                <a:lnSpc>
                  <a:spcPct val="155000"/>
                </a:lnSpc>
              </a:pPr>
              <a:r>
                <a:rPr lang="en-US" altLang="zh-CN" sz="18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4.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一句话总结黎族舞蹈的特点</a:t>
              </a:r>
              <a:endPara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3612515" y="2402205"/>
            <a:ext cx="5470905" cy="1316990"/>
            <a:chOff x="2468" y="3116"/>
            <a:chExt cx="8504" cy="2074"/>
          </a:xfrm>
        </p:grpSpPr>
        <p:sp>
          <p:nvSpPr>
            <p:cNvPr id="158" name="Rectangle 5"/>
            <p:cNvSpPr/>
            <p:nvPr/>
          </p:nvSpPr>
          <p:spPr>
            <a:xfrm>
              <a:off x="2468" y="3132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9" name="Rectangle 5"/>
            <p:cNvSpPr/>
            <p:nvPr/>
          </p:nvSpPr>
          <p:spPr>
            <a:xfrm>
              <a:off x="4528" y="3165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点  点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0" name="Rectangle 5"/>
            <p:cNvSpPr/>
            <p:nvPr/>
          </p:nvSpPr>
          <p:spPr>
            <a:xfrm>
              <a:off x="6641" y="311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跳  跳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1" name="Rectangle 5"/>
            <p:cNvSpPr/>
            <p:nvPr/>
          </p:nvSpPr>
          <p:spPr>
            <a:xfrm>
              <a:off x="8738" y="3116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 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2" name="Rectangle 5"/>
            <p:cNvSpPr/>
            <p:nvPr/>
          </p:nvSpPr>
          <p:spPr>
            <a:xfrm>
              <a:off x="2468" y="4262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  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3" name="Rectangle 5"/>
            <p:cNvSpPr/>
            <p:nvPr/>
          </p:nvSpPr>
          <p:spPr>
            <a:xfrm>
              <a:off x="4528" y="4255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  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4" name="Rectangle 5"/>
            <p:cNvSpPr/>
            <p:nvPr/>
          </p:nvSpPr>
          <p:spPr>
            <a:xfrm>
              <a:off x="6641" y="4253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5" name="Rectangle 5"/>
            <p:cNvSpPr/>
            <p:nvPr/>
          </p:nvSpPr>
          <p:spPr>
            <a:xfrm>
              <a:off x="8738" y="4241"/>
              <a:ext cx="223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1" name="文本框 190"/>
          <p:cNvSpPr txBox="1"/>
          <p:nvPr/>
        </p:nvSpPr>
        <p:spPr>
          <a:xfrm>
            <a:off x="10953115" y="99377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Calibri" panose="020F0502020204030204" pitchFamily="34" charset="0"/>
              </a:rPr>
              <a:t>①</a:t>
            </a:r>
            <a:endParaRPr lang="zh-CN" altLang="en-US">
              <a:solidFill>
                <a:srgbClr val="FF0000"/>
              </a:solidFill>
              <a:latin typeface="Calibri" panose="020F0502020204030204" pitchFamily="34" charset="0"/>
              <a:sym typeface="+mn-ea"/>
            </a:endParaRPr>
          </a:p>
        </p:txBody>
      </p:sp>
      <p:grpSp>
        <p:nvGrpSpPr>
          <p:cNvPr id="210" name="组合 209"/>
          <p:cNvGrpSpPr/>
          <p:nvPr/>
        </p:nvGrpSpPr>
        <p:grpSpPr>
          <a:xfrm>
            <a:off x="9630410" y="2219325"/>
            <a:ext cx="2561590" cy="1645920"/>
            <a:chOff x="15166" y="3495"/>
            <a:chExt cx="4034" cy="2592"/>
          </a:xfrm>
        </p:grpSpPr>
        <p:grpSp>
          <p:nvGrpSpPr>
            <p:cNvPr id="186" name="组合 185"/>
            <p:cNvGrpSpPr/>
            <p:nvPr/>
          </p:nvGrpSpPr>
          <p:grpSpPr>
            <a:xfrm>
              <a:off x="15764" y="3933"/>
              <a:ext cx="2738" cy="1774"/>
              <a:chOff x="15764" y="3833"/>
              <a:chExt cx="2738" cy="1774"/>
            </a:xfrm>
          </p:grpSpPr>
          <p:grpSp>
            <p:nvGrpSpPr>
              <p:cNvPr id="178" name="组合 177"/>
              <p:cNvGrpSpPr/>
              <p:nvPr/>
            </p:nvGrpSpPr>
            <p:grpSpPr>
              <a:xfrm>
                <a:off x="15764" y="4212"/>
                <a:ext cx="2738" cy="1069"/>
                <a:chOff x="15764" y="4212"/>
                <a:chExt cx="2738" cy="1069"/>
              </a:xfrm>
            </p:grpSpPr>
            <p:grpSp>
              <p:nvGrpSpPr>
                <p:cNvPr id="168" name="组合 167"/>
                <p:cNvGrpSpPr/>
                <p:nvPr/>
              </p:nvGrpSpPr>
              <p:grpSpPr>
                <a:xfrm rot="0">
                  <a:off x="15764" y="4212"/>
                  <a:ext cx="2739" cy="250"/>
                  <a:chOff x="16024" y="3907"/>
                  <a:chExt cx="2240" cy="419"/>
                </a:xfrm>
              </p:grpSpPr>
              <p:cxnSp>
                <p:nvCxnSpPr>
                  <p:cNvPr id="169" name="直接连接符 168"/>
                  <p:cNvCxnSpPr/>
                  <p:nvPr/>
                </p:nvCxnSpPr>
                <p:spPr>
                  <a:xfrm>
                    <a:off x="16024" y="3907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直接连接符 169"/>
                  <p:cNvCxnSpPr/>
                  <p:nvPr/>
                </p:nvCxnSpPr>
                <p:spPr>
                  <a:xfrm>
                    <a:off x="16024" y="4324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" name="组合 174"/>
                <p:cNvGrpSpPr/>
                <p:nvPr/>
              </p:nvGrpSpPr>
              <p:grpSpPr>
                <a:xfrm rot="0">
                  <a:off x="15764" y="5031"/>
                  <a:ext cx="2739" cy="250"/>
                  <a:chOff x="16024" y="3907"/>
                  <a:chExt cx="2240" cy="419"/>
                </a:xfrm>
              </p:grpSpPr>
              <p:cxnSp>
                <p:nvCxnSpPr>
                  <p:cNvPr id="176" name="直接连接符 175"/>
                  <p:cNvCxnSpPr/>
                  <p:nvPr/>
                </p:nvCxnSpPr>
                <p:spPr>
                  <a:xfrm>
                    <a:off x="16024" y="3907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直接连接符 176"/>
                  <p:cNvCxnSpPr/>
                  <p:nvPr/>
                </p:nvCxnSpPr>
                <p:spPr>
                  <a:xfrm>
                    <a:off x="16024" y="4324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9" name="组合 178"/>
              <p:cNvGrpSpPr/>
              <p:nvPr/>
            </p:nvGrpSpPr>
            <p:grpSpPr>
              <a:xfrm rot="5400000">
                <a:off x="16247" y="4186"/>
                <a:ext cx="1774" cy="1069"/>
                <a:chOff x="15764" y="4212"/>
                <a:chExt cx="2738" cy="1069"/>
              </a:xfrm>
            </p:grpSpPr>
            <p:grpSp>
              <p:nvGrpSpPr>
                <p:cNvPr id="180" name="组合 179"/>
                <p:cNvGrpSpPr/>
                <p:nvPr/>
              </p:nvGrpSpPr>
              <p:grpSpPr>
                <a:xfrm rot="0">
                  <a:off x="15764" y="4212"/>
                  <a:ext cx="2739" cy="250"/>
                  <a:chOff x="16024" y="3907"/>
                  <a:chExt cx="2240" cy="419"/>
                </a:xfrm>
              </p:grpSpPr>
              <p:cxnSp>
                <p:nvCxnSpPr>
                  <p:cNvPr id="181" name="直接连接符 180"/>
                  <p:cNvCxnSpPr/>
                  <p:nvPr/>
                </p:nvCxnSpPr>
                <p:spPr>
                  <a:xfrm>
                    <a:off x="16024" y="3907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直接连接符 181"/>
                  <p:cNvCxnSpPr/>
                  <p:nvPr/>
                </p:nvCxnSpPr>
                <p:spPr>
                  <a:xfrm>
                    <a:off x="16024" y="4324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3" name="组合 182"/>
                <p:cNvGrpSpPr/>
                <p:nvPr/>
              </p:nvGrpSpPr>
              <p:grpSpPr>
                <a:xfrm rot="0">
                  <a:off x="15764" y="5031"/>
                  <a:ext cx="2739" cy="250"/>
                  <a:chOff x="16024" y="3907"/>
                  <a:chExt cx="2240" cy="419"/>
                </a:xfrm>
              </p:grpSpPr>
              <p:cxnSp>
                <p:nvCxnSpPr>
                  <p:cNvPr id="184" name="直接连接符 183"/>
                  <p:cNvCxnSpPr/>
                  <p:nvPr/>
                </p:nvCxnSpPr>
                <p:spPr>
                  <a:xfrm>
                    <a:off x="16024" y="3907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直接连接符 184"/>
                  <p:cNvCxnSpPr/>
                  <p:nvPr/>
                </p:nvCxnSpPr>
                <p:spPr>
                  <a:xfrm>
                    <a:off x="16024" y="4324"/>
                    <a:ext cx="2240" cy="3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9" name="组合 208"/>
            <p:cNvGrpSpPr/>
            <p:nvPr/>
          </p:nvGrpSpPr>
          <p:grpSpPr>
            <a:xfrm>
              <a:off x="15166" y="3495"/>
              <a:ext cx="4034" cy="2593"/>
              <a:chOff x="15166" y="3495"/>
              <a:chExt cx="4034" cy="2593"/>
            </a:xfrm>
          </p:grpSpPr>
          <p:sp>
            <p:nvSpPr>
              <p:cNvPr id="171" name="文本框 170"/>
              <p:cNvSpPr txBox="1"/>
              <p:nvPr/>
            </p:nvSpPr>
            <p:spPr>
              <a:xfrm>
                <a:off x="15166" y="4113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文本框 171"/>
              <p:cNvSpPr txBox="1"/>
              <p:nvPr/>
            </p:nvSpPr>
            <p:spPr>
              <a:xfrm>
                <a:off x="18552" y="4969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文本框 172"/>
              <p:cNvSpPr txBox="1"/>
              <p:nvPr/>
            </p:nvSpPr>
            <p:spPr>
              <a:xfrm>
                <a:off x="18523" y="4113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74" name="文本框 173"/>
              <p:cNvSpPr txBox="1"/>
              <p:nvPr/>
            </p:nvSpPr>
            <p:spPr>
              <a:xfrm>
                <a:off x="15166" y="4968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87" name="文本框 186"/>
              <p:cNvSpPr txBox="1"/>
              <p:nvPr/>
            </p:nvSpPr>
            <p:spPr>
              <a:xfrm>
                <a:off x="16389" y="3515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17209" y="3495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89" name="文本框 188"/>
              <p:cNvSpPr txBox="1"/>
              <p:nvPr/>
            </p:nvSpPr>
            <p:spPr>
              <a:xfrm>
                <a:off x="16389" y="5502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90" name="文本框 189"/>
              <p:cNvSpPr txBox="1"/>
              <p:nvPr/>
            </p:nvSpPr>
            <p:spPr>
              <a:xfrm>
                <a:off x="17249" y="5508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latin typeface="Calibri" panose="020F0502020204030204" pitchFamily="34" charset="0"/>
                  </a:rPr>
                  <a:t>①</a:t>
                </a:r>
                <a:endParaRPr lang="zh-CN" altLang="en-US"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92" name="文本框 191"/>
              <p:cNvSpPr txBox="1"/>
              <p:nvPr/>
            </p:nvSpPr>
            <p:spPr>
              <a:xfrm>
                <a:off x="15951" y="3799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solidFill>
                      <a:srgbClr val="FF0000"/>
                    </a:solidFill>
                    <a:latin typeface="Calibri" panose="020F0502020204030204" pitchFamily="34" charset="0"/>
                  </a:rPr>
                  <a:t>①</a:t>
                </a:r>
                <a:endParaRPr lang="zh-CN" altLang="en-US">
                  <a:solidFill>
                    <a:srgbClr val="FF0000"/>
                  </a:solidFill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93" name="文本框 192"/>
              <p:cNvSpPr txBox="1"/>
              <p:nvPr/>
            </p:nvSpPr>
            <p:spPr>
              <a:xfrm>
                <a:off x="15951" y="5277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solidFill>
                      <a:srgbClr val="FF0000"/>
                    </a:solidFill>
                    <a:latin typeface="Calibri" panose="020F0502020204030204" pitchFamily="34" charset="0"/>
                  </a:rPr>
                  <a:t>①</a:t>
                </a:r>
                <a:endParaRPr lang="zh-CN" altLang="en-US">
                  <a:solidFill>
                    <a:srgbClr val="FF0000"/>
                  </a:solidFill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94" name="文本框 193"/>
              <p:cNvSpPr txBox="1"/>
              <p:nvPr/>
            </p:nvSpPr>
            <p:spPr>
              <a:xfrm>
                <a:off x="17675" y="5256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solidFill>
                      <a:srgbClr val="FF0000"/>
                    </a:solidFill>
                    <a:latin typeface="Calibri" panose="020F0502020204030204" pitchFamily="34" charset="0"/>
                  </a:rPr>
                  <a:t>①</a:t>
                </a:r>
                <a:endParaRPr lang="zh-CN" altLang="en-US">
                  <a:solidFill>
                    <a:srgbClr val="FF0000"/>
                  </a:solidFill>
                  <a:latin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95" name="文本框 194"/>
              <p:cNvSpPr txBox="1"/>
              <p:nvPr/>
            </p:nvSpPr>
            <p:spPr>
              <a:xfrm>
                <a:off x="17675" y="3799"/>
                <a:ext cx="648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>
                    <a:solidFill>
                      <a:srgbClr val="FF0000"/>
                    </a:solidFill>
                    <a:latin typeface="Calibri" panose="020F0502020204030204" pitchFamily="34" charset="0"/>
                  </a:rPr>
                  <a:t>①</a:t>
                </a:r>
                <a:endParaRPr lang="zh-CN" altLang="en-US">
                  <a:solidFill>
                    <a:srgbClr val="FF0000"/>
                  </a:solidFill>
                  <a:latin typeface="Calibri" panose="020F0502020204030204" pitchFamily="34" charset="0"/>
                  <a:sym typeface="+mn-ea"/>
                </a:endParaRPr>
              </a:p>
            </p:txBody>
          </p:sp>
        </p:grpSp>
      </p:grpSp>
      <p:grpSp>
        <p:nvGrpSpPr>
          <p:cNvPr id="211" name="组合 210"/>
          <p:cNvGrpSpPr/>
          <p:nvPr/>
        </p:nvGrpSpPr>
        <p:grpSpPr>
          <a:xfrm>
            <a:off x="9885045" y="3733800"/>
            <a:ext cx="1750060" cy="1738630"/>
            <a:chOff x="15567" y="5880"/>
            <a:chExt cx="2756" cy="2738"/>
          </a:xfrm>
        </p:grpSpPr>
        <p:grpSp>
          <p:nvGrpSpPr>
            <p:cNvPr id="212" name="组合 211"/>
            <p:cNvGrpSpPr/>
            <p:nvPr/>
          </p:nvGrpSpPr>
          <p:grpSpPr>
            <a:xfrm>
              <a:off x="15585" y="7126"/>
              <a:ext cx="2738" cy="251"/>
              <a:chOff x="15964" y="4512"/>
              <a:chExt cx="2738" cy="251"/>
            </a:xfrm>
          </p:grpSpPr>
          <p:cxnSp>
            <p:nvCxnSpPr>
              <p:cNvPr id="213" name="直接连接符 212"/>
              <p:cNvCxnSpPr/>
              <p:nvPr/>
            </p:nvCxnSpPr>
            <p:spPr>
              <a:xfrm>
                <a:off x="15964" y="4512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>
                <a:off x="15964" y="4761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组合 214"/>
            <p:cNvGrpSpPr/>
            <p:nvPr/>
          </p:nvGrpSpPr>
          <p:grpSpPr>
            <a:xfrm rot="5400000">
              <a:off x="15575" y="7124"/>
              <a:ext cx="2738" cy="251"/>
              <a:chOff x="15964" y="4512"/>
              <a:chExt cx="2738" cy="251"/>
            </a:xfrm>
          </p:grpSpPr>
          <p:cxnSp>
            <p:nvCxnSpPr>
              <p:cNvPr id="216" name="直接连接符 215"/>
              <p:cNvCxnSpPr/>
              <p:nvPr/>
            </p:nvCxnSpPr>
            <p:spPr>
              <a:xfrm>
                <a:off x="15964" y="4512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>
                <a:off x="15964" y="4761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组合 217"/>
            <p:cNvGrpSpPr/>
            <p:nvPr/>
          </p:nvGrpSpPr>
          <p:grpSpPr>
            <a:xfrm rot="2640000">
              <a:off x="15567" y="7104"/>
              <a:ext cx="2738" cy="251"/>
              <a:chOff x="15964" y="4512"/>
              <a:chExt cx="2738" cy="251"/>
            </a:xfrm>
          </p:grpSpPr>
          <p:cxnSp>
            <p:nvCxnSpPr>
              <p:cNvPr id="219" name="直接连接符 218"/>
              <p:cNvCxnSpPr/>
              <p:nvPr/>
            </p:nvCxnSpPr>
            <p:spPr>
              <a:xfrm>
                <a:off x="15964" y="4512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19"/>
              <p:cNvCxnSpPr/>
              <p:nvPr/>
            </p:nvCxnSpPr>
            <p:spPr>
              <a:xfrm>
                <a:off x="15964" y="4761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组合 220"/>
            <p:cNvGrpSpPr/>
            <p:nvPr/>
          </p:nvGrpSpPr>
          <p:grpSpPr>
            <a:xfrm rot="18960000">
              <a:off x="15567" y="7124"/>
              <a:ext cx="2738" cy="251"/>
              <a:chOff x="15964" y="4512"/>
              <a:chExt cx="2738" cy="251"/>
            </a:xfrm>
          </p:grpSpPr>
          <p:cxnSp>
            <p:nvCxnSpPr>
              <p:cNvPr id="222" name="直接连接符 221"/>
              <p:cNvCxnSpPr/>
              <p:nvPr/>
            </p:nvCxnSpPr>
            <p:spPr>
              <a:xfrm>
                <a:off x="15964" y="4512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接连接符 222"/>
              <p:cNvCxnSpPr/>
              <p:nvPr/>
            </p:nvCxnSpPr>
            <p:spPr>
              <a:xfrm>
                <a:off x="15964" y="4761"/>
                <a:ext cx="2739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组合 26"/>
          <p:cNvGrpSpPr/>
          <p:nvPr/>
        </p:nvGrpSpPr>
        <p:grpSpPr>
          <a:xfrm>
            <a:off x="3322989" y="3909695"/>
            <a:ext cx="6150189" cy="1320800"/>
            <a:chOff x="4189" y="5963"/>
            <a:chExt cx="8983" cy="2080"/>
          </a:xfrm>
        </p:grpSpPr>
        <p:sp>
          <p:nvSpPr>
            <p:cNvPr id="28" name="Rectangle 5"/>
            <p:cNvSpPr/>
            <p:nvPr/>
          </p:nvSpPr>
          <p:spPr>
            <a:xfrm>
              <a:off x="4329" y="5980"/>
              <a:ext cx="2640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点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Rectangle 5"/>
            <p:cNvSpPr/>
            <p:nvPr/>
          </p:nvSpPr>
          <p:spPr>
            <a:xfrm>
              <a:off x="6191" y="5986"/>
              <a:ext cx="2836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点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39" name="Rectangle 5"/>
            <p:cNvSpPr/>
            <p:nvPr/>
          </p:nvSpPr>
          <p:spPr>
            <a:xfrm>
              <a:off x="8166" y="5963"/>
              <a:ext cx="2879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跳 蹲 跳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2" name="Rectangle 5"/>
            <p:cNvSpPr/>
            <p:nvPr/>
          </p:nvSpPr>
          <p:spPr>
            <a:xfrm>
              <a:off x="9967" y="5982"/>
              <a:ext cx="3191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蹲 点 蹲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3" name="Rectangle 5"/>
            <p:cNvSpPr/>
            <p:nvPr/>
          </p:nvSpPr>
          <p:spPr>
            <a:xfrm>
              <a:off x="4189" y="7104"/>
              <a:ext cx="2935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54" name="Rectangle 5"/>
            <p:cNvSpPr/>
            <p:nvPr/>
          </p:nvSpPr>
          <p:spPr>
            <a:xfrm>
              <a:off x="6086" y="7090"/>
              <a:ext cx="3054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102" name="Rectangle 5"/>
            <p:cNvSpPr/>
            <p:nvPr/>
          </p:nvSpPr>
          <p:spPr>
            <a:xfrm>
              <a:off x="8067" y="7101"/>
              <a:ext cx="3079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3" name="Rectangle 5"/>
            <p:cNvSpPr/>
            <p:nvPr/>
          </p:nvSpPr>
          <p:spPr>
            <a:xfrm>
              <a:off x="9967" y="7115"/>
              <a:ext cx="3205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 fontAlgn="ctr">
                <a:lnSpc>
                  <a:spcPct val="135000"/>
                </a:lnSpc>
              </a:pP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开</a:t>
              </a:r>
              <a:r>
                <a:rPr lang="en-US" altLang="zh-CN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合</a:t>
              </a:r>
              <a:endPara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4" name="Rectangle 5"/>
          <p:cNvSpPr/>
          <p:nvPr/>
        </p:nvSpPr>
        <p:spPr>
          <a:xfrm>
            <a:off x="4352290" y="5598795"/>
            <a:ext cx="2954020" cy="1276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：黎族的舞蹈讲究合作。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5" name="Rectangle 5"/>
          <p:cNvSpPr/>
          <p:nvPr/>
        </p:nvSpPr>
        <p:spPr>
          <a:xfrm>
            <a:off x="4352290" y="6113145"/>
            <a:ext cx="5220970" cy="1276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：黎族的舞蹈中会加入生活的物品。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6" name="Rectangle 5"/>
          <p:cNvSpPr/>
          <p:nvPr/>
        </p:nvSpPr>
        <p:spPr>
          <a:xfrm>
            <a:off x="4352290" y="6647180"/>
            <a:ext cx="6548120" cy="1276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l" fontAlgn="ctr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：黎族的音乐和舞蹈气氛热烈。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直接连接符 6145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4" name="椭圆 6146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椭圆 6147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8196" name="椭圆 6148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椭圆 6149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8198" name="矩形 6150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199" name="矩形 6151"/>
          <p:cNvSpPr/>
          <p:nvPr/>
        </p:nvSpPr>
        <p:spPr>
          <a:xfrm>
            <a:off x="1292225" y="1004888"/>
            <a:ext cx="4891088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一、</a:t>
            </a:r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指导思想与理论依据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8200" name="组合 6152"/>
          <p:cNvGrpSpPr/>
          <p:nvPr/>
        </p:nvGrpSpPr>
        <p:grpSpPr>
          <a:xfrm>
            <a:off x="1293813" y="1524000"/>
            <a:ext cx="9447212" cy="5129213"/>
            <a:chOff x="0" y="0"/>
            <a:chExt cx="14878" cy="8054"/>
          </a:xfrm>
        </p:grpSpPr>
        <p:pic>
          <p:nvPicPr>
            <p:cNvPr id="8201" name="Picture 6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4879" cy="80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02" name="直接连接符 6154"/>
            <p:cNvSpPr/>
            <p:nvPr/>
          </p:nvSpPr>
          <p:spPr>
            <a:xfrm>
              <a:off x="0" y="4084"/>
              <a:ext cx="14879" cy="1"/>
            </a:xfrm>
            <a:prstGeom prst="line">
              <a:avLst/>
            </a:prstGeom>
            <a:ln w="57150" cap="flat" cmpd="sng">
              <a:solidFill>
                <a:srgbClr val="FF6600"/>
              </a:solidFill>
              <a:prstDash val="sysDot"/>
              <a:round/>
              <a:headEnd type="none" w="med" len="med"/>
              <a:tailEnd type="none" w="med" len="med"/>
            </a:ln>
          </p:spPr>
        </p:sp>
      </p:grpSp>
      <p:sp>
        <p:nvSpPr>
          <p:cNvPr id="8203" name="文本框 6155"/>
          <p:cNvSpPr txBox="1"/>
          <p:nvPr/>
        </p:nvSpPr>
        <p:spPr>
          <a:xfrm>
            <a:off x="2686685" y="1663700"/>
            <a:ext cx="711454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304800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习近平总书记关于美育的重要论述精神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pitchFamily="34" charset="0"/>
              </a:rPr>
              <a:t>2022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版义务教育《艺术课程标准》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/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“感知、体验我国有代表性的地区和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民族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的音乐风格，感知民歌、舞蹈等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综合性艺术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中的音乐特点。”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8204" name="文本框 6156"/>
          <p:cNvSpPr txBox="1"/>
          <p:nvPr/>
        </p:nvSpPr>
        <p:spPr>
          <a:xfrm>
            <a:off x="3038475" y="4179888"/>
            <a:ext cx="5080000" cy="228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304800"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立德树人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深度学习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单元主题学习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艺术核心素养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直接连接符 7169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18" name="椭圆 7170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椭圆 7171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9220" name="椭圆 7172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9221" name="椭圆 7173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9222" name="矩形 7174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223" name="矩形 7175"/>
          <p:cNvSpPr/>
          <p:nvPr/>
        </p:nvSpPr>
        <p:spPr>
          <a:xfrm>
            <a:off x="1292225" y="1004888"/>
            <a:ext cx="4891088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一、</a:t>
            </a:r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指导思想与理论依据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9224" name="Picture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113" y="1524000"/>
            <a:ext cx="9929812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5" name="文本框 7177"/>
          <p:cNvSpPr txBox="1"/>
          <p:nvPr/>
        </p:nvSpPr>
        <p:spPr>
          <a:xfrm>
            <a:off x="1733550" y="1524000"/>
            <a:ext cx="8809038" cy="50158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304800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立足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：民族歌舞的传承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载体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：民族歌曲与舞蹈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学习任务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：听赏与评述、独唱与合作演唱、小型歌舞剧表演、探索生活中的音乐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 algn="l">
              <a:lnSpc>
                <a:spcPct val="200000"/>
              </a:lnSpc>
            </a:pPr>
            <a:r>
              <a:rPr lang="zh-CN" altLang="en-US" sz="4000" b="1" dirty="0">
                <a:solidFill>
                  <a:srgbClr val="008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大概念：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载歌载舞是西南少数民族地域文化的再升华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艺术核心素养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：审美感知、艺术表现、创意实践、文化理解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直接连接符 8193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42" name="椭圆 8194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243" name="椭圆 8195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244" name="椭圆 8196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245" name="椭圆 8197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246" name="矩形 8198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47" name="矩形 8199"/>
          <p:cNvSpPr/>
          <p:nvPr/>
        </p:nvSpPr>
        <p:spPr>
          <a:xfrm>
            <a:off x="1292225" y="1004888"/>
            <a:ext cx="6756400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二、</a:t>
            </a:r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单元学习背景分析</a:t>
            </a:r>
            <a:r>
              <a:rPr lang="zh-CN" altLang="en-US" sz="2000" dirty="0">
                <a:latin typeface="Arial" panose="020B0604020202090204" pitchFamily="34" charset="0"/>
                <a:ea typeface="楷体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1.学情分析</a:t>
            </a:r>
            <a:endParaRPr lang="zh-CN" altLang="en-US" sz="2000" dirty="0">
              <a:solidFill>
                <a:srgbClr val="FF0000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  <p:pic>
        <p:nvPicPr>
          <p:cNvPr id="10248" name="Picture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113" y="1524000"/>
            <a:ext cx="9929812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8201"/>
          <p:cNvSpPr txBox="1"/>
          <p:nvPr/>
        </p:nvSpPr>
        <p:spPr>
          <a:xfrm>
            <a:off x="1460500" y="1719263"/>
            <a:ext cx="9375775" cy="1753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304800" algn="l">
              <a:lnSpc>
                <a:spcPct val="150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根据皮亚杰认知发展理论，四年级的学生正处在具象思维的发展阶段，他们对少数民族歌舞艺术表现出强烈的好奇心和探索欲，且具有较强的模仿能力。前期的学习中，有了比较丰富的音乐听赏、演唱和律动经验，并且可以跟着音乐进行恰当的即兴舞蹈。在歌舞表演中，能够较高水平的表现出来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graphicFrame>
        <p:nvGraphicFramePr>
          <p:cNvPr id="8203" name="表格 8202"/>
          <p:cNvGraphicFramePr/>
          <p:nvPr>
            <p:custDataLst>
              <p:tags r:id="rId2"/>
            </p:custDataLst>
          </p:nvPr>
        </p:nvGraphicFramePr>
        <p:xfrm>
          <a:off x="1714500" y="3554413"/>
          <a:ext cx="8826500" cy="2714625"/>
        </p:xfrm>
        <a:graphic>
          <a:graphicData uri="http://schemas.openxmlformats.org/drawingml/2006/table">
            <a:tbl>
              <a:tblPr/>
              <a:tblGrid>
                <a:gridCol w="1439863"/>
                <a:gridCol w="3806825"/>
                <a:gridCol w="3579812"/>
              </a:tblGrid>
              <a:tr h="54292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1800" u="none"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行为描述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具体举措</a:t>
                      </a:r>
                      <a:endParaRPr lang="zh-CN" altLang="en-US" sz="24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>
                        <a:alpha val="100000"/>
                      </a:srgbClr>
                    </a:solidFill>
                  </a:tcPr>
                </a:tc>
              </a:tr>
              <a:tr h="126682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思维障碍点</a:t>
                      </a:r>
                      <a:endParaRPr lang="zh-CN" altLang="en-US" sz="1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indent="304800" algn="l">
                        <a:lnSpc>
                          <a:spcPct val="10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zh-CN" altLang="en-US" sz="1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1.对西南少数民族文化不够了解</a:t>
                      </a:r>
                      <a:endParaRPr lang="zh-CN" altLang="en-US" sz="1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indent="304800" algn="l">
                        <a:lnSpc>
                          <a:spcPct val="10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zh-CN" altLang="en-US" sz="1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2.对西南少数民族音乐、舞蹈等艺术表演特点不了解</a:t>
                      </a:r>
                      <a:endParaRPr lang="zh-CN" altLang="en-US" sz="1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indent="304800" algn="l">
                        <a:lnSpc>
                          <a:spcPct val="10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zh-CN" altLang="en-US" sz="1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设计有目的、有计划、有序列的学习活动，在欣赏、模仿、学习、探究中，探索少数民族歌舞艺术的根源。</a:t>
                      </a:r>
                      <a:endParaRPr lang="zh-CN" altLang="en-US" sz="1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思维发展点</a:t>
                      </a:r>
                      <a:endParaRPr lang="zh-CN" altLang="en-US" sz="1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indent="304800" algn="l">
                        <a:lnSpc>
                          <a:spcPct val="10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zh-CN" altLang="en-US" sz="1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根据西南少数民族特点，对西南少数民族歌舞表演的特点进行综合分析和总结提炼。</a:t>
                      </a:r>
                      <a:endParaRPr lang="zh-CN" altLang="en-US" sz="1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indent="304800" algn="l">
                        <a:lnSpc>
                          <a:spcPct val="10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zh-CN" altLang="en-US" sz="1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模仿不同民族的歌舞表演，借助学习任务，帮助提炼。</a:t>
                      </a:r>
                      <a:endParaRPr lang="zh-CN" altLang="en-US" sz="1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直接连接符 9218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67" name="椭圆 9219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1268" name="椭圆 9220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1269" name="椭圆 9221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1270" name="椭圆 9222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1271" name="矩形 9223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miter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9225" name="表格 9224"/>
          <p:cNvGraphicFramePr/>
          <p:nvPr>
            <p:custDataLst>
              <p:tags r:id="rId1"/>
            </p:custDataLst>
          </p:nvPr>
        </p:nvGraphicFramePr>
        <p:xfrm>
          <a:off x="662940" y="2066290"/>
          <a:ext cx="10455275" cy="3721100"/>
        </p:xfrm>
        <a:graphic>
          <a:graphicData uri="http://schemas.openxmlformats.org/drawingml/2006/table">
            <a:tbl>
              <a:tblPr/>
              <a:tblGrid>
                <a:gridCol w="1200785"/>
                <a:gridCol w="2107565"/>
                <a:gridCol w="3683000"/>
                <a:gridCol w="3463925"/>
              </a:tblGrid>
              <a:tr h="9969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分类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学习内容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素养进阶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学业要求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100000"/>
                      </a:srgbClr>
                    </a:solidFill>
                  </a:tcPr>
                </a:tc>
              </a:tr>
              <a:tr h="8112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贵州彝族</a:t>
                      </a:r>
                      <a:endParaRPr lang="zh-CN" altLang="en-US" sz="18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《</a:t>
                      </a:r>
                      <a:r>
                        <a:rPr lang="zh-CN" altLang="en-US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阿西里西</a:t>
                      </a:r>
                      <a:r>
                        <a:rPr lang="en-US" altLang="zh-CN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》</a:t>
                      </a:r>
                      <a:endParaRPr lang="zh-CN" altLang="en-US" sz="18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初步感受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彝族歌舞的特点和节庆方式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b="1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听赏与评述：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欣赏民族歌舞，了解民族歌舞表演的特点。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b="1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独唱与合作演唱：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能用正确的姿势和声音演唱南方少数民族的歌曲。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b="1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小型歌舞剧表演：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根据少数民族舞的特点即兴创编简单的民族舞蹈动作。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b="1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探索生活中的音乐：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分析各少数民族歌舞表演的特点与来源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8387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云南傣族</a:t>
                      </a:r>
                      <a:endParaRPr lang="zh-CN" altLang="en-US" sz="18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《</a:t>
                      </a:r>
                      <a:r>
                        <a:rPr lang="zh-CN" altLang="en-US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金孔雀轻轻跳</a:t>
                      </a:r>
                      <a:r>
                        <a:rPr lang="en-US" altLang="zh-CN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》</a:t>
                      </a:r>
                      <a:endParaRPr lang="zh-CN" altLang="en-US" sz="18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进一步体验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傣族的歌舞动作，结合傣族的生活方式即兴表演傣族舞。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8445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海南黎族</a:t>
                      </a:r>
                      <a:endParaRPr lang="zh-CN" altLang="en-US" sz="18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《</a:t>
                      </a:r>
                      <a:r>
                        <a:rPr lang="zh-CN" altLang="en-US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跳柴歌</a:t>
                      </a:r>
                      <a:r>
                        <a:rPr lang="en-US" altLang="zh-CN" sz="1800" u="none"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》</a:t>
                      </a:r>
                      <a:endParaRPr lang="zh-CN" altLang="en-US" sz="1800" u="none"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根据黎族的歌舞的特点，能用跳柴舞步进行</a:t>
                      </a:r>
                      <a:r>
                        <a:rPr lang="zh-CN" altLang="en-US" sz="18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合作表演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楷体" panose="02010609060101010101" pitchFamily="49" charset="-122"/>
                        </a:rPr>
                        <a:t>。</a:t>
                      </a:r>
                      <a:endParaRPr lang="zh-CN" altLang="en-US" sz="1800">
                        <a:latin typeface="宋体" panose="02010600030101010101" pitchFamily="2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297" name="矩形 9275"/>
          <p:cNvSpPr/>
          <p:nvPr/>
        </p:nvSpPr>
        <p:spPr>
          <a:xfrm>
            <a:off x="1292225" y="1004888"/>
            <a:ext cx="6756400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二、</a:t>
            </a:r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单元学习背景分析</a:t>
            </a:r>
            <a:r>
              <a:rPr lang="zh-CN" altLang="en-US" sz="2000" dirty="0">
                <a:latin typeface="Arial" panose="020B0604020202090204" pitchFamily="34" charset="0"/>
                <a:ea typeface="楷体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2.学习内容</a:t>
            </a:r>
            <a:endParaRPr lang="zh-CN" altLang="en-US" sz="2000" dirty="0">
              <a:solidFill>
                <a:srgbClr val="FF0000"/>
              </a:solidFill>
              <a:latin typeface="Arial" panose="020B0604020202090204" pitchFamily="3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Picture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" y="1525588"/>
            <a:ext cx="11401425" cy="5129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直接连接符 10242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1" name="椭圆 10243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2292" name="椭圆 10244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2293" name="椭圆 10245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2294" name="椭圆 10246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2295" name="矩形 10247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96" name="矩形 10248"/>
          <p:cNvSpPr/>
          <p:nvPr/>
        </p:nvSpPr>
        <p:spPr>
          <a:xfrm>
            <a:off x="1292225" y="1004888"/>
            <a:ext cx="6756400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三、</a:t>
            </a:r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单元学习目标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2297" name="文本框 10249"/>
          <p:cNvSpPr txBox="1"/>
          <p:nvPr/>
        </p:nvSpPr>
        <p:spPr>
          <a:xfrm>
            <a:off x="1460500" y="1719263"/>
            <a:ext cx="9375775" cy="46615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304800">
              <a:lnSpc>
                <a:spcPct val="150000"/>
              </a:lnSpc>
            </a:pPr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1.具有丰富的民族音乐和舞蹈的情绪与情感的体验，在歌唱和舞蹈中感受民族歌舞表演的魅力。</a:t>
            </a:r>
            <a:endParaRPr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endParaRPr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2.能够自信、自然的进行民歌演唱和舞蹈表演，并在演唱与舞蹈等活动中，培养规则意识和合作能力。</a:t>
            </a:r>
            <a:endParaRPr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endParaRPr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3.对少数民族歌舞表演艺术保持好奇心，根据民族歌舞表演特点，创编民族舞表演，在创作活动中展现个性和创意。</a:t>
            </a:r>
            <a:endParaRPr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endParaRPr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4.关注民族歌舞艺术，了解不同民族的音乐、舞蹈特点与综合性艺术风格，了解民族歌舞艺术与音乐、生活方式、节庆活动之间的文化联系。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直接连接符 11266"/>
          <p:cNvSpPr/>
          <p:nvPr/>
        </p:nvSpPr>
        <p:spPr>
          <a:xfrm flipV="1">
            <a:off x="981075" y="874713"/>
            <a:ext cx="11231563" cy="1587"/>
          </a:xfrm>
          <a:prstGeom prst="line">
            <a:avLst/>
          </a:prstGeom>
          <a:ln w="476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5" name="椭圆 11267"/>
          <p:cNvSpPr/>
          <p:nvPr/>
        </p:nvSpPr>
        <p:spPr>
          <a:xfrm>
            <a:off x="981075" y="-485775"/>
            <a:ext cx="1304925" cy="1360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3316" name="椭圆 11268"/>
          <p:cNvSpPr/>
          <p:nvPr/>
        </p:nvSpPr>
        <p:spPr>
          <a:xfrm>
            <a:off x="766763" y="495300"/>
            <a:ext cx="1303337" cy="1365250"/>
          </a:xfrm>
          <a:prstGeom prst="ellipse">
            <a:avLst/>
          </a:prstGeom>
          <a:solidFill>
            <a:srgbClr val="0080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3317" name="椭圆 11269"/>
          <p:cNvSpPr/>
          <p:nvPr/>
        </p:nvSpPr>
        <p:spPr>
          <a:xfrm>
            <a:off x="-712787" y="-842962"/>
            <a:ext cx="2173287" cy="2274887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椭圆 11270"/>
          <p:cNvSpPr/>
          <p:nvPr/>
        </p:nvSpPr>
        <p:spPr>
          <a:xfrm>
            <a:off x="11223625" y="-485775"/>
            <a:ext cx="1608138" cy="1717675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 anchorCtr="0"/>
          <a:p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3319" name="矩形 11271"/>
          <p:cNvSpPr>
            <a:spLocks noTextEdit="1"/>
          </p:cNvSpPr>
          <p:nvPr/>
        </p:nvSpPr>
        <p:spPr>
          <a:xfrm>
            <a:off x="2987675" y="152400"/>
            <a:ext cx="7553325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族之舞——单元教学设计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20" name="矩形 11272"/>
          <p:cNvSpPr/>
          <p:nvPr/>
        </p:nvSpPr>
        <p:spPr>
          <a:xfrm>
            <a:off x="1292225" y="1004888"/>
            <a:ext cx="6756400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pitchFamily="49" charset="-122"/>
              </a:rPr>
              <a:t>三、</a:t>
            </a:r>
            <a:r>
              <a:rPr lang="zh-CN" altLang="en-US" sz="2800" b="1" dirty="0">
                <a:latin typeface="Arial" panose="020B0604020202090204" pitchFamily="34" charset="0"/>
                <a:ea typeface="楷体" panose="02010609060101010101" pitchFamily="49" charset="-122"/>
              </a:rPr>
              <a:t>单元学习目标</a:t>
            </a:r>
            <a:endParaRPr lang="zh-CN" altLang="en-US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1274" name="表格 11273"/>
          <p:cNvGraphicFramePr/>
          <p:nvPr>
            <p:custDataLst>
              <p:tags r:id="rId1"/>
            </p:custDataLst>
          </p:nvPr>
        </p:nvGraphicFramePr>
        <p:xfrm>
          <a:off x="767080" y="1524000"/>
          <a:ext cx="10922635" cy="4986655"/>
        </p:xfrm>
        <a:graphic>
          <a:graphicData uri="http://schemas.openxmlformats.org/drawingml/2006/table">
            <a:tbl>
              <a:tblPr/>
              <a:tblGrid>
                <a:gridCol w="1602105"/>
                <a:gridCol w="5661660"/>
                <a:gridCol w="1986280"/>
                <a:gridCol w="1672590"/>
              </a:tblGrid>
              <a:tr h="68199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课时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学习目标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学习重点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u="none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学习难点</a:t>
                      </a:r>
                      <a:endParaRPr lang="zh-CN" altLang="en-US" sz="2800" b="1" u="none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100000"/>
                      </a:schemeClr>
                    </a:solidFill>
                  </a:tcPr>
                </a:tc>
              </a:tr>
              <a:tr h="88963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1.彝族火把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1.初步感受彝族歌舞的特点和节庆方式。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2.能用富有表现力的声音演唱彝族民歌《阿西里西》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学唱歌曲《阿西里西》，学习彝族舞蹈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了解彝族的歌舞表演的特点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00000"/>
                      </a:schemeClr>
                    </a:solidFill>
                  </a:tcPr>
                </a:tc>
              </a:tr>
              <a:tr h="9429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2.傣族印象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1.进一步体验傣族的歌舞表演，结合傣族的生活方式即兴表演傣族舞。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2.能用富有表现力的声音演唱傣族民歌《金孔雀轻轻跳》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学唱《金孔雀轻轻跳》，学习傣族舞蹈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总结傣族歌舞的特点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</a:tr>
              <a:tr h="15297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3.黎族跳柴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1.能用富有弹性的声音演唱歌曲《跳柴歌》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2.学跳黎族跳柴舞，根据黎族的舞蹈特点，小组合作创编跳柴舞。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3.在演唱、欣赏、律动中，感受黎族歌舞艺术的魅力，热爱民族舞蹈。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学唱《跳柴歌》，跳黎族跳柴舞。 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合作创编跳柴舞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EF3">
                        <a:alpha val="100000"/>
                      </a:srgbClr>
                    </a:solidFill>
                  </a:tcPr>
                </a:tc>
              </a:tr>
              <a:tr h="94234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u="none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4.高山之舞</a:t>
                      </a:r>
                      <a:endParaRPr lang="zh-CN" altLang="en-US" sz="1800" u="none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1.运用傣族、黎族、彝族的歌舞表演，创编《族之舞》表演。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2.理解少数民族歌舞艺术来源于生活。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创编民族舞表演《族之舞》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algn="l">
                        <a:buNone/>
                      </a:pP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总结少数民族歌舞的艺术来源。</a:t>
                      </a:r>
                      <a:endParaRPr lang="zh-CN" altLang="en-US" sz="1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0a29b91e-c63d-4524-8adf-a7b34c4a8c8e}"/>
</p:tagLst>
</file>

<file path=ppt/tags/tag2.xml><?xml version="1.0" encoding="utf-8"?>
<p:tagLst xmlns:p="http://schemas.openxmlformats.org/presentationml/2006/main">
  <p:tag name="KSO_WM_UNIT_TABLE_BEAUTIFY" val="smartTable{6f8d2867-8df2-4ffe-b340-7b3159abaa7b}"/>
</p:tagLst>
</file>

<file path=ppt/tags/tag3.xml><?xml version="1.0" encoding="utf-8"?>
<p:tagLst xmlns:p="http://schemas.openxmlformats.org/presentationml/2006/main">
  <p:tag name="KSO_WM_UNIT_TABLE_BEAUTIFY" val="smartTable{83387621-7f18-4260-a169-c19b6051d9e6}"/>
</p:tagLst>
</file>

<file path=ppt/tags/tag4.xml><?xml version="1.0" encoding="utf-8"?>
<p:tagLst xmlns:p="http://schemas.openxmlformats.org/presentationml/2006/main">
  <p:tag name="KSO_WM_UNIT_TABLE_BEAUTIFY" val="smartTable{391ae984-9633-4c3d-be2f-9320344afb37}"/>
</p:tagLst>
</file>

<file path=ppt/tags/tag5.xml><?xml version="1.0" encoding="utf-8"?>
<p:tagLst xmlns:p="http://schemas.openxmlformats.org/presentationml/2006/main">
  <p:tag name="KSO_WM_UNIT_TABLE_BEAUTIFY" val="smartTable{391ae984-9633-4c3d-be2f-9320344afb37}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630*4711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BF8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BF8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BF8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BF8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3554</Words>
  <Application>WPS 演示</Application>
  <PresentationFormat>自定义</PresentationFormat>
  <Paragraphs>663</Paragraphs>
  <Slides>34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34</vt:i4>
      </vt:variant>
    </vt:vector>
  </HeadingPairs>
  <TitlesOfParts>
    <vt:vector size="55" baseType="lpstr">
      <vt:lpstr>Arial</vt:lpstr>
      <vt:lpstr>方正书宋_GBK</vt:lpstr>
      <vt:lpstr>Wingdings</vt:lpstr>
      <vt:lpstr>宋体</vt:lpstr>
      <vt:lpstr>汉仪书宋二KW</vt:lpstr>
      <vt:lpstr>Calibri</vt:lpstr>
      <vt:lpstr>Helvetica Neue</vt:lpstr>
      <vt:lpstr>楷体</vt:lpstr>
      <vt:lpstr>汉仪楷体KW</vt:lpstr>
      <vt:lpstr>楷体_GB2312</vt:lpstr>
      <vt:lpstr>Cambria Math</vt:lpstr>
      <vt:lpstr>微软雅黑</vt:lpstr>
      <vt:lpstr>汉仪旗黑</vt:lpstr>
      <vt:lpstr>宋体</vt:lpstr>
      <vt:lpstr>Arial Unicode MS</vt:lpstr>
      <vt:lpstr>汉仪楷体简</vt:lpstr>
      <vt:lpstr>Kingsoft Math</vt:lpstr>
      <vt:lpstr>默认设计模板</vt:lpstr>
      <vt:lpstr>1_默认设计模板</vt:lpstr>
      <vt:lpstr>2_默认设计模板</vt:lpstr>
      <vt:lpstr>3_默认设计模板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wanghui</cp:lastModifiedBy>
  <cp:revision>103</cp:revision>
  <dcterms:created xsi:type="dcterms:W3CDTF">2022-11-27T14:05:31Z</dcterms:created>
  <dcterms:modified xsi:type="dcterms:W3CDTF">2022-11-27T14:05:31Z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  <property fmtid="{D5CDD505-2E9C-101B-9397-08002B2CF9AE}" pid="3" name="ICV">
    <vt:lpwstr>001140D01EDD41B68E6711F90E57DF33</vt:lpwstr>
  </property>
</Properties>
</file>