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  <p:sldId id="269" r:id="rId16"/>
    <p:sldId id="281" r:id="rId17"/>
    <p:sldId id="291" r:id="rId19"/>
    <p:sldId id="290" r:id="rId20"/>
    <p:sldId id="277" r:id="rId21"/>
    <p:sldId id="271" r:id="rId22"/>
    <p:sldId id="280" r:id="rId23"/>
    <p:sldId id="289" r:id="rId24"/>
    <p:sldId id="282" r:id="rId25"/>
    <p:sldId id="288" r:id="rId2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" name="组合 7"/>
          <p:cNvGrpSpPr/>
          <p:nvPr/>
        </p:nvGrpSpPr>
        <p:grpSpPr>
          <a:xfrm>
            <a:off x="-1468755" y="-1259840"/>
            <a:ext cx="3582670" cy="3248025"/>
            <a:chOff x="-1424" y="-2030"/>
            <a:chExt cx="5642" cy="5115"/>
          </a:xfrm>
        </p:grpSpPr>
        <p:sp>
          <p:nvSpPr>
            <p:cNvPr id="6" name="椭圆 5"/>
            <p:cNvSpPr/>
            <p:nvPr/>
          </p:nvSpPr>
          <p:spPr>
            <a:xfrm>
              <a:off x="2164" y="-576"/>
              <a:ext cx="2054" cy="206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044" y="703"/>
              <a:ext cx="2327" cy="23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-1424" y="-2030"/>
              <a:ext cx="4095" cy="39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1" name="椭圆 10"/>
          <p:cNvSpPr/>
          <p:nvPr/>
        </p:nvSpPr>
        <p:spPr>
          <a:xfrm>
            <a:off x="11298555" y="-336550"/>
            <a:ext cx="1304290" cy="13112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0" name="表格 -1"/>
          <p:cNvGraphicFramePr/>
          <p:nvPr/>
        </p:nvGraphicFramePr>
        <p:xfrm>
          <a:off x="809625" y="1845945"/>
          <a:ext cx="10896600" cy="3166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895"/>
                <a:gridCol w="2008505"/>
                <a:gridCol w="2248535"/>
                <a:gridCol w="1974215"/>
                <a:gridCol w="1568450"/>
              </a:tblGrid>
              <a:tr h="85217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32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作品名称</a:t>
                      </a:r>
                      <a:endParaRPr lang="zh-CN" altLang="en-US" sz="32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32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教材</a:t>
                      </a:r>
                      <a:endParaRPr lang="zh-CN" altLang="en-US" sz="32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32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年级</a:t>
                      </a:r>
                      <a:endParaRPr lang="zh-CN" altLang="en-US" sz="32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32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表演形式</a:t>
                      </a:r>
                      <a:endParaRPr lang="zh-CN" altLang="en-US" sz="32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32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课型</a:t>
                      </a:r>
                      <a:endParaRPr lang="zh-CN" altLang="en-US" sz="32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苏少版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三上第五单元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齐唱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歌唱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小儿垂钓</a:t>
                      </a: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苏少版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三上第五单元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齐唱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歌唱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忆江南</a:t>
                      </a: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苏少版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四下第四单元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齐唱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歌唱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4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春晓</a:t>
                      </a:r>
                      <a:r>
                        <a:rPr lang="en-US" altLang="zh-CN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苏少版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二下第一单元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齐唱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创编</a:t>
                      </a:r>
                      <a:endParaRPr lang="zh-CN" altLang="en-US" sz="24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2" name="组合 61"/>
          <p:cNvGrpSpPr/>
          <p:nvPr/>
        </p:nvGrpSpPr>
        <p:grpSpPr>
          <a:xfrm>
            <a:off x="-26035" y="6075680"/>
            <a:ext cx="12222480" cy="764540"/>
            <a:chOff x="-41" y="9568"/>
            <a:chExt cx="19248" cy="1204"/>
          </a:xfrm>
        </p:grpSpPr>
        <p:sp>
          <p:nvSpPr>
            <p:cNvPr id="51" name="矩形 50"/>
            <p:cNvSpPr/>
            <p:nvPr/>
          </p:nvSpPr>
          <p:spPr>
            <a:xfrm>
              <a:off x="-41" y="9568"/>
              <a:ext cx="19248" cy="120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3" name="圆角矩形 12297"/>
            <p:cNvSpPr/>
            <p:nvPr/>
          </p:nvSpPr>
          <p:spPr>
            <a:xfrm>
              <a:off x="940" y="9568"/>
              <a:ext cx="18267" cy="1126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360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  <a:sym typeface="+mn-ea"/>
                </a:rPr>
                <a:t>大概念：古诗新唱是以诗词韵律为基础的艺术再升华</a:t>
              </a:r>
              <a:endParaRPr lang="zh-CN" altLang="en-US" sz="36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1686560" y="800100"/>
            <a:ext cx="8990330" cy="5881370"/>
            <a:chOff x="2656" y="1260"/>
            <a:chExt cx="14158" cy="9262"/>
          </a:xfrm>
        </p:grpSpPr>
        <p:sp>
          <p:nvSpPr>
            <p:cNvPr id="55" name="矩形 54"/>
            <p:cNvSpPr/>
            <p:nvPr/>
          </p:nvSpPr>
          <p:spPr>
            <a:xfrm>
              <a:off x="2656" y="3578"/>
              <a:ext cx="14159" cy="5818"/>
            </a:xfrm>
            <a:prstGeom prst="rect">
              <a:avLst/>
            </a:prstGeom>
            <a:noFill/>
            <a:ln w="50800" cmpd="sng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57" name="直接连接符 56"/>
            <p:cNvCxnSpPr/>
            <p:nvPr/>
          </p:nvCxnSpPr>
          <p:spPr>
            <a:xfrm>
              <a:off x="9935" y="1260"/>
              <a:ext cx="0" cy="2295"/>
            </a:xfrm>
            <a:prstGeom prst="line">
              <a:avLst/>
            </a:prstGeom>
            <a:ln w="50800" cmpd="sng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>
              <a:off x="7522" y="3555"/>
              <a:ext cx="4" cy="5841"/>
            </a:xfrm>
            <a:prstGeom prst="line">
              <a:avLst/>
            </a:prstGeom>
            <a:ln w="50800" cmpd="sng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11991" y="3578"/>
              <a:ext cx="4" cy="5841"/>
            </a:xfrm>
            <a:prstGeom prst="line">
              <a:avLst/>
            </a:prstGeom>
            <a:ln w="50800" cmpd="sng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/>
          </p:nvCxnSpPr>
          <p:spPr>
            <a:xfrm flipH="1">
              <a:off x="9594" y="9396"/>
              <a:ext cx="6" cy="1127"/>
            </a:xfrm>
            <a:prstGeom prst="line">
              <a:avLst/>
            </a:prstGeom>
            <a:ln w="50800" cmpd="sng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-1468755" y="-1259840"/>
            <a:ext cx="14314805" cy="3248025"/>
            <a:chOff x="-2313" y="-1984"/>
            <a:chExt cx="22543" cy="5115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335530" y="2984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四、单元学习思路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14343" name="组合 12295"/>
          <p:cNvGrpSpPr/>
          <p:nvPr/>
        </p:nvGrpSpPr>
        <p:grpSpPr>
          <a:xfrm>
            <a:off x="3997960" y="517525"/>
            <a:ext cx="4660900" cy="728345"/>
            <a:chOff x="-488" y="0"/>
            <a:chExt cx="4819" cy="1066"/>
          </a:xfrm>
        </p:grpSpPr>
        <p:sp>
          <p:nvSpPr>
            <p:cNvPr id="14344" name="圆角矩形 12296"/>
            <p:cNvSpPr/>
            <p:nvPr/>
          </p:nvSpPr>
          <p:spPr>
            <a:xfrm>
              <a:off x="0" y="0"/>
              <a:ext cx="3726" cy="106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5" name="圆角矩形 12297"/>
            <p:cNvSpPr/>
            <p:nvPr/>
          </p:nvSpPr>
          <p:spPr>
            <a:xfrm>
              <a:off x="-488" y="0"/>
              <a:ext cx="4819" cy="1025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Arial" panose="020B0604020202090204" pitchFamily="34" charset="0"/>
                  <a:ea typeface="楷体" panose="02010609060101010101" charset="-122"/>
                </a:rPr>
                <a:t>诗歌唱诗韵</a:t>
              </a:r>
              <a:endParaRPr lang="zh-CN" altLang="en-US" sz="3600" b="1" dirty="0">
                <a:solidFill>
                  <a:schemeClr val="bg1"/>
                </a:solidFill>
                <a:latin typeface="Arial" panose="020B0604020202090204" pitchFamily="34" charset="0"/>
                <a:ea typeface="楷体" panose="02010609060101010101" charset="-122"/>
              </a:endParaRPr>
            </a:p>
          </p:txBody>
        </p:sp>
      </p:grpSp>
      <p:grpSp>
        <p:nvGrpSpPr>
          <p:cNvPr id="14351" name="组合 12303"/>
          <p:cNvGrpSpPr/>
          <p:nvPr/>
        </p:nvGrpSpPr>
        <p:grpSpPr>
          <a:xfrm>
            <a:off x="4046220" y="1355090"/>
            <a:ext cx="4949190" cy="695714"/>
            <a:chOff x="52" y="0"/>
            <a:chExt cx="5319" cy="1437"/>
          </a:xfrm>
        </p:grpSpPr>
        <p:sp>
          <p:nvSpPr>
            <p:cNvPr id="14352" name="圆角矩形 12304"/>
            <p:cNvSpPr/>
            <p:nvPr/>
          </p:nvSpPr>
          <p:spPr>
            <a:xfrm>
              <a:off x="52" y="0"/>
              <a:ext cx="5319" cy="1411"/>
            </a:xfrm>
            <a:prstGeom prst="roundRect">
              <a:avLst>
                <a:gd name="adj" fmla="val 16667"/>
              </a:avLst>
            </a:prstGeom>
            <a:solidFill>
              <a:srgbClr val="FF6600"/>
            </a:solidFill>
            <a:ln w="9525">
              <a:noFill/>
            </a:ln>
          </p:spPr>
          <p:txBody>
            <a:bodyPr anchor="t" anchorCtr="0"/>
            <a:p>
              <a:endParaRPr lang="zh-CN" altLang="en-US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53" name="文本框 12305"/>
            <p:cNvSpPr txBox="1"/>
            <p:nvPr/>
          </p:nvSpPr>
          <p:spPr>
            <a:xfrm>
              <a:off x="224" y="115"/>
              <a:ext cx="4976" cy="13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dirty="0">
                  <a:latin typeface="Arial" panose="020B0604020202090204" pitchFamily="34" charset="0"/>
                  <a:ea typeface="宋体" panose="02010600030101010101" pitchFamily="2" charset="-122"/>
                </a:rPr>
                <a:t>情境：诗词歌咏会</a:t>
              </a:r>
              <a:endParaRPr lang="zh-CN" altLang="en-US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dirty="0">
                  <a:latin typeface="Arial" panose="020B0604020202090204" pitchFamily="34" charset="0"/>
                  <a:ea typeface="宋体" panose="02010600030101010101" pitchFamily="2" charset="-122"/>
                </a:rPr>
                <a:t>任务：了解诗词韵律与新唱旋律之间的关系</a:t>
              </a:r>
              <a:endParaRPr lang="zh-CN" altLang="en-US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2318" name="圆角矩形 12317"/>
          <p:cNvSpPr/>
          <p:nvPr/>
        </p:nvSpPr>
        <p:spPr>
          <a:xfrm>
            <a:off x="6095683" y="1627188"/>
            <a:ext cx="3063875" cy="4776787"/>
          </a:xfrm>
          <a:prstGeom prst="roundRect">
            <a:avLst>
              <a:gd name="adj" fmla="val 16667"/>
            </a:avLst>
          </a:prstGeom>
          <a:solidFill>
            <a:srgbClr val="FD7171"/>
          </a:solidFill>
          <a:ln w="381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 dirty="0">
              <a:latin typeface="Arial" panose="020B0604020202090204" pitchFamily="34" charset="0"/>
              <a:ea typeface="宋体" panose="02010600030101010101" pitchFamily="2" charset="-122"/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379095" y="2381250"/>
            <a:ext cx="11687175" cy="3436620"/>
            <a:chOff x="597" y="4256"/>
            <a:chExt cx="18405" cy="5412"/>
          </a:xfrm>
        </p:grpSpPr>
        <p:grpSp>
          <p:nvGrpSpPr>
            <p:cNvPr id="50" name="组合 49"/>
            <p:cNvGrpSpPr/>
            <p:nvPr/>
          </p:nvGrpSpPr>
          <p:grpSpPr>
            <a:xfrm>
              <a:off x="597" y="4256"/>
              <a:ext cx="18264" cy="5410"/>
              <a:chOff x="597" y="4256"/>
              <a:chExt cx="18264" cy="5410"/>
            </a:xfrm>
          </p:grpSpPr>
          <p:grpSp>
            <p:nvGrpSpPr>
              <p:cNvPr id="39" name="组合 38"/>
              <p:cNvGrpSpPr/>
              <p:nvPr/>
            </p:nvGrpSpPr>
            <p:grpSpPr>
              <a:xfrm rot="0">
                <a:off x="1267" y="4256"/>
                <a:ext cx="17005" cy="2339"/>
                <a:chOff x="893" y="4256"/>
                <a:chExt cx="17005" cy="2339"/>
              </a:xfrm>
            </p:grpSpPr>
            <p:grpSp>
              <p:nvGrpSpPr>
                <p:cNvPr id="35" name="组合 34"/>
                <p:cNvGrpSpPr/>
                <p:nvPr/>
              </p:nvGrpSpPr>
              <p:grpSpPr>
                <a:xfrm>
                  <a:off x="893" y="4272"/>
                  <a:ext cx="3202" cy="2320"/>
                  <a:chOff x="1211" y="3820"/>
                  <a:chExt cx="3202" cy="2320"/>
                </a:xfrm>
              </p:grpSpPr>
              <p:grpSp>
                <p:nvGrpSpPr>
                  <p:cNvPr id="15" name="组合 14"/>
                  <p:cNvGrpSpPr/>
                  <p:nvPr/>
                </p:nvGrpSpPr>
                <p:grpSpPr>
                  <a:xfrm>
                    <a:off x="1641" y="3820"/>
                    <a:ext cx="2389" cy="760"/>
                    <a:chOff x="2479" y="4416"/>
                    <a:chExt cx="2389" cy="760"/>
                  </a:xfrm>
                </p:grpSpPr>
                <p:sp>
                  <p:nvSpPr>
                    <p:cNvPr id="13" name="五边形 12"/>
                    <p:cNvSpPr/>
                    <p:nvPr/>
                  </p:nvSpPr>
                  <p:spPr>
                    <a:xfrm>
                      <a:off x="2479" y="4416"/>
                      <a:ext cx="2389" cy="760"/>
                    </a:xfrm>
                    <a:prstGeom prst="homePlat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4" name="文本框 12305"/>
                    <p:cNvSpPr txBox="1"/>
                    <p:nvPr/>
                  </p:nvSpPr>
                  <p:spPr>
                    <a:xfrm>
                      <a:off x="2688" y="4524"/>
                      <a:ext cx="1972" cy="62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 anchorCtr="0">
                      <a:spAutoFit/>
                    </a:bodyPr>
                    <a:p>
                      <a:r>
                        <a:rPr lang="zh-CN" altLang="en-US" sz="2000" dirty="0">
                          <a:latin typeface="楷体" panose="02010609060101010101" charset="-122"/>
                          <a:ea typeface="楷体" panose="02010609060101010101" charset="-122"/>
                        </a:rPr>
                        <a:t>游子吟唱</a:t>
                      </a:r>
                      <a:endParaRPr lang="zh-CN" altLang="en-US" sz="2000" dirty="0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p:txBody>
                </p:sp>
              </p:grpSp>
              <p:grpSp>
                <p:nvGrpSpPr>
                  <p:cNvPr id="25" name="组合 24"/>
                  <p:cNvGrpSpPr/>
                  <p:nvPr/>
                </p:nvGrpSpPr>
                <p:grpSpPr>
                  <a:xfrm>
                    <a:off x="1211" y="4934"/>
                    <a:ext cx="3202" cy="1206"/>
                    <a:chOff x="816" y="4936"/>
                    <a:chExt cx="3202" cy="1206"/>
                  </a:xfrm>
                </p:grpSpPr>
                <p:sp>
                  <p:nvSpPr>
                    <p:cNvPr id="14356" name="圆角矩形 12308"/>
                    <p:cNvSpPr/>
                    <p:nvPr/>
                  </p:nvSpPr>
                  <p:spPr>
                    <a:xfrm>
                      <a:off x="819" y="4936"/>
                      <a:ext cx="3034" cy="1207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CC99"/>
                    </a:solidFill>
                    <a:ln w="9525">
                      <a:noFill/>
                    </a:ln>
                  </p:spPr>
                  <p:txBody>
                    <a:bodyPr anchor="t" anchorCtr="0"/>
                    <a:p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14378" name="文本框 12330"/>
                    <p:cNvSpPr txBox="1"/>
                    <p:nvPr/>
                  </p:nvSpPr>
                  <p:spPr>
                    <a:xfrm>
                      <a:off x="816" y="5048"/>
                      <a:ext cx="3202" cy="1008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anchor="t" anchorCtr="0">
                      <a:spAutoFit/>
                    </a:bodyPr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学习任务：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唱《游子吟》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6" name="组合 35"/>
                <p:cNvGrpSpPr/>
                <p:nvPr/>
              </p:nvGrpSpPr>
              <p:grpSpPr>
                <a:xfrm>
                  <a:off x="5496" y="4256"/>
                  <a:ext cx="3202" cy="2339"/>
                  <a:chOff x="4233" y="3900"/>
                  <a:chExt cx="3202" cy="2339"/>
                </a:xfrm>
              </p:grpSpPr>
              <p:grpSp>
                <p:nvGrpSpPr>
                  <p:cNvPr id="16" name="组合 15"/>
                  <p:cNvGrpSpPr/>
                  <p:nvPr/>
                </p:nvGrpSpPr>
                <p:grpSpPr>
                  <a:xfrm>
                    <a:off x="4651" y="3900"/>
                    <a:ext cx="2389" cy="760"/>
                    <a:chOff x="2467" y="4296"/>
                    <a:chExt cx="2389" cy="760"/>
                  </a:xfrm>
                </p:grpSpPr>
                <p:sp>
                  <p:nvSpPr>
                    <p:cNvPr id="17" name="五边形 16"/>
                    <p:cNvSpPr/>
                    <p:nvPr/>
                  </p:nvSpPr>
                  <p:spPr>
                    <a:xfrm>
                      <a:off x="2467" y="4296"/>
                      <a:ext cx="2389" cy="760"/>
                    </a:xfrm>
                    <a:prstGeom prst="homePlat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8" name="文本框 12305"/>
                    <p:cNvSpPr txBox="1"/>
                    <p:nvPr/>
                  </p:nvSpPr>
                  <p:spPr>
                    <a:xfrm>
                      <a:off x="2664" y="4348"/>
                      <a:ext cx="1972" cy="62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 anchorCtr="0">
                      <a:spAutoFit/>
                    </a:bodyPr>
                    <a:p>
                      <a:pPr marL="0" indent="0" algn="ctr">
                        <a:buNone/>
                      </a:pPr>
                      <a:r>
                        <a:rPr lang="zh-CN" altLang="en-US" sz="20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垂钓吟律</a:t>
                      </a:r>
                      <a:endParaRPr lang="zh-CN" altLang="en-US" sz="2000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26" name="组合 25"/>
                  <p:cNvGrpSpPr/>
                  <p:nvPr/>
                </p:nvGrpSpPr>
                <p:grpSpPr>
                  <a:xfrm>
                    <a:off x="4233" y="5033"/>
                    <a:ext cx="3202" cy="1207"/>
                    <a:chOff x="816" y="4936"/>
                    <a:chExt cx="3202" cy="1207"/>
                  </a:xfrm>
                </p:grpSpPr>
                <p:sp>
                  <p:nvSpPr>
                    <p:cNvPr id="27" name="圆角矩形 12308"/>
                    <p:cNvSpPr/>
                    <p:nvPr/>
                  </p:nvSpPr>
                  <p:spPr>
                    <a:xfrm>
                      <a:off x="819" y="4936"/>
                      <a:ext cx="3034" cy="1207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CC99"/>
                    </a:solidFill>
                    <a:ln w="9525">
                      <a:noFill/>
                    </a:ln>
                  </p:spPr>
                  <p:txBody>
                    <a:bodyPr anchor="t" anchorCtr="0"/>
                    <a:p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28" name="文本框 12330"/>
                    <p:cNvSpPr txBox="1"/>
                    <p:nvPr/>
                  </p:nvSpPr>
                  <p:spPr>
                    <a:xfrm>
                      <a:off x="816" y="5048"/>
                      <a:ext cx="3202" cy="1008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anchor="t" anchorCtr="0">
                      <a:spAutoFit/>
                    </a:bodyPr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学习任务：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唱《小儿垂钓》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7" name="组合 36"/>
                <p:cNvGrpSpPr/>
                <p:nvPr/>
              </p:nvGrpSpPr>
              <p:grpSpPr>
                <a:xfrm>
                  <a:off x="10099" y="4307"/>
                  <a:ext cx="3202" cy="2287"/>
                  <a:chOff x="7248" y="3952"/>
                  <a:chExt cx="3202" cy="2287"/>
                </a:xfrm>
              </p:grpSpPr>
              <p:grpSp>
                <p:nvGrpSpPr>
                  <p:cNvPr id="22" name="组合 21"/>
                  <p:cNvGrpSpPr/>
                  <p:nvPr/>
                </p:nvGrpSpPr>
                <p:grpSpPr>
                  <a:xfrm>
                    <a:off x="7666" y="3952"/>
                    <a:ext cx="2389" cy="760"/>
                    <a:chOff x="2467" y="4296"/>
                    <a:chExt cx="2389" cy="760"/>
                  </a:xfrm>
                </p:grpSpPr>
                <p:sp>
                  <p:nvSpPr>
                    <p:cNvPr id="23" name="五边形 22"/>
                    <p:cNvSpPr/>
                    <p:nvPr/>
                  </p:nvSpPr>
                  <p:spPr>
                    <a:xfrm>
                      <a:off x="2467" y="4296"/>
                      <a:ext cx="2389" cy="760"/>
                    </a:xfrm>
                    <a:prstGeom prst="homePlat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24" name="文本框 12305"/>
                    <p:cNvSpPr txBox="1"/>
                    <p:nvPr/>
                  </p:nvSpPr>
                  <p:spPr>
                    <a:xfrm>
                      <a:off x="2664" y="4348"/>
                      <a:ext cx="1972" cy="62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 anchorCtr="0">
                      <a:spAutoFit/>
                    </a:bodyPr>
                    <a:p>
                      <a:pPr marL="0" indent="0" algn="ctr">
                        <a:buNone/>
                      </a:pPr>
                      <a:r>
                        <a:rPr lang="zh-CN" altLang="en-US" sz="20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江南吟韵</a:t>
                      </a:r>
                      <a:endParaRPr lang="zh-CN" altLang="en-US" sz="2000" dirty="0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p:txBody>
                </p:sp>
              </p:grpSp>
              <p:grpSp>
                <p:nvGrpSpPr>
                  <p:cNvPr id="29" name="组合 28"/>
                  <p:cNvGrpSpPr/>
                  <p:nvPr/>
                </p:nvGrpSpPr>
                <p:grpSpPr>
                  <a:xfrm>
                    <a:off x="7248" y="5033"/>
                    <a:ext cx="3202" cy="1207"/>
                    <a:chOff x="816" y="4936"/>
                    <a:chExt cx="3202" cy="1207"/>
                  </a:xfrm>
                </p:grpSpPr>
                <p:sp>
                  <p:nvSpPr>
                    <p:cNvPr id="30" name="圆角矩形 12308"/>
                    <p:cNvSpPr/>
                    <p:nvPr/>
                  </p:nvSpPr>
                  <p:spPr>
                    <a:xfrm>
                      <a:off x="819" y="4936"/>
                      <a:ext cx="3034" cy="1207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CC99"/>
                    </a:solidFill>
                    <a:ln w="9525">
                      <a:noFill/>
                    </a:ln>
                  </p:spPr>
                  <p:txBody>
                    <a:bodyPr anchor="t" anchorCtr="0"/>
                    <a:p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" name="文本框 12330"/>
                    <p:cNvSpPr txBox="1"/>
                    <p:nvPr/>
                  </p:nvSpPr>
                  <p:spPr>
                    <a:xfrm>
                      <a:off x="816" y="5048"/>
                      <a:ext cx="3202" cy="1008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anchor="t" anchorCtr="0">
                      <a:spAutoFit/>
                    </a:bodyPr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学习任务：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唱《江南好》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8" name="组合 37"/>
                <p:cNvGrpSpPr/>
                <p:nvPr/>
              </p:nvGrpSpPr>
              <p:grpSpPr>
                <a:xfrm>
                  <a:off x="14696" y="4318"/>
                  <a:ext cx="3202" cy="2276"/>
                  <a:chOff x="14128" y="4076"/>
                  <a:chExt cx="3202" cy="2276"/>
                </a:xfrm>
              </p:grpSpPr>
              <p:grpSp>
                <p:nvGrpSpPr>
                  <p:cNvPr id="19" name="组合 18"/>
                  <p:cNvGrpSpPr/>
                  <p:nvPr/>
                </p:nvGrpSpPr>
                <p:grpSpPr>
                  <a:xfrm>
                    <a:off x="14534" y="4076"/>
                    <a:ext cx="2389" cy="760"/>
                    <a:chOff x="2467" y="4472"/>
                    <a:chExt cx="2389" cy="760"/>
                  </a:xfrm>
                </p:grpSpPr>
                <p:sp>
                  <p:nvSpPr>
                    <p:cNvPr id="20" name="五边形 19"/>
                    <p:cNvSpPr/>
                    <p:nvPr/>
                  </p:nvSpPr>
                  <p:spPr>
                    <a:xfrm>
                      <a:off x="2467" y="4472"/>
                      <a:ext cx="2389" cy="760"/>
                    </a:xfrm>
                    <a:prstGeom prst="homePlate">
                      <a:avLst/>
                    </a:prstGeom>
                    <a:solidFill>
                      <a:schemeClr val="accent2">
                        <a:lumMod val="20000"/>
                        <a:lumOff val="80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21" name="文本框 12305"/>
                    <p:cNvSpPr txBox="1"/>
                    <p:nvPr/>
                  </p:nvSpPr>
                  <p:spPr>
                    <a:xfrm>
                      <a:off x="2664" y="4524"/>
                      <a:ext cx="1972" cy="624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square" anchor="t" anchorCtr="0">
                      <a:spAutoFit/>
                    </a:bodyPr>
                    <a:p>
                      <a:pPr marL="0" indent="0" algn="ctr">
                        <a:buNone/>
                      </a:pPr>
                      <a:r>
                        <a:rPr lang="zh-CN" altLang="en-US" sz="20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春晓吟创</a:t>
                      </a:r>
                      <a:endParaRPr lang="zh-CN" altLang="en-US" sz="2000" dirty="0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p:txBody>
                </p:sp>
              </p:grpSp>
              <p:grpSp>
                <p:nvGrpSpPr>
                  <p:cNvPr id="32" name="组合 31"/>
                  <p:cNvGrpSpPr/>
                  <p:nvPr/>
                </p:nvGrpSpPr>
                <p:grpSpPr>
                  <a:xfrm>
                    <a:off x="14128" y="5145"/>
                    <a:ext cx="3202" cy="1207"/>
                    <a:chOff x="816" y="4936"/>
                    <a:chExt cx="3202" cy="1207"/>
                  </a:xfrm>
                </p:grpSpPr>
                <p:sp>
                  <p:nvSpPr>
                    <p:cNvPr id="33" name="圆角矩形 12308"/>
                    <p:cNvSpPr/>
                    <p:nvPr/>
                  </p:nvSpPr>
                  <p:spPr>
                    <a:xfrm>
                      <a:off x="819" y="4936"/>
                      <a:ext cx="3034" cy="1207"/>
                    </a:xfrm>
                    <a:prstGeom prst="roundRect">
                      <a:avLst>
                        <a:gd name="adj" fmla="val 16667"/>
                      </a:avLst>
                    </a:prstGeom>
                    <a:solidFill>
                      <a:srgbClr val="FFCC99"/>
                    </a:solidFill>
                    <a:ln w="9525">
                      <a:noFill/>
                    </a:ln>
                  </p:spPr>
                  <p:txBody>
                    <a:bodyPr anchor="t" anchorCtr="0"/>
                    <a:p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4" name="文本框 12330"/>
                    <p:cNvSpPr txBox="1"/>
                    <p:nvPr/>
                  </p:nvSpPr>
                  <p:spPr>
                    <a:xfrm>
                      <a:off x="816" y="5048"/>
                      <a:ext cx="3202" cy="1008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anchor="t" anchorCtr="0">
                      <a:spAutoFit/>
                    </a:bodyPr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学习任务：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  <a:p>
                      <a:pPr algn="ctr"/>
                      <a:r>
                        <a:rPr lang="zh-CN" altLang="en-US" dirty="0">
                          <a:latin typeface="Arial" panose="020B0604020202090204" pitchFamily="34" charset="0"/>
                          <a:ea typeface="宋体" panose="02010600030101010101" pitchFamily="2" charset="-122"/>
                        </a:rPr>
                        <a:t>创编《春晓》</a:t>
                      </a:r>
                      <a:endParaRPr lang="zh-CN" altLang="en-US" dirty="0">
                        <a:latin typeface="Arial" panose="020B0604020202090204" pitchFamily="34" charset="0"/>
                        <a:ea typeface="宋体" panose="02010600030101010101" pitchFamily="2" charset="-122"/>
                      </a:endParaRPr>
                    </a:p>
                  </p:txBody>
                </p:sp>
              </p:grpSp>
            </p:grpSp>
          </p:grpSp>
          <p:grpSp>
            <p:nvGrpSpPr>
              <p:cNvPr id="49" name="组合 48"/>
              <p:cNvGrpSpPr/>
              <p:nvPr/>
            </p:nvGrpSpPr>
            <p:grpSpPr>
              <a:xfrm>
                <a:off x="597" y="6836"/>
                <a:ext cx="18264" cy="2830"/>
                <a:chOff x="597" y="6836"/>
                <a:chExt cx="18264" cy="2830"/>
              </a:xfrm>
            </p:grpSpPr>
            <p:sp>
              <p:nvSpPr>
                <p:cNvPr id="40" name="矩形 12309"/>
                <p:cNvSpPr/>
                <p:nvPr/>
              </p:nvSpPr>
              <p:spPr>
                <a:xfrm>
                  <a:off x="597" y="6836"/>
                  <a:ext cx="4380" cy="28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</p:spPr>
              <p:txBody>
                <a:bodyPr anchor="t" anchorCtr="0"/>
                <a:p>
                  <a:endParaRPr lang="zh-CN" altLang="en-US" dirty="0">
                    <a:latin typeface="Arial" panose="020B060402020209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" name="矩形 12309"/>
                <p:cNvSpPr/>
                <p:nvPr/>
              </p:nvSpPr>
              <p:spPr>
                <a:xfrm>
                  <a:off x="5200" y="6836"/>
                  <a:ext cx="4380" cy="28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</p:spPr>
              <p:txBody>
                <a:bodyPr anchor="t" anchorCtr="0"/>
                <a:p>
                  <a:endParaRPr lang="zh-CN" altLang="en-US" dirty="0">
                    <a:latin typeface="Arial" panose="020B060402020209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2" name="矩形 12309"/>
                <p:cNvSpPr/>
                <p:nvPr/>
              </p:nvSpPr>
              <p:spPr>
                <a:xfrm>
                  <a:off x="9803" y="6836"/>
                  <a:ext cx="4380" cy="28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</p:spPr>
              <p:txBody>
                <a:bodyPr anchor="t" anchorCtr="0"/>
                <a:p>
                  <a:endParaRPr lang="zh-CN" altLang="en-US" dirty="0">
                    <a:latin typeface="Arial" panose="020B060402020209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3" name="矩形 12309"/>
                <p:cNvSpPr/>
                <p:nvPr/>
              </p:nvSpPr>
              <p:spPr>
                <a:xfrm>
                  <a:off x="14481" y="6836"/>
                  <a:ext cx="4380" cy="28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</p:spPr>
              <p:txBody>
                <a:bodyPr anchor="t" anchorCtr="0"/>
                <a:p>
                  <a:endParaRPr lang="zh-CN" altLang="en-US" dirty="0">
                    <a:latin typeface="Arial" panose="020B060402020209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14382" name="文本框 12334"/>
            <p:cNvSpPr txBox="1"/>
            <p:nvPr/>
          </p:nvSpPr>
          <p:spPr>
            <a:xfrm>
              <a:off x="763" y="6836"/>
              <a:ext cx="4233" cy="244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学习活动：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1.复习《游子吟》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2.吟诵《游子吟》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3.画《游子吟》韵律图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4.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  <a:sym typeface="+mn-ea"/>
                </a:rPr>
                <a:t>学唱歌曲《游子吟》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5.了解古诗新唱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文本框 12334"/>
            <p:cNvSpPr txBox="1"/>
            <p:nvPr/>
          </p:nvSpPr>
          <p:spPr>
            <a:xfrm>
              <a:off x="5333" y="6836"/>
              <a:ext cx="4378" cy="244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学习活动：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1.复习《游子吟》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2.复习《小儿垂钓》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3.画《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  <a:sym typeface="+mn-ea"/>
                </a:rPr>
                <a:t>小儿垂钓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》韵律图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4.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  <a:sym typeface="+mn-ea"/>
                </a:rPr>
                <a:t>学唱歌曲《小儿垂钓》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5.了解音乐常用的创作手法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6" name="文本框 12334"/>
            <p:cNvSpPr txBox="1"/>
            <p:nvPr/>
          </p:nvSpPr>
          <p:spPr>
            <a:xfrm>
              <a:off x="9897" y="6836"/>
              <a:ext cx="4378" cy="28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学习活动：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1.复习《游子吟》《小儿垂钓》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2.复习吟诵词《江南好》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3.画《江南好》韵律图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4.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  <a:sym typeface="+mn-ea"/>
                </a:rPr>
                <a:t>学唱歌曲《江南好》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5.了解音乐常用的创作手法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文本框 12334"/>
            <p:cNvSpPr txBox="1"/>
            <p:nvPr/>
          </p:nvSpPr>
          <p:spPr>
            <a:xfrm>
              <a:off x="14624" y="6836"/>
              <a:ext cx="4378" cy="28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学习活动：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1.复习三首古诗新唱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2.复习《春晓》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3.画《春晓》韵律图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4.小组合作创编</a:t>
              </a:r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  <a:sym typeface="+mn-ea"/>
                </a:rPr>
                <a:t>《春晓》</a:t>
              </a:r>
              <a:endParaRPr lang="zh-CN" altLang="en-US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  <a:p>
              <a:r>
                <a:rPr lang="zh-CN" altLang="en-US" sz="1600" dirty="0">
                  <a:latin typeface="Arial" panose="020B0604020202090204" pitchFamily="34" charset="0"/>
                  <a:ea typeface="宋体" panose="02010600030101010101" pitchFamily="2" charset="-122"/>
                </a:rPr>
                <a:t>5.总结古诗新唱与诗词韵律之间的联系</a:t>
              </a:r>
              <a:endParaRPr lang="en-US" altLang="zh-CN" sz="1600" dirty="0">
                <a:latin typeface="Arial" panose="020B060402020209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31720" y="1713865"/>
            <a:ext cx="7528560" cy="15544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96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zh-CN" sz="96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45615" y="4147185"/>
            <a:ext cx="87014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执教课时：第三课时      指教年级：四年级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graphicFrame>
        <p:nvGraphicFramePr>
          <p:cNvPr id="9" name="表格 8"/>
          <p:cNvGraphicFramePr/>
          <p:nvPr/>
        </p:nvGraphicFramePr>
        <p:xfrm>
          <a:off x="1006475" y="1916430"/>
          <a:ext cx="9804400" cy="3896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8640"/>
                <a:gridCol w="2065655"/>
                <a:gridCol w="2926080"/>
                <a:gridCol w="2994025"/>
              </a:tblGrid>
              <a:tr h="4381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课时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学习内容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表达内容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新唱特点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3533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游子吟唱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母亲对游子深深的爱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依字行腔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61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垂钓吟律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《小儿垂钓》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浓郁的生活气息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一字多音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休止符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附点节奏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18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 3.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江南吟韵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《忆江南》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08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4.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春晓吟创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《春晓》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7192" name="Picture 71" descr="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96135" y="1479550"/>
            <a:ext cx="8783955" cy="52406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8" name="WordArt 36"/>
          <p:cNvSpPr>
            <a:spLocks noTextEdit="1"/>
          </p:cNvSpPr>
          <p:nvPr/>
        </p:nvSpPr>
        <p:spPr>
          <a:xfrm>
            <a:off x="494665" y="2459355"/>
            <a:ext cx="850265" cy="328104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182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9525" cap="flat" cmpd="sng">
                  <a:solidFill>
                    <a:srgbClr val="0099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游</a:t>
            </a:r>
            <a:endParaRPr lang="zh-CN" altLang="en-US" sz="3600" b="1">
              <a:ln w="9525" cap="flat" cmpd="sng">
                <a:solidFill>
                  <a:srgbClr val="0099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  <a:p>
            <a:pPr algn="ctr" eaLnBrk="0" hangingPunct="0"/>
            <a:r>
              <a:rPr lang="zh-CN" altLang="en-US" sz="3600" b="1">
                <a:ln w="9525" cap="flat" cmpd="sng">
                  <a:solidFill>
                    <a:srgbClr val="0099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子</a:t>
            </a:r>
            <a:endParaRPr lang="zh-CN" altLang="en-US" sz="3600" b="1">
              <a:ln w="9525" cap="flat" cmpd="sng">
                <a:solidFill>
                  <a:srgbClr val="0099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  <a:p>
            <a:pPr algn="ctr" eaLnBrk="0" hangingPunct="0"/>
            <a:r>
              <a:rPr lang="zh-CN" altLang="en-US" sz="3600" b="1">
                <a:ln w="9525" cap="flat" cmpd="sng">
                  <a:solidFill>
                    <a:srgbClr val="0099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8000"/>
                    </a:gs>
                    <a:gs pos="100000">
                      <a:schemeClr val="folHlink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</a:rPr>
              <a:t>吟</a:t>
            </a:r>
            <a:endParaRPr lang="zh-CN" altLang="en-US" sz="3600" b="1">
              <a:ln w="9525" cap="flat" cmpd="sng">
                <a:solidFill>
                  <a:srgbClr val="0099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8000"/>
                  </a:gs>
                  <a:gs pos="100000">
                    <a:schemeClr val="folHlink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96135" y="2306320"/>
            <a:ext cx="8784590" cy="589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008505" y="3383915"/>
            <a:ext cx="8784590" cy="589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095500" y="4504690"/>
            <a:ext cx="8784590" cy="589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008505" y="5638800"/>
            <a:ext cx="8784590" cy="690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 rot="19800000">
            <a:off x="2032000" y="25298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 rot="2160000">
            <a:off x="2540000" y="253428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54350" y="257238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542030" y="257238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4453890" y="2786380"/>
            <a:ext cx="135255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9800000">
            <a:off x="6273800" y="255460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 rot="2160000">
            <a:off x="6781800" y="255905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27900" y="252920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 rot="19620000">
            <a:off x="7767955" y="25679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>
            <a:off x="8667115" y="2798445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 rot="19800000">
            <a:off x="2032000" y="356933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 rot="19800000">
            <a:off x="3054985" y="356933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 rot="2160000">
            <a:off x="4330700" y="356933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364480" y="356933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439535" y="356933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 rot="2160000">
            <a:off x="6894195" y="36093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 rot="2160000">
            <a:off x="7363460" y="366903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 rot="2160000">
            <a:off x="7830820" y="366903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>
            <a:off x="8667115" y="3888105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1997710" y="474345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2485390" y="474345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 rot="2160000">
            <a:off x="3050540" y="470408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 rot="2160000">
            <a:off x="3505200" y="474662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>
            <a:off x="4351655" y="4965700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 rot="19800000">
            <a:off x="6358255" y="475488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 rot="2160000">
            <a:off x="7014845" y="475551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280275" y="470408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7767955" y="470408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47" name="直接箭头连接符 46"/>
          <p:cNvCxnSpPr/>
          <p:nvPr/>
        </p:nvCxnSpPr>
        <p:spPr>
          <a:xfrm>
            <a:off x="8745220" y="4962525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 rot="19800000">
            <a:off x="1997710" y="58318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 rot="19800000">
            <a:off x="2404110" y="58318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 rot="2160000">
            <a:off x="3035300" y="587121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 rot="2160000">
            <a:off x="3489960" y="591375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4351020" y="6132830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本框 52"/>
          <p:cNvSpPr txBox="1"/>
          <p:nvPr/>
        </p:nvSpPr>
        <p:spPr>
          <a:xfrm rot="19800000">
            <a:off x="6273800" y="583184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54" name="文本框 53"/>
          <p:cNvSpPr txBox="1"/>
          <p:nvPr/>
        </p:nvSpPr>
        <p:spPr>
          <a:xfrm rot="2160000">
            <a:off x="7014845" y="5871210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7322185" y="594042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809865" y="5940425"/>
            <a:ext cx="487680" cy="4572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>
                <a:cs typeface="Arial" panose="020B0604020202090204" pitchFamily="34" charset="0"/>
              </a:rPr>
              <a:t>→</a:t>
            </a:r>
            <a:endParaRPr lang="zh-CN" altLang="en-US" sz="2400">
              <a:cs typeface="Arial" panose="020B0604020202090204" pitchFamily="34" charset="0"/>
            </a:endParaRPr>
          </a:p>
        </p:txBody>
      </p:sp>
      <p:cxnSp>
        <p:nvCxnSpPr>
          <p:cNvPr id="57" name="直接箭头连接符 56"/>
          <p:cNvCxnSpPr/>
          <p:nvPr/>
        </p:nvCxnSpPr>
        <p:spPr>
          <a:xfrm>
            <a:off x="8787130" y="6198870"/>
            <a:ext cx="1557655" cy="19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11289" name="Picture 107" descr="02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0685" y="1263650"/>
            <a:ext cx="9203690" cy="5365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任意多边形 9"/>
          <p:cNvSpPr/>
          <p:nvPr/>
        </p:nvSpPr>
        <p:spPr>
          <a:xfrm>
            <a:off x="1744345" y="1586230"/>
            <a:ext cx="8623300" cy="813435"/>
          </a:xfrm>
          <a:custGeom>
            <a:avLst/>
            <a:gdLst>
              <a:gd name="connisteX0" fmla="*/ 0 w 8623300"/>
              <a:gd name="connsiteY0" fmla="*/ 394278 h 813438"/>
              <a:gd name="connisteX1" fmla="*/ 2557780 w 8623300"/>
              <a:gd name="connsiteY1" fmla="*/ 745433 h 813438"/>
              <a:gd name="connisteX2" fmla="*/ 4017645 w 8623300"/>
              <a:gd name="connsiteY2" fmla="*/ 734003 h 813438"/>
              <a:gd name="connisteX3" fmla="*/ 4752975 w 8623300"/>
              <a:gd name="connsiteY3" fmla="*/ 111703 h 813438"/>
              <a:gd name="connisteX4" fmla="*/ 5567680 w 8623300"/>
              <a:gd name="connsiteY4" fmla="*/ 88843 h 813438"/>
              <a:gd name="connisteX5" fmla="*/ 6337300 w 8623300"/>
              <a:gd name="connsiteY5" fmla="*/ 790518 h 813438"/>
              <a:gd name="connisteX6" fmla="*/ 7016750 w 8623300"/>
              <a:gd name="connsiteY6" fmla="*/ 326333 h 813438"/>
              <a:gd name="connisteX7" fmla="*/ 8623300 w 8623300"/>
              <a:gd name="connsiteY7" fmla="*/ 304108 h 813438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</a:cxnLst>
            <a:rect l="l" t="t" r="r" b="b"/>
            <a:pathLst>
              <a:path w="8623300" h="813438">
                <a:moveTo>
                  <a:pt x="0" y="394279"/>
                </a:moveTo>
                <a:cubicBezTo>
                  <a:pt x="482600" y="464764"/>
                  <a:pt x="1754505" y="677489"/>
                  <a:pt x="2557780" y="745434"/>
                </a:cubicBezTo>
                <a:cubicBezTo>
                  <a:pt x="3361055" y="813379"/>
                  <a:pt x="3578860" y="861004"/>
                  <a:pt x="4017645" y="734004"/>
                </a:cubicBezTo>
                <a:cubicBezTo>
                  <a:pt x="4456430" y="607004"/>
                  <a:pt x="4443095" y="240609"/>
                  <a:pt x="4752975" y="111704"/>
                </a:cubicBezTo>
                <a:cubicBezTo>
                  <a:pt x="5062855" y="-17201"/>
                  <a:pt x="5250815" y="-47046"/>
                  <a:pt x="5567680" y="88844"/>
                </a:cubicBezTo>
                <a:cubicBezTo>
                  <a:pt x="5884545" y="224734"/>
                  <a:pt x="6047740" y="742894"/>
                  <a:pt x="6337300" y="790519"/>
                </a:cubicBezTo>
                <a:cubicBezTo>
                  <a:pt x="6626860" y="838144"/>
                  <a:pt x="6559550" y="423489"/>
                  <a:pt x="7016750" y="326334"/>
                </a:cubicBezTo>
                <a:cubicBezTo>
                  <a:pt x="7473950" y="229179"/>
                  <a:pt x="8315325" y="299029"/>
                  <a:pt x="8623300" y="3041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任意多边形 11"/>
          <p:cNvSpPr/>
          <p:nvPr/>
        </p:nvSpPr>
        <p:spPr>
          <a:xfrm>
            <a:off x="1800860" y="2810510"/>
            <a:ext cx="8567420" cy="752475"/>
          </a:xfrm>
          <a:custGeom>
            <a:avLst/>
            <a:gdLst>
              <a:gd name="connisteX0" fmla="*/ 0 w 8691245"/>
              <a:gd name="connsiteY0" fmla="*/ 231479 h 752396"/>
              <a:gd name="connisteX1" fmla="*/ 826135 w 8691245"/>
              <a:gd name="connsiteY1" fmla="*/ 581999 h 752396"/>
              <a:gd name="connisteX2" fmla="*/ 1562100 w 8691245"/>
              <a:gd name="connsiteY2" fmla="*/ 16214 h 752396"/>
              <a:gd name="connisteX3" fmla="*/ 2501265 w 8691245"/>
              <a:gd name="connsiteY3" fmla="*/ 197189 h 752396"/>
              <a:gd name="connisteX4" fmla="*/ 4051300 w 8691245"/>
              <a:gd name="connsiteY4" fmla="*/ 208619 h 752396"/>
              <a:gd name="connisteX5" fmla="*/ 4674235 w 8691245"/>
              <a:gd name="connsiteY5" fmla="*/ 752179 h 752396"/>
              <a:gd name="connisteX6" fmla="*/ 6212840 w 8691245"/>
              <a:gd name="connsiteY6" fmla="*/ 265134 h 752396"/>
              <a:gd name="connisteX7" fmla="*/ 6914515 w 8691245"/>
              <a:gd name="connsiteY7" fmla="*/ 468969 h 752396"/>
              <a:gd name="connisteX8" fmla="*/ 8691245 w 8691245"/>
              <a:gd name="connsiteY8" fmla="*/ 491829 h 752396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8691245" h="752397">
                <a:moveTo>
                  <a:pt x="0" y="231479"/>
                </a:moveTo>
                <a:cubicBezTo>
                  <a:pt x="150495" y="312759"/>
                  <a:pt x="513715" y="625179"/>
                  <a:pt x="826135" y="581999"/>
                </a:cubicBezTo>
                <a:cubicBezTo>
                  <a:pt x="1138555" y="538819"/>
                  <a:pt x="1226820" y="93049"/>
                  <a:pt x="1562100" y="16214"/>
                </a:cubicBezTo>
                <a:cubicBezTo>
                  <a:pt x="1897380" y="-60621"/>
                  <a:pt x="2003425" y="158454"/>
                  <a:pt x="2501265" y="197189"/>
                </a:cubicBezTo>
                <a:cubicBezTo>
                  <a:pt x="2999105" y="235924"/>
                  <a:pt x="3616960" y="97494"/>
                  <a:pt x="4051300" y="208619"/>
                </a:cubicBezTo>
                <a:cubicBezTo>
                  <a:pt x="4485640" y="319744"/>
                  <a:pt x="4241800" y="740749"/>
                  <a:pt x="4674235" y="752179"/>
                </a:cubicBezTo>
                <a:cubicBezTo>
                  <a:pt x="5106670" y="763609"/>
                  <a:pt x="5764530" y="321649"/>
                  <a:pt x="6212840" y="265134"/>
                </a:cubicBezTo>
                <a:cubicBezTo>
                  <a:pt x="6661150" y="208619"/>
                  <a:pt x="6418580" y="423884"/>
                  <a:pt x="6914515" y="468969"/>
                </a:cubicBezTo>
                <a:cubicBezTo>
                  <a:pt x="7410450" y="514054"/>
                  <a:pt x="8349615" y="491194"/>
                  <a:pt x="8691245" y="491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2649855" y="3678555"/>
            <a:ext cx="7719695" cy="862965"/>
          </a:xfrm>
          <a:custGeom>
            <a:avLst/>
            <a:gdLst>
              <a:gd name="connisteX0" fmla="*/ 0 w 7740650"/>
              <a:gd name="connsiteY0" fmla="*/ 155835 h 862855"/>
              <a:gd name="connisteX1" fmla="*/ 950595 w 7740650"/>
              <a:gd name="connsiteY1" fmla="*/ 620020 h 862855"/>
              <a:gd name="connisteX2" fmla="*/ 1697355 w 7740650"/>
              <a:gd name="connsiteY2" fmla="*/ 857510 h 862855"/>
              <a:gd name="connisteX3" fmla="*/ 2353945 w 7740650"/>
              <a:gd name="connsiteY3" fmla="*/ 450475 h 862855"/>
              <a:gd name="connisteX4" fmla="*/ 3926840 w 7740650"/>
              <a:gd name="connsiteY4" fmla="*/ 110750 h 862855"/>
              <a:gd name="connisteX5" fmla="*/ 4628515 w 7740650"/>
              <a:gd name="connsiteY5" fmla="*/ 9150 h 862855"/>
              <a:gd name="connisteX6" fmla="*/ 5499735 w 7740650"/>
              <a:gd name="connsiteY6" fmla="*/ 258070 h 862855"/>
              <a:gd name="connisteX7" fmla="*/ 6167755 w 7740650"/>
              <a:gd name="connsiteY7" fmla="*/ 846080 h 862855"/>
              <a:gd name="connisteX8" fmla="*/ 6801485 w 7740650"/>
              <a:gd name="connsiteY8" fmla="*/ 495560 h 862855"/>
              <a:gd name="connisteX9" fmla="*/ 7740650 w 7740650"/>
              <a:gd name="connsiteY9" fmla="*/ 495560 h 86285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</a:cxnLst>
            <a:rect l="l" t="t" r="r" b="b"/>
            <a:pathLst>
              <a:path w="7740650" h="862855">
                <a:moveTo>
                  <a:pt x="0" y="155836"/>
                </a:moveTo>
                <a:cubicBezTo>
                  <a:pt x="175260" y="244101"/>
                  <a:pt x="610870" y="479686"/>
                  <a:pt x="950595" y="620021"/>
                </a:cubicBezTo>
                <a:cubicBezTo>
                  <a:pt x="1290320" y="760356"/>
                  <a:pt x="1416685" y="891166"/>
                  <a:pt x="1697355" y="857511"/>
                </a:cubicBezTo>
                <a:cubicBezTo>
                  <a:pt x="1978025" y="823856"/>
                  <a:pt x="1908175" y="599701"/>
                  <a:pt x="2353945" y="450476"/>
                </a:cubicBezTo>
                <a:cubicBezTo>
                  <a:pt x="2799715" y="301251"/>
                  <a:pt x="3472180" y="199016"/>
                  <a:pt x="3926840" y="110751"/>
                </a:cubicBezTo>
                <a:cubicBezTo>
                  <a:pt x="4381500" y="22486"/>
                  <a:pt x="4314190" y="-20059"/>
                  <a:pt x="4628515" y="9151"/>
                </a:cubicBezTo>
                <a:cubicBezTo>
                  <a:pt x="4942840" y="38361"/>
                  <a:pt x="5191760" y="90431"/>
                  <a:pt x="5499735" y="258071"/>
                </a:cubicBezTo>
                <a:cubicBezTo>
                  <a:pt x="5807710" y="425711"/>
                  <a:pt x="5907405" y="798456"/>
                  <a:pt x="6167755" y="846081"/>
                </a:cubicBezTo>
                <a:cubicBezTo>
                  <a:pt x="6428105" y="893706"/>
                  <a:pt x="6487160" y="565411"/>
                  <a:pt x="6801485" y="495561"/>
                </a:cubicBezTo>
                <a:cubicBezTo>
                  <a:pt x="7115810" y="425711"/>
                  <a:pt x="7565390" y="488576"/>
                  <a:pt x="7740650" y="4955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/>
        </p:nvSpPr>
        <p:spPr>
          <a:xfrm>
            <a:off x="1880235" y="4642485"/>
            <a:ext cx="8489950" cy="922655"/>
          </a:xfrm>
          <a:custGeom>
            <a:avLst/>
            <a:gdLst>
              <a:gd name="connisteX0" fmla="*/ 0 w 8555355"/>
              <a:gd name="connsiteY0" fmla="*/ 505079 h 922599"/>
              <a:gd name="connisteX1" fmla="*/ 746760 w 8555355"/>
              <a:gd name="connsiteY1" fmla="*/ 221869 h 922599"/>
              <a:gd name="connisteX2" fmla="*/ 1539240 w 8555355"/>
              <a:gd name="connsiteY2" fmla="*/ 550164 h 922599"/>
              <a:gd name="connisteX3" fmla="*/ 2512060 w 8555355"/>
              <a:gd name="connsiteY3" fmla="*/ 900684 h 922599"/>
              <a:gd name="connisteX4" fmla="*/ 3790950 w 8555355"/>
              <a:gd name="connsiteY4" fmla="*/ 6604 h 922599"/>
              <a:gd name="connisteX5" fmla="*/ 7050405 w 8555355"/>
              <a:gd name="connsiteY5" fmla="*/ 550164 h 922599"/>
              <a:gd name="connisteX6" fmla="*/ 8555355 w 8555355"/>
              <a:gd name="connsiteY6" fmla="*/ 550164 h 92259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8555355" h="922599">
                <a:moveTo>
                  <a:pt x="0" y="505079"/>
                </a:moveTo>
                <a:cubicBezTo>
                  <a:pt x="133350" y="441579"/>
                  <a:pt x="438785" y="212979"/>
                  <a:pt x="746760" y="221869"/>
                </a:cubicBezTo>
                <a:cubicBezTo>
                  <a:pt x="1054735" y="230759"/>
                  <a:pt x="1186180" y="414274"/>
                  <a:pt x="1539240" y="550164"/>
                </a:cubicBezTo>
                <a:cubicBezTo>
                  <a:pt x="1892300" y="686054"/>
                  <a:pt x="2061845" y="1009269"/>
                  <a:pt x="2512060" y="900684"/>
                </a:cubicBezTo>
                <a:cubicBezTo>
                  <a:pt x="2962275" y="792099"/>
                  <a:pt x="2883535" y="76454"/>
                  <a:pt x="3790950" y="6604"/>
                </a:cubicBezTo>
                <a:cubicBezTo>
                  <a:pt x="4698365" y="-63246"/>
                  <a:pt x="6097270" y="441579"/>
                  <a:pt x="7050405" y="550164"/>
                </a:cubicBezTo>
                <a:cubicBezTo>
                  <a:pt x="8003540" y="658749"/>
                  <a:pt x="8319770" y="560959"/>
                  <a:pt x="8555355" y="5501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1845945" y="5721985"/>
            <a:ext cx="8522335" cy="1034415"/>
          </a:xfrm>
          <a:custGeom>
            <a:avLst/>
            <a:gdLst>
              <a:gd name="connisteX0" fmla="*/ 0 w 8544560"/>
              <a:gd name="connsiteY0" fmla="*/ 895701 h 1034539"/>
              <a:gd name="connisteX1" fmla="*/ 633730 w 8544560"/>
              <a:gd name="connsiteY1" fmla="*/ 681071 h 1034539"/>
              <a:gd name="connisteX2" fmla="*/ 2014855 w 8544560"/>
              <a:gd name="connsiteY2" fmla="*/ 1009366 h 1034539"/>
              <a:gd name="connisteX3" fmla="*/ 3067050 w 8544560"/>
              <a:gd name="connsiteY3" fmla="*/ 13051 h 1034539"/>
              <a:gd name="connisteX4" fmla="*/ 4470400 w 8544560"/>
              <a:gd name="connsiteY4" fmla="*/ 488666 h 1034539"/>
              <a:gd name="connisteX5" fmla="*/ 5443855 w 8544560"/>
              <a:gd name="connsiteY5" fmla="*/ 148941 h 1034539"/>
              <a:gd name="connisteX6" fmla="*/ 8544560 w 8544560"/>
              <a:gd name="connsiteY6" fmla="*/ 148941 h 1034539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8544560" h="1034539">
                <a:moveTo>
                  <a:pt x="0" y="895701"/>
                </a:moveTo>
                <a:cubicBezTo>
                  <a:pt x="99060" y="846171"/>
                  <a:pt x="230505" y="658211"/>
                  <a:pt x="633730" y="681071"/>
                </a:cubicBezTo>
                <a:cubicBezTo>
                  <a:pt x="1036955" y="703931"/>
                  <a:pt x="1528445" y="1142716"/>
                  <a:pt x="2014855" y="1009366"/>
                </a:cubicBezTo>
                <a:cubicBezTo>
                  <a:pt x="2501265" y="876016"/>
                  <a:pt x="2576195" y="117191"/>
                  <a:pt x="3067050" y="13051"/>
                </a:cubicBezTo>
                <a:cubicBezTo>
                  <a:pt x="3557905" y="-91089"/>
                  <a:pt x="3994785" y="461361"/>
                  <a:pt x="4470400" y="488666"/>
                </a:cubicBezTo>
                <a:cubicBezTo>
                  <a:pt x="4946015" y="515971"/>
                  <a:pt x="4629150" y="216886"/>
                  <a:pt x="5443855" y="148941"/>
                </a:cubicBezTo>
                <a:cubicBezTo>
                  <a:pt x="6258560" y="80996"/>
                  <a:pt x="7943850" y="141956"/>
                  <a:pt x="8544560" y="14894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275" name="WordArt 75"/>
          <p:cNvSpPr>
            <a:spLocks noTextEdit="1"/>
          </p:cNvSpPr>
          <p:nvPr/>
        </p:nvSpPr>
        <p:spPr>
          <a:xfrm>
            <a:off x="186055" y="1849120"/>
            <a:ext cx="1029970" cy="470725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5018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FFFF99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9933FF"/>
                    </a:gs>
                  </a:gsLst>
                  <a:lin ang="5400000" scaled="1"/>
                  <a:tileRect/>
                </a:gra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小</a:t>
            </a:r>
            <a:endParaRPr lang="zh-CN" altLang="en-US" sz="3600" b="1">
              <a:ln w="12700" cap="flat" cmpd="sng">
                <a:solidFill>
                  <a:srgbClr val="FFFF99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CCFF"/>
                  </a:gs>
                  <a:gs pos="100000">
                    <a:srgbClr val="9933FF"/>
                  </a:gs>
                </a:gsLst>
                <a:lin ang="5400000" scaled="1"/>
                <a:tileRect/>
              </a:gra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FFFF99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9933FF"/>
                    </a:gs>
                  </a:gsLst>
                  <a:lin ang="5400000" scaled="1"/>
                  <a:tileRect/>
                </a:gra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儿</a:t>
            </a:r>
            <a:endParaRPr lang="zh-CN" altLang="en-US" sz="3600" b="1">
              <a:ln w="12700" cap="flat" cmpd="sng">
                <a:solidFill>
                  <a:srgbClr val="FFFF99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CCFF"/>
                  </a:gs>
                  <a:gs pos="100000">
                    <a:srgbClr val="9933FF"/>
                  </a:gs>
                </a:gsLst>
                <a:lin ang="5400000" scaled="1"/>
                <a:tileRect/>
              </a:gra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FFFF99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9933FF"/>
                    </a:gs>
                  </a:gsLst>
                  <a:lin ang="5400000" scaled="1"/>
                  <a:tileRect/>
                </a:gra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垂</a:t>
            </a:r>
            <a:endParaRPr lang="zh-CN" altLang="en-US" sz="3600" b="1">
              <a:ln w="12700" cap="flat" cmpd="sng">
                <a:solidFill>
                  <a:srgbClr val="FFFF99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CCFF"/>
                  </a:gs>
                  <a:gs pos="100000">
                    <a:srgbClr val="9933FF"/>
                  </a:gs>
                </a:gsLst>
                <a:lin ang="5400000" scaled="1"/>
                <a:tileRect/>
              </a:gra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FFFF99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9933FF"/>
                    </a:gs>
                  </a:gsLst>
                  <a:lin ang="5400000" scaled="1"/>
                  <a:tileRect/>
                </a:gra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钓</a:t>
            </a:r>
            <a:endParaRPr lang="zh-CN" altLang="en-US" sz="3600" b="1">
              <a:ln w="12700" cap="flat" cmpd="sng">
                <a:solidFill>
                  <a:srgbClr val="FFFF99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00CCFF"/>
                  </a:gs>
                  <a:gs pos="100000">
                    <a:srgbClr val="9933FF"/>
                  </a:gs>
                </a:gsLst>
                <a:lin ang="5400000" scaled="1"/>
                <a:tileRect/>
              </a:gra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4339" name="WordArt 32"/>
          <p:cNvSpPr>
            <a:spLocks noTextEdit="1"/>
          </p:cNvSpPr>
          <p:nvPr/>
        </p:nvSpPr>
        <p:spPr>
          <a:xfrm>
            <a:off x="469900" y="2388870"/>
            <a:ext cx="734695" cy="363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9168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451735" y="1581459"/>
            <a:ext cx="9047480" cy="4353540"/>
            <a:chOff x="3861" y="4029"/>
            <a:chExt cx="12169" cy="4552"/>
          </a:xfrm>
        </p:grpSpPr>
        <p:pic>
          <p:nvPicPr>
            <p:cNvPr id="14338" name="Picture 31"/>
            <p:cNvPicPr>
              <a:picLocks noChangeAspect="1"/>
            </p:cNvPicPr>
            <p:nvPr/>
          </p:nvPicPr>
          <p:blipFill>
            <a:blip r:embed="rId1"/>
            <a:srcRect l="10144" t="26957" r="10938" b="68817"/>
            <a:stretch>
              <a:fillRect/>
            </a:stretch>
          </p:blipFill>
          <p:spPr>
            <a:xfrm>
              <a:off x="4122" y="4029"/>
              <a:ext cx="11908" cy="73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" name="Picture 31"/>
            <p:cNvPicPr>
              <a:picLocks noChangeAspect="1"/>
            </p:cNvPicPr>
            <p:nvPr/>
          </p:nvPicPr>
          <p:blipFill>
            <a:blip r:embed="rId1"/>
            <a:srcRect l="10144" t="36375" r="43776" b="60095"/>
            <a:stretch>
              <a:fillRect/>
            </a:stretch>
          </p:blipFill>
          <p:spPr>
            <a:xfrm>
              <a:off x="4122" y="5419"/>
              <a:ext cx="6953" cy="61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3" name="组合 12"/>
            <p:cNvGrpSpPr/>
            <p:nvPr/>
          </p:nvGrpSpPr>
          <p:grpSpPr>
            <a:xfrm>
              <a:off x="3861" y="6707"/>
              <a:ext cx="7055" cy="696"/>
              <a:chOff x="7270" y="6934"/>
              <a:chExt cx="7055" cy="696"/>
            </a:xfrm>
          </p:grpSpPr>
          <p:pic>
            <p:nvPicPr>
              <p:cNvPr id="10" name="Picture 31"/>
              <p:cNvPicPr>
                <a:picLocks noChangeAspect="1"/>
              </p:cNvPicPr>
              <p:nvPr/>
            </p:nvPicPr>
            <p:blipFill>
              <a:blip r:embed="rId1"/>
              <a:srcRect l="59206" t="36363" r="9911" b="59715"/>
              <a:stretch>
                <a:fillRect/>
              </a:stretch>
            </p:blipFill>
            <p:spPr>
              <a:xfrm>
                <a:off x="7270" y="6948"/>
                <a:ext cx="4660" cy="68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2" name="Picture 31"/>
              <p:cNvPicPr>
                <a:picLocks noChangeAspect="1"/>
              </p:cNvPicPr>
              <p:nvPr/>
            </p:nvPicPr>
            <p:blipFill>
              <a:blip r:embed="rId1"/>
              <a:srcRect l="8891" t="45080" r="69570" b="51603"/>
              <a:stretch>
                <a:fillRect/>
              </a:stretch>
            </p:blipFill>
            <p:spPr>
              <a:xfrm>
                <a:off x="11075" y="6934"/>
                <a:ext cx="3250" cy="577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14" name="Picture 31"/>
            <p:cNvPicPr>
              <a:picLocks noChangeAspect="1"/>
            </p:cNvPicPr>
            <p:nvPr/>
          </p:nvPicPr>
          <p:blipFill>
            <a:blip r:embed="rId1"/>
            <a:srcRect l="32882" t="45264" r="28560" b="51729"/>
            <a:stretch>
              <a:fillRect/>
            </a:stretch>
          </p:blipFill>
          <p:spPr>
            <a:xfrm>
              <a:off x="3861" y="8058"/>
              <a:ext cx="5818" cy="523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3" name="组合 62"/>
          <p:cNvGrpSpPr/>
          <p:nvPr/>
        </p:nvGrpSpPr>
        <p:grpSpPr>
          <a:xfrm>
            <a:off x="-39370" y="1204595"/>
            <a:ext cx="12228195" cy="5396230"/>
            <a:chOff x="-62" y="1897"/>
            <a:chExt cx="19257" cy="8498"/>
          </a:xfrm>
        </p:grpSpPr>
        <p:grpSp>
          <p:nvGrpSpPr>
            <p:cNvPr id="62" name="组合 61"/>
            <p:cNvGrpSpPr/>
            <p:nvPr/>
          </p:nvGrpSpPr>
          <p:grpSpPr>
            <a:xfrm>
              <a:off x="5291" y="1944"/>
              <a:ext cx="13904" cy="8451"/>
              <a:chOff x="5291" y="1944"/>
              <a:chExt cx="13904" cy="8451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5291" y="1944"/>
                <a:ext cx="13905" cy="205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5291" y="408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5291" y="614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5291" y="8231"/>
                <a:ext cx="13905" cy="216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-62" y="1897"/>
              <a:ext cx="5237" cy="8499"/>
              <a:chOff x="-62" y="1896"/>
              <a:chExt cx="5237" cy="8932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-62" y="1896"/>
                <a:ext cx="2544" cy="89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2631" y="1896"/>
                <a:ext cx="2544" cy="893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4339" name="WordArt 32"/>
          <p:cNvSpPr>
            <a:spLocks noTextEdit="1"/>
          </p:cNvSpPr>
          <p:nvPr/>
        </p:nvSpPr>
        <p:spPr>
          <a:xfrm>
            <a:off x="368300" y="2045335"/>
            <a:ext cx="763270" cy="436499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 fontScale="90000"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任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务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单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26957" r="10938" b="68817"/>
          <a:stretch>
            <a:fillRect/>
          </a:stretch>
        </p:blipFill>
        <p:spPr>
          <a:xfrm>
            <a:off x="3609975" y="1808480"/>
            <a:ext cx="8853170" cy="70358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3" name="组合 52"/>
          <p:cNvGrpSpPr/>
          <p:nvPr/>
        </p:nvGrpSpPr>
        <p:grpSpPr>
          <a:xfrm>
            <a:off x="3609975" y="1211580"/>
            <a:ext cx="7024370" cy="3200400"/>
            <a:chOff x="4167" y="1943"/>
            <a:chExt cx="11062" cy="5040"/>
          </a:xfrm>
        </p:grpSpPr>
        <p:grpSp>
          <p:nvGrpSpPr>
            <p:cNvPr id="49" name="组合 48"/>
            <p:cNvGrpSpPr/>
            <p:nvPr/>
          </p:nvGrpSpPr>
          <p:grpSpPr>
            <a:xfrm>
              <a:off x="4254" y="1943"/>
              <a:ext cx="10975" cy="1524"/>
              <a:chOff x="4255" y="2025"/>
              <a:chExt cx="10975" cy="1524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4255" y="202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 rot="19800000">
                <a:off x="5193" y="2184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0" name="直接箭头连接符 19"/>
              <p:cNvCxnSpPr/>
              <p:nvPr/>
            </p:nvCxnSpPr>
            <p:spPr>
              <a:xfrm>
                <a:off x="6682" y="2788"/>
                <a:ext cx="1171" cy="5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文本框 44"/>
              <p:cNvSpPr txBox="1"/>
              <p:nvPr/>
            </p:nvSpPr>
            <p:spPr>
              <a:xfrm>
                <a:off x="8627" y="2448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9643" y="2426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 rot="2160000">
                <a:off x="11148" y="256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 rot="2160000">
                <a:off x="12149" y="2829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1" name="直接箭头连接符 20"/>
              <p:cNvCxnSpPr/>
              <p:nvPr/>
            </p:nvCxnSpPr>
            <p:spPr>
              <a:xfrm>
                <a:off x="13768" y="2814"/>
                <a:ext cx="1462" cy="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167" y="6258"/>
              <a:ext cx="488" cy="72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endParaRPr lang="zh-CN" altLang="en-US" sz="2400">
                <a:cs typeface="Arial" panose="020B0604020202090204" pitchFamily="34" charset="0"/>
              </a:endParaRPr>
            </a:p>
          </p:txBody>
        </p:sp>
      </p:grpSp>
      <p:sp>
        <p:nvSpPr>
          <p:cNvPr id="64" name="文本框 63"/>
          <p:cNvSpPr txBox="1"/>
          <p:nvPr/>
        </p:nvSpPr>
        <p:spPr>
          <a:xfrm>
            <a:off x="1670685" y="1334770"/>
            <a:ext cx="113919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要求：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737995" y="1954530"/>
            <a:ext cx="1106170" cy="4344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2000"/>
              <a:t>1.</a:t>
            </a:r>
            <a:r>
              <a:rPr lang="zh-CN" altLang="en-US" sz="2000"/>
              <a:t>根据吟诵的声音画音调位置</a:t>
            </a:r>
            <a:endParaRPr lang="zh-CN" altLang="en-US" sz="2000"/>
          </a:p>
          <a:p>
            <a:r>
              <a:rPr lang="en-US" altLang="zh-CN" sz="2000"/>
              <a:t>2.</a:t>
            </a:r>
            <a:r>
              <a:rPr lang="zh-CN" altLang="en-US" sz="2000"/>
              <a:t>根据旋律画出旋律线</a:t>
            </a:r>
            <a:endParaRPr lang="zh-CN" altLang="en-US" sz="2000"/>
          </a:p>
          <a:p>
            <a:r>
              <a:rPr lang="en-US" altLang="zh-CN" sz="2000"/>
              <a:t>3.</a:t>
            </a:r>
            <a:r>
              <a:rPr lang="zh-CN" altLang="en-US" sz="2000"/>
              <a:t>创编合适的表演形式丰富诗歌</a:t>
            </a:r>
            <a:endParaRPr lang="zh-CN" altLang="en-US" sz="2000"/>
          </a:p>
        </p:txBody>
      </p:sp>
      <p:grpSp>
        <p:nvGrpSpPr>
          <p:cNvPr id="10" name="组合 9"/>
          <p:cNvGrpSpPr/>
          <p:nvPr/>
        </p:nvGrpSpPr>
        <p:grpSpPr>
          <a:xfrm>
            <a:off x="3286125" y="2978785"/>
            <a:ext cx="8811260" cy="1908810"/>
            <a:chOff x="5286" y="6750"/>
            <a:chExt cx="13876" cy="3006"/>
          </a:xfrm>
        </p:grpSpPr>
        <p:sp>
          <p:nvSpPr>
            <p:cNvPr id="33" name="文本框 32"/>
            <p:cNvSpPr txBox="1"/>
            <p:nvPr/>
          </p:nvSpPr>
          <p:spPr>
            <a:xfrm>
              <a:off x="5286" y="6750"/>
              <a:ext cx="286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表演形式：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434" y="9032"/>
              <a:ext cx="179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谱例：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pic>
          <p:nvPicPr>
            <p:cNvPr id="44" name="Picture 31"/>
            <p:cNvPicPr>
              <a:picLocks noChangeAspect="1"/>
            </p:cNvPicPr>
            <p:nvPr/>
          </p:nvPicPr>
          <p:blipFill>
            <a:blip r:embed="rId1"/>
            <a:srcRect l="10144" t="22110" r="10938" b="68628"/>
            <a:stretch>
              <a:fillRect/>
            </a:stretch>
          </p:blipFill>
          <p:spPr>
            <a:xfrm>
              <a:off x="6936" y="8099"/>
              <a:ext cx="12226" cy="1441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3" name="组合 62"/>
          <p:cNvGrpSpPr/>
          <p:nvPr/>
        </p:nvGrpSpPr>
        <p:grpSpPr>
          <a:xfrm>
            <a:off x="-39370" y="1204595"/>
            <a:ext cx="12228195" cy="5396230"/>
            <a:chOff x="-62" y="1897"/>
            <a:chExt cx="19257" cy="8498"/>
          </a:xfrm>
        </p:grpSpPr>
        <p:grpSp>
          <p:nvGrpSpPr>
            <p:cNvPr id="62" name="组合 61"/>
            <p:cNvGrpSpPr/>
            <p:nvPr/>
          </p:nvGrpSpPr>
          <p:grpSpPr>
            <a:xfrm>
              <a:off x="5291" y="1944"/>
              <a:ext cx="13904" cy="8451"/>
              <a:chOff x="5291" y="1944"/>
              <a:chExt cx="13904" cy="8451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5291" y="1944"/>
                <a:ext cx="13905" cy="205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5291" y="408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5291" y="614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5291" y="8231"/>
                <a:ext cx="13905" cy="216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-62" y="1897"/>
              <a:ext cx="5237" cy="8499"/>
              <a:chOff x="-62" y="1896"/>
              <a:chExt cx="5237" cy="8932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-62" y="1896"/>
                <a:ext cx="2544" cy="89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2631" y="1896"/>
                <a:ext cx="2544" cy="893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4339" name="WordArt 32"/>
          <p:cNvSpPr>
            <a:spLocks noTextEdit="1"/>
          </p:cNvSpPr>
          <p:nvPr/>
        </p:nvSpPr>
        <p:spPr>
          <a:xfrm>
            <a:off x="368300" y="2045335"/>
            <a:ext cx="763270" cy="436499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 fontScale="90000"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任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务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单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26957" r="10938" b="68817"/>
          <a:stretch>
            <a:fillRect/>
          </a:stretch>
        </p:blipFill>
        <p:spPr>
          <a:xfrm>
            <a:off x="3609975" y="1808480"/>
            <a:ext cx="8853170" cy="70358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3" name="组合 52"/>
          <p:cNvGrpSpPr/>
          <p:nvPr/>
        </p:nvGrpSpPr>
        <p:grpSpPr>
          <a:xfrm>
            <a:off x="3609975" y="1211580"/>
            <a:ext cx="7024370" cy="3200400"/>
            <a:chOff x="4167" y="1943"/>
            <a:chExt cx="11062" cy="5040"/>
          </a:xfrm>
        </p:grpSpPr>
        <p:grpSp>
          <p:nvGrpSpPr>
            <p:cNvPr id="49" name="组合 48"/>
            <p:cNvGrpSpPr/>
            <p:nvPr/>
          </p:nvGrpSpPr>
          <p:grpSpPr>
            <a:xfrm>
              <a:off x="4254" y="1943"/>
              <a:ext cx="10975" cy="1524"/>
              <a:chOff x="4255" y="2025"/>
              <a:chExt cx="10975" cy="1524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4255" y="202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 rot="19800000">
                <a:off x="5193" y="2184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0" name="直接箭头连接符 19"/>
              <p:cNvCxnSpPr/>
              <p:nvPr/>
            </p:nvCxnSpPr>
            <p:spPr>
              <a:xfrm>
                <a:off x="6682" y="2788"/>
                <a:ext cx="1171" cy="5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文本框 44"/>
              <p:cNvSpPr txBox="1"/>
              <p:nvPr/>
            </p:nvSpPr>
            <p:spPr>
              <a:xfrm>
                <a:off x="8627" y="2448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9643" y="2426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 rot="2160000">
                <a:off x="11148" y="256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 rot="2160000">
                <a:off x="12149" y="2829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1" name="直接箭头连接符 20"/>
              <p:cNvCxnSpPr/>
              <p:nvPr/>
            </p:nvCxnSpPr>
            <p:spPr>
              <a:xfrm>
                <a:off x="13768" y="2814"/>
                <a:ext cx="1462" cy="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167" y="6258"/>
              <a:ext cx="488" cy="72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endParaRPr lang="zh-CN" altLang="en-US" sz="2400">
                <a:cs typeface="Arial" panose="020B0604020202090204" pitchFamily="34" charset="0"/>
              </a:endParaRPr>
            </a:p>
          </p:txBody>
        </p:sp>
      </p:grpSp>
      <p:sp>
        <p:nvSpPr>
          <p:cNvPr id="64" name="文本框 63"/>
          <p:cNvSpPr txBox="1"/>
          <p:nvPr/>
        </p:nvSpPr>
        <p:spPr>
          <a:xfrm>
            <a:off x="1670685" y="1334770"/>
            <a:ext cx="113919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要求：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737995" y="1954530"/>
            <a:ext cx="1106170" cy="4344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2000"/>
              <a:t>1.</a:t>
            </a:r>
            <a:r>
              <a:rPr lang="zh-CN" altLang="en-US" sz="2000"/>
              <a:t>根据吟诵的声音画音调位置</a:t>
            </a:r>
            <a:endParaRPr lang="zh-CN" altLang="en-US" sz="2000"/>
          </a:p>
          <a:p>
            <a:r>
              <a:rPr lang="en-US" altLang="zh-CN" sz="2000"/>
              <a:t>2.</a:t>
            </a:r>
            <a:r>
              <a:rPr lang="zh-CN" altLang="en-US" sz="2000"/>
              <a:t>根据旋律画出旋律线</a:t>
            </a:r>
            <a:endParaRPr lang="zh-CN" altLang="en-US" sz="2000"/>
          </a:p>
          <a:p>
            <a:r>
              <a:rPr lang="en-US" altLang="zh-CN" sz="2000"/>
              <a:t>3.</a:t>
            </a:r>
            <a:r>
              <a:rPr lang="zh-CN" altLang="en-US" sz="2000"/>
              <a:t>创编合适的表演形式丰富诗歌</a:t>
            </a:r>
            <a:endParaRPr lang="zh-CN" altLang="en-US" sz="2000"/>
          </a:p>
        </p:txBody>
      </p:sp>
      <p:sp>
        <p:nvSpPr>
          <p:cNvPr id="70" name="任意多边形 69"/>
          <p:cNvSpPr/>
          <p:nvPr/>
        </p:nvSpPr>
        <p:spPr>
          <a:xfrm>
            <a:off x="3674110" y="1242060"/>
            <a:ext cx="7720965" cy="1334770"/>
          </a:xfrm>
          <a:custGeom>
            <a:avLst/>
            <a:gdLst>
              <a:gd name="connisteX0" fmla="*/ 0 w 7720965"/>
              <a:gd name="connsiteY0" fmla="*/ 151834 h 1334872"/>
              <a:gd name="connisteX1" fmla="*/ 360680 w 7720965"/>
              <a:gd name="connsiteY1" fmla="*/ 7689 h 1334872"/>
              <a:gd name="connisteX2" fmla="*/ 808355 w 7720965"/>
              <a:gd name="connsiteY2" fmla="*/ 368369 h 1334872"/>
              <a:gd name="connisteX3" fmla="*/ 1659890 w 7720965"/>
              <a:gd name="connsiteY3" fmla="*/ 772229 h 1334872"/>
              <a:gd name="connisteX4" fmla="*/ 2640965 w 7720965"/>
              <a:gd name="connsiteY4" fmla="*/ 757624 h 1334872"/>
              <a:gd name="connisteX5" fmla="*/ 2944495 w 7720965"/>
              <a:gd name="connsiteY5" fmla="*/ 598874 h 1334872"/>
              <a:gd name="connisteX6" fmla="*/ 3333750 w 7720965"/>
              <a:gd name="connsiteY6" fmla="*/ 238194 h 1334872"/>
              <a:gd name="connisteX7" fmla="*/ 3622675 w 7720965"/>
              <a:gd name="connsiteY7" fmla="*/ 628084 h 1334872"/>
              <a:gd name="connisteX8" fmla="*/ 4142105 w 7720965"/>
              <a:gd name="connsiteY8" fmla="*/ 801439 h 1334872"/>
              <a:gd name="connisteX9" fmla="*/ 4545965 w 7720965"/>
              <a:gd name="connsiteY9" fmla="*/ 1003369 h 1334872"/>
              <a:gd name="connisteX10" fmla="*/ 5210175 w 7720965"/>
              <a:gd name="connsiteY10" fmla="*/ 1334839 h 1334872"/>
              <a:gd name="connisteX11" fmla="*/ 5700395 w 7720965"/>
              <a:gd name="connsiteY11" fmla="*/ 988764 h 1334872"/>
              <a:gd name="connisteX12" fmla="*/ 6104890 w 7720965"/>
              <a:gd name="connsiteY12" fmla="*/ 757624 h 1334872"/>
              <a:gd name="connisteX13" fmla="*/ 6494780 w 7720965"/>
              <a:gd name="connsiteY13" fmla="*/ 757624 h 1334872"/>
              <a:gd name="connisteX14" fmla="*/ 6739890 w 7720965"/>
              <a:gd name="connsiteY14" fmla="*/ 613479 h 1334872"/>
              <a:gd name="connisteX15" fmla="*/ 6999605 w 7720965"/>
              <a:gd name="connsiteY15" fmla="*/ 887799 h 1334872"/>
              <a:gd name="connisteX16" fmla="*/ 7230745 w 7720965"/>
              <a:gd name="connsiteY16" fmla="*/ 714444 h 1334872"/>
              <a:gd name="connisteX17" fmla="*/ 7720965 w 7720965"/>
              <a:gd name="connsiteY17" fmla="*/ 729049 h 133487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</a:cxnLst>
            <a:rect l="l" t="t" r="r" b="b"/>
            <a:pathLst>
              <a:path w="7720965" h="1334873">
                <a:moveTo>
                  <a:pt x="0" y="151835"/>
                </a:moveTo>
                <a:cubicBezTo>
                  <a:pt x="62865" y="115640"/>
                  <a:pt x="198755" y="-35490"/>
                  <a:pt x="360680" y="7690"/>
                </a:cubicBezTo>
                <a:cubicBezTo>
                  <a:pt x="522605" y="50870"/>
                  <a:pt x="548640" y="215335"/>
                  <a:pt x="808355" y="368370"/>
                </a:cubicBezTo>
                <a:cubicBezTo>
                  <a:pt x="1068070" y="521405"/>
                  <a:pt x="1293495" y="694125"/>
                  <a:pt x="1659890" y="772230"/>
                </a:cubicBezTo>
                <a:cubicBezTo>
                  <a:pt x="2026285" y="850335"/>
                  <a:pt x="2383790" y="792550"/>
                  <a:pt x="2640965" y="757625"/>
                </a:cubicBezTo>
                <a:cubicBezTo>
                  <a:pt x="2898140" y="722700"/>
                  <a:pt x="2806065" y="703015"/>
                  <a:pt x="2944495" y="598875"/>
                </a:cubicBezTo>
                <a:cubicBezTo>
                  <a:pt x="3082925" y="494735"/>
                  <a:pt x="3197860" y="232480"/>
                  <a:pt x="3333750" y="238195"/>
                </a:cubicBezTo>
                <a:cubicBezTo>
                  <a:pt x="3469640" y="243910"/>
                  <a:pt x="3460750" y="515690"/>
                  <a:pt x="3622675" y="628085"/>
                </a:cubicBezTo>
                <a:cubicBezTo>
                  <a:pt x="3784600" y="740480"/>
                  <a:pt x="3957320" y="726510"/>
                  <a:pt x="4142105" y="801440"/>
                </a:cubicBezTo>
                <a:cubicBezTo>
                  <a:pt x="4326890" y="876370"/>
                  <a:pt x="4332605" y="896690"/>
                  <a:pt x="4545965" y="1003370"/>
                </a:cubicBezTo>
                <a:cubicBezTo>
                  <a:pt x="4759325" y="1110050"/>
                  <a:pt x="4979035" y="1338015"/>
                  <a:pt x="5210175" y="1334840"/>
                </a:cubicBezTo>
                <a:cubicBezTo>
                  <a:pt x="5441315" y="1331665"/>
                  <a:pt x="5521325" y="1104335"/>
                  <a:pt x="5700395" y="988765"/>
                </a:cubicBezTo>
                <a:cubicBezTo>
                  <a:pt x="5879465" y="873195"/>
                  <a:pt x="5946140" y="803980"/>
                  <a:pt x="6104890" y="757625"/>
                </a:cubicBezTo>
                <a:cubicBezTo>
                  <a:pt x="6263640" y="711270"/>
                  <a:pt x="6367780" y="786200"/>
                  <a:pt x="6494780" y="757625"/>
                </a:cubicBezTo>
                <a:cubicBezTo>
                  <a:pt x="6621780" y="729050"/>
                  <a:pt x="6638925" y="587445"/>
                  <a:pt x="6739890" y="613480"/>
                </a:cubicBezTo>
                <a:cubicBezTo>
                  <a:pt x="6840855" y="639515"/>
                  <a:pt x="6901180" y="867480"/>
                  <a:pt x="6999605" y="887800"/>
                </a:cubicBezTo>
                <a:cubicBezTo>
                  <a:pt x="7098030" y="908120"/>
                  <a:pt x="7086600" y="746195"/>
                  <a:pt x="7230745" y="714445"/>
                </a:cubicBezTo>
                <a:cubicBezTo>
                  <a:pt x="7374890" y="682695"/>
                  <a:pt x="7627620" y="722700"/>
                  <a:pt x="7720965" y="729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3286125" y="2978785"/>
            <a:ext cx="8811260" cy="1908810"/>
            <a:chOff x="5286" y="6750"/>
            <a:chExt cx="13876" cy="3006"/>
          </a:xfrm>
        </p:grpSpPr>
        <p:sp>
          <p:nvSpPr>
            <p:cNvPr id="33" name="文本框 32"/>
            <p:cNvSpPr txBox="1"/>
            <p:nvPr/>
          </p:nvSpPr>
          <p:spPr>
            <a:xfrm>
              <a:off x="5286" y="6750"/>
              <a:ext cx="286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表演形式：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434" y="9032"/>
              <a:ext cx="179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谱例：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pic>
          <p:nvPicPr>
            <p:cNvPr id="44" name="Picture 31"/>
            <p:cNvPicPr>
              <a:picLocks noChangeAspect="1"/>
            </p:cNvPicPr>
            <p:nvPr/>
          </p:nvPicPr>
          <p:blipFill>
            <a:blip r:embed="rId1"/>
            <a:srcRect l="10144" t="22110" r="10938" b="68628"/>
            <a:stretch>
              <a:fillRect/>
            </a:stretch>
          </p:blipFill>
          <p:spPr>
            <a:xfrm>
              <a:off x="6936" y="8099"/>
              <a:ext cx="12226" cy="1441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4339" name="WordArt 32"/>
          <p:cNvSpPr>
            <a:spLocks noTextEdit="1"/>
          </p:cNvSpPr>
          <p:nvPr/>
        </p:nvSpPr>
        <p:spPr>
          <a:xfrm>
            <a:off x="469900" y="2388870"/>
            <a:ext cx="734695" cy="363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9168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437765" y="2389179"/>
            <a:ext cx="9047480" cy="4353540"/>
            <a:chOff x="3861" y="4029"/>
            <a:chExt cx="12169" cy="4552"/>
          </a:xfrm>
        </p:grpSpPr>
        <p:pic>
          <p:nvPicPr>
            <p:cNvPr id="14338" name="Picture 31"/>
            <p:cNvPicPr>
              <a:picLocks noChangeAspect="1"/>
            </p:cNvPicPr>
            <p:nvPr/>
          </p:nvPicPr>
          <p:blipFill>
            <a:blip r:embed="rId1"/>
            <a:srcRect l="10144" t="26957" r="10938" b="68817"/>
            <a:stretch>
              <a:fillRect/>
            </a:stretch>
          </p:blipFill>
          <p:spPr>
            <a:xfrm>
              <a:off x="4122" y="4029"/>
              <a:ext cx="11908" cy="73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" name="Picture 31"/>
            <p:cNvPicPr>
              <a:picLocks noChangeAspect="1"/>
            </p:cNvPicPr>
            <p:nvPr/>
          </p:nvPicPr>
          <p:blipFill>
            <a:blip r:embed="rId1"/>
            <a:srcRect l="10144" t="36375" r="43776" b="60095"/>
            <a:stretch>
              <a:fillRect/>
            </a:stretch>
          </p:blipFill>
          <p:spPr>
            <a:xfrm>
              <a:off x="4122" y="5419"/>
              <a:ext cx="6953" cy="61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3" name="组合 12"/>
            <p:cNvGrpSpPr/>
            <p:nvPr/>
          </p:nvGrpSpPr>
          <p:grpSpPr>
            <a:xfrm>
              <a:off x="3861" y="6707"/>
              <a:ext cx="7055" cy="696"/>
              <a:chOff x="7270" y="6934"/>
              <a:chExt cx="7055" cy="696"/>
            </a:xfrm>
          </p:grpSpPr>
          <p:pic>
            <p:nvPicPr>
              <p:cNvPr id="10" name="Picture 31"/>
              <p:cNvPicPr>
                <a:picLocks noChangeAspect="1"/>
              </p:cNvPicPr>
              <p:nvPr/>
            </p:nvPicPr>
            <p:blipFill>
              <a:blip r:embed="rId1"/>
              <a:srcRect l="59206" t="36363" r="9911" b="59715"/>
              <a:stretch>
                <a:fillRect/>
              </a:stretch>
            </p:blipFill>
            <p:spPr>
              <a:xfrm>
                <a:off x="7270" y="6948"/>
                <a:ext cx="4660" cy="682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12" name="Picture 31"/>
              <p:cNvPicPr>
                <a:picLocks noChangeAspect="1"/>
              </p:cNvPicPr>
              <p:nvPr/>
            </p:nvPicPr>
            <p:blipFill>
              <a:blip r:embed="rId1"/>
              <a:srcRect l="8891" t="45080" r="69570" b="51603"/>
              <a:stretch>
                <a:fillRect/>
              </a:stretch>
            </p:blipFill>
            <p:spPr>
              <a:xfrm>
                <a:off x="11075" y="6934"/>
                <a:ext cx="3250" cy="577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14" name="Picture 31"/>
            <p:cNvPicPr>
              <a:picLocks noChangeAspect="1"/>
            </p:cNvPicPr>
            <p:nvPr/>
          </p:nvPicPr>
          <p:blipFill>
            <a:blip r:embed="rId1"/>
            <a:srcRect l="32882" t="45264" r="28560" b="51729"/>
            <a:stretch>
              <a:fillRect/>
            </a:stretch>
          </p:blipFill>
          <p:spPr>
            <a:xfrm>
              <a:off x="3861" y="8058"/>
              <a:ext cx="5818" cy="52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6" name="任意多边形 35"/>
          <p:cNvSpPr/>
          <p:nvPr/>
        </p:nvSpPr>
        <p:spPr>
          <a:xfrm>
            <a:off x="2760980" y="4288155"/>
            <a:ext cx="5859145" cy="1043305"/>
          </a:xfrm>
          <a:custGeom>
            <a:avLst/>
            <a:gdLst>
              <a:gd name="connisteX0" fmla="*/ 0 w 5859145"/>
              <a:gd name="connsiteY0" fmla="*/ 693601 h 1043475"/>
              <a:gd name="connisteX1" fmla="*/ 605790 w 5859145"/>
              <a:gd name="connsiteY1" fmla="*/ 664391 h 1043475"/>
              <a:gd name="connisteX2" fmla="*/ 880110 w 5859145"/>
              <a:gd name="connsiteY2" fmla="*/ 520246 h 1043475"/>
              <a:gd name="connisteX3" fmla="*/ 1587500 w 5859145"/>
              <a:gd name="connsiteY3" fmla="*/ 275136 h 1043475"/>
              <a:gd name="connisteX4" fmla="*/ 2251075 w 5859145"/>
              <a:gd name="connsiteY4" fmla="*/ 816 h 1043475"/>
              <a:gd name="connisteX5" fmla="*/ 3001645 w 5859145"/>
              <a:gd name="connsiteY5" fmla="*/ 346891 h 1043475"/>
              <a:gd name="connisteX6" fmla="*/ 3723640 w 5859145"/>
              <a:gd name="connsiteY6" fmla="*/ 664391 h 1043475"/>
              <a:gd name="connisteX7" fmla="*/ 4531360 w 5859145"/>
              <a:gd name="connsiteY7" fmla="*/ 1011101 h 1043475"/>
              <a:gd name="connisteX8" fmla="*/ 5859145 w 5859145"/>
              <a:gd name="connsiteY8" fmla="*/ 1011101 h 104347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</a:cxnLst>
            <a:rect l="l" t="t" r="r" b="b"/>
            <a:pathLst>
              <a:path w="5859145" h="1043476">
                <a:moveTo>
                  <a:pt x="0" y="693602"/>
                </a:moveTo>
                <a:cubicBezTo>
                  <a:pt x="115570" y="690427"/>
                  <a:pt x="429895" y="699317"/>
                  <a:pt x="605790" y="664392"/>
                </a:cubicBezTo>
                <a:cubicBezTo>
                  <a:pt x="781685" y="629467"/>
                  <a:pt x="683895" y="598352"/>
                  <a:pt x="880110" y="520247"/>
                </a:cubicBezTo>
                <a:cubicBezTo>
                  <a:pt x="1076325" y="442142"/>
                  <a:pt x="1313180" y="379277"/>
                  <a:pt x="1587500" y="275137"/>
                </a:cubicBezTo>
                <a:cubicBezTo>
                  <a:pt x="1861820" y="170997"/>
                  <a:pt x="1968500" y="-13788"/>
                  <a:pt x="2251075" y="817"/>
                </a:cubicBezTo>
                <a:cubicBezTo>
                  <a:pt x="2533650" y="15422"/>
                  <a:pt x="2707005" y="214177"/>
                  <a:pt x="3001645" y="346892"/>
                </a:cubicBezTo>
                <a:cubicBezTo>
                  <a:pt x="3296285" y="479607"/>
                  <a:pt x="3417570" y="531677"/>
                  <a:pt x="3723640" y="664392"/>
                </a:cubicBezTo>
                <a:cubicBezTo>
                  <a:pt x="4029710" y="797107"/>
                  <a:pt x="4104005" y="941887"/>
                  <a:pt x="4531360" y="1011102"/>
                </a:cubicBezTo>
                <a:cubicBezTo>
                  <a:pt x="4958715" y="1080317"/>
                  <a:pt x="5609590" y="1018087"/>
                  <a:pt x="5859145" y="101110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73" name="组合 72"/>
          <p:cNvGrpSpPr/>
          <p:nvPr/>
        </p:nvGrpSpPr>
        <p:grpSpPr>
          <a:xfrm>
            <a:off x="2632075" y="1363345"/>
            <a:ext cx="6430010" cy="1506220"/>
            <a:chOff x="4145" y="2147"/>
            <a:chExt cx="10126" cy="2372"/>
          </a:xfrm>
        </p:grpSpPr>
        <p:sp>
          <p:nvSpPr>
            <p:cNvPr id="27" name="文本框 26"/>
            <p:cNvSpPr txBox="1"/>
            <p:nvPr/>
          </p:nvSpPr>
          <p:spPr>
            <a:xfrm>
              <a:off x="4145" y="2147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5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5161" y="2779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6523" y="3118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8587" y="2965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9690" y="2955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11096" y="3323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13523" y="3197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12099" y="2647"/>
              <a:ext cx="852" cy="1872"/>
              <a:chOff x="12099" y="2647"/>
              <a:chExt cx="852" cy="1872"/>
            </a:xfrm>
          </p:grpSpPr>
          <p:sp>
            <p:nvSpPr>
              <p:cNvPr id="60" name="文本框 59"/>
              <p:cNvSpPr txBox="1"/>
              <p:nvPr/>
            </p:nvSpPr>
            <p:spPr>
              <a:xfrm>
                <a:off x="12099" y="3587"/>
                <a:ext cx="748" cy="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en-US" altLang="zh-CN" sz="24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6  </a:t>
                </a:r>
                <a:endPara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12203" y="2647"/>
                <a:ext cx="748" cy="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endParaRPr lang="zh-CN" altLang="en-US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  <a:p>
                <a:pPr algn="ctr"/>
                <a:r>
                  <a:rPr lang="en-US" altLang="zh-CN" sz="36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.  </a:t>
                </a:r>
                <a:endParaRPr lang="en-US" altLang="zh-CN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2646045" y="2953385"/>
            <a:ext cx="4874895" cy="1152525"/>
            <a:chOff x="4167" y="4299"/>
            <a:chExt cx="7677" cy="1815"/>
          </a:xfrm>
        </p:grpSpPr>
        <p:sp>
          <p:nvSpPr>
            <p:cNvPr id="63" name="文本框 62"/>
            <p:cNvSpPr txBox="1"/>
            <p:nvPr/>
          </p:nvSpPr>
          <p:spPr>
            <a:xfrm>
              <a:off x="4167" y="4894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5155" y="4894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6523" y="4307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6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7546" y="4299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6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8813" y="4704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9882" y="4691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11096" y="5394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  <p:sp>
        <p:nvSpPr>
          <p:cNvPr id="71" name="任意多边形 70"/>
          <p:cNvSpPr/>
          <p:nvPr/>
        </p:nvSpPr>
        <p:spPr>
          <a:xfrm>
            <a:off x="2724150" y="1479550"/>
            <a:ext cx="7720965" cy="1334770"/>
          </a:xfrm>
          <a:custGeom>
            <a:avLst/>
            <a:gdLst>
              <a:gd name="connisteX0" fmla="*/ 0 w 7720965"/>
              <a:gd name="connsiteY0" fmla="*/ 151834 h 1334872"/>
              <a:gd name="connisteX1" fmla="*/ 360680 w 7720965"/>
              <a:gd name="connsiteY1" fmla="*/ 7689 h 1334872"/>
              <a:gd name="connisteX2" fmla="*/ 808355 w 7720965"/>
              <a:gd name="connsiteY2" fmla="*/ 368369 h 1334872"/>
              <a:gd name="connisteX3" fmla="*/ 1659890 w 7720965"/>
              <a:gd name="connsiteY3" fmla="*/ 772229 h 1334872"/>
              <a:gd name="connisteX4" fmla="*/ 2640965 w 7720965"/>
              <a:gd name="connsiteY4" fmla="*/ 757624 h 1334872"/>
              <a:gd name="connisteX5" fmla="*/ 2944495 w 7720965"/>
              <a:gd name="connsiteY5" fmla="*/ 598874 h 1334872"/>
              <a:gd name="connisteX6" fmla="*/ 3333750 w 7720965"/>
              <a:gd name="connsiteY6" fmla="*/ 238194 h 1334872"/>
              <a:gd name="connisteX7" fmla="*/ 3622675 w 7720965"/>
              <a:gd name="connsiteY7" fmla="*/ 628084 h 1334872"/>
              <a:gd name="connisteX8" fmla="*/ 4142105 w 7720965"/>
              <a:gd name="connsiteY8" fmla="*/ 801439 h 1334872"/>
              <a:gd name="connisteX9" fmla="*/ 4545965 w 7720965"/>
              <a:gd name="connsiteY9" fmla="*/ 1003369 h 1334872"/>
              <a:gd name="connisteX10" fmla="*/ 5210175 w 7720965"/>
              <a:gd name="connsiteY10" fmla="*/ 1334839 h 1334872"/>
              <a:gd name="connisteX11" fmla="*/ 5700395 w 7720965"/>
              <a:gd name="connsiteY11" fmla="*/ 988764 h 1334872"/>
              <a:gd name="connisteX12" fmla="*/ 6104890 w 7720965"/>
              <a:gd name="connsiteY12" fmla="*/ 757624 h 1334872"/>
              <a:gd name="connisteX13" fmla="*/ 6494780 w 7720965"/>
              <a:gd name="connsiteY13" fmla="*/ 757624 h 1334872"/>
              <a:gd name="connisteX14" fmla="*/ 6739890 w 7720965"/>
              <a:gd name="connsiteY14" fmla="*/ 613479 h 1334872"/>
              <a:gd name="connisteX15" fmla="*/ 6999605 w 7720965"/>
              <a:gd name="connsiteY15" fmla="*/ 887799 h 1334872"/>
              <a:gd name="connisteX16" fmla="*/ 7230745 w 7720965"/>
              <a:gd name="connsiteY16" fmla="*/ 714444 h 1334872"/>
              <a:gd name="connisteX17" fmla="*/ 7720965 w 7720965"/>
              <a:gd name="connsiteY17" fmla="*/ 729049 h 133487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</a:cxnLst>
            <a:rect l="l" t="t" r="r" b="b"/>
            <a:pathLst>
              <a:path w="7720965" h="1334873">
                <a:moveTo>
                  <a:pt x="0" y="151835"/>
                </a:moveTo>
                <a:cubicBezTo>
                  <a:pt x="62865" y="115640"/>
                  <a:pt x="198755" y="-35490"/>
                  <a:pt x="360680" y="7690"/>
                </a:cubicBezTo>
                <a:cubicBezTo>
                  <a:pt x="522605" y="50870"/>
                  <a:pt x="548640" y="215335"/>
                  <a:pt x="808355" y="368370"/>
                </a:cubicBezTo>
                <a:cubicBezTo>
                  <a:pt x="1068070" y="521405"/>
                  <a:pt x="1293495" y="694125"/>
                  <a:pt x="1659890" y="772230"/>
                </a:cubicBezTo>
                <a:cubicBezTo>
                  <a:pt x="2026285" y="850335"/>
                  <a:pt x="2383790" y="792550"/>
                  <a:pt x="2640965" y="757625"/>
                </a:cubicBezTo>
                <a:cubicBezTo>
                  <a:pt x="2898140" y="722700"/>
                  <a:pt x="2806065" y="703015"/>
                  <a:pt x="2944495" y="598875"/>
                </a:cubicBezTo>
                <a:cubicBezTo>
                  <a:pt x="3082925" y="494735"/>
                  <a:pt x="3197860" y="232480"/>
                  <a:pt x="3333750" y="238195"/>
                </a:cubicBezTo>
                <a:cubicBezTo>
                  <a:pt x="3469640" y="243910"/>
                  <a:pt x="3460750" y="515690"/>
                  <a:pt x="3622675" y="628085"/>
                </a:cubicBezTo>
                <a:cubicBezTo>
                  <a:pt x="3784600" y="740480"/>
                  <a:pt x="3957320" y="726510"/>
                  <a:pt x="4142105" y="801440"/>
                </a:cubicBezTo>
                <a:cubicBezTo>
                  <a:pt x="4326890" y="876370"/>
                  <a:pt x="4332605" y="896690"/>
                  <a:pt x="4545965" y="1003370"/>
                </a:cubicBezTo>
                <a:cubicBezTo>
                  <a:pt x="4759325" y="1110050"/>
                  <a:pt x="4979035" y="1338015"/>
                  <a:pt x="5210175" y="1334840"/>
                </a:cubicBezTo>
                <a:cubicBezTo>
                  <a:pt x="5441315" y="1331665"/>
                  <a:pt x="5521325" y="1104335"/>
                  <a:pt x="5700395" y="988765"/>
                </a:cubicBezTo>
                <a:cubicBezTo>
                  <a:pt x="5879465" y="873195"/>
                  <a:pt x="5946140" y="803980"/>
                  <a:pt x="6104890" y="757625"/>
                </a:cubicBezTo>
                <a:cubicBezTo>
                  <a:pt x="6263640" y="711270"/>
                  <a:pt x="6367780" y="786200"/>
                  <a:pt x="6494780" y="757625"/>
                </a:cubicBezTo>
                <a:cubicBezTo>
                  <a:pt x="6621780" y="729050"/>
                  <a:pt x="6638925" y="587445"/>
                  <a:pt x="6739890" y="613480"/>
                </a:cubicBezTo>
                <a:cubicBezTo>
                  <a:pt x="6840855" y="639515"/>
                  <a:pt x="6901180" y="867480"/>
                  <a:pt x="6999605" y="887800"/>
                </a:cubicBezTo>
                <a:cubicBezTo>
                  <a:pt x="7098030" y="908120"/>
                  <a:pt x="7086600" y="746195"/>
                  <a:pt x="7230745" y="714445"/>
                </a:cubicBezTo>
                <a:cubicBezTo>
                  <a:pt x="7374890" y="682695"/>
                  <a:pt x="7627620" y="722700"/>
                  <a:pt x="7720965" y="729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2" name="任意多边形 71"/>
          <p:cNvSpPr/>
          <p:nvPr/>
        </p:nvSpPr>
        <p:spPr>
          <a:xfrm>
            <a:off x="2787015" y="3091815"/>
            <a:ext cx="5830570" cy="875030"/>
          </a:xfrm>
          <a:custGeom>
            <a:avLst/>
            <a:gdLst>
              <a:gd name="connisteX0" fmla="*/ 0 w 5830570"/>
              <a:gd name="connsiteY0" fmla="*/ 499859 h 875144"/>
              <a:gd name="connisteX1" fmla="*/ 707390 w 5830570"/>
              <a:gd name="connsiteY1" fmla="*/ 471284 h 875144"/>
              <a:gd name="connisteX2" fmla="*/ 1645285 w 5830570"/>
              <a:gd name="connsiteY2" fmla="*/ 52819 h 875144"/>
              <a:gd name="connisteX3" fmla="*/ 2265680 w 5830570"/>
              <a:gd name="connsiteY3" fmla="*/ 67424 h 875144"/>
              <a:gd name="connisteX4" fmla="*/ 2929890 w 5830570"/>
              <a:gd name="connsiteY4" fmla="*/ 442709 h 875144"/>
              <a:gd name="connisteX5" fmla="*/ 3333750 w 5830570"/>
              <a:gd name="connsiteY5" fmla="*/ 240144 h 875144"/>
              <a:gd name="connisteX6" fmla="*/ 3737610 w 5830570"/>
              <a:gd name="connsiteY6" fmla="*/ 456679 h 875144"/>
              <a:gd name="connisteX7" fmla="*/ 4112895 w 5830570"/>
              <a:gd name="connsiteY7" fmla="*/ 745604 h 875144"/>
              <a:gd name="connisteX8" fmla="*/ 4488180 w 5830570"/>
              <a:gd name="connsiteY8" fmla="*/ 846569 h 875144"/>
              <a:gd name="connisteX9" fmla="*/ 5830570 w 5830570"/>
              <a:gd name="connsiteY9" fmla="*/ 875144 h 875144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</a:cxnLst>
            <a:rect l="l" t="t" r="r" b="b"/>
            <a:pathLst>
              <a:path w="5830570" h="875145">
                <a:moveTo>
                  <a:pt x="0" y="499860"/>
                </a:moveTo>
                <a:cubicBezTo>
                  <a:pt x="122555" y="502400"/>
                  <a:pt x="378460" y="560820"/>
                  <a:pt x="707390" y="471285"/>
                </a:cubicBezTo>
                <a:cubicBezTo>
                  <a:pt x="1036320" y="381750"/>
                  <a:pt x="1333500" y="133465"/>
                  <a:pt x="1645285" y="52820"/>
                </a:cubicBezTo>
                <a:cubicBezTo>
                  <a:pt x="1957070" y="-27825"/>
                  <a:pt x="2008505" y="-10680"/>
                  <a:pt x="2265680" y="67425"/>
                </a:cubicBezTo>
                <a:cubicBezTo>
                  <a:pt x="2522855" y="145530"/>
                  <a:pt x="2716530" y="408420"/>
                  <a:pt x="2929890" y="442710"/>
                </a:cubicBezTo>
                <a:cubicBezTo>
                  <a:pt x="3143250" y="477000"/>
                  <a:pt x="3172460" y="237605"/>
                  <a:pt x="3333750" y="240145"/>
                </a:cubicBezTo>
                <a:cubicBezTo>
                  <a:pt x="3495040" y="242685"/>
                  <a:pt x="3582035" y="355715"/>
                  <a:pt x="3737610" y="456680"/>
                </a:cubicBezTo>
                <a:cubicBezTo>
                  <a:pt x="3893185" y="557645"/>
                  <a:pt x="3963035" y="667500"/>
                  <a:pt x="4112895" y="745605"/>
                </a:cubicBezTo>
                <a:cubicBezTo>
                  <a:pt x="4262755" y="823710"/>
                  <a:pt x="4144645" y="820535"/>
                  <a:pt x="4488180" y="846570"/>
                </a:cubicBezTo>
                <a:cubicBezTo>
                  <a:pt x="4831715" y="872605"/>
                  <a:pt x="5569585" y="871335"/>
                  <a:pt x="5830570" y="8751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95" name="组合 94"/>
          <p:cNvGrpSpPr/>
          <p:nvPr/>
        </p:nvGrpSpPr>
        <p:grpSpPr>
          <a:xfrm>
            <a:off x="2605405" y="3910965"/>
            <a:ext cx="4862195" cy="1600200"/>
            <a:chOff x="4103" y="5961"/>
            <a:chExt cx="7657" cy="2520"/>
          </a:xfrm>
        </p:grpSpPr>
        <p:sp>
          <p:nvSpPr>
            <p:cNvPr id="75" name="文本框 74"/>
            <p:cNvSpPr txBox="1"/>
            <p:nvPr/>
          </p:nvSpPr>
          <p:spPr>
            <a:xfrm>
              <a:off x="4103" y="7075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5155" y="7053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6413" y="6385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7546" y="5961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5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8537" y="6687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9558" y="7061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grpSp>
          <p:nvGrpSpPr>
            <p:cNvPr id="83" name="组合 82"/>
            <p:cNvGrpSpPr/>
            <p:nvPr/>
          </p:nvGrpSpPr>
          <p:grpSpPr>
            <a:xfrm>
              <a:off x="10896" y="6609"/>
              <a:ext cx="865" cy="1872"/>
              <a:chOff x="10742" y="6235"/>
              <a:chExt cx="865" cy="1872"/>
            </a:xfrm>
          </p:grpSpPr>
          <p:sp>
            <p:nvSpPr>
              <p:cNvPr id="81" name="文本框 80"/>
              <p:cNvSpPr txBox="1"/>
              <p:nvPr/>
            </p:nvSpPr>
            <p:spPr>
              <a:xfrm>
                <a:off x="10859" y="6235"/>
                <a:ext cx="748" cy="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endParaRPr lang="zh-CN" altLang="en-US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  <a:p>
                <a:pPr algn="ctr"/>
                <a:r>
                  <a:rPr lang="en-US" altLang="zh-CN" sz="36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.  </a:t>
                </a:r>
                <a:endParaRPr lang="en-US" altLang="zh-CN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sp>
            <p:nvSpPr>
              <p:cNvPr id="82" name="文本框 81"/>
              <p:cNvSpPr txBox="1"/>
              <p:nvPr/>
            </p:nvSpPr>
            <p:spPr>
              <a:xfrm>
                <a:off x="10742" y="7105"/>
                <a:ext cx="748" cy="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en-US" altLang="zh-CN" sz="24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6  </a:t>
                </a:r>
                <a:endPara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</p:grpSp>
      </p:grpSp>
      <p:grpSp>
        <p:nvGrpSpPr>
          <p:cNvPr id="96" name="组合 95"/>
          <p:cNvGrpSpPr/>
          <p:nvPr/>
        </p:nvGrpSpPr>
        <p:grpSpPr>
          <a:xfrm>
            <a:off x="2690495" y="5219700"/>
            <a:ext cx="3614420" cy="1403350"/>
            <a:chOff x="4237" y="8132"/>
            <a:chExt cx="5692" cy="2210"/>
          </a:xfrm>
        </p:grpSpPr>
        <p:grpSp>
          <p:nvGrpSpPr>
            <p:cNvPr id="84" name="组合 83"/>
            <p:cNvGrpSpPr/>
            <p:nvPr/>
          </p:nvGrpSpPr>
          <p:grpSpPr>
            <a:xfrm>
              <a:off x="4237" y="8191"/>
              <a:ext cx="865" cy="1872"/>
              <a:chOff x="10742" y="6235"/>
              <a:chExt cx="865" cy="1872"/>
            </a:xfrm>
          </p:grpSpPr>
          <p:sp>
            <p:nvSpPr>
              <p:cNvPr id="85" name="文本框 84"/>
              <p:cNvSpPr txBox="1"/>
              <p:nvPr/>
            </p:nvSpPr>
            <p:spPr>
              <a:xfrm>
                <a:off x="10859" y="6235"/>
                <a:ext cx="748" cy="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endParaRPr lang="zh-CN" altLang="en-US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  <a:p>
                <a:pPr algn="ctr"/>
                <a:r>
                  <a:rPr lang="en-US" altLang="zh-CN" sz="36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.  </a:t>
                </a:r>
                <a:endParaRPr lang="en-US" altLang="zh-CN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sp>
            <p:nvSpPr>
              <p:cNvPr id="86" name="文本框 85"/>
              <p:cNvSpPr txBox="1"/>
              <p:nvPr/>
            </p:nvSpPr>
            <p:spPr>
              <a:xfrm>
                <a:off x="10742" y="7105"/>
                <a:ext cx="748" cy="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en-US" altLang="zh-CN" sz="24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6  </a:t>
                </a:r>
                <a:endPara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</p:grpSp>
        <p:grpSp>
          <p:nvGrpSpPr>
            <p:cNvPr id="87" name="组合 86"/>
            <p:cNvGrpSpPr/>
            <p:nvPr/>
          </p:nvGrpSpPr>
          <p:grpSpPr>
            <a:xfrm>
              <a:off x="9065" y="8470"/>
              <a:ext cx="865" cy="1872"/>
              <a:chOff x="10742" y="6235"/>
              <a:chExt cx="865" cy="1872"/>
            </a:xfrm>
          </p:grpSpPr>
          <p:sp>
            <p:nvSpPr>
              <p:cNvPr id="88" name="文本框 87"/>
              <p:cNvSpPr txBox="1"/>
              <p:nvPr/>
            </p:nvSpPr>
            <p:spPr>
              <a:xfrm>
                <a:off x="10859" y="6235"/>
                <a:ext cx="748" cy="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endParaRPr lang="zh-CN" altLang="en-US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  <a:p>
                <a:pPr algn="ctr"/>
                <a:r>
                  <a:rPr lang="en-US" altLang="zh-CN" sz="36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.  </a:t>
                </a:r>
                <a:endParaRPr lang="en-US" altLang="zh-CN" sz="36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  <p:sp>
            <p:nvSpPr>
              <p:cNvPr id="89" name="文本框 88"/>
              <p:cNvSpPr txBox="1"/>
              <p:nvPr/>
            </p:nvSpPr>
            <p:spPr>
              <a:xfrm>
                <a:off x="10742" y="7105"/>
                <a:ext cx="748" cy="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ctr"/>
                <a:r>
                  <a:rPr lang="en-US" altLang="zh-CN" sz="2400">
                    <a:solidFill>
                      <a:srgbClr val="FF0000"/>
                    </a:solidFill>
                    <a:latin typeface="楷体" panose="02010609060101010101" charset="-122"/>
                    <a:ea typeface="楷体" panose="02010609060101010101" charset="-122"/>
                  </a:rPr>
                  <a:t>5  </a:t>
                </a:r>
                <a:endPara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endParaRPr>
              </a:p>
            </p:txBody>
          </p:sp>
        </p:grpSp>
        <p:sp>
          <p:nvSpPr>
            <p:cNvPr id="90" name="文本框 89"/>
            <p:cNvSpPr txBox="1"/>
            <p:nvPr/>
          </p:nvSpPr>
          <p:spPr>
            <a:xfrm>
              <a:off x="5799" y="8132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3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91" name="文本框 90"/>
            <p:cNvSpPr txBox="1"/>
            <p:nvPr/>
          </p:nvSpPr>
          <p:spPr>
            <a:xfrm>
              <a:off x="6798" y="8844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1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7634" y="8448"/>
              <a:ext cx="748" cy="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2400">
                  <a:solidFill>
                    <a:srgbClr val="FF0000"/>
                  </a:solidFill>
                  <a:latin typeface="楷体" panose="02010609060101010101" charset="-122"/>
                  <a:ea typeface="楷体" panose="02010609060101010101" charset="-122"/>
                </a:rPr>
                <a:t>2  </a:t>
              </a:r>
              <a:endPara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endParaRPr>
            </a:p>
          </p:txBody>
        </p:sp>
      </p:grpSp>
      <p:sp>
        <p:nvSpPr>
          <p:cNvPr id="93" name="任意多边形 92"/>
          <p:cNvSpPr/>
          <p:nvPr/>
        </p:nvSpPr>
        <p:spPr>
          <a:xfrm>
            <a:off x="2801620" y="5411470"/>
            <a:ext cx="5845810" cy="1009015"/>
          </a:xfrm>
          <a:custGeom>
            <a:avLst/>
            <a:gdLst>
              <a:gd name="connisteX0" fmla="*/ 0 w 5845670"/>
              <a:gd name="connsiteY0" fmla="*/ 783088 h 1008955"/>
              <a:gd name="connisteX1" fmla="*/ 1082040 w 5845670"/>
              <a:gd name="connsiteY1" fmla="*/ 3308 h 1008955"/>
              <a:gd name="connisteX2" fmla="*/ 1746250 w 5845670"/>
              <a:gd name="connsiteY2" fmla="*/ 537343 h 1008955"/>
              <a:gd name="connisteX3" fmla="*/ 2294890 w 5845670"/>
              <a:gd name="connsiteY3" fmla="*/ 378593 h 1008955"/>
              <a:gd name="connisteX4" fmla="*/ 3290570 w 5845670"/>
              <a:gd name="connsiteY4" fmla="*/ 941838 h 1008955"/>
              <a:gd name="connisteX5" fmla="*/ 5614035 w 5845670"/>
              <a:gd name="connsiteY5" fmla="*/ 985018 h 1008955"/>
              <a:gd name="connisteX6" fmla="*/ 5657215 w 5845670"/>
              <a:gd name="connsiteY6" fmla="*/ 955808 h 100895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</a:cxnLst>
            <a:rect l="l" t="t" r="r" b="b"/>
            <a:pathLst>
              <a:path w="5845670" h="1008956">
                <a:moveTo>
                  <a:pt x="0" y="783089"/>
                </a:moveTo>
                <a:cubicBezTo>
                  <a:pt x="203200" y="616719"/>
                  <a:pt x="732790" y="52204"/>
                  <a:pt x="1082040" y="3309"/>
                </a:cubicBezTo>
                <a:cubicBezTo>
                  <a:pt x="1431290" y="-45586"/>
                  <a:pt x="1503680" y="462414"/>
                  <a:pt x="1746250" y="537344"/>
                </a:cubicBezTo>
                <a:cubicBezTo>
                  <a:pt x="1988820" y="612274"/>
                  <a:pt x="1986280" y="297949"/>
                  <a:pt x="2294890" y="378594"/>
                </a:cubicBezTo>
                <a:cubicBezTo>
                  <a:pt x="2603500" y="459239"/>
                  <a:pt x="2626995" y="820554"/>
                  <a:pt x="3290570" y="941839"/>
                </a:cubicBezTo>
                <a:cubicBezTo>
                  <a:pt x="3954145" y="1063124"/>
                  <a:pt x="5140960" y="982479"/>
                  <a:pt x="5614035" y="985019"/>
                </a:cubicBezTo>
                <a:cubicBezTo>
                  <a:pt x="6087110" y="987559"/>
                  <a:pt x="5695315" y="962794"/>
                  <a:pt x="5657215" y="9558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7" name="文本框 96"/>
          <p:cNvSpPr txBox="1"/>
          <p:nvPr/>
        </p:nvSpPr>
        <p:spPr>
          <a:xfrm>
            <a:off x="10201275" y="3648710"/>
            <a:ext cx="157226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</a:rPr>
              <a:t>一字多音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" name="组合 21"/>
          <p:cNvGrpSpPr/>
          <p:nvPr/>
        </p:nvGrpSpPr>
        <p:grpSpPr>
          <a:xfrm>
            <a:off x="2113915" y="1665605"/>
            <a:ext cx="9815195" cy="4140835"/>
            <a:chOff x="3329" y="2623"/>
            <a:chExt cx="15457" cy="6521"/>
          </a:xfrm>
        </p:grpSpPr>
        <p:sp>
          <p:nvSpPr>
            <p:cNvPr id="16" name="矩形 15"/>
            <p:cNvSpPr/>
            <p:nvPr/>
          </p:nvSpPr>
          <p:spPr>
            <a:xfrm>
              <a:off x="16560" y="2623"/>
              <a:ext cx="2227" cy="12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3329" y="4328"/>
              <a:ext cx="1001" cy="115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11256" y="4328"/>
              <a:ext cx="1995" cy="115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3329" y="6116"/>
              <a:ext cx="860" cy="115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11256" y="6116"/>
              <a:ext cx="1995" cy="115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3329" y="7986"/>
              <a:ext cx="588" cy="115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22110" r="10938" b="68628"/>
          <a:stretch>
            <a:fillRect/>
          </a:stretch>
        </p:blipFill>
        <p:spPr>
          <a:xfrm>
            <a:off x="2113915" y="1569720"/>
            <a:ext cx="9996170" cy="117856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31"/>
          <p:cNvPicPr>
            <a:picLocks noChangeAspect="1"/>
          </p:cNvPicPr>
          <p:nvPr/>
        </p:nvPicPr>
        <p:blipFill>
          <a:blip r:embed="rId1"/>
          <a:srcRect l="10144" t="31297" r="38511" b="59780"/>
          <a:stretch>
            <a:fillRect/>
          </a:stretch>
        </p:blipFill>
        <p:spPr>
          <a:xfrm>
            <a:off x="2113915" y="2748280"/>
            <a:ext cx="6503670" cy="11353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31"/>
          <p:cNvPicPr>
            <a:picLocks noChangeAspect="1"/>
          </p:cNvPicPr>
          <p:nvPr/>
        </p:nvPicPr>
        <p:blipFill>
          <a:blip r:embed="rId1"/>
          <a:srcRect l="61193" t="32794" r="10437" b="59835"/>
          <a:stretch>
            <a:fillRect/>
          </a:stretch>
        </p:blipFill>
        <p:spPr>
          <a:xfrm>
            <a:off x="2113915" y="4133215"/>
            <a:ext cx="3593465" cy="9378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Picture 31"/>
          <p:cNvPicPr>
            <a:picLocks noChangeAspect="1"/>
          </p:cNvPicPr>
          <p:nvPr/>
        </p:nvPicPr>
        <p:blipFill>
          <a:blip r:embed="rId1"/>
          <a:srcRect l="10504" t="40534" r="64204" b="50957"/>
          <a:stretch>
            <a:fillRect/>
          </a:stretch>
        </p:blipFill>
        <p:spPr>
          <a:xfrm>
            <a:off x="5414010" y="3988435"/>
            <a:ext cx="3203575" cy="1082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Picture 31"/>
          <p:cNvPicPr>
            <a:picLocks noChangeAspect="1"/>
          </p:cNvPicPr>
          <p:nvPr/>
        </p:nvPicPr>
        <p:blipFill>
          <a:blip r:embed="rId1"/>
          <a:srcRect l="35681" t="40649" r="25582" b="51186"/>
          <a:stretch>
            <a:fillRect/>
          </a:stretch>
        </p:blipFill>
        <p:spPr>
          <a:xfrm>
            <a:off x="2113915" y="5245100"/>
            <a:ext cx="4906645" cy="10388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WordArt 32"/>
          <p:cNvSpPr>
            <a:spLocks noTextEdit="1"/>
          </p:cNvSpPr>
          <p:nvPr/>
        </p:nvSpPr>
        <p:spPr>
          <a:xfrm>
            <a:off x="469900" y="2388870"/>
            <a:ext cx="734695" cy="363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9168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10201275" y="3648710"/>
            <a:ext cx="157226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</a:rPr>
              <a:t>一字多音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201275" y="4482465"/>
            <a:ext cx="157226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</a:rPr>
              <a:t>鱼咬尾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" name="组合 7"/>
          <p:cNvGrpSpPr/>
          <p:nvPr/>
        </p:nvGrpSpPr>
        <p:grpSpPr>
          <a:xfrm>
            <a:off x="-1468755" y="-1259840"/>
            <a:ext cx="3582670" cy="3248025"/>
            <a:chOff x="-1424" y="-2030"/>
            <a:chExt cx="5642" cy="5115"/>
          </a:xfrm>
        </p:grpSpPr>
        <p:sp>
          <p:nvSpPr>
            <p:cNvPr id="6" name="椭圆 5"/>
            <p:cNvSpPr/>
            <p:nvPr/>
          </p:nvSpPr>
          <p:spPr>
            <a:xfrm>
              <a:off x="2164" y="-576"/>
              <a:ext cx="2054" cy="2065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椭圆 6"/>
            <p:cNvSpPr/>
            <p:nvPr/>
          </p:nvSpPr>
          <p:spPr>
            <a:xfrm>
              <a:off x="1044" y="703"/>
              <a:ext cx="2327" cy="23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-1424" y="-2030"/>
              <a:ext cx="4095" cy="397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1" name="椭圆 10"/>
          <p:cNvSpPr/>
          <p:nvPr/>
        </p:nvSpPr>
        <p:spPr>
          <a:xfrm>
            <a:off x="11298555" y="-336550"/>
            <a:ext cx="1304290" cy="13112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719580" y="1713865"/>
            <a:ext cx="8752840" cy="15544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96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endParaRPr lang="zh-CN" altLang="zh-CN" sz="96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45615" y="4147185"/>
            <a:ext cx="87014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执教学段：第二学段      指教年级：四年级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14284" r="10938" b="40724"/>
          <a:stretch>
            <a:fillRect/>
          </a:stretch>
        </p:blipFill>
        <p:spPr>
          <a:xfrm>
            <a:off x="1670685" y="988060"/>
            <a:ext cx="9996170" cy="5724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WordArt 32"/>
          <p:cNvSpPr>
            <a:spLocks noTextEdit="1"/>
          </p:cNvSpPr>
          <p:nvPr/>
        </p:nvSpPr>
        <p:spPr>
          <a:xfrm>
            <a:off x="469900" y="2388870"/>
            <a:ext cx="734695" cy="363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9168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3" name="组合 62"/>
          <p:cNvGrpSpPr/>
          <p:nvPr/>
        </p:nvGrpSpPr>
        <p:grpSpPr>
          <a:xfrm>
            <a:off x="-39370" y="1204595"/>
            <a:ext cx="12228195" cy="5396230"/>
            <a:chOff x="-62" y="1897"/>
            <a:chExt cx="19257" cy="8498"/>
          </a:xfrm>
        </p:grpSpPr>
        <p:grpSp>
          <p:nvGrpSpPr>
            <p:cNvPr id="62" name="组合 61"/>
            <p:cNvGrpSpPr/>
            <p:nvPr/>
          </p:nvGrpSpPr>
          <p:grpSpPr>
            <a:xfrm>
              <a:off x="5291" y="1944"/>
              <a:ext cx="13904" cy="8451"/>
              <a:chOff x="5291" y="1944"/>
              <a:chExt cx="13904" cy="8451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5291" y="1944"/>
                <a:ext cx="13905" cy="205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5291" y="408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5291" y="6148"/>
                <a:ext cx="13905" cy="196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5291" y="8231"/>
                <a:ext cx="13905" cy="216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-62" y="1897"/>
              <a:ext cx="5237" cy="8499"/>
              <a:chOff x="-62" y="1896"/>
              <a:chExt cx="5237" cy="8932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-62" y="1896"/>
                <a:ext cx="2544" cy="89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2631" y="1896"/>
                <a:ext cx="2544" cy="893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4339" name="WordArt 32"/>
          <p:cNvSpPr>
            <a:spLocks noTextEdit="1"/>
          </p:cNvSpPr>
          <p:nvPr/>
        </p:nvSpPr>
        <p:spPr>
          <a:xfrm>
            <a:off x="368300" y="2045335"/>
            <a:ext cx="763270" cy="436499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 fontScale="90000"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律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任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务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单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26957" r="10938" b="68817"/>
          <a:stretch>
            <a:fillRect/>
          </a:stretch>
        </p:blipFill>
        <p:spPr>
          <a:xfrm>
            <a:off x="3609975" y="1808480"/>
            <a:ext cx="8853170" cy="70358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3" name="组合 52"/>
          <p:cNvGrpSpPr/>
          <p:nvPr/>
        </p:nvGrpSpPr>
        <p:grpSpPr>
          <a:xfrm>
            <a:off x="3609975" y="1211580"/>
            <a:ext cx="7024370" cy="3200400"/>
            <a:chOff x="4167" y="1943"/>
            <a:chExt cx="11062" cy="5040"/>
          </a:xfrm>
        </p:grpSpPr>
        <p:grpSp>
          <p:nvGrpSpPr>
            <p:cNvPr id="49" name="组合 48"/>
            <p:cNvGrpSpPr/>
            <p:nvPr/>
          </p:nvGrpSpPr>
          <p:grpSpPr>
            <a:xfrm>
              <a:off x="4254" y="1943"/>
              <a:ext cx="10975" cy="1524"/>
              <a:chOff x="4255" y="2025"/>
              <a:chExt cx="10975" cy="1524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4255" y="202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 rot="19800000">
                <a:off x="5193" y="2184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0" name="直接箭头连接符 19"/>
              <p:cNvCxnSpPr/>
              <p:nvPr/>
            </p:nvCxnSpPr>
            <p:spPr>
              <a:xfrm>
                <a:off x="6682" y="2788"/>
                <a:ext cx="1171" cy="5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文本框 44"/>
              <p:cNvSpPr txBox="1"/>
              <p:nvPr/>
            </p:nvSpPr>
            <p:spPr>
              <a:xfrm>
                <a:off x="8627" y="2448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9643" y="2426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 rot="2160000">
                <a:off x="11148" y="2565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 rot="2160000">
                <a:off x="12149" y="2829"/>
                <a:ext cx="768" cy="72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r>
                  <a:rPr lang="zh-CN" altLang="en-US" sz="2400">
                    <a:cs typeface="Arial" panose="020B0604020202090204" pitchFamily="34" charset="0"/>
                  </a:rPr>
                  <a:t>→</a:t>
                </a:r>
                <a:endParaRPr lang="zh-CN" altLang="en-US" sz="2400">
                  <a:cs typeface="Arial" panose="020B0604020202090204" pitchFamily="34" charset="0"/>
                </a:endParaRPr>
              </a:p>
            </p:txBody>
          </p:sp>
          <p:cxnSp>
            <p:nvCxnSpPr>
              <p:cNvPr id="21" name="直接箭头连接符 20"/>
              <p:cNvCxnSpPr/>
              <p:nvPr/>
            </p:nvCxnSpPr>
            <p:spPr>
              <a:xfrm>
                <a:off x="13768" y="2814"/>
                <a:ext cx="1462" cy="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167" y="6258"/>
              <a:ext cx="488" cy="72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endParaRPr lang="zh-CN" altLang="en-US" sz="2400">
                <a:cs typeface="Arial" panose="020B0604020202090204" pitchFamily="34" charset="0"/>
              </a:endParaRPr>
            </a:p>
          </p:txBody>
        </p:sp>
      </p:grpSp>
      <p:sp>
        <p:nvSpPr>
          <p:cNvPr id="64" name="文本框 63"/>
          <p:cNvSpPr txBox="1"/>
          <p:nvPr/>
        </p:nvSpPr>
        <p:spPr>
          <a:xfrm>
            <a:off x="1670685" y="1334770"/>
            <a:ext cx="113919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要求：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737995" y="1954530"/>
            <a:ext cx="1106170" cy="4344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2000"/>
              <a:t>1.</a:t>
            </a:r>
            <a:r>
              <a:rPr lang="zh-CN" altLang="en-US" sz="2000"/>
              <a:t>根据吟诵的声音画音调位置</a:t>
            </a:r>
            <a:endParaRPr lang="zh-CN" altLang="en-US" sz="2000"/>
          </a:p>
          <a:p>
            <a:r>
              <a:rPr lang="en-US" altLang="zh-CN" sz="2000"/>
              <a:t>2.</a:t>
            </a:r>
            <a:r>
              <a:rPr lang="zh-CN" altLang="en-US" sz="2000"/>
              <a:t>根据旋律画出旋律线</a:t>
            </a:r>
            <a:endParaRPr lang="zh-CN" altLang="en-US" sz="2000"/>
          </a:p>
          <a:p>
            <a:r>
              <a:rPr lang="en-US" altLang="zh-CN" sz="2000"/>
              <a:t>3.</a:t>
            </a:r>
            <a:r>
              <a:rPr lang="zh-CN" altLang="en-US" sz="2000"/>
              <a:t>创编合适的表演形式丰富诗歌</a:t>
            </a:r>
            <a:endParaRPr lang="zh-CN" altLang="en-US" sz="2000"/>
          </a:p>
        </p:txBody>
      </p:sp>
      <p:sp>
        <p:nvSpPr>
          <p:cNvPr id="70" name="任意多边形 69"/>
          <p:cNvSpPr/>
          <p:nvPr/>
        </p:nvSpPr>
        <p:spPr>
          <a:xfrm>
            <a:off x="3674110" y="1242060"/>
            <a:ext cx="7720965" cy="1334770"/>
          </a:xfrm>
          <a:custGeom>
            <a:avLst/>
            <a:gdLst>
              <a:gd name="connisteX0" fmla="*/ 0 w 7720965"/>
              <a:gd name="connsiteY0" fmla="*/ 151834 h 1334872"/>
              <a:gd name="connisteX1" fmla="*/ 360680 w 7720965"/>
              <a:gd name="connsiteY1" fmla="*/ 7689 h 1334872"/>
              <a:gd name="connisteX2" fmla="*/ 808355 w 7720965"/>
              <a:gd name="connsiteY2" fmla="*/ 368369 h 1334872"/>
              <a:gd name="connisteX3" fmla="*/ 1659890 w 7720965"/>
              <a:gd name="connsiteY3" fmla="*/ 772229 h 1334872"/>
              <a:gd name="connisteX4" fmla="*/ 2640965 w 7720965"/>
              <a:gd name="connsiteY4" fmla="*/ 757624 h 1334872"/>
              <a:gd name="connisteX5" fmla="*/ 2944495 w 7720965"/>
              <a:gd name="connsiteY5" fmla="*/ 598874 h 1334872"/>
              <a:gd name="connisteX6" fmla="*/ 3333750 w 7720965"/>
              <a:gd name="connsiteY6" fmla="*/ 238194 h 1334872"/>
              <a:gd name="connisteX7" fmla="*/ 3622675 w 7720965"/>
              <a:gd name="connsiteY7" fmla="*/ 628084 h 1334872"/>
              <a:gd name="connisteX8" fmla="*/ 4142105 w 7720965"/>
              <a:gd name="connsiteY8" fmla="*/ 801439 h 1334872"/>
              <a:gd name="connisteX9" fmla="*/ 4545965 w 7720965"/>
              <a:gd name="connsiteY9" fmla="*/ 1003369 h 1334872"/>
              <a:gd name="connisteX10" fmla="*/ 5210175 w 7720965"/>
              <a:gd name="connsiteY10" fmla="*/ 1334839 h 1334872"/>
              <a:gd name="connisteX11" fmla="*/ 5700395 w 7720965"/>
              <a:gd name="connsiteY11" fmla="*/ 988764 h 1334872"/>
              <a:gd name="connisteX12" fmla="*/ 6104890 w 7720965"/>
              <a:gd name="connsiteY12" fmla="*/ 757624 h 1334872"/>
              <a:gd name="connisteX13" fmla="*/ 6494780 w 7720965"/>
              <a:gd name="connsiteY13" fmla="*/ 757624 h 1334872"/>
              <a:gd name="connisteX14" fmla="*/ 6739890 w 7720965"/>
              <a:gd name="connsiteY14" fmla="*/ 613479 h 1334872"/>
              <a:gd name="connisteX15" fmla="*/ 6999605 w 7720965"/>
              <a:gd name="connsiteY15" fmla="*/ 887799 h 1334872"/>
              <a:gd name="connisteX16" fmla="*/ 7230745 w 7720965"/>
              <a:gd name="connsiteY16" fmla="*/ 714444 h 1334872"/>
              <a:gd name="connisteX17" fmla="*/ 7720965 w 7720965"/>
              <a:gd name="connsiteY17" fmla="*/ 729049 h 1334872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</a:cxnLst>
            <a:rect l="l" t="t" r="r" b="b"/>
            <a:pathLst>
              <a:path w="7720965" h="1334873">
                <a:moveTo>
                  <a:pt x="0" y="151835"/>
                </a:moveTo>
                <a:cubicBezTo>
                  <a:pt x="62865" y="115640"/>
                  <a:pt x="198755" y="-35490"/>
                  <a:pt x="360680" y="7690"/>
                </a:cubicBezTo>
                <a:cubicBezTo>
                  <a:pt x="522605" y="50870"/>
                  <a:pt x="548640" y="215335"/>
                  <a:pt x="808355" y="368370"/>
                </a:cubicBezTo>
                <a:cubicBezTo>
                  <a:pt x="1068070" y="521405"/>
                  <a:pt x="1293495" y="694125"/>
                  <a:pt x="1659890" y="772230"/>
                </a:cubicBezTo>
                <a:cubicBezTo>
                  <a:pt x="2026285" y="850335"/>
                  <a:pt x="2383790" y="792550"/>
                  <a:pt x="2640965" y="757625"/>
                </a:cubicBezTo>
                <a:cubicBezTo>
                  <a:pt x="2898140" y="722700"/>
                  <a:pt x="2806065" y="703015"/>
                  <a:pt x="2944495" y="598875"/>
                </a:cubicBezTo>
                <a:cubicBezTo>
                  <a:pt x="3082925" y="494735"/>
                  <a:pt x="3197860" y="232480"/>
                  <a:pt x="3333750" y="238195"/>
                </a:cubicBezTo>
                <a:cubicBezTo>
                  <a:pt x="3469640" y="243910"/>
                  <a:pt x="3460750" y="515690"/>
                  <a:pt x="3622675" y="628085"/>
                </a:cubicBezTo>
                <a:cubicBezTo>
                  <a:pt x="3784600" y="740480"/>
                  <a:pt x="3957320" y="726510"/>
                  <a:pt x="4142105" y="801440"/>
                </a:cubicBezTo>
                <a:cubicBezTo>
                  <a:pt x="4326890" y="876370"/>
                  <a:pt x="4332605" y="896690"/>
                  <a:pt x="4545965" y="1003370"/>
                </a:cubicBezTo>
                <a:cubicBezTo>
                  <a:pt x="4759325" y="1110050"/>
                  <a:pt x="4979035" y="1338015"/>
                  <a:pt x="5210175" y="1334840"/>
                </a:cubicBezTo>
                <a:cubicBezTo>
                  <a:pt x="5441315" y="1331665"/>
                  <a:pt x="5521325" y="1104335"/>
                  <a:pt x="5700395" y="988765"/>
                </a:cubicBezTo>
                <a:cubicBezTo>
                  <a:pt x="5879465" y="873195"/>
                  <a:pt x="5946140" y="803980"/>
                  <a:pt x="6104890" y="757625"/>
                </a:cubicBezTo>
                <a:cubicBezTo>
                  <a:pt x="6263640" y="711270"/>
                  <a:pt x="6367780" y="786200"/>
                  <a:pt x="6494780" y="757625"/>
                </a:cubicBezTo>
                <a:cubicBezTo>
                  <a:pt x="6621780" y="729050"/>
                  <a:pt x="6638925" y="587445"/>
                  <a:pt x="6739890" y="613480"/>
                </a:cubicBezTo>
                <a:cubicBezTo>
                  <a:pt x="6840855" y="639515"/>
                  <a:pt x="6901180" y="867480"/>
                  <a:pt x="6999605" y="887800"/>
                </a:cubicBezTo>
                <a:cubicBezTo>
                  <a:pt x="7098030" y="908120"/>
                  <a:pt x="7086600" y="746195"/>
                  <a:pt x="7230745" y="714445"/>
                </a:cubicBezTo>
                <a:cubicBezTo>
                  <a:pt x="7374890" y="682695"/>
                  <a:pt x="7627620" y="722700"/>
                  <a:pt x="7720965" y="7290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3286125" y="2978785"/>
            <a:ext cx="8811260" cy="1908810"/>
            <a:chOff x="5286" y="6750"/>
            <a:chExt cx="13876" cy="3006"/>
          </a:xfrm>
        </p:grpSpPr>
        <p:sp>
          <p:nvSpPr>
            <p:cNvPr id="33" name="文本框 32"/>
            <p:cNvSpPr txBox="1"/>
            <p:nvPr/>
          </p:nvSpPr>
          <p:spPr>
            <a:xfrm>
              <a:off x="5286" y="6750"/>
              <a:ext cx="286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表演形式：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5434" y="9032"/>
              <a:ext cx="1794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latin typeface="楷体" panose="02010609060101010101" charset="-122"/>
                  <a:ea typeface="楷体" panose="02010609060101010101" charset="-122"/>
                </a:rPr>
                <a:t>谱例：</a:t>
              </a:r>
              <a:endParaRPr lang="zh-CN" altLang="en-US" sz="2400">
                <a:latin typeface="楷体" panose="02010609060101010101" charset="-122"/>
                <a:ea typeface="楷体" panose="02010609060101010101" charset="-122"/>
              </a:endParaRPr>
            </a:p>
          </p:txBody>
        </p:sp>
        <p:pic>
          <p:nvPicPr>
            <p:cNvPr id="44" name="Picture 31"/>
            <p:cNvPicPr>
              <a:picLocks noChangeAspect="1"/>
            </p:cNvPicPr>
            <p:nvPr/>
          </p:nvPicPr>
          <p:blipFill>
            <a:blip r:embed="rId1"/>
            <a:srcRect l="10144" t="22110" r="10938" b="68628"/>
            <a:stretch>
              <a:fillRect/>
            </a:stretch>
          </p:blipFill>
          <p:spPr>
            <a:xfrm>
              <a:off x="6936" y="8099"/>
              <a:ext cx="12226" cy="1441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" name="组合 12"/>
          <p:cNvGrpSpPr/>
          <p:nvPr/>
        </p:nvGrpSpPr>
        <p:grpSpPr>
          <a:xfrm>
            <a:off x="4830445" y="2964815"/>
            <a:ext cx="7359015" cy="2146300"/>
            <a:chOff x="7607" y="4669"/>
            <a:chExt cx="11589" cy="3380"/>
          </a:xfrm>
        </p:grpSpPr>
        <p:sp>
          <p:nvSpPr>
            <p:cNvPr id="97" name="文本框 96"/>
            <p:cNvSpPr txBox="1"/>
            <p:nvPr/>
          </p:nvSpPr>
          <p:spPr>
            <a:xfrm>
              <a:off x="7607" y="4669"/>
              <a:ext cx="4979" cy="7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pPr algn="ctr"/>
              <a:r>
                <a:rPr lang="zh-CN" altLang="en-US" sz="2400">
                  <a:solidFill>
                    <a:srgbClr val="FF0000"/>
                  </a:solidFill>
                </a:rPr>
                <a:t>诵</a:t>
              </a:r>
              <a:r>
                <a:rPr lang="en-US" altLang="zh-CN" sz="2400">
                  <a:solidFill>
                    <a:srgbClr val="FF0000"/>
                  </a:solidFill>
                </a:rPr>
                <a:t>+</a:t>
              </a:r>
              <a:r>
                <a:rPr lang="zh-CN" altLang="en-US" sz="2400">
                  <a:solidFill>
                    <a:srgbClr val="FF0000"/>
                  </a:solidFill>
                  <a:sym typeface="+mn-ea"/>
                </a:rPr>
                <a:t>唱</a:t>
              </a:r>
              <a:r>
                <a:rPr lang="zh-CN" altLang="en-US" sz="2400">
                  <a:solidFill>
                    <a:srgbClr val="FF0000"/>
                  </a:solidFill>
                </a:rPr>
                <a:t>吟卡农</a:t>
              </a:r>
              <a:endParaRPr lang="zh-CN" altLang="en-US" sz="2400">
                <a:solidFill>
                  <a:srgbClr val="FF0000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054" y="7421"/>
              <a:ext cx="10143" cy="6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p>
              <a:pPr algn="l"/>
              <a:r>
                <a:rPr lang="zh-CN" altLang="en-US" sz="2000">
                  <a:solidFill>
                    <a:srgbClr val="FF0000"/>
                  </a:solidFill>
                  <a:latin typeface="楷体" charset="0"/>
                  <a:ea typeface="楷体" charset="0"/>
                  <a:cs typeface="楷体" charset="0"/>
                </a:rPr>
                <a:t>江    南     好                   风     景        旧      曾        谙</a:t>
              </a:r>
              <a:endParaRPr lang="zh-CN" altLang="en-US" sz="200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4333875" y="5457825"/>
            <a:ext cx="684911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（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1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）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《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忆江南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》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中运用了一字多音、鱼咬尾的创作手法（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2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）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《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忆江南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》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的旋律是根据吟诵的音调创作的，富有诗韵（</a:t>
            </a:r>
            <a:r>
              <a:rPr lang="en-US" altLang="zh-CN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3</a:t>
            </a:r>
            <a:r>
              <a:rPr lang="zh-CN" altLang="en-US" b="0">
                <a:solidFill>
                  <a:srgbClr val="FF0000"/>
                </a:solidFill>
                <a:latin typeface="楷体" charset="0"/>
                <a:ea typeface="楷体" charset="0"/>
                <a:cs typeface="楷体" charset="0"/>
              </a:rPr>
              <a:t>）一字多音让歌曲更有江南水乡的韵味</a:t>
            </a:r>
            <a:endParaRPr lang="zh-CN" altLang="en-US" b="0">
              <a:solidFill>
                <a:srgbClr val="FF0000"/>
              </a:solidFill>
              <a:latin typeface="楷体" charset="0"/>
              <a:ea typeface="楷体" charset="0"/>
              <a:cs typeface="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14338" name="Picture 31"/>
          <p:cNvPicPr>
            <a:picLocks noChangeAspect="1"/>
          </p:cNvPicPr>
          <p:nvPr/>
        </p:nvPicPr>
        <p:blipFill>
          <a:blip r:embed="rId1"/>
          <a:srcRect l="10144" t="14284" r="10938" b="40724"/>
          <a:stretch>
            <a:fillRect/>
          </a:stretch>
        </p:blipFill>
        <p:spPr>
          <a:xfrm>
            <a:off x="1670685" y="988060"/>
            <a:ext cx="9996170" cy="48304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WordArt 32"/>
          <p:cNvSpPr>
            <a:spLocks noTextEdit="1"/>
          </p:cNvSpPr>
          <p:nvPr/>
        </p:nvSpPr>
        <p:spPr>
          <a:xfrm>
            <a:off x="469900" y="2388870"/>
            <a:ext cx="734695" cy="3632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9168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忆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江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  <a:p>
            <a:pPr algn="ctr"/>
            <a:r>
              <a:rPr lang="zh-CN" altLang="en-US" sz="3600" b="1">
                <a:ln w="9525" cap="flat" cmpd="sng">
                  <a:solidFill>
                    <a:srgbClr val="CC99FF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楷体_GB2312" charset="0"/>
                <a:ea typeface="楷体_GB2312" charset="0"/>
              </a:rPr>
              <a:t>南</a:t>
            </a:r>
            <a:endParaRPr lang="zh-CN" altLang="en-US" sz="3600" b="1">
              <a:ln w="9525" cap="flat" cmpd="sng">
                <a:solidFill>
                  <a:srgbClr val="CC99FF"/>
                </a:solidFill>
                <a:prstDash val="solid"/>
                <a:round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-26035" y="6075680"/>
            <a:ext cx="12222480" cy="764540"/>
            <a:chOff x="-41" y="9568"/>
            <a:chExt cx="19248" cy="1204"/>
          </a:xfrm>
        </p:grpSpPr>
        <p:sp>
          <p:nvSpPr>
            <p:cNvPr id="51" name="矩形 50"/>
            <p:cNvSpPr/>
            <p:nvPr/>
          </p:nvSpPr>
          <p:spPr>
            <a:xfrm>
              <a:off x="-41" y="9568"/>
              <a:ext cx="19248" cy="120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3" name="圆角矩形 12297"/>
            <p:cNvSpPr/>
            <p:nvPr/>
          </p:nvSpPr>
          <p:spPr>
            <a:xfrm>
              <a:off x="940" y="9568"/>
              <a:ext cx="18267" cy="1126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p>
              <a:pPr algn="ctr">
                <a:lnSpc>
                  <a:spcPct val="100000"/>
                </a:lnSpc>
              </a:pPr>
              <a:r>
                <a:rPr lang="zh-CN" altLang="en-US" sz="3600" b="1" dirty="0">
                  <a:solidFill>
                    <a:schemeClr val="bg1"/>
                  </a:solidFill>
                  <a:latin typeface="楷体" panose="02010609060101010101" charset="-122"/>
                  <a:ea typeface="楷体" panose="02010609060101010101" charset="-122"/>
                  <a:sym typeface="+mn-ea"/>
                </a:rPr>
                <a:t>诗歌以诗韵为基础，更有江南韵味</a:t>
              </a:r>
              <a:endParaRPr lang="zh-CN" altLang="en-US" sz="3600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70685" y="64135"/>
            <a:ext cx="9828530" cy="91440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54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《江南吟韵》</a:t>
            </a:r>
            <a:endParaRPr lang="zh-CN" altLang="en-US" sz="54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1"/>
            </p:custDataLst>
          </p:nvPr>
        </p:nvGraphicFramePr>
        <p:xfrm>
          <a:off x="1006475" y="1916430"/>
          <a:ext cx="9804400" cy="3896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055"/>
                <a:gridCol w="1710693"/>
                <a:gridCol w="2546350"/>
                <a:gridCol w="1543690"/>
                <a:gridCol w="2293612"/>
              </a:tblGrid>
              <a:tr h="43815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课时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学习内容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表达内容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新唱特点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音调与旋律的关系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35330"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1.游子吟唱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母亲对游子深深的爱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依字行腔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走向相似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615"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2.垂钓吟律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《小儿垂钓》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浓郁的生活气息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一字多音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休止符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附点节奏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走向相似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185"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 3.江南吟韵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《忆江南》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江南美景的赞美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一字多音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鱼咬尾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走向相似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080"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4.春晓吟创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《春晓》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656330" y="1988185"/>
            <a:ext cx="6031865" cy="4480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一、指导思想与理论依据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二、单元学习背景分析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三、单元学习目标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四、单元学习思路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一、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指导思想与理论依据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131570" y="1824355"/>
            <a:ext cx="9925050" cy="4791710"/>
            <a:chOff x="1782" y="2873"/>
            <a:chExt cx="15630" cy="7546"/>
          </a:xfrm>
        </p:grpSpPr>
        <p:sp>
          <p:nvSpPr>
            <p:cNvPr id="12" name="圆角矩形 11"/>
            <p:cNvSpPr/>
            <p:nvPr/>
          </p:nvSpPr>
          <p:spPr>
            <a:xfrm>
              <a:off x="1782" y="2873"/>
              <a:ext cx="15631" cy="7546"/>
            </a:xfrm>
            <a:prstGeom prst="roundRect">
              <a:avLst/>
            </a:prstGeom>
            <a:noFill/>
            <a:ln w="57150" cmpd="sng">
              <a:solidFill>
                <a:schemeClr val="accent6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13" name="直接连接符 12"/>
            <p:cNvCxnSpPr>
              <a:stCxn id="12" idx="1"/>
              <a:endCxn id="12" idx="3"/>
            </p:cNvCxnSpPr>
            <p:nvPr/>
          </p:nvCxnSpPr>
          <p:spPr>
            <a:xfrm>
              <a:off x="1782" y="6646"/>
              <a:ext cx="15631" cy="0"/>
            </a:xfrm>
            <a:prstGeom prst="line">
              <a:avLst/>
            </a:prstGeom>
            <a:ln w="57150" cmpd="sng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文本框 14"/>
          <p:cNvSpPr txBox="1"/>
          <p:nvPr/>
        </p:nvSpPr>
        <p:spPr>
          <a:xfrm>
            <a:off x="2701925" y="2117090"/>
            <a:ext cx="77343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习近平总书记关于美育的重要论述精神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2022版义务教育《艺术课程标准》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 学唱富有中华优秀传统文化特色的民歌、戏曲唱段，以及其他主题鲜明、思想性和艺术性较高、在技法和表现上有初步要求的中外优秀歌曲。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846320" y="4231005"/>
            <a:ext cx="2611120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立德树人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深度学习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单元主题学习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艺术核心素养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一、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</a:rPr>
              <a:t>指导思想与理论依据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131570" y="1734185"/>
            <a:ext cx="9925685" cy="4791710"/>
          </a:xfrm>
          <a:prstGeom prst="roundRect">
            <a:avLst/>
          </a:prstGeom>
          <a:noFill/>
          <a:ln w="57150" cmpd="sng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898015" y="1960245"/>
            <a:ext cx="8591550" cy="4236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200000"/>
              </a:lnSpc>
            </a:pPr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立足：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诗歌文化的传承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载体：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古诗新唱歌曲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学习任务：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听赏与评述、独唱与合作演唱、创编与展示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4000">
                <a:solidFill>
                  <a:schemeClr val="accent6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大概念：</a:t>
            </a:r>
            <a:r>
              <a:rPr lang="zh-CN" altLang="en-US" sz="24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古诗新唱是以诗词韵律为基础的艺术再升华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艺术核心素养：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审美感知、艺术表现、创意实践、文化理解的。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二、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单元学习背景分析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69010" y="1988185"/>
            <a:ext cx="10089515" cy="16154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304800" algn="l"/>
            <a:r>
              <a:rPr lang="en-US" altLang="zh-CN" sz="2000" b="0" u="none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  1.</a:t>
            </a:r>
            <a:r>
              <a:rPr lang="zh-CN" altLang="en-US" sz="2000" b="0" u="none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学情分析    根据皮亚杰认知发展理论，四年级的学生正处在具象思维的发展阶段，他们对诗词艺术，有了比较丰富的吟诵经验，对古诗新唱的歌曲表现出强烈的好奇心和探索欲，且具有较强的模仿能力。前期的学习中，已经有了比较丰富的音乐听赏、演唱和律动经验，并且可以再音乐学习中，积极探索音乐的规律。</a:t>
            </a:r>
            <a:endParaRPr lang="zh-CN" altLang="en-US" sz="2000" b="0" u="none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  <p:graphicFrame>
        <p:nvGraphicFramePr>
          <p:cNvPr id="10" name="表格 9"/>
          <p:cNvGraphicFramePr/>
          <p:nvPr/>
        </p:nvGraphicFramePr>
        <p:xfrm>
          <a:off x="1131570" y="3783965"/>
          <a:ext cx="9799320" cy="2424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1850"/>
                <a:gridCol w="3722370"/>
                <a:gridCol w="3975100"/>
              </a:tblGrid>
              <a:tr h="577850"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行为描述</a:t>
                      </a:r>
                      <a:endParaRPr lang="zh-CN" altLang="en-US" sz="24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具体举措</a:t>
                      </a:r>
                      <a:endParaRPr lang="zh-CN" altLang="en-US" sz="24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10807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思维障碍点</a:t>
                      </a:r>
                      <a:endParaRPr lang="zh-CN" altLang="en-US" sz="24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对古诗新唱与古诗词之间的联系并不了解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对古诗新唱的创作手法并不了解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设计有目的、有计划、有序列的学习活动，在欣赏、模仿、学习、探究中，探索古诗新唱的艺术根源。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50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400" b="0" u="none">
                          <a:solidFill>
                            <a:schemeClr val="bg1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思维发展点</a:t>
                      </a:r>
                      <a:endParaRPr lang="zh-CN" altLang="en-US" sz="2400" b="0" u="none">
                        <a:solidFill>
                          <a:schemeClr val="bg1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根据古诗吟诵韵律的特点，对古诗新唱的特点进行综合分析和总结提炼。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通过吟、唱、画、动等多种音乐活动，借助学习任务，帮助提炼。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圆角矩形 12"/>
          <p:cNvSpPr/>
          <p:nvPr/>
        </p:nvSpPr>
        <p:spPr>
          <a:xfrm>
            <a:off x="497205" y="1849120"/>
            <a:ext cx="11035665" cy="4676775"/>
          </a:xfrm>
          <a:prstGeom prst="roundRect">
            <a:avLst/>
          </a:prstGeom>
          <a:noFill/>
          <a:ln w="57150" cmpd="sng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二、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单元学习背景分析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7205" y="1849120"/>
            <a:ext cx="11035665" cy="4676775"/>
          </a:xfrm>
          <a:prstGeom prst="roundRect">
            <a:avLst/>
          </a:prstGeom>
          <a:noFill/>
          <a:ln w="57150" cmpd="sng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0" name="表格 -1"/>
          <p:cNvGraphicFramePr/>
          <p:nvPr/>
        </p:nvGraphicFramePr>
        <p:xfrm>
          <a:off x="969010" y="2434590"/>
          <a:ext cx="10241915" cy="3874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830"/>
                <a:gridCol w="1776095"/>
                <a:gridCol w="3058795"/>
                <a:gridCol w="4608195"/>
              </a:tblGrid>
              <a:tr h="60515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分类</a:t>
                      </a:r>
                      <a:endParaRPr lang="zh-CN" altLang="en-US" sz="20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教学内容</a:t>
                      </a:r>
                      <a:endParaRPr lang="zh-CN" altLang="en-US" sz="20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素养进阶</a:t>
                      </a:r>
                      <a:endParaRPr lang="zh-CN" altLang="en-US" sz="20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学业要求</a:t>
                      </a:r>
                      <a:endParaRPr lang="zh-CN" altLang="en-US" sz="2000" b="0" u="none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47420">
                <a:tc rowSpan="2"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诗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 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初步感受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古诗新唱依字行腔的特点。</a:t>
                      </a:r>
                      <a:endParaRPr lang="zh-CN" altLang="en-US" sz="1800" b="0" u="none">
                        <a:solidFill>
                          <a:srgbClr val="FF0000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1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听赏与评述：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欣赏古诗新唱，了解古诗词韵律与歌曲创作旋律之间的内在联系。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800" b="1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800" b="1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独唱与合作演唱：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能用正确的姿势和声音演唱富有诗歌韵律的歌曲。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endParaRPr lang="zh-CN" altLang="en-US" sz="1800" b="1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zh-CN" altLang="en-US" sz="1800" b="1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创编与展示：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根据古诗韵律与新唱旋律之间的内在关系，结合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春晓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的诗词韵律，创编合适的旋律。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小儿垂钓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进一步体验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音乐与诗词韵律之间的内在联系，并感受休止符、附点节奏、一字多音带来的情感体验。</a:t>
                      </a:r>
                      <a:endParaRPr lang="zh-CN" altLang="en-US" sz="1800" b="0" u="none">
                        <a:solidFill>
                          <a:srgbClr val="FF0000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cPr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995045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词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忆江南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solidFill>
                            <a:srgbClr val="FF0000"/>
                          </a:solidFill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能感知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江南韵味的诗词，在歌唱中结合诗韵和地域文化进行创作的特点。</a:t>
                      </a:r>
                      <a:endParaRPr lang="zh-CN" altLang="en-US" sz="1800" b="0" u="none">
                        <a:solidFill>
                          <a:srgbClr val="FF0000"/>
                        </a:solidFill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cPr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969010" y="1988185"/>
            <a:ext cx="10089515" cy="396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304800" algn="l"/>
            <a:r>
              <a:rPr sz="2000" b="0" u="none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2.学习内容</a:t>
            </a:r>
            <a:endParaRPr sz="2000" b="0" u="none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三、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单元学习目标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7205" y="1849120"/>
            <a:ext cx="11035665" cy="4676775"/>
          </a:xfrm>
          <a:prstGeom prst="roundRect">
            <a:avLst/>
          </a:prstGeom>
          <a:noFill/>
          <a:ln w="57150" cmpd="sng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253490" y="2221230"/>
            <a:ext cx="9804400" cy="3931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00000"/>
              </a:lnSpc>
            </a:pPr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1.具有丰富的诗词吟诵和歌唱的情绪与情感的体验，在吟诵与歌唱中感受古诗词的韵律之美，增强文化自信。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8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    2.能够自信、自然的进行诗词吟诵和歌唱表演，并在吟诵和歌唱等活动中，培养规则意识和合作能力。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8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    3.根据诗词韵律与古诗新唱创作之间的联系，结合《春晓》的诗词韵律，创编短小的新唱旋律，在创作活动中展现个性和创意。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800">
              <a:latin typeface="楷体" panose="02010609060101010101" charset="-122"/>
              <a:ea typeface="楷体" panose="02010609060101010101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    4.关注诗歌艺术，了解古代诗词的艺术表现形式和其姊妹艺术。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-1468755" y="-1259840"/>
            <a:ext cx="14314170" cy="3247390"/>
            <a:chOff x="-2313" y="-1984"/>
            <a:chExt cx="22542" cy="5114"/>
          </a:xfrm>
        </p:grpSpPr>
        <p:grpSp>
          <p:nvGrpSpPr>
            <p:cNvPr id="8" name="组合 7"/>
            <p:cNvGrpSpPr/>
            <p:nvPr/>
          </p:nvGrpSpPr>
          <p:grpSpPr>
            <a:xfrm>
              <a:off x="-2313" y="-1984"/>
              <a:ext cx="5642" cy="5115"/>
              <a:chOff x="-1424" y="-2030"/>
              <a:chExt cx="5642" cy="5115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2164" y="-576"/>
                <a:ext cx="2054" cy="2065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1044" y="703"/>
                <a:ext cx="2327" cy="238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-1424" y="-2030"/>
                <a:ext cx="4095" cy="397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cxnSp>
          <p:nvCxnSpPr>
            <p:cNvPr id="2" name="直接连接符 1"/>
            <p:cNvCxnSpPr/>
            <p:nvPr/>
          </p:nvCxnSpPr>
          <p:spPr>
            <a:xfrm>
              <a:off x="2118" y="1535"/>
              <a:ext cx="17546" cy="20"/>
            </a:xfrm>
            <a:prstGeom prst="line">
              <a:avLst/>
            </a:prstGeom>
            <a:ln w="50800" cmpd="sng">
              <a:solidFill>
                <a:schemeClr val="accent1">
                  <a:shade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17655" y="-791"/>
              <a:ext cx="2575" cy="25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692910" y="-47625"/>
            <a:ext cx="93649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《诗歌唱诗韵》</a:t>
            </a:r>
            <a:r>
              <a:rPr lang="en-US" altLang="zh-CN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—</a:t>
            </a:r>
            <a:r>
              <a:rPr lang="zh-CN" altLang="en-US" sz="60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隶书" panose="02010509060101010101" charset="-122"/>
                <a:ea typeface="隶书" panose="02010509060101010101" charset="-122"/>
              </a:rPr>
              <a:t>单元设计</a:t>
            </a:r>
            <a:endParaRPr lang="zh-CN" altLang="en-US" sz="6000" b="1"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5325" y="1155065"/>
            <a:ext cx="603186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32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三、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sym typeface="+mn-ea"/>
              </a:rPr>
              <a:t>单元学习目标</a:t>
            </a:r>
            <a:endParaRPr lang="zh-CN" altLang="en-US" sz="32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7205" y="1849120"/>
            <a:ext cx="11035665" cy="4676775"/>
          </a:xfrm>
          <a:prstGeom prst="roundRect">
            <a:avLst/>
          </a:prstGeom>
          <a:noFill/>
          <a:ln w="57150" cmpd="sng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aphicFrame>
        <p:nvGraphicFramePr>
          <p:cNvPr id="0" name="表格 -1"/>
          <p:cNvGraphicFramePr/>
          <p:nvPr>
            <p:custDataLst>
              <p:tags r:id="rId1"/>
            </p:custDataLst>
          </p:nvPr>
        </p:nvGraphicFramePr>
        <p:xfrm>
          <a:off x="1006475" y="1916430"/>
          <a:ext cx="10200640" cy="4370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490"/>
                <a:gridCol w="5393690"/>
                <a:gridCol w="2040255"/>
                <a:gridCol w="1640205"/>
              </a:tblGrid>
              <a:tr h="4902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课时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学习目标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教学重点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zh-CN" altLang="en-US" sz="20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教学难点</a:t>
                      </a:r>
                      <a:endParaRPr lang="zh-CN" altLang="en-US" sz="20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游子吟唱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能用富有诗韵的声音吟诵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结合古诗韵律，感受依字行腔的韵律特点。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3.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能用富有表现力的声音演唱歌曲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用富有表现力的声音演唱歌曲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游子吟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感受依字行腔的韵律特点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0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垂钓吟律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能用富有诗韵的声音吟诵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小儿垂钓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能用富有表现力的声音演唱歌曲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小儿垂钓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3.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结合古诗韵律，感受一字多音、休止符、付点节奏等带来的韵律特点。 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能用富有表现力的声音演唱歌曲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小儿垂钓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感受一字多音、休止符、付点节奏等带来的韵律特点。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839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 3.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江南吟韵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1.能用富有诗韵的声音吟诵《忆江南》，用富有表现力的声音演唱歌曲《忆江南》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2.能用线条和箭头表现出吟诵音调和旋律，主动探索诗韵与歌韵之间的关系。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3.积极参与吟唱活动，增进对古诗新唱的喜爱之情。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能用富有表现力的声音演唱歌曲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忆江南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endParaRPr lang="en-US" altLang="zh-CN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  <a:sym typeface="+mn-ea"/>
                        </a:rPr>
                        <a:t>主动探索诗韵与歌韵之间的关系。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520"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4.</a:t>
                      </a:r>
                      <a:r>
                        <a:rPr lang="zh-CN" altLang="en-US" sz="16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春晓吟创</a:t>
                      </a:r>
                      <a:endParaRPr lang="zh-CN" altLang="en-US" sz="16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1.运用古诗新唱创作的特点，结合诗词《春晓》的诗词韵味，创编短小的新唱旋律。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  <a:p>
                      <a:pPr marL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2.理解古诗词的艺术风格，感受诗词韵律之美。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结合诗词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《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春晓</a:t>
                      </a:r>
                      <a:r>
                        <a:rPr lang="en-US" altLang="zh-CN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》</a:t>
                      </a: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的诗词韵味，创编短小的新唱旋律。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 algn="l">
                        <a:buNone/>
                      </a:pPr>
                      <a:r>
                        <a:rPr lang="zh-CN" altLang="en-US" sz="1800" b="0" u="none">
                          <a:latin typeface="楷体" panose="02010609060101010101" charset="-122"/>
                          <a:ea typeface="楷体" panose="02010609060101010101" charset="-122"/>
                          <a:cs typeface="宋体" panose="02010600030101010101" pitchFamily="2" charset="-122"/>
                        </a:rPr>
                        <a:t>创编短小的新唱旋律</a:t>
                      </a:r>
                      <a:endParaRPr lang="zh-CN" altLang="en-US" sz="1800" b="0" u="none">
                        <a:latin typeface="楷体" panose="02010609060101010101" charset="-122"/>
                        <a:ea typeface="楷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1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e816fa69-e5a3-400b-bfd7-0e934e563790}"/>
</p:tagLst>
</file>

<file path=ppt/tags/tag2.xml><?xml version="1.0" encoding="utf-8"?>
<p:tagLst xmlns:p="http://schemas.openxmlformats.org/presentationml/2006/main">
  <p:tag name="KSO_WM_UNIT_TABLE_BEAUTIFY" val="smartTable{8b7e4761-b453-49e6-bfe4-bea1e3cf40d0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3248</Words>
  <Application>WPS 文字</Application>
  <PresentationFormat>宽屏</PresentationFormat>
  <Paragraphs>660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54" baseType="lpstr">
      <vt:lpstr>Arial</vt:lpstr>
      <vt:lpstr>方正书宋_GBK</vt:lpstr>
      <vt:lpstr>Wingdings</vt:lpstr>
      <vt:lpstr>楷体</vt:lpstr>
      <vt:lpstr>汉仪楷体KW</vt:lpstr>
      <vt:lpstr>宋体</vt:lpstr>
      <vt:lpstr>隶书</vt:lpstr>
      <vt:lpstr>报隶-简</vt:lpstr>
      <vt:lpstr>华文新魏</vt:lpstr>
      <vt:lpstr>华文行楷</vt:lpstr>
      <vt:lpstr>楷体_GB2312</vt:lpstr>
      <vt:lpstr>Calibri</vt:lpstr>
      <vt:lpstr>Helvetica Neue</vt:lpstr>
      <vt:lpstr>微软雅黑</vt:lpstr>
      <vt:lpstr>汉仪旗黑</vt:lpstr>
      <vt:lpstr>宋体</vt:lpstr>
      <vt:lpstr>Arial Unicode MS</vt:lpstr>
      <vt:lpstr>汉仪书宋二KW</vt:lpstr>
      <vt:lpstr>Calibri Light</vt:lpstr>
      <vt:lpstr>宋体-简</vt:lpstr>
      <vt:lpstr>行楷-简</vt:lpstr>
      <vt:lpstr>汉仪楷体简</vt:lpstr>
      <vt:lpstr>华文新魏</vt:lpstr>
      <vt:lpstr>华文行楷</vt:lpstr>
      <vt:lpstr>楷体</vt:lpstr>
      <vt:lpstr>隶书</vt:lpstr>
      <vt:lpstr>苹方-简</vt:lpstr>
      <vt:lpstr>STHeiti Light</vt:lpstr>
      <vt:lpstr>华文楷体</vt:lpstr>
      <vt:lpstr>Lantinghei SC Extralight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</dc:creator>
  <cp:lastModifiedBy>wanghui</cp:lastModifiedBy>
  <cp:revision>37</cp:revision>
  <dcterms:created xsi:type="dcterms:W3CDTF">2022-12-04T14:56:08Z</dcterms:created>
  <dcterms:modified xsi:type="dcterms:W3CDTF">2022-12-04T14:56:08Z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2052-3.6.0.5672</vt:lpwstr>
  </property>
</Properties>
</file>