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handoutMasterIdLst>
    <p:handoutMasterId r:id="rId33"/>
  </p:handoutMasterIdLst>
  <p:sldIdLst>
    <p:sldId id="517" r:id="rId3"/>
    <p:sldId id="449" r:id="rId4"/>
    <p:sldId id="450" r:id="rId5"/>
    <p:sldId id="451" r:id="rId6"/>
    <p:sldId id="452" r:id="rId7"/>
    <p:sldId id="453" r:id="rId8"/>
    <p:sldId id="454" r:id="rId9"/>
    <p:sldId id="455" r:id="rId10"/>
    <p:sldId id="456" r:id="rId11"/>
    <p:sldId id="457" r:id="rId12"/>
    <p:sldId id="458" r:id="rId13"/>
    <p:sldId id="409" r:id="rId14"/>
    <p:sldId id="477" r:id="rId15"/>
    <p:sldId id="411" r:id="rId17"/>
    <p:sldId id="430" r:id="rId18"/>
    <p:sldId id="463" r:id="rId19"/>
    <p:sldId id="462" r:id="rId20"/>
    <p:sldId id="464" r:id="rId21"/>
    <p:sldId id="504" r:id="rId22"/>
    <p:sldId id="495" r:id="rId23"/>
    <p:sldId id="465" r:id="rId24"/>
    <p:sldId id="468" r:id="rId25"/>
    <p:sldId id="470" r:id="rId26"/>
    <p:sldId id="546" r:id="rId27"/>
    <p:sldId id="473" r:id="rId28"/>
    <p:sldId id="460" r:id="rId29"/>
    <p:sldId id="474" r:id="rId30"/>
    <p:sldId id="551" r:id="rId31"/>
    <p:sldId id="497" r:id="rId32"/>
  </p:sldIdLst>
  <p:sldSz cx="12192000" cy="6858000"/>
  <p:notesSz cx="6858000" cy="9144000"/>
  <p:embeddedFontLst>
    <p:embeddedFont>
      <p:font typeface="汉仪星球体W" panose="00020600040101010101" charset="-122"/>
      <p:regular r:id="rId38"/>
    </p:embeddedFont>
    <p:embeddedFont>
      <p:font typeface="微软雅黑" panose="020B0503020204020204" pitchFamily="34" charset="-122"/>
      <p:regular r:id="rId39"/>
    </p:embeddedFont>
    <p:embeddedFont>
      <p:font typeface="Calibri" panose="020F0502020204030204" charset="0"/>
      <p:regular r:id="rId40"/>
      <p:bold r:id="rId41"/>
      <p:italic r:id="rId42"/>
      <p:boldItalic r:id="rId43"/>
    </p:embeddedFont>
    <p:embeddedFont>
      <p:font typeface="华文仿宋" panose="02010600040101010101" charset="-122"/>
      <p:regular r:id="rId44"/>
    </p:embeddedFont>
    <p:embeddedFont>
      <p:font typeface="喵喵奶糖" panose="02000503000000000000" charset="-122"/>
      <p:regular r:id="rId45"/>
    </p:embeddedFont>
    <p:embeddedFont>
      <p:font typeface="华文楷体" panose="02010600040101010101" charset="-122"/>
      <p:regular r:id="rId46"/>
    </p:embeddedFont>
  </p:embeddedFontLst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C00"/>
    <a:srgbClr val="53A5F0"/>
    <a:srgbClr val="FFFFFF"/>
    <a:srgbClr val="FFC000"/>
    <a:srgbClr val="FF6C22"/>
    <a:srgbClr val="DCDCDC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3029"/>
        <p:guide pos="395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7" Type="http://schemas.openxmlformats.org/officeDocument/2006/relationships/tags" Target="tags/tag137.xml"/><Relationship Id="rId46" Type="http://schemas.openxmlformats.org/officeDocument/2006/relationships/font" Target="fonts/font9.fntdata"/><Relationship Id="rId45" Type="http://schemas.openxmlformats.org/officeDocument/2006/relationships/font" Target="fonts/font8.fntdata"/><Relationship Id="rId44" Type="http://schemas.openxmlformats.org/officeDocument/2006/relationships/font" Target="fonts/font7.fntdata"/><Relationship Id="rId43" Type="http://schemas.openxmlformats.org/officeDocument/2006/relationships/font" Target="fonts/font6.fntdata"/><Relationship Id="rId42" Type="http://schemas.openxmlformats.org/officeDocument/2006/relationships/font" Target="fonts/font5.fntdata"/><Relationship Id="rId41" Type="http://schemas.openxmlformats.org/officeDocument/2006/relationships/font" Target="fonts/font4.fntdata"/><Relationship Id="rId40" Type="http://schemas.openxmlformats.org/officeDocument/2006/relationships/font" Target="fonts/font3.fntdata"/><Relationship Id="rId4" Type="http://schemas.openxmlformats.org/officeDocument/2006/relationships/slide" Target="slides/slide2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16T09:33:11.272" idx="1">
    <p:pos x="10" y="10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星球体W" panose="00020600040101010101" charset="-122"/>
              <a:ea typeface="汉仪星球体W" panose="00020600040101010101" charset="-122"/>
              <a:cs typeface="汉仪星球体W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汉仪星球体W" panose="00020600040101010101" charset="-122"/>
              </a:rPr>
            </a:fld>
            <a:endParaRPr lang="zh-CN" altLang="en-US">
              <a:ea typeface="汉仪星球体W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星球体W" panose="00020600040101010101" charset="-122"/>
              <a:ea typeface="汉仪星球体W" panose="00020600040101010101" charset="-122"/>
              <a:cs typeface="汉仪星球体W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汉仪星球体W" panose="00020600040101010101" charset="-122"/>
              </a:rPr>
            </a:fld>
            <a:endParaRPr lang="zh-CN" altLang="en-US">
              <a:ea typeface="汉仪星球体W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星球体W" panose="00020600040101010101" charset="-122"/>
        <a:ea typeface="汉仪星球体W" panose="00020600040101010101" charset="-122"/>
        <a:cs typeface="汉仪星球体W" panose="00020600040101010101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星球体W" panose="00020600040101010101" charset="-122"/>
        <a:ea typeface="汉仪星球体W" panose="00020600040101010101" charset="-122"/>
        <a:cs typeface="汉仪星球体W" panose="00020600040101010101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星球体W" panose="00020600040101010101" charset="-122"/>
        <a:ea typeface="汉仪星球体W" panose="00020600040101010101" charset="-122"/>
        <a:cs typeface="汉仪星球体W" panose="00020600040101010101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星球体W" panose="00020600040101010101" charset="-122"/>
        <a:ea typeface="汉仪星球体W" panose="00020600040101010101" charset="-122"/>
        <a:cs typeface="汉仪星球体W" panose="00020600040101010101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星球体W" panose="00020600040101010101" charset="-122"/>
        <a:ea typeface="汉仪星球体W" panose="00020600040101010101" charset="-122"/>
        <a:cs typeface="汉仪星球体W" panose="0002060004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EC530858-BF76-453D-8D3B-E94317EF6EAB}" type="slidenum">
              <a:rPr lang="zh-CN" altLang="en-US" smtClean="0">
                <a:latin typeface="Calibri" panose="020F0502020204030204" charset="0"/>
              </a:rPr>
            </a:fld>
            <a:endParaRPr lang="zh-CN" altLang="en-US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EC530858-BF76-453D-8D3B-E94317EF6EAB}" type="slidenum">
              <a:rPr lang="zh-CN" altLang="en-US" smtClean="0">
                <a:latin typeface="Calibri" panose="020F0502020204030204" charset="0"/>
              </a:rPr>
            </a:fld>
            <a:endParaRPr lang="zh-CN" altLang="en-US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" name="圆角矩形 8"/>
          <p:cNvSpPr/>
          <p:nvPr userDrawn="1"/>
        </p:nvSpPr>
        <p:spPr>
          <a:xfrm>
            <a:off x="165100" y="139700"/>
            <a:ext cx="11861800" cy="6578600"/>
          </a:xfrm>
          <a:prstGeom prst="roundRect">
            <a:avLst/>
          </a:prstGeom>
          <a:solidFill>
            <a:schemeClr val="bg1"/>
          </a:solidFill>
          <a:ln>
            <a:solidFill>
              <a:srgbClr val="FF6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星球体W" panose="00020600040101010101" charset="-122"/>
            </a:endParaRPr>
          </a:p>
        </p:txBody>
      </p:sp>
      <p:pic>
        <p:nvPicPr>
          <p:cNvPr id="8" name="PA-图片 6" descr="其他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 t="58908" b="14401"/>
          <a:stretch>
            <a:fillRect/>
          </a:stretch>
        </p:blipFill>
        <p:spPr>
          <a:xfrm flipH="1">
            <a:off x="0" y="4711700"/>
            <a:ext cx="4336415" cy="2134870"/>
          </a:xfrm>
          <a:prstGeom prst="rect">
            <a:avLst/>
          </a:prstGeom>
        </p:spPr>
      </p:pic>
      <p:pic>
        <p:nvPicPr>
          <p:cNvPr id="10" name="PA-图片 7" descr="图层 4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 rot="16200000">
            <a:off x="10901045" y="5555615"/>
            <a:ext cx="1172210" cy="1409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汉仪星球体W" panose="00020600040101010101" charset="-122"/>
                <a:ea typeface="汉仪星球体W" panose="00020600040101010101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汉仪星球体W" panose="00020600040101010101" charset="-122"/>
                <a:ea typeface="汉仪星球体W" panose="00020600040101010101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汉仪星球体W" panose="00020600040101010101" charset="-122"/>
                <a:ea typeface="汉仪星球体W" panose="00020600040101010101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汉仪星球体W" panose="00020600040101010101" charset="-122"/>
                <a:ea typeface="汉仪星球体W" panose="00020600040101010101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汉仪星球体W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image" Target="../media/image2.png"/><Relationship Id="rId20" Type="http://schemas.openxmlformats.org/officeDocument/2006/relationships/tags" Target="../tags/tag66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18" Type="http://schemas.openxmlformats.org/officeDocument/2006/relationships/tags" Target="../tags/tag65.xml"/><Relationship Id="rId17" Type="http://schemas.openxmlformats.org/officeDocument/2006/relationships/tags" Target="../tags/tag64.xml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星球体W" panose="00020600040101010101" charset="-122"/>
              <a:ea typeface="汉仪星球体W" panose="00020600040101010101" charset="-122"/>
              <a:cs typeface="汉仪星球体W" panose="00020600040101010101" charset="-122"/>
            </a:endParaRPr>
          </a:p>
        </p:txBody>
      </p:sp>
      <p:pic>
        <p:nvPicPr>
          <p:cNvPr id="8" name="PA-图片 6" descr="其他1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rcRect t="58908" b="14401"/>
          <a:stretch>
            <a:fillRect/>
          </a:stretch>
        </p:blipFill>
        <p:spPr>
          <a:xfrm flipH="1">
            <a:off x="0" y="4711700"/>
            <a:ext cx="4336415" cy="2134870"/>
          </a:xfrm>
          <a:prstGeom prst="rect">
            <a:avLst/>
          </a:prstGeom>
        </p:spPr>
      </p:pic>
      <p:pic>
        <p:nvPicPr>
          <p:cNvPr id="10" name="PA-图片 7" descr="图层 4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 rot="16200000">
            <a:off x="10901045" y="5555615"/>
            <a:ext cx="1172210" cy="14090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汉仪星球体W" panose="00020600040101010101" charset="-122"/>
          <a:ea typeface="汉仪星球体W" panose="00020600040101010101" charset="-122"/>
          <a:cs typeface="汉仪星球体W" panose="00020600040101010101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星球体W" panose="00020600040101010101" charset="-122"/>
          <a:ea typeface="汉仪星球体W" panose="00020600040101010101" charset="-122"/>
          <a:cs typeface="汉仪星球体W" panose="00020600040101010101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星球体W" panose="00020600040101010101" charset="-122"/>
          <a:ea typeface="汉仪星球体W" panose="00020600040101010101" charset="-122"/>
          <a:cs typeface="汉仪星球体W" panose="00020600040101010101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星球体W" panose="00020600040101010101" charset="-122"/>
          <a:ea typeface="汉仪星球体W" panose="00020600040101010101" charset="-122"/>
          <a:cs typeface="汉仪星球体W" panose="00020600040101010101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星球体W" panose="00020600040101010101" charset="-122"/>
          <a:ea typeface="汉仪星球体W" panose="00020600040101010101" charset="-122"/>
          <a:cs typeface="汉仪星球体W" panose="00020600040101010101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星球体W" panose="00020600040101010101" charset="-122"/>
          <a:ea typeface="汉仪星球体W" panose="00020600040101010101" charset="-122"/>
          <a:cs typeface="汉仪星球体W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image" Target="../media/image2.png"/><Relationship Id="rId5" Type="http://schemas.openxmlformats.org/officeDocument/2006/relationships/tags" Target="../tags/tag69.xml"/><Relationship Id="rId4" Type="http://schemas.openxmlformats.org/officeDocument/2006/relationships/image" Target="../media/image1.png"/><Relationship Id="rId3" Type="http://schemas.openxmlformats.org/officeDocument/2006/relationships/tags" Target="../tags/tag68.xml"/><Relationship Id="rId2" Type="http://schemas.openxmlformats.org/officeDocument/2006/relationships/image" Target="../media/image14.png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77.xml"/><Relationship Id="rId14" Type="http://schemas.openxmlformats.org/officeDocument/2006/relationships/image" Target="../media/image15.png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tags" Target="../tags/tag6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comments" Target="../comments/comment1.xml"/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81.xml"/><Relationship Id="rId5" Type="http://schemas.openxmlformats.org/officeDocument/2006/relationships/image" Target="../media/image2.png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image" Target="../media/image1.png"/><Relationship Id="rId1" Type="http://schemas.openxmlformats.org/officeDocument/2006/relationships/tags" Target="../tags/tag7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85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image" Target="../media/image1.png"/><Relationship Id="rId10" Type="http://schemas.openxmlformats.org/officeDocument/2006/relationships/notesSlide" Target="../notesSlides/notesSlide2.xml"/><Relationship Id="rId1" Type="http://schemas.openxmlformats.org/officeDocument/2006/relationships/tags" Target="../tags/tag8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89.xml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image" Target="../media/image2.png"/><Relationship Id="rId1" Type="http://schemas.openxmlformats.org/officeDocument/2006/relationships/tags" Target="../tags/tag8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93.xml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image" Target="../media/image2.png"/><Relationship Id="rId1" Type="http://schemas.openxmlformats.org/officeDocument/2006/relationships/tags" Target="../tags/tag90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97.xml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image" Target="../media/image2.png"/><Relationship Id="rId1" Type="http://schemas.openxmlformats.org/officeDocument/2006/relationships/tags" Target="../tags/tag94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2.png"/><Relationship Id="rId1" Type="http://schemas.openxmlformats.org/officeDocument/2006/relationships/tags" Target="../tags/tag9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2.xml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image" Target="../media/image2.png"/><Relationship Id="rId1" Type="http://schemas.openxmlformats.org/officeDocument/2006/relationships/tags" Target="../tags/tag103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10.xml"/><Relationship Id="rId5" Type="http://schemas.openxmlformats.org/officeDocument/2006/relationships/image" Target="../media/image22.png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image" Target="../media/image2.png"/><Relationship Id="rId1" Type="http://schemas.openxmlformats.org/officeDocument/2006/relationships/tags" Target="../tags/tag107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image" Target="../media/image2.png"/><Relationship Id="rId1" Type="http://schemas.openxmlformats.org/officeDocument/2006/relationships/tags" Target="../tags/tag111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18.xml"/><Relationship Id="rId1" Type="http://schemas.openxmlformats.org/officeDocument/2006/relationships/tags" Target="../tags/tag115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22.xml"/><Relationship Id="rId5" Type="http://schemas.openxmlformats.org/officeDocument/2006/relationships/image" Target="../media/image28.png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image" Target="../media/image2.png"/><Relationship Id="rId1" Type="http://schemas.openxmlformats.org/officeDocument/2006/relationships/tags" Target="../tags/tag119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26.xml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image" Target="../media/image2.png"/><Relationship Id="rId1" Type="http://schemas.openxmlformats.org/officeDocument/2006/relationships/tags" Target="../tags/tag123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28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3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129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image" Target="../media/image40.png"/><Relationship Id="rId1" Type="http://schemas.openxmlformats.org/officeDocument/2006/relationships/tags" Target="../tags/tag131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36.xml"/><Relationship Id="rId3" Type="http://schemas.openxmlformats.org/officeDocument/2006/relationships/image" Target="../media/image41.png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18995" y="1570355"/>
            <a:ext cx="8306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829560" y="2546985"/>
            <a:ext cx="83286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/>
              <a:t>数字与编码？</a:t>
            </a:r>
            <a:endParaRPr lang="zh-CN" altLang="en-US"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3995" y="-279400"/>
            <a:ext cx="12543790" cy="805307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68910" y="-279400"/>
            <a:ext cx="12446635" cy="7905115"/>
          </a:xfrm>
          <a:prstGeom prst="rect">
            <a:avLst/>
          </a:prstGeom>
          <a:solidFill>
            <a:schemeClr val="dk1">
              <a:alpha val="4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-168910" y="-135255"/>
            <a:ext cx="12383135" cy="7402195"/>
            <a:chOff x="-9501" y="-694"/>
            <a:chExt cx="19501" cy="11657"/>
          </a:xfrm>
        </p:grpSpPr>
        <p:pic>
          <p:nvPicPr>
            <p:cNvPr id="5" name="图片 4" descr="图书编号"/>
            <p:cNvPicPr>
              <a:picLocks noChangeAspect="1"/>
            </p:cNvPicPr>
            <p:nvPr/>
          </p:nvPicPr>
          <p:blipFill>
            <a:blip r:embed="rId2"/>
            <a:srcRect t="28972" r="15937" b="16778"/>
            <a:stretch>
              <a:fillRect/>
            </a:stretch>
          </p:blipFill>
          <p:spPr>
            <a:xfrm>
              <a:off x="-1563" y="5486"/>
              <a:ext cx="11400" cy="5477"/>
            </a:xfrm>
            <a:prstGeom prst="rect">
              <a:avLst/>
            </a:prstGeom>
          </p:spPr>
        </p:pic>
        <p:pic>
          <p:nvPicPr>
            <p:cNvPr id="7" name="图片 6" descr="图书馆存包柜"/>
            <p:cNvPicPr>
              <a:picLocks noChangeAspect="1"/>
            </p:cNvPicPr>
            <p:nvPr/>
          </p:nvPicPr>
          <p:blipFill>
            <a:blip r:embed="rId3"/>
            <a:srcRect t="15623" b="4038"/>
            <a:stretch>
              <a:fillRect/>
            </a:stretch>
          </p:blipFill>
          <p:spPr>
            <a:xfrm>
              <a:off x="-9501" y="-694"/>
              <a:ext cx="7987" cy="6207"/>
            </a:xfrm>
            <a:prstGeom prst="rect">
              <a:avLst/>
            </a:prstGeom>
          </p:spPr>
        </p:pic>
        <p:pic>
          <p:nvPicPr>
            <p:cNvPr id="8" name="图片 7" descr="智能借还机"/>
            <p:cNvPicPr>
              <a:picLocks noChangeAspect="1"/>
            </p:cNvPicPr>
            <p:nvPr/>
          </p:nvPicPr>
          <p:blipFill>
            <a:blip r:embed="rId4"/>
            <a:srcRect l="2365" t="51093" r="22042" b="7074"/>
            <a:stretch>
              <a:fillRect/>
            </a:stretch>
          </p:blipFill>
          <p:spPr>
            <a:xfrm>
              <a:off x="-1449" y="384"/>
              <a:ext cx="11449" cy="3791"/>
            </a:xfrm>
            <a:prstGeom prst="rect">
              <a:avLst/>
            </a:prstGeom>
          </p:spPr>
        </p:pic>
        <p:pic>
          <p:nvPicPr>
            <p:cNvPr id="9" name="图片 8" descr="座位微信预约"/>
            <p:cNvPicPr>
              <a:picLocks noChangeAspect="1"/>
            </p:cNvPicPr>
            <p:nvPr/>
          </p:nvPicPr>
          <p:blipFill>
            <a:blip r:embed="rId5"/>
            <a:srcRect t="51907" r="22947" b="6296"/>
            <a:stretch>
              <a:fillRect/>
            </a:stretch>
          </p:blipFill>
          <p:spPr>
            <a:xfrm>
              <a:off x="-7459" y="5430"/>
              <a:ext cx="5234" cy="504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3995" y="-279400"/>
            <a:ext cx="12543790" cy="805307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68910" y="-279400"/>
            <a:ext cx="12446635" cy="7905115"/>
          </a:xfrm>
          <a:prstGeom prst="rect">
            <a:avLst/>
          </a:prstGeom>
          <a:solidFill>
            <a:schemeClr val="dk1">
              <a:alpha val="4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-168910" y="-135255"/>
            <a:ext cx="12383135" cy="7402195"/>
            <a:chOff x="-9501" y="-694"/>
            <a:chExt cx="19501" cy="11657"/>
          </a:xfrm>
        </p:grpSpPr>
        <p:pic>
          <p:nvPicPr>
            <p:cNvPr id="5" name="图片 4" descr="图书编号"/>
            <p:cNvPicPr>
              <a:picLocks noChangeAspect="1"/>
            </p:cNvPicPr>
            <p:nvPr/>
          </p:nvPicPr>
          <p:blipFill>
            <a:blip r:embed="rId2"/>
            <a:srcRect t="28972" r="15937" b="16778"/>
            <a:stretch>
              <a:fillRect/>
            </a:stretch>
          </p:blipFill>
          <p:spPr>
            <a:xfrm>
              <a:off x="-1563" y="5486"/>
              <a:ext cx="11400" cy="5477"/>
            </a:xfrm>
            <a:prstGeom prst="rect">
              <a:avLst/>
            </a:prstGeom>
          </p:spPr>
        </p:pic>
        <p:pic>
          <p:nvPicPr>
            <p:cNvPr id="7" name="图片 6" descr="图书馆存包柜"/>
            <p:cNvPicPr>
              <a:picLocks noChangeAspect="1"/>
            </p:cNvPicPr>
            <p:nvPr/>
          </p:nvPicPr>
          <p:blipFill>
            <a:blip r:embed="rId3"/>
            <a:srcRect t="15623" b="4038"/>
            <a:stretch>
              <a:fillRect/>
            </a:stretch>
          </p:blipFill>
          <p:spPr>
            <a:xfrm>
              <a:off x="-9501" y="-694"/>
              <a:ext cx="7987" cy="6207"/>
            </a:xfrm>
            <a:prstGeom prst="rect">
              <a:avLst/>
            </a:prstGeom>
          </p:spPr>
        </p:pic>
        <p:pic>
          <p:nvPicPr>
            <p:cNvPr id="8" name="图片 7" descr="智能借还机"/>
            <p:cNvPicPr>
              <a:picLocks noChangeAspect="1"/>
            </p:cNvPicPr>
            <p:nvPr/>
          </p:nvPicPr>
          <p:blipFill>
            <a:blip r:embed="rId4"/>
            <a:srcRect l="2365" t="51093" r="22042" b="7074"/>
            <a:stretch>
              <a:fillRect/>
            </a:stretch>
          </p:blipFill>
          <p:spPr>
            <a:xfrm>
              <a:off x="-1449" y="384"/>
              <a:ext cx="11449" cy="3791"/>
            </a:xfrm>
            <a:prstGeom prst="rect">
              <a:avLst/>
            </a:prstGeom>
          </p:spPr>
        </p:pic>
        <p:pic>
          <p:nvPicPr>
            <p:cNvPr id="9" name="图片 8" descr="座位微信预约"/>
            <p:cNvPicPr>
              <a:picLocks noChangeAspect="1"/>
            </p:cNvPicPr>
            <p:nvPr/>
          </p:nvPicPr>
          <p:blipFill>
            <a:blip r:embed="rId5"/>
            <a:srcRect t="51907" r="22947" b="6296"/>
            <a:stretch>
              <a:fillRect/>
            </a:stretch>
          </p:blipFill>
          <p:spPr>
            <a:xfrm>
              <a:off x="-7459" y="5430"/>
              <a:ext cx="5234" cy="5048"/>
            </a:xfrm>
            <a:prstGeom prst="rect">
              <a:avLst/>
            </a:prstGeom>
          </p:spPr>
        </p:pic>
      </p:grpSp>
      <p:sp>
        <p:nvSpPr>
          <p:cNvPr id="11" name="圆角矩形 10"/>
          <p:cNvSpPr/>
          <p:nvPr/>
        </p:nvSpPr>
        <p:spPr>
          <a:xfrm>
            <a:off x="9588500" y="1485265"/>
            <a:ext cx="2603500" cy="755650"/>
          </a:xfrm>
          <a:prstGeom prst="roundRect">
            <a:avLst/>
          </a:prstGeom>
          <a:noFill/>
          <a:ln w="82550"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6924040" y="4077335"/>
            <a:ext cx="4502150" cy="999490"/>
          </a:xfrm>
          <a:prstGeom prst="roundRect">
            <a:avLst/>
          </a:prstGeom>
          <a:noFill/>
          <a:ln w="82550"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6995795" y="5401310"/>
            <a:ext cx="4502150" cy="1324610"/>
          </a:xfrm>
          <a:prstGeom prst="roundRect">
            <a:avLst/>
          </a:prstGeom>
          <a:noFill/>
          <a:ln w="82550"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1624330" y="3897630"/>
            <a:ext cx="2221230" cy="999490"/>
          </a:xfrm>
          <a:prstGeom prst="roundRect">
            <a:avLst/>
          </a:prstGeom>
          <a:noFill/>
          <a:ln w="82550"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695325" y="-27305"/>
            <a:ext cx="2221230" cy="3617595"/>
          </a:xfrm>
          <a:prstGeom prst="roundRect">
            <a:avLst/>
          </a:prstGeom>
          <a:noFill/>
          <a:ln w="82550"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-图片 5" descr="51yuansu.com___5ec123123634784829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2011" t="42677"/>
          <a:stretch>
            <a:fillRect/>
          </a:stretch>
        </p:blipFill>
        <p:spPr>
          <a:xfrm>
            <a:off x="8834755" y="2515235"/>
            <a:ext cx="3433445" cy="4342765"/>
          </a:xfrm>
          <a:prstGeom prst="rect">
            <a:avLst/>
          </a:prstGeom>
        </p:spPr>
      </p:pic>
      <p:pic>
        <p:nvPicPr>
          <p:cNvPr id="7" name="PA-图片 6" descr="其他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b="14401"/>
          <a:stretch>
            <a:fillRect/>
          </a:stretch>
        </p:blipFill>
        <p:spPr>
          <a:xfrm flipH="1">
            <a:off x="0" y="0"/>
            <a:ext cx="4336415" cy="6846570"/>
          </a:xfrm>
          <a:prstGeom prst="rect">
            <a:avLst/>
          </a:prstGeom>
        </p:spPr>
      </p:pic>
      <p:pic>
        <p:nvPicPr>
          <p:cNvPr id="8" name="PA-图片 7" descr="图层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16200000">
            <a:off x="6918325" y="5555615"/>
            <a:ext cx="1172210" cy="1409065"/>
          </a:xfrm>
          <a:prstGeom prst="rect">
            <a:avLst/>
          </a:prstGeom>
        </p:spPr>
      </p:pic>
      <p:sp>
        <p:nvSpPr>
          <p:cNvPr id="15" name="PA-圆角矩形 18"/>
          <p:cNvSpPr/>
          <p:nvPr>
            <p:custDataLst>
              <p:tags r:id="rId7"/>
            </p:custDataLst>
          </p:nvPr>
        </p:nvSpPr>
        <p:spPr>
          <a:xfrm>
            <a:off x="3268262" y="4504150"/>
            <a:ext cx="4194326" cy="412305"/>
          </a:xfrm>
          <a:prstGeom prst="roundRect">
            <a:avLst>
              <a:gd name="adj" fmla="val 50000"/>
            </a:avLst>
          </a:prstGeom>
          <a:solidFill>
            <a:srgbClr val="FFA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探秘常州图书馆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PA-文本框 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606079" y="1143579"/>
            <a:ext cx="1893911" cy="221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284730" indent="1905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741930" indent="1905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199130" indent="1905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656330" indent="1905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dist" eaLnBrk="1" hangingPunct="1">
              <a:buFont typeface="Arial" panose="020B0604020202020204" pitchFamily="34" charset="0"/>
              <a:buNone/>
              <a:defRPr/>
            </a:pPr>
            <a:r>
              <a:rPr lang="zh-CN" altLang="en-US" sz="13800" dirty="0">
                <a:solidFill>
                  <a:srgbClr val="FF6C22"/>
                </a:solidFill>
                <a:effectLst>
                  <a:outerShdw blurRad="101600" dist="101600" dir="3060000" algn="tl" rotWithShape="0">
                    <a:schemeClr val="tx1">
                      <a:lumMod val="95000"/>
                      <a:lumOff val="5000"/>
                      <a:alpha val="14000"/>
                    </a:schemeClr>
                  </a:outerShdw>
                </a:effectLst>
                <a:latin typeface="汉仪星球体W" panose="00020600040101010101" charset="-122"/>
                <a:ea typeface="汉仪星球体W" panose="00020600040101010101" charset="-122"/>
                <a:cs typeface="+mn-ea"/>
                <a:sym typeface="+mn-lt"/>
              </a:rPr>
              <a:t>数</a:t>
            </a:r>
            <a:endParaRPr lang="zh-CN" altLang="en-US" sz="13800" dirty="0">
              <a:solidFill>
                <a:srgbClr val="FF6C22"/>
              </a:solidFill>
              <a:effectLst>
                <a:outerShdw blurRad="101600" dist="101600" dir="3060000" algn="tl" rotWithShape="0">
                  <a:schemeClr val="tx1">
                    <a:lumMod val="95000"/>
                    <a:lumOff val="5000"/>
                    <a:alpha val="14000"/>
                  </a:schemeClr>
                </a:outerShdw>
              </a:effectLst>
              <a:latin typeface="汉仪星球体W" panose="00020600040101010101" charset="-122"/>
              <a:ea typeface="汉仪星球体W" panose="00020600040101010101" charset="-122"/>
              <a:cs typeface="+mn-ea"/>
              <a:sym typeface="+mn-lt"/>
            </a:endParaRPr>
          </a:p>
        </p:txBody>
      </p:sp>
      <p:sp>
        <p:nvSpPr>
          <p:cNvPr id="27" name="PA-文本框 26"/>
          <p:cNvSpPr txBox="1"/>
          <p:nvPr>
            <p:custDataLst>
              <p:tags r:id="rId9"/>
            </p:custDataLst>
          </p:nvPr>
        </p:nvSpPr>
        <p:spPr>
          <a:xfrm>
            <a:off x="2074183" y="3343974"/>
            <a:ext cx="267957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7200" dirty="0">
                <a:solidFill>
                  <a:srgbClr val="FFC000"/>
                </a:solidFill>
                <a:latin typeface="汉仪星球体W" panose="00020600040101010101" charset="-122"/>
                <a:ea typeface="汉仪星球体W" panose="00020600040101010101" charset="-122"/>
                <a:cs typeface="+mn-ea"/>
                <a:sym typeface="+mn-lt"/>
              </a:rPr>
              <a:t>与</a:t>
            </a:r>
            <a:endParaRPr lang="zh-CN" altLang="en-US" sz="7200" dirty="0">
              <a:solidFill>
                <a:srgbClr val="FFC000"/>
              </a:solidFill>
              <a:latin typeface="汉仪星球体W" panose="00020600040101010101" charset="-122"/>
              <a:ea typeface="汉仪星球体W" panose="00020600040101010101" charset="-122"/>
              <a:cs typeface="+mn-ea"/>
              <a:sym typeface="+mn-lt"/>
            </a:endParaRPr>
          </a:p>
        </p:txBody>
      </p:sp>
      <p:sp>
        <p:nvSpPr>
          <p:cNvPr id="30" name="PA-文本框 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956108" y="1911334"/>
            <a:ext cx="3397634" cy="264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284730" indent="1905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741930" indent="1905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199130" indent="1905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656330" indent="1905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16600" dirty="0">
                <a:solidFill>
                  <a:schemeClr val="accent1"/>
                </a:solidFill>
                <a:effectLst>
                  <a:outerShdw blurRad="50800" dist="50800" dir="11460000" algn="tl" rotWithShape="0">
                    <a:schemeClr val="tx1">
                      <a:lumMod val="95000"/>
                      <a:lumOff val="5000"/>
                      <a:alpha val="36000"/>
                    </a:schemeClr>
                  </a:outerShdw>
                </a:effectLst>
                <a:latin typeface="汉仪星球体W" panose="00020600040101010101" charset="-122"/>
                <a:ea typeface="汉仪星球体W" panose="00020600040101010101" charset="-122"/>
                <a:cs typeface="+mn-ea"/>
                <a:sym typeface="+mn-lt"/>
              </a:rPr>
              <a:t>码</a:t>
            </a:r>
            <a:endParaRPr lang="zh-CN" altLang="en-US" sz="16600" dirty="0">
              <a:solidFill>
                <a:schemeClr val="accent1"/>
              </a:solidFill>
              <a:effectLst>
                <a:outerShdw blurRad="50800" dist="50800" dir="11460000" algn="tl" rotWithShape="0">
                  <a:schemeClr val="tx1">
                    <a:lumMod val="95000"/>
                    <a:lumOff val="5000"/>
                    <a:alpha val="36000"/>
                  </a:schemeClr>
                </a:outerShdw>
              </a:effectLst>
              <a:latin typeface="汉仪星球体W" panose="00020600040101010101" charset="-122"/>
              <a:ea typeface="汉仪星球体W" panose="00020600040101010101" charset="-122"/>
              <a:cs typeface="+mn-ea"/>
              <a:sym typeface="+mn-lt"/>
            </a:endParaRPr>
          </a:p>
        </p:txBody>
      </p:sp>
      <p:sp>
        <p:nvSpPr>
          <p:cNvPr id="31" name="PA-文本框 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500555" y="1589950"/>
            <a:ext cx="1159539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284730" indent="1905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741930" indent="1905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199130" indent="1905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656330" indent="1905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dist" eaLnBrk="1" hangingPunct="1">
              <a:buFont typeface="Arial" panose="020B0604020202020204" pitchFamily="34" charset="0"/>
              <a:buNone/>
              <a:defRPr/>
            </a:pPr>
            <a:r>
              <a:rPr lang="zh-CN" altLang="en-US" sz="8000" dirty="0">
                <a:solidFill>
                  <a:srgbClr val="FFC000"/>
                </a:solidFill>
                <a:effectLst>
                  <a:outerShdw blurRad="25400" dir="10800000" algn="r" rotWithShape="0">
                    <a:prstClr val="black">
                      <a:alpha val="26000"/>
                    </a:prstClr>
                  </a:outerShdw>
                </a:effectLst>
                <a:latin typeface="汉仪星球体W" panose="00020600040101010101" charset="-122"/>
                <a:ea typeface="汉仪星球体W" panose="00020600040101010101" charset="-122"/>
                <a:cs typeface="+mn-ea"/>
                <a:sym typeface="+mn-lt"/>
              </a:rPr>
              <a:t>字</a:t>
            </a:r>
            <a:endParaRPr lang="zh-CN" altLang="en-US" sz="8000" dirty="0">
              <a:solidFill>
                <a:srgbClr val="FFC000"/>
              </a:solidFill>
              <a:effectLst>
                <a:outerShdw blurRad="25400" dir="10800000" algn="r" rotWithShape="0">
                  <a:prstClr val="black">
                    <a:alpha val="26000"/>
                  </a:prstClr>
                </a:outerShdw>
              </a:effectLst>
              <a:latin typeface="汉仪星球体W" panose="00020600040101010101" charset="-122"/>
              <a:ea typeface="汉仪星球体W" panose="00020600040101010101" charset="-122"/>
              <a:cs typeface="+mn-ea"/>
              <a:sym typeface="+mn-lt"/>
            </a:endParaRPr>
          </a:p>
        </p:txBody>
      </p:sp>
      <p:sp>
        <p:nvSpPr>
          <p:cNvPr id="28" name="PA-文本框 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768393" y="2808560"/>
            <a:ext cx="139440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284730" indent="1905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741930" indent="1905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199130" indent="1905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656330" indent="1905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9600" dirty="0">
                <a:solidFill>
                  <a:schemeClr val="accent1"/>
                </a:solidFill>
                <a:effectLst>
                  <a:outerShdw blurRad="152400" dist="101600" dir="3060000" algn="tl" rotWithShape="0">
                    <a:schemeClr val="tx1">
                      <a:lumMod val="95000"/>
                      <a:lumOff val="5000"/>
                      <a:alpha val="28000"/>
                    </a:schemeClr>
                  </a:outerShdw>
                </a:effectLst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+mn-lt"/>
              </a:rPr>
              <a:t>编 </a:t>
            </a:r>
            <a:endParaRPr lang="zh-CN" altLang="en-US" sz="9600" dirty="0">
              <a:solidFill>
                <a:schemeClr val="accent1"/>
              </a:solidFill>
              <a:effectLst>
                <a:outerShdw blurRad="152400" dist="101600" dir="3060000" algn="tl" rotWithShape="0">
                  <a:schemeClr val="tx1">
                    <a:lumMod val="95000"/>
                    <a:lumOff val="5000"/>
                    <a:alpha val="28000"/>
                  </a:schemeClr>
                </a:outerShdw>
              </a:effectLst>
              <a:latin typeface="汉仪星球体W" panose="00020600040101010101" charset="-122"/>
              <a:ea typeface="汉仪星球体W" panose="00020600040101010101" charset="-122"/>
              <a:cs typeface="汉仪星球体W" panose="00020600040101010101" charset="-122"/>
              <a:sym typeface="+mn-lt"/>
            </a:endParaRPr>
          </a:p>
        </p:txBody>
      </p:sp>
      <p:sp>
        <p:nvSpPr>
          <p:cNvPr id="16" name="PA-文本框 19"/>
          <p:cNvSpPr txBox="1"/>
          <p:nvPr>
            <p:custDataLst>
              <p:tags r:id="rId13"/>
            </p:custDataLst>
          </p:nvPr>
        </p:nvSpPr>
        <p:spPr>
          <a:xfrm>
            <a:off x="2546985" y="4930140"/>
            <a:ext cx="585216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b="1" spc="394" dirty="0">
                <a:solidFill>
                  <a:schemeClr val="tx1">
                    <a:lumMod val="75000"/>
                    <a:lumOff val="25000"/>
                  </a:schemeClr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lt"/>
              </a:rPr>
              <a:t>常州市新北区新桥第二实验小学</a:t>
            </a:r>
            <a:r>
              <a:rPr lang="en-US" altLang="zh-CN" b="1" spc="394" dirty="0">
                <a:solidFill>
                  <a:schemeClr val="tx1">
                    <a:lumMod val="75000"/>
                    <a:lumOff val="25000"/>
                  </a:schemeClr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lt"/>
              </a:rPr>
              <a:t> </a:t>
            </a:r>
            <a:r>
              <a:rPr lang="zh-CN" altLang="en-US" b="1" spc="394" dirty="0">
                <a:solidFill>
                  <a:schemeClr val="tx1">
                    <a:lumMod val="75000"/>
                    <a:lumOff val="25000"/>
                  </a:schemeClr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lt"/>
              </a:rPr>
              <a:t>韩绪丽</a:t>
            </a:r>
            <a:endParaRPr lang="zh-CN" altLang="en-US" b="1" spc="394" dirty="0">
              <a:solidFill>
                <a:schemeClr val="tx1">
                  <a:lumMod val="75000"/>
                  <a:lumOff val="25000"/>
                </a:schemeClr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+mn-lt"/>
            </a:endParaRPr>
          </a:p>
        </p:txBody>
      </p:sp>
      <p:pic>
        <p:nvPicPr>
          <p:cNvPr id="2" name="http://photo-static-api.fotomore.com/creative/vcg/400/new/VCG211359206928.jpg" descr="&amp;pky260_sjzg_VCG211359206928&amp;2&amp;src_toppic_inpsrchzd1&amp;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06460" y="-200025"/>
            <a:ext cx="3685540" cy="265811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-图片 6" descr="其他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6986" r="37487" b="71880"/>
          <a:stretch>
            <a:fillRect/>
          </a:stretch>
        </p:blipFill>
        <p:spPr>
          <a:xfrm flipH="1">
            <a:off x="5994400" y="152400"/>
            <a:ext cx="2710815" cy="1690370"/>
          </a:xfrm>
          <a:prstGeom prst="rect">
            <a:avLst/>
          </a:prstGeom>
        </p:spPr>
      </p:pic>
      <p:pic>
        <p:nvPicPr>
          <p:cNvPr id="9" name="PA-图片 6" descr="其他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rcRect t="6986" r="37487" b="71880"/>
          <a:stretch>
            <a:fillRect/>
          </a:stretch>
        </p:blipFill>
        <p:spPr>
          <a:xfrm>
            <a:off x="3303270" y="152400"/>
            <a:ext cx="2710815" cy="1690370"/>
          </a:xfrm>
          <a:prstGeom prst="rect">
            <a:avLst/>
          </a:prstGeom>
        </p:spPr>
      </p:pic>
      <p:pic>
        <p:nvPicPr>
          <p:cNvPr id="10" name="PA-图片 7" descr="图层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rot="16200000">
            <a:off x="10901045" y="5555615"/>
            <a:ext cx="1172210" cy="14090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87755" y="2536190"/>
            <a:ext cx="107575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5400"/>
              <a:t>关于数字与编码，你想了解什么？</a:t>
            </a:r>
            <a:endParaRPr lang="zh-CN" altLang="zh-CN" sz="5400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-图片 6" descr="其他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6986" r="37487" b="71880"/>
          <a:stretch>
            <a:fillRect/>
          </a:stretch>
        </p:blipFill>
        <p:spPr>
          <a:xfrm flipH="1">
            <a:off x="5994400" y="152400"/>
            <a:ext cx="2710815" cy="1690370"/>
          </a:xfrm>
          <a:prstGeom prst="rect">
            <a:avLst/>
          </a:prstGeom>
        </p:spPr>
      </p:pic>
      <p:pic>
        <p:nvPicPr>
          <p:cNvPr id="9" name="PA-图片 6" descr="其他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rcRect t="6986" r="37487" b="71880"/>
          <a:stretch>
            <a:fillRect/>
          </a:stretch>
        </p:blipFill>
        <p:spPr>
          <a:xfrm>
            <a:off x="3303270" y="152400"/>
            <a:ext cx="2710815" cy="1690370"/>
          </a:xfrm>
          <a:prstGeom prst="rect">
            <a:avLst/>
          </a:prstGeom>
        </p:spPr>
      </p:pic>
      <p:pic>
        <p:nvPicPr>
          <p:cNvPr id="10" name="PA-图片 7" descr="图层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rot="16200000">
            <a:off x="10901045" y="5555615"/>
            <a:ext cx="1172210" cy="14090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680" y="1243965"/>
            <a:ext cx="3922395" cy="53790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1415" y="1249680"/>
            <a:ext cx="3429635" cy="540258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-图片 7" descr="图层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200000">
            <a:off x="6918325" y="5555615"/>
            <a:ext cx="1172210" cy="1409065"/>
          </a:xfrm>
          <a:prstGeom prst="rect">
            <a:avLst/>
          </a:prstGeom>
        </p:spPr>
      </p:pic>
      <p:sp>
        <p:nvSpPr>
          <p:cNvPr id="15" name="PA-圆角矩形 18"/>
          <p:cNvSpPr/>
          <p:nvPr>
            <p:custDataLst>
              <p:tags r:id="rId3"/>
            </p:custDataLst>
          </p:nvPr>
        </p:nvSpPr>
        <p:spPr>
          <a:xfrm>
            <a:off x="2099945" y="537210"/>
            <a:ext cx="4568825" cy="521970"/>
          </a:xfrm>
          <a:prstGeom prst="roundRect">
            <a:avLst>
              <a:gd name="adj" fmla="val 50000"/>
            </a:avLst>
          </a:prstGeom>
          <a:solidFill>
            <a:srgbClr val="FFA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活动</a:t>
            </a:r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一：感知编码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106170" y="409575"/>
            <a:ext cx="882015" cy="824230"/>
          </a:xfrm>
          <a:prstGeom prst="ellipse">
            <a:avLst/>
          </a:prstGeom>
          <a:solidFill>
            <a:srgbClr val="FFA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星球体W" panose="00020600040101010101" charset="-122"/>
            </a:endParaRPr>
          </a:p>
        </p:txBody>
      </p:sp>
      <p:sp>
        <p:nvSpPr>
          <p:cNvPr id="25" name="PA-MH_Others_1"/>
          <p:cNvSpPr txBox="1"/>
          <p:nvPr>
            <p:custDataLst>
              <p:tags r:id="rId4"/>
            </p:custDataLst>
          </p:nvPr>
        </p:nvSpPr>
        <p:spPr>
          <a:xfrm>
            <a:off x="565150" y="444500"/>
            <a:ext cx="1968500" cy="6965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noAutofit/>
          </a:bodyPr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汉仪星球体W" panose="00020600040101010101" charset="-122"/>
              </a:rPr>
              <a:t>1</a:t>
            </a:r>
            <a:endParaRPr lang="en-US" altLang="zh-CN" sz="4800" b="1" dirty="0">
              <a:solidFill>
                <a:schemeClr val="bg1"/>
              </a:solidFill>
              <a:latin typeface="汉仪星球体W" panose="00020600040101010101" charset="-122"/>
              <a:ea typeface="汉仪星球体W" panose="00020600040101010101" charset="-122"/>
              <a:cs typeface="汉仪星球体W" panose="00020600040101010101" charset="-122"/>
              <a:sym typeface="汉仪星球体W" panose="000206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lum bright="12000" contrast="6000"/>
          </a:blip>
          <a:srcRect l="3910" t="17967" b="7574"/>
          <a:stretch>
            <a:fillRect/>
          </a:stretch>
        </p:blipFill>
        <p:spPr>
          <a:xfrm>
            <a:off x="325120" y="2270760"/>
            <a:ext cx="4050665" cy="1790700"/>
          </a:xfrm>
          <a:prstGeom prst="round2DiagRect">
            <a:avLst>
              <a:gd name="adj1" fmla="val 16667"/>
              <a:gd name="adj2" fmla="val 7068"/>
            </a:avLst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lum bright="12000"/>
          </a:blip>
          <a:stretch>
            <a:fillRect/>
          </a:stretch>
        </p:blipFill>
        <p:spPr>
          <a:xfrm>
            <a:off x="4469130" y="2259330"/>
            <a:ext cx="3991610" cy="17589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lum bright="24000" contrast="18000"/>
          </a:blip>
          <a:srcRect l="15563" t="1277" r="15768"/>
          <a:stretch>
            <a:fillRect/>
          </a:stretch>
        </p:blipFill>
        <p:spPr>
          <a:xfrm>
            <a:off x="8557260" y="2245995"/>
            <a:ext cx="3324860" cy="17970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664460" y="4454525"/>
            <a:ext cx="73685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组成：文字，图片，字母，数字</a:t>
            </a: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......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-图片 7" descr="图层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200000">
            <a:off x="6866890" y="5842635"/>
            <a:ext cx="1172210" cy="1409065"/>
          </a:xfrm>
          <a:prstGeom prst="rect">
            <a:avLst/>
          </a:prstGeom>
        </p:spPr>
      </p:pic>
      <p:sp>
        <p:nvSpPr>
          <p:cNvPr id="15" name="PA-圆角矩形 18"/>
          <p:cNvSpPr/>
          <p:nvPr>
            <p:custDataLst>
              <p:tags r:id="rId3"/>
            </p:custDataLst>
          </p:nvPr>
        </p:nvSpPr>
        <p:spPr>
          <a:xfrm>
            <a:off x="2099945" y="537210"/>
            <a:ext cx="4568825" cy="521970"/>
          </a:xfrm>
          <a:prstGeom prst="roundRect">
            <a:avLst>
              <a:gd name="adj" fmla="val 50000"/>
            </a:avLst>
          </a:prstGeom>
          <a:solidFill>
            <a:srgbClr val="FFA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活动</a:t>
            </a:r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一：感知编码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106170" y="409575"/>
            <a:ext cx="882015" cy="824230"/>
          </a:xfrm>
          <a:prstGeom prst="ellipse">
            <a:avLst/>
          </a:prstGeom>
          <a:solidFill>
            <a:srgbClr val="FFA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星球体W" panose="00020600040101010101" charset="-122"/>
            </a:endParaRPr>
          </a:p>
        </p:txBody>
      </p:sp>
      <p:sp>
        <p:nvSpPr>
          <p:cNvPr id="25" name="PA-MH_Others_1"/>
          <p:cNvSpPr txBox="1"/>
          <p:nvPr>
            <p:custDataLst>
              <p:tags r:id="rId4"/>
            </p:custDataLst>
          </p:nvPr>
        </p:nvSpPr>
        <p:spPr>
          <a:xfrm>
            <a:off x="565150" y="444500"/>
            <a:ext cx="1968500" cy="6965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noAutofit/>
          </a:bodyPr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汉仪星球体W" panose="00020600040101010101" charset="-122"/>
              </a:rPr>
              <a:t>1</a:t>
            </a:r>
            <a:endParaRPr lang="en-US" altLang="zh-CN" sz="4800" b="1" dirty="0">
              <a:solidFill>
                <a:schemeClr val="bg1"/>
              </a:solidFill>
              <a:latin typeface="汉仪星球体W" panose="00020600040101010101" charset="-122"/>
              <a:ea typeface="汉仪星球体W" panose="00020600040101010101" charset="-122"/>
              <a:cs typeface="汉仪星球体W" panose="00020600040101010101" charset="-122"/>
              <a:sym typeface="汉仪星球体W" panose="000206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lum bright="12000" contrast="6000"/>
          </a:blip>
          <a:srcRect l="3910" t="17967" b="7574"/>
          <a:stretch>
            <a:fillRect/>
          </a:stretch>
        </p:blipFill>
        <p:spPr>
          <a:xfrm>
            <a:off x="318135" y="1276350"/>
            <a:ext cx="4050665" cy="1790700"/>
          </a:xfrm>
          <a:prstGeom prst="round2DiagRect">
            <a:avLst>
              <a:gd name="adj1" fmla="val 16667"/>
              <a:gd name="adj2" fmla="val 7068"/>
            </a:avLst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lum bright="12000"/>
          </a:blip>
          <a:stretch>
            <a:fillRect/>
          </a:stretch>
        </p:blipFill>
        <p:spPr>
          <a:xfrm>
            <a:off x="4380230" y="1258570"/>
            <a:ext cx="3991610" cy="17589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lum bright="24000" contrast="18000"/>
          </a:blip>
          <a:srcRect l="15563" t="1277" r="15768"/>
          <a:stretch>
            <a:fillRect/>
          </a:stretch>
        </p:blipFill>
        <p:spPr>
          <a:xfrm>
            <a:off x="8424545" y="1266190"/>
            <a:ext cx="3324860" cy="17970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563620" y="3006090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《西游记》</a:t>
            </a:r>
            <a:r>
              <a:rPr lang="en-US" altLang="zh-CN" sz="4000"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CZ2021218457</a:t>
            </a:r>
            <a:endParaRPr lang="en-US" altLang="zh-CN" sz="4000">
              <a:latin typeface="喵喵奶糖" panose="02000503000000000000" charset="-122"/>
              <a:ea typeface="喵喵奶糖" panose="02000503000000000000" charset="-122"/>
              <a:cs typeface="喵喵奶糖" panose="02000503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16380" y="3676650"/>
            <a:ext cx="84867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《哈利波特与密室》CZ2021</a:t>
            </a:r>
            <a:r>
              <a:rPr lang="en-US" altLang="zh-CN" sz="4000"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122577</a:t>
            </a:r>
            <a:endParaRPr lang="en-US" altLang="zh-CN" sz="4000">
              <a:latin typeface="喵喵奶糖" panose="02000503000000000000" charset="-122"/>
              <a:ea typeface="喵喵奶糖" panose="02000503000000000000" charset="-122"/>
              <a:cs typeface="喵喵奶糖" panose="02000503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032000" y="4335780"/>
            <a:ext cx="90919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</a:rPr>
              <a:t>《明朝那些事儿》CZ</a:t>
            </a:r>
            <a:r>
              <a:rPr lang="en-US" sz="4000"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</a:rPr>
              <a:t>2016057628</a:t>
            </a:r>
            <a:endParaRPr lang="en-US" sz="4000">
              <a:latin typeface="喵喵奶糖" panose="02000503000000000000" charset="-122"/>
              <a:ea typeface="喵喵奶糖" panose="02000503000000000000" charset="-122"/>
              <a:cs typeface="喵喵奶糖" panose="02000503000000000000" charset="-122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-图片 7" descr="图层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200000">
            <a:off x="6866890" y="5842635"/>
            <a:ext cx="1172210" cy="1409065"/>
          </a:xfrm>
          <a:prstGeom prst="rect">
            <a:avLst/>
          </a:prstGeom>
        </p:spPr>
      </p:pic>
      <p:sp>
        <p:nvSpPr>
          <p:cNvPr id="15" name="PA-圆角矩形 18"/>
          <p:cNvSpPr/>
          <p:nvPr>
            <p:custDataLst>
              <p:tags r:id="rId3"/>
            </p:custDataLst>
          </p:nvPr>
        </p:nvSpPr>
        <p:spPr>
          <a:xfrm>
            <a:off x="2099945" y="537210"/>
            <a:ext cx="4568825" cy="521970"/>
          </a:xfrm>
          <a:prstGeom prst="roundRect">
            <a:avLst>
              <a:gd name="adj" fmla="val 50000"/>
            </a:avLst>
          </a:prstGeom>
          <a:solidFill>
            <a:srgbClr val="FFA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活动</a:t>
            </a:r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一：感知编码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106170" y="409575"/>
            <a:ext cx="882015" cy="824230"/>
          </a:xfrm>
          <a:prstGeom prst="ellipse">
            <a:avLst/>
          </a:prstGeom>
          <a:solidFill>
            <a:srgbClr val="FFA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星球体W" panose="00020600040101010101" charset="-122"/>
            </a:endParaRPr>
          </a:p>
        </p:txBody>
      </p:sp>
      <p:sp>
        <p:nvSpPr>
          <p:cNvPr id="25" name="PA-MH_Others_1"/>
          <p:cNvSpPr txBox="1"/>
          <p:nvPr>
            <p:custDataLst>
              <p:tags r:id="rId4"/>
            </p:custDataLst>
          </p:nvPr>
        </p:nvSpPr>
        <p:spPr>
          <a:xfrm>
            <a:off x="565150" y="444500"/>
            <a:ext cx="1968500" cy="6965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noAutofit/>
          </a:bodyPr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汉仪星球体W" panose="00020600040101010101" charset="-122"/>
              </a:rPr>
              <a:t>1</a:t>
            </a:r>
            <a:endParaRPr lang="en-US" altLang="zh-CN" sz="4800" b="1" dirty="0">
              <a:solidFill>
                <a:schemeClr val="bg1"/>
              </a:solidFill>
              <a:latin typeface="汉仪星球体W" panose="00020600040101010101" charset="-122"/>
              <a:ea typeface="汉仪星球体W" panose="00020600040101010101" charset="-122"/>
              <a:cs typeface="汉仪星球体W" panose="00020600040101010101" charset="-122"/>
              <a:sym typeface="汉仪星球体W" panose="000206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lum bright="12000" contrast="6000"/>
          </a:blip>
          <a:srcRect l="3910" t="17967" b="7574"/>
          <a:stretch>
            <a:fillRect/>
          </a:stretch>
        </p:blipFill>
        <p:spPr>
          <a:xfrm>
            <a:off x="318135" y="1276350"/>
            <a:ext cx="4050665" cy="1790700"/>
          </a:xfrm>
          <a:prstGeom prst="round2DiagRect">
            <a:avLst>
              <a:gd name="adj1" fmla="val 16667"/>
              <a:gd name="adj2" fmla="val 7068"/>
            </a:avLst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lum bright="12000"/>
          </a:blip>
          <a:stretch>
            <a:fillRect/>
          </a:stretch>
        </p:blipFill>
        <p:spPr>
          <a:xfrm>
            <a:off x="4380230" y="1258570"/>
            <a:ext cx="3991610" cy="17589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lum bright="24000" contrast="18000"/>
          </a:blip>
          <a:srcRect l="15563" t="1277" r="15768"/>
          <a:stretch>
            <a:fillRect/>
          </a:stretch>
        </p:blipFill>
        <p:spPr>
          <a:xfrm>
            <a:off x="8424545" y="1266190"/>
            <a:ext cx="3324860" cy="17970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563620" y="3006090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《西游记》</a:t>
            </a:r>
            <a:r>
              <a:rPr lang="en-US" altLang="zh-CN" sz="4000"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CZ2021218457</a:t>
            </a:r>
            <a:endParaRPr lang="en-US" altLang="zh-CN" sz="4000">
              <a:latin typeface="喵喵奶糖" panose="02000503000000000000" charset="-122"/>
              <a:ea typeface="喵喵奶糖" panose="02000503000000000000" charset="-122"/>
              <a:cs typeface="喵喵奶糖" panose="02000503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16380" y="3676650"/>
            <a:ext cx="84867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《哈利波特与密室》CZ2021</a:t>
            </a:r>
            <a:r>
              <a:rPr lang="en-US" altLang="zh-CN" sz="4000"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122577</a:t>
            </a:r>
            <a:endParaRPr lang="en-US" altLang="zh-CN" sz="4000">
              <a:latin typeface="喵喵奶糖" panose="02000503000000000000" charset="-122"/>
              <a:ea typeface="喵喵奶糖" panose="02000503000000000000" charset="-122"/>
              <a:cs typeface="喵喵奶糖" panose="02000503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032000" y="4335780"/>
            <a:ext cx="90919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</a:rPr>
              <a:t>《明朝那些事儿》</a:t>
            </a:r>
            <a:r>
              <a:rPr lang="zh-CN" altLang="en-US" sz="4000">
                <a:solidFill>
                  <a:srgbClr val="FF0000"/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</a:rPr>
              <a:t>CZ</a:t>
            </a:r>
            <a:r>
              <a:rPr lang="en-US" sz="4000">
                <a:solidFill>
                  <a:srgbClr val="FF0000"/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</a:rPr>
              <a:t>2016057628</a:t>
            </a:r>
            <a:endParaRPr lang="en-US" sz="4000">
              <a:solidFill>
                <a:srgbClr val="FF0000"/>
              </a:solidFill>
              <a:latin typeface="喵喵奶糖" panose="02000503000000000000" charset="-122"/>
              <a:ea typeface="喵喵奶糖" panose="02000503000000000000" charset="-122"/>
              <a:cs typeface="喵喵奶糖" panose="02000503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90575" y="4852670"/>
            <a:ext cx="1084961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</a:t>
            </a:r>
            <a:r>
              <a:rPr lang="en-US" altLang="zh-CN" sz="32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sz="32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《明朝那些事儿》</a:t>
            </a:r>
            <a:r>
              <a:rPr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的编码为例，</a:t>
            </a:r>
            <a:r>
              <a:rPr sz="32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CZ</a:t>
            </a:r>
            <a:r>
              <a:rPr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表示</a:t>
            </a:r>
            <a:r>
              <a:rPr sz="32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常州</a:t>
            </a:r>
            <a:r>
              <a:rPr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，常州市图书馆</a:t>
            </a:r>
            <a:r>
              <a:rPr sz="32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2016</a:t>
            </a:r>
            <a:r>
              <a:rPr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年采购的第</a:t>
            </a:r>
            <a:r>
              <a:rPr sz="32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57628</a:t>
            </a:r>
            <a:r>
              <a:rPr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册书。</a:t>
            </a:r>
            <a:endParaRPr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CZ</a:t>
            </a: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不再只是字母，</a:t>
            </a:r>
            <a:r>
              <a:rPr lang="en-US" altLang="zh-CN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57628</a:t>
            </a: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也不再只是数值，数据经过编码</a:t>
            </a: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变成信息。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25" grpId="0"/>
      <p:bldP spid="18" grpId="0"/>
      <p:bldP spid="1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-图片 7" descr="图层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200000">
            <a:off x="6866890" y="5842635"/>
            <a:ext cx="1172210" cy="1409065"/>
          </a:xfrm>
          <a:prstGeom prst="rect">
            <a:avLst/>
          </a:prstGeom>
        </p:spPr>
      </p:pic>
      <p:sp>
        <p:nvSpPr>
          <p:cNvPr id="15" name="PA-圆角矩形 18"/>
          <p:cNvSpPr/>
          <p:nvPr>
            <p:custDataLst>
              <p:tags r:id="rId3"/>
            </p:custDataLst>
          </p:nvPr>
        </p:nvSpPr>
        <p:spPr>
          <a:xfrm>
            <a:off x="2099945" y="537210"/>
            <a:ext cx="4568825" cy="521970"/>
          </a:xfrm>
          <a:prstGeom prst="roundRect">
            <a:avLst>
              <a:gd name="adj" fmla="val 50000"/>
            </a:avLst>
          </a:prstGeom>
          <a:solidFill>
            <a:srgbClr val="FFA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活动</a:t>
            </a:r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一：感知编码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106170" y="409575"/>
            <a:ext cx="882015" cy="824230"/>
          </a:xfrm>
          <a:prstGeom prst="ellipse">
            <a:avLst/>
          </a:prstGeom>
          <a:solidFill>
            <a:srgbClr val="FFA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星球体W" panose="00020600040101010101" charset="-122"/>
            </a:endParaRPr>
          </a:p>
        </p:txBody>
      </p:sp>
      <p:sp>
        <p:nvSpPr>
          <p:cNvPr id="25" name="PA-MH_Others_1"/>
          <p:cNvSpPr txBox="1"/>
          <p:nvPr>
            <p:custDataLst>
              <p:tags r:id="rId4"/>
            </p:custDataLst>
          </p:nvPr>
        </p:nvSpPr>
        <p:spPr>
          <a:xfrm>
            <a:off x="565150" y="444500"/>
            <a:ext cx="1968500" cy="6965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noAutofit/>
          </a:bodyPr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汉仪星球体W" panose="00020600040101010101" charset="-122"/>
              </a:rPr>
              <a:t>1</a:t>
            </a:r>
            <a:endParaRPr lang="en-US" altLang="zh-CN" sz="4800" b="1" dirty="0">
              <a:solidFill>
                <a:schemeClr val="bg1"/>
              </a:solidFill>
              <a:latin typeface="汉仪星球体W" panose="00020600040101010101" charset="-122"/>
              <a:ea typeface="汉仪星球体W" panose="00020600040101010101" charset="-122"/>
              <a:cs typeface="汉仪星球体W" panose="00020600040101010101" charset="-122"/>
              <a:sym typeface="汉仪星球体W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99235" y="1778635"/>
            <a:ext cx="90290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   </a:t>
            </a:r>
            <a:r>
              <a:rPr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常州图书馆有150万册藏书，它们都有自己的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编码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你知道为什么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图书馆</a:t>
            </a:r>
            <a:r>
              <a:rPr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要给藏书编码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吗</a:t>
            </a:r>
            <a:r>
              <a:rPr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？</a:t>
            </a:r>
            <a:endParaRPr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934970" y="3114040"/>
            <a:ext cx="74612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sz="3600" b="1">
                <a:solidFill>
                  <a:srgbClr val="FFAC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图书馆有效地</a:t>
            </a:r>
            <a:r>
              <a:rPr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组织</a:t>
            </a:r>
            <a:r>
              <a:rPr sz="3600" b="1">
                <a:solidFill>
                  <a:srgbClr val="FFAC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</a:t>
            </a:r>
            <a:r>
              <a:rPr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管理</a:t>
            </a:r>
            <a:br>
              <a:rPr sz="3600" b="1">
                <a:solidFill>
                  <a:srgbClr val="FFAC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sz="3600" b="1">
                <a:solidFill>
                  <a:srgbClr val="FFAC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建立了良好的借阅</a:t>
            </a:r>
            <a:r>
              <a:rPr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秩序</a:t>
            </a:r>
            <a:endParaRPr sz="3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http://photo-static-api.fotomore.com/creative/vcg/400/new/VCG41N899453896.jpg" descr="&amp;pky240_sjzg_VCG41N899453896&amp;2&amp;src_toppic_inpsrchzd1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625" y="427355"/>
            <a:ext cx="4027805" cy="45319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333240" y="2159635"/>
            <a:ext cx="65925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一本书找了十五分钟</a:t>
            </a:r>
            <a:r>
              <a:rPr lang="en-US" altLang="zh-CN" sz="4000"/>
              <a:t>......</a:t>
            </a:r>
            <a:endParaRPr lang="en-US" altLang="zh-CN" sz="400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3995" y="-279400"/>
            <a:ext cx="12543790" cy="8053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-图片 7" descr="图层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200000">
            <a:off x="6866890" y="5842635"/>
            <a:ext cx="1172210" cy="140906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040890" y="2338070"/>
            <a:ext cx="90919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</a:rPr>
              <a:t>《明朝那些事儿》</a:t>
            </a:r>
            <a:r>
              <a:rPr lang="en-US" altLang="zh-CN" sz="4000"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</a:rPr>
              <a:t> </a:t>
            </a:r>
            <a:r>
              <a:rPr lang="zh-CN" altLang="en-US" sz="4000">
                <a:solidFill>
                  <a:srgbClr val="FF0000"/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</a:rPr>
              <a:t>CZ</a:t>
            </a:r>
            <a:r>
              <a:rPr lang="en-US" sz="4000">
                <a:solidFill>
                  <a:srgbClr val="FF0000"/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</a:rPr>
              <a:t>2016057628</a:t>
            </a:r>
            <a:endParaRPr lang="en-US" sz="4000">
              <a:solidFill>
                <a:srgbClr val="FF0000"/>
              </a:solidFill>
              <a:latin typeface="喵喵奶糖" panose="02000503000000000000" charset="-122"/>
              <a:ea typeface="喵喵奶糖" panose="02000503000000000000" charset="-122"/>
              <a:cs typeface="喵喵奶糖" panose="02000503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71220" y="3688080"/>
            <a:ext cx="102844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</a:rPr>
              <a:t>要想快速找到这本书，还可以编入哪些信息？</a:t>
            </a:r>
            <a:endParaRPr lang="zh-CN" altLang="en-US" sz="4000">
              <a:latin typeface="喵喵奶糖" panose="02000503000000000000" charset="-122"/>
              <a:ea typeface="喵喵奶糖" panose="02000503000000000000" charset="-122"/>
              <a:cs typeface="喵喵奶糖" panose="02000503000000000000" charset="-122"/>
            </a:endParaRPr>
          </a:p>
        </p:txBody>
      </p:sp>
      <p:sp>
        <p:nvSpPr>
          <p:cNvPr id="2" name="PA-圆角矩形 18"/>
          <p:cNvSpPr/>
          <p:nvPr>
            <p:custDataLst>
              <p:tags r:id="rId3"/>
            </p:custDataLst>
          </p:nvPr>
        </p:nvSpPr>
        <p:spPr>
          <a:xfrm>
            <a:off x="2099945" y="537210"/>
            <a:ext cx="5203825" cy="521970"/>
          </a:xfrm>
          <a:prstGeom prst="roundRect">
            <a:avLst>
              <a:gd name="adj" fmla="val 50000"/>
            </a:avLst>
          </a:prstGeom>
          <a:solidFill>
            <a:srgbClr val="FFA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活动二：合作探究 </a:t>
            </a:r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优化编码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06170" y="409575"/>
            <a:ext cx="882015" cy="824230"/>
          </a:xfrm>
          <a:prstGeom prst="ellipse">
            <a:avLst/>
          </a:prstGeom>
          <a:solidFill>
            <a:srgbClr val="FFA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星球体W" panose="00020600040101010101" charset="-122"/>
            </a:endParaRPr>
          </a:p>
        </p:txBody>
      </p:sp>
      <p:sp>
        <p:nvSpPr>
          <p:cNvPr id="25" name="PA-MH_Others_1"/>
          <p:cNvSpPr txBox="1"/>
          <p:nvPr>
            <p:custDataLst>
              <p:tags r:id="rId4"/>
            </p:custDataLst>
          </p:nvPr>
        </p:nvSpPr>
        <p:spPr>
          <a:xfrm>
            <a:off x="565150" y="444500"/>
            <a:ext cx="1968500" cy="6965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noAutofit/>
          </a:bodyPr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汉仪星球体W" panose="00020600040101010101" charset="-122"/>
              </a:rPr>
              <a:t>2</a:t>
            </a:r>
            <a:endParaRPr lang="en-US" altLang="zh-CN" sz="4800" b="1" dirty="0">
              <a:solidFill>
                <a:schemeClr val="bg1"/>
              </a:solidFill>
              <a:latin typeface="汉仪星球体W" panose="00020600040101010101" charset="-122"/>
              <a:ea typeface="汉仪星球体W" panose="00020600040101010101" charset="-122"/>
              <a:cs typeface="汉仪星球体W" panose="00020600040101010101" charset="-122"/>
              <a:sym typeface="汉仪星球体W" panose="00020600040101010101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-图片 7" descr="图层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200000">
            <a:off x="6918325" y="5555615"/>
            <a:ext cx="1172210" cy="1409065"/>
          </a:xfrm>
          <a:prstGeom prst="rect">
            <a:avLst/>
          </a:prstGeom>
        </p:spPr>
      </p:pic>
      <p:sp>
        <p:nvSpPr>
          <p:cNvPr id="15" name="PA-圆角矩形 18"/>
          <p:cNvSpPr/>
          <p:nvPr>
            <p:custDataLst>
              <p:tags r:id="rId3"/>
            </p:custDataLst>
          </p:nvPr>
        </p:nvSpPr>
        <p:spPr>
          <a:xfrm>
            <a:off x="2099945" y="537210"/>
            <a:ext cx="5203825" cy="521970"/>
          </a:xfrm>
          <a:prstGeom prst="roundRect">
            <a:avLst>
              <a:gd name="adj" fmla="val 50000"/>
            </a:avLst>
          </a:prstGeom>
          <a:solidFill>
            <a:srgbClr val="FFA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活动二：合作探究 </a:t>
            </a:r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优化编码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106170" y="409575"/>
            <a:ext cx="882015" cy="824230"/>
          </a:xfrm>
          <a:prstGeom prst="ellipse">
            <a:avLst/>
          </a:prstGeom>
          <a:solidFill>
            <a:srgbClr val="FFA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星球体W" panose="00020600040101010101" charset="-122"/>
            </a:endParaRPr>
          </a:p>
        </p:txBody>
      </p:sp>
      <p:sp>
        <p:nvSpPr>
          <p:cNvPr id="25" name="PA-MH_Others_1"/>
          <p:cNvSpPr txBox="1"/>
          <p:nvPr>
            <p:custDataLst>
              <p:tags r:id="rId4"/>
            </p:custDataLst>
          </p:nvPr>
        </p:nvSpPr>
        <p:spPr>
          <a:xfrm>
            <a:off x="565150" y="444500"/>
            <a:ext cx="1968500" cy="6965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noAutofit/>
          </a:bodyPr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汉仪星球体W" panose="00020600040101010101" charset="-122"/>
              </a:rPr>
              <a:t>2</a:t>
            </a:r>
            <a:endParaRPr lang="en-US" altLang="zh-CN" sz="4800" b="1" dirty="0">
              <a:solidFill>
                <a:schemeClr val="bg1"/>
              </a:solidFill>
              <a:latin typeface="汉仪星球体W" panose="00020600040101010101" charset="-122"/>
              <a:ea typeface="汉仪星球体W" panose="00020600040101010101" charset="-122"/>
              <a:cs typeface="汉仪星球体W" panose="00020600040101010101" charset="-122"/>
              <a:sym typeface="汉仪星球体W" panose="0002060004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61645" y="1301750"/>
            <a:ext cx="7207885" cy="38766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sz="2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做一做：</a:t>
            </a:r>
            <a:endParaRPr sz="20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</a:t>
            </a:r>
            <a:r>
              <a:rPr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请你尝试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优化</a:t>
            </a:r>
            <a:r>
              <a:rPr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编码《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明朝那些事儿</a:t>
            </a:r>
            <a:r>
              <a:rPr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的编码。</a:t>
            </a:r>
            <a:r>
              <a:rPr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已知信息：</a:t>
            </a:r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这本书</a:t>
            </a:r>
            <a:r>
              <a:rPr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目前在系统中的编码是</a:t>
            </a:r>
            <a:r>
              <a: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CZ2016057628</a:t>
            </a:r>
            <a:r>
              <a:rPr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sz="24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补充信息：它位于6楼成人图书区15架B面1列5层。将你所编写的编码填写进问卷星中并提交给老师。</a:t>
            </a:r>
            <a:br>
              <a:rPr sz="2400" b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sz="2400" b="0">
                <a:latin typeface="微软雅黑" panose="020B0503020204020204" pitchFamily="34" charset="-122"/>
                <a:ea typeface="微软雅黑" panose="020B0503020204020204" pitchFamily="34" charset="-122"/>
              </a:rPr>
              <a:t>注意：两位同学达成共识只要提交一份结果。</a:t>
            </a:r>
            <a:endParaRPr lang="zh-CN" altLang="en-US" sz="2000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915" y="300990"/>
            <a:ext cx="4091940" cy="596011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-图片 7" descr="图层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200000">
            <a:off x="6918325" y="5555615"/>
            <a:ext cx="1172210" cy="1409065"/>
          </a:xfrm>
          <a:prstGeom prst="rect">
            <a:avLst/>
          </a:prstGeom>
        </p:spPr>
      </p:pic>
      <p:sp>
        <p:nvSpPr>
          <p:cNvPr id="15" name="PA-圆角矩形 18"/>
          <p:cNvSpPr/>
          <p:nvPr>
            <p:custDataLst>
              <p:tags r:id="rId3"/>
            </p:custDataLst>
          </p:nvPr>
        </p:nvSpPr>
        <p:spPr>
          <a:xfrm>
            <a:off x="2099945" y="537210"/>
            <a:ext cx="5203825" cy="521970"/>
          </a:xfrm>
          <a:prstGeom prst="roundRect">
            <a:avLst>
              <a:gd name="adj" fmla="val 50000"/>
            </a:avLst>
          </a:prstGeom>
          <a:solidFill>
            <a:srgbClr val="FFA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活动三：体验</a:t>
            </a:r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二维码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106170" y="409575"/>
            <a:ext cx="882015" cy="824230"/>
          </a:xfrm>
          <a:prstGeom prst="ellipse">
            <a:avLst/>
          </a:prstGeom>
          <a:solidFill>
            <a:srgbClr val="FFA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星球体W" panose="00020600040101010101" charset="-122"/>
            </a:endParaRPr>
          </a:p>
        </p:txBody>
      </p:sp>
      <p:sp>
        <p:nvSpPr>
          <p:cNvPr id="25" name="PA-MH_Others_1"/>
          <p:cNvSpPr txBox="1"/>
          <p:nvPr>
            <p:custDataLst>
              <p:tags r:id="rId4"/>
            </p:custDataLst>
          </p:nvPr>
        </p:nvSpPr>
        <p:spPr>
          <a:xfrm>
            <a:off x="565150" y="444500"/>
            <a:ext cx="1968500" cy="6965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noAutofit/>
          </a:bodyPr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汉仪星球体W" panose="00020600040101010101" charset="-122"/>
              </a:rPr>
              <a:t>3</a:t>
            </a:r>
            <a:endParaRPr lang="en-US" altLang="zh-CN" sz="4800" b="1" dirty="0">
              <a:solidFill>
                <a:schemeClr val="bg1"/>
              </a:solidFill>
              <a:latin typeface="汉仪星球体W" panose="00020600040101010101" charset="-122"/>
              <a:ea typeface="汉仪星球体W" panose="00020600040101010101" charset="-122"/>
              <a:cs typeface="汉仪星球体W" panose="00020600040101010101" charset="-122"/>
              <a:sym typeface="汉仪星球体W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99235" y="2218690"/>
            <a:ext cx="90290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latin typeface="华文仿宋" panose="02010600040101010101" charset="-122"/>
                <a:ea typeface="华文仿宋" panose="02010600040101010101" charset="-122"/>
              </a:rPr>
              <a:t>        </a:t>
            </a:r>
            <a:r>
              <a:rPr sz="3200" b="1">
                <a:latin typeface="华文仿宋" panose="02010600040101010101" charset="-122"/>
                <a:ea typeface="华文仿宋" panose="02010600040101010101" charset="-122"/>
              </a:rPr>
              <a:t>编码的形式除了像图书编码这样表示外，还有什么其他表现形式吗？</a:t>
            </a:r>
            <a:endParaRPr sz="3200" b="1">
              <a:latin typeface="华文仿宋" panose="02010600040101010101" charset="-122"/>
              <a:ea typeface="华文仿宋" panose="02010600040101010101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-图片 7" descr="图层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200000">
            <a:off x="6918325" y="5555615"/>
            <a:ext cx="1172210" cy="1409065"/>
          </a:xfrm>
          <a:prstGeom prst="rect">
            <a:avLst/>
          </a:prstGeom>
        </p:spPr>
      </p:pic>
      <p:sp>
        <p:nvSpPr>
          <p:cNvPr id="15" name="PA-圆角矩形 18"/>
          <p:cNvSpPr/>
          <p:nvPr>
            <p:custDataLst>
              <p:tags r:id="rId3"/>
            </p:custDataLst>
          </p:nvPr>
        </p:nvSpPr>
        <p:spPr>
          <a:xfrm>
            <a:off x="2099945" y="537210"/>
            <a:ext cx="5203825" cy="521970"/>
          </a:xfrm>
          <a:prstGeom prst="roundRect">
            <a:avLst>
              <a:gd name="adj" fmla="val 50000"/>
            </a:avLst>
          </a:prstGeom>
          <a:solidFill>
            <a:srgbClr val="FFA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活动三：体验</a:t>
            </a:r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二维码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106170" y="409575"/>
            <a:ext cx="882015" cy="824230"/>
          </a:xfrm>
          <a:prstGeom prst="ellipse">
            <a:avLst/>
          </a:prstGeom>
          <a:solidFill>
            <a:srgbClr val="FFA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星球体W" panose="00020600040101010101" charset="-122"/>
            </a:endParaRPr>
          </a:p>
        </p:txBody>
      </p:sp>
      <p:sp>
        <p:nvSpPr>
          <p:cNvPr id="25" name="PA-MH_Others_1"/>
          <p:cNvSpPr txBox="1"/>
          <p:nvPr>
            <p:custDataLst>
              <p:tags r:id="rId4"/>
            </p:custDataLst>
          </p:nvPr>
        </p:nvSpPr>
        <p:spPr>
          <a:xfrm>
            <a:off x="565150" y="444500"/>
            <a:ext cx="1968500" cy="6965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noAutofit/>
          </a:bodyPr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汉仪星球体W" panose="00020600040101010101" charset="-122"/>
              </a:rPr>
              <a:t>3</a:t>
            </a:r>
            <a:endParaRPr lang="en-US" altLang="zh-CN" sz="4800" b="1" dirty="0">
              <a:solidFill>
                <a:schemeClr val="bg1"/>
              </a:solidFill>
              <a:latin typeface="汉仪星球体W" panose="00020600040101010101" charset="-122"/>
              <a:ea typeface="汉仪星球体W" panose="00020600040101010101" charset="-122"/>
              <a:cs typeface="汉仪星球体W" panose="00020600040101010101" charset="-122"/>
              <a:sym typeface="汉仪星球体W" panose="0002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105" y="1290320"/>
            <a:ext cx="2444750" cy="4762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7920" y="1215390"/>
            <a:ext cx="2460625" cy="46659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9980" y="1198245"/>
            <a:ext cx="2961640" cy="46831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6705" y="1219200"/>
            <a:ext cx="2731135" cy="24371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3530" y="3648710"/>
            <a:ext cx="2711450" cy="306070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-图片 7" descr="图层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200000">
            <a:off x="6918325" y="5555615"/>
            <a:ext cx="1172210" cy="1409065"/>
          </a:xfrm>
          <a:prstGeom prst="rect">
            <a:avLst/>
          </a:prstGeom>
        </p:spPr>
      </p:pic>
      <p:sp>
        <p:nvSpPr>
          <p:cNvPr id="15" name="PA-圆角矩形 18"/>
          <p:cNvSpPr/>
          <p:nvPr>
            <p:custDataLst>
              <p:tags r:id="rId3"/>
            </p:custDataLst>
          </p:nvPr>
        </p:nvSpPr>
        <p:spPr>
          <a:xfrm>
            <a:off x="2099945" y="537210"/>
            <a:ext cx="5203825" cy="521970"/>
          </a:xfrm>
          <a:prstGeom prst="roundRect">
            <a:avLst>
              <a:gd name="adj" fmla="val 50000"/>
            </a:avLst>
          </a:prstGeom>
          <a:solidFill>
            <a:srgbClr val="FFA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活动三：体验</a:t>
            </a:r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二维码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106170" y="409575"/>
            <a:ext cx="882015" cy="824230"/>
          </a:xfrm>
          <a:prstGeom prst="ellipse">
            <a:avLst/>
          </a:prstGeom>
          <a:solidFill>
            <a:srgbClr val="FFA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星球体W" panose="00020600040101010101" charset="-122"/>
            </a:endParaRPr>
          </a:p>
        </p:txBody>
      </p:sp>
      <p:sp>
        <p:nvSpPr>
          <p:cNvPr id="25" name="PA-MH_Others_1"/>
          <p:cNvSpPr txBox="1"/>
          <p:nvPr>
            <p:custDataLst>
              <p:tags r:id="rId4"/>
            </p:custDataLst>
          </p:nvPr>
        </p:nvSpPr>
        <p:spPr>
          <a:xfrm>
            <a:off x="565150" y="444500"/>
            <a:ext cx="1968500" cy="6965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noAutofit/>
          </a:bodyPr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汉仪星球体W" panose="00020600040101010101" charset="-122"/>
              </a:rPr>
              <a:t>3</a:t>
            </a:r>
            <a:endParaRPr lang="en-US" altLang="zh-CN" sz="4800" b="1" dirty="0">
              <a:solidFill>
                <a:schemeClr val="bg1"/>
              </a:solidFill>
              <a:latin typeface="汉仪星球体W" panose="00020600040101010101" charset="-122"/>
              <a:ea typeface="汉仪星球体W" panose="00020600040101010101" charset="-122"/>
              <a:cs typeface="汉仪星球体W" panose="00020600040101010101" charset="-122"/>
              <a:sym typeface="汉仪星球体W" panose="0002060004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541145" y="1529080"/>
            <a:ext cx="894461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None/>
            </a:pPr>
            <a:r>
              <a:rPr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1.以小组为单位，用ipad上QRscan软件扫描二维码，扫一扫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任务单上</a:t>
            </a:r>
            <a:r>
              <a:rPr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的二维码，说一说你扫到了哪些信息？</a:t>
            </a:r>
            <a:endParaRPr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950" y="2769870"/>
            <a:ext cx="3295650" cy="16192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855970" y="2917190"/>
            <a:ext cx="52825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   </a:t>
            </a:r>
            <a:r>
              <a:rPr lang="zh-CN" altLang="en-US" sz="3200"/>
              <a:t>文本、文件、音频、视频、表单、图片、网页</a:t>
            </a:r>
            <a:r>
              <a:rPr lang="en-US" altLang="zh-CN" sz="3200"/>
              <a:t>......</a:t>
            </a:r>
            <a:endParaRPr lang="en-US" altLang="zh-CN" sz="3200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-图片 7" descr="图层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200000">
            <a:off x="6918325" y="5555615"/>
            <a:ext cx="1172210" cy="1409065"/>
          </a:xfrm>
          <a:prstGeom prst="rect">
            <a:avLst/>
          </a:prstGeom>
        </p:spPr>
      </p:pic>
      <p:sp>
        <p:nvSpPr>
          <p:cNvPr id="15" name="PA-圆角矩形 18"/>
          <p:cNvSpPr/>
          <p:nvPr>
            <p:custDataLst>
              <p:tags r:id="rId3"/>
            </p:custDataLst>
          </p:nvPr>
        </p:nvSpPr>
        <p:spPr>
          <a:xfrm>
            <a:off x="2099945" y="537210"/>
            <a:ext cx="5203825" cy="521970"/>
          </a:xfrm>
          <a:prstGeom prst="roundRect">
            <a:avLst>
              <a:gd name="adj" fmla="val 50000"/>
            </a:avLst>
          </a:prstGeom>
          <a:solidFill>
            <a:srgbClr val="FFA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活动三：体验</a:t>
            </a:r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二维码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106170" y="409575"/>
            <a:ext cx="882015" cy="824230"/>
          </a:xfrm>
          <a:prstGeom prst="ellipse">
            <a:avLst/>
          </a:prstGeom>
          <a:solidFill>
            <a:srgbClr val="FFA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星球体W" panose="00020600040101010101" charset="-122"/>
            </a:endParaRPr>
          </a:p>
        </p:txBody>
      </p:sp>
      <p:sp>
        <p:nvSpPr>
          <p:cNvPr id="25" name="PA-MH_Others_1"/>
          <p:cNvSpPr txBox="1"/>
          <p:nvPr>
            <p:custDataLst>
              <p:tags r:id="rId4"/>
            </p:custDataLst>
          </p:nvPr>
        </p:nvSpPr>
        <p:spPr>
          <a:xfrm>
            <a:off x="565150" y="444500"/>
            <a:ext cx="1968500" cy="6965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noAutofit/>
          </a:bodyPr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汉仪星球体W" panose="00020600040101010101" charset="-122"/>
                <a:ea typeface="汉仪星球体W" panose="00020600040101010101" charset="-122"/>
                <a:cs typeface="汉仪星球体W" panose="00020600040101010101" charset="-122"/>
                <a:sym typeface="汉仪星球体W" panose="00020600040101010101" charset="-122"/>
              </a:rPr>
              <a:t>3</a:t>
            </a:r>
            <a:endParaRPr lang="en-US" altLang="zh-CN" sz="4800" b="1" dirty="0">
              <a:solidFill>
                <a:schemeClr val="bg1"/>
              </a:solidFill>
              <a:latin typeface="汉仪星球体W" panose="00020600040101010101" charset="-122"/>
              <a:ea typeface="汉仪星球体W" panose="00020600040101010101" charset="-122"/>
              <a:cs typeface="汉仪星球体W" panose="00020600040101010101" charset="-122"/>
              <a:sym typeface="汉仪星球体W" panose="000206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45" y="1522730"/>
            <a:ext cx="3391535" cy="36563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7580" y="1416685"/>
            <a:ext cx="3477895" cy="3762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6590" y="1574800"/>
            <a:ext cx="4832985" cy="308800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544320" y="5422900"/>
            <a:ext cx="2207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图书馆人的过去</a:t>
            </a:r>
            <a:endParaRPr lang="zh-CN" altLang="en-US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49615" y="5422900"/>
            <a:ext cx="2207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图书馆人的现在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4281170" y="5278755"/>
            <a:ext cx="37109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</a:rPr>
              <a:t>传承的是编码的严谨科学，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</a:rPr>
              <a:t>变革创新的是方式。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-圆角矩形 18"/>
          <p:cNvSpPr/>
          <p:nvPr>
            <p:custDataLst>
              <p:tags r:id="rId1"/>
            </p:custDataLst>
          </p:nvPr>
        </p:nvSpPr>
        <p:spPr>
          <a:xfrm>
            <a:off x="810260" y="394335"/>
            <a:ext cx="5203825" cy="521970"/>
          </a:xfrm>
          <a:prstGeom prst="roundRect">
            <a:avLst>
              <a:gd name="adj" fmla="val 50000"/>
            </a:avLst>
          </a:prstGeom>
          <a:solidFill>
            <a:srgbClr val="FFA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校园里的数字与</a:t>
            </a:r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编码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35" y="1379855"/>
            <a:ext cx="4403090" cy="34563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560" y="1369695"/>
            <a:ext cx="2896870" cy="37509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990" y="1370330"/>
            <a:ext cx="3768090" cy="282067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-圆角矩形 18"/>
          <p:cNvSpPr/>
          <p:nvPr>
            <p:custDataLst>
              <p:tags r:id="rId1"/>
            </p:custDataLst>
          </p:nvPr>
        </p:nvSpPr>
        <p:spPr>
          <a:xfrm>
            <a:off x="810260" y="394335"/>
            <a:ext cx="5203825" cy="521970"/>
          </a:xfrm>
          <a:prstGeom prst="roundRect">
            <a:avLst>
              <a:gd name="adj" fmla="val 50000"/>
            </a:avLst>
          </a:prstGeom>
          <a:solidFill>
            <a:srgbClr val="FFA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校园外的数字与编码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65" y="1284605"/>
            <a:ext cx="3349625" cy="38461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195" y="1262380"/>
            <a:ext cx="3794760" cy="27076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721985" y="6008370"/>
            <a:ext cx="2174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......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195" y="4041775"/>
            <a:ext cx="3825875" cy="19475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7345" y="1256030"/>
            <a:ext cx="3496310" cy="29254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9255" y="4148455"/>
            <a:ext cx="2303145" cy="239268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/>
          </a:blip>
          <a:stretch>
            <a:fillRect/>
          </a:stretch>
        </p:blipFill>
        <p:spPr>
          <a:xfrm>
            <a:off x="3015615" y="1449705"/>
            <a:ext cx="5713095" cy="5114925"/>
          </a:xfrm>
          <a:prstGeom prst="rect">
            <a:avLst/>
          </a:prstGeom>
        </p:spPr>
      </p:pic>
      <p:sp>
        <p:nvSpPr>
          <p:cNvPr id="12" name="PA-圆角矩形 18"/>
          <p:cNvSpPr/>
          <p:nvPr>
            <p:custDataLst>
              <p:tags r:id="rId3"/>
            </p:custDataLst>
          </p:nvPr>
        </p:nvSpPr>
        <p:spPr>
          <a:xfrm>
            <a:off x="810260" y="394335"/>
            <a:ext cx="5203825" cy="521970"/>
          </a:xfrm>
          <a:prstGeom prst="roundRect">
            <a:avLst>
              <a:gd name="adj" fmla="val 50000"/>
            </a:avLst>
          </a:prstGeom>
          <a:solidFill>
            <a:srgbClr val="FFA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拓展</a:t>
            </a:r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任务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-圆角矩形 18"/>
          <p:cNvSpPr/>
          <p:nvPr>
            <p:custDataLst>
              <p:tags r:id="rId1"/>
            </p:custDataLst>
          </p:nvPr>
        </p:nvSpPr>
        <p:spPr>
          <a:xfrm>
            <a:off x="810260" y="394335"/>
            <a:ext cx="5203825" cy="521970"/>
          </a:xfrm>
          <a:prstGeom prst="roundRect">
            <a:avLst>
              <a:gd name="adj" fmla="val 50000"/>
            </a:avLst>
          </a:prstGeom>
          <a:solidFill>
            <a:srgbClr val="FFA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拓展</a:t>
            </a:r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任务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6290" y="1183005"/>
            <a:ext cx="918527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55600"/>
            <a:r>
              <a:rPr lang="zh-CN" b="1">
                <a:ea typeface="宋体" panose="02010600030101010101" pitchFamily="2" charset="-122"/>
              </a:rPr>
              <a:t>拓展任务：给学校里的学习空间编码</a:t>
            </a:r>
            <a:r>
              <a:rPr lang="zh-CN" b="0">
                <a:ea typeface="宋体" panose="02010600030101010101" pitchFamily="2" charset="-122"/>
              </a:rPr>
              <a:t>活动场景：新优质在即，学校迎来众多客人老师，为了方便客人老师来校参观交流，有人建议给学校里的教室编码，你们能用今天学习的知识完成这个任务吗？</a:t>
            </a:r>
            <a:r>
              <a:rPr lang="zh-CN" b="1">
                <a:ea typeface="宋体" panose="02010600030101010101" pitchFamily="2" charset="-122"/>
              </a:rPr>
              <a:t>做一做：</a:t>
            </a:r>
            <a:r>
              <a:rPr lang="zh-CN" b="0">
                <a:ea typeface="宋体" panose="02010600030101010101" pitchFamily="2" charset="-122"/>
              </a:rPr>
              <a:t>请和小组成员合作编写以下教室的编码。教室信息：已知我校教学楼有四栋，从南边数起第一栋是行云楼南楼，第二栋是行云楼北楼，第三栋是翔宇楼南楼，第四栋是翔宇楼北楼。请你为翔宇楼南楼2楼西边数第3个教室编码。</a:t>
            </a:r>
            <a:endParaRPr lang="zh-CN" altLang="en-US" b="0">
              <a:ea typeface="宋体" panose="02010600030101010101" pitchFamily="2" charset="-122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2"/>
            </p:custDataLst>
          </p:nvPr>
        </p:nvGraphicFramePr>
        <p:xfrm>
          <a:off x="1012190" y="3658870"/>
          <a:ext cx="5410200" cy="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4025"/>
                <a:gridCol w="3686175"/>
              </a:tblGrid>
              <a:tr h="2133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研究内容</a:t>
                      </a:r>
                      <a:endParaRPr lang="en-US" altLang="en-US" sz="1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为翔宇楼南楼2楼西边数第3个教室编码</a:t>
                      </a:r>
                      <a:endParaRPr lang="en-US" altLang="en-US" sz="1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学校里的教室编码</a:t>
                      </a:r>
                      <a:endParaRPr lang="en-US" altLang="en-US" sz="1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195" y="3188335"/>
            <a:ext cx="5759450" cy="32410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0325" y="-1034415"/>
            <a:ext cx="12252960" cy="9189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" y="-387350"/>
            <a:ext cx="12243435" cy="8309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765" y="-27305"/>
            <a:ext cx="12809220" cy="6910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00505"/>
            <a:ext cx="12192635" cy="8368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QQ图片202211131847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" y="-2625725"/>
            <a:ext cx="12282805" cy="9509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书馆存包柜"/>
          <p:cNvPicPr>
            <a:picLocks noChangeAspect="1"/>
          </p:cNvPicPr>
          <p:nvPr/>
        </p:nvPicPr>
        <p:blipFill>
          <a:blip r:embed="rId1">
            <a:lum bright="6000"/>
          </a:blip>
          <a:srcRect t="14035" b="4420"/>
          <a:stretch>
            <a:fillRect/>
          </a:stretch>
        </p:blipFill>
        <p:spPr>
          <a:xfrm>
            <a:off x="-24765" y="-63500"/>
            <a:ext cx="12227560" cy="7447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QQ图片20221113184858"/>
          <p:cNvPicPr>
            <a:picLocks noChangeAspect="1"/>
          </p:cNvPicPr>
          <p:nvPr/>
        </p:nvPicPr>
        <p:blipFill>
          <a:blip r:embed="rId1">
            <a:lum contrast="42000"/>
          </a:blip>
          <a:srcRect t="34748"/>
          <a:stretch>
            <a:fillRect/>
          </a:stretch>
        </p:blipFill>
        <p:spPr>
          <a:xfrm>
            <a:off x="-36195" y="-27305"/>
            <a:ext cx="12186920" cy="7052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  <p:tag name="PA" val="v5.2.10"/>
</p:tagLst>
</file>

<file path=ppt/tags/tag10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PA" val="v5.2.10"/>
</p:tagLst>
</file>

<file path=ppt/tags/tag104.xml><?xml version="1.0" encoding="utf-8"?>
<p:tagLst xmlns:p="http://schemas.openxmlformats.org/presentationml/2006/main">
  <p:tag name="PA" val="v5.2.10"/>
</p:tagLst>
</file>

<file path=ppt/tags/tag105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  <p:tag name="PA" val="v5.2.10"/>
</p:tagLst>
</file>

<file path=ppt/tags/tag10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7.xml><?xml version="1.0" encoding="utf-8"?>
<p:tagLst xmlns:p="http://schemas.openxmlformats.org/presentationml/2006/main">
  <p:tag name="PA" val="v5.2.10"/>
</p:tagLst>
</file>

<file path=ppt/tags/tag108.xml><?xml version="1.0" encoding="utf-8"?>
<p:tagLst xmlns:p="http://schemas.openxmlformats.org/presentationml/2006/main">
  <p:tag name="PA" val="v5.2.10"/>
</p:tagLst>
</file>

<file path=ppt/tags/tag109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  <p:tag name="PA" val="v5.2.10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1.xml><?xml version="1.0" encoding="utf-8"?>
<p:tagLst xmlns:p="http://schemas.openxmlformats.org/presentationml/2006/main">
  <p:tag name="PA" val="v5.2.10"/>
</p:tagLst>
</file>

<file path=ppt/tags/tag112.xml><?xml version="1.0" encoding="utf-8"?>
<p:tagLst xmlns:p="http://schemas.openxmlformats.org/presentationml/2006/main">
  <p:tag name="PA" val="v5.2.10"/>
</p:tagLst>
</file>

<file path=ppt/tags/tag113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  <p:tag name="PA" val="v5.2.10"/>
</p:tagLst>
</file>

<file path=ppt/tags/tag11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5.xml><?xml version="1.0" encoding="utf-8"?>
<p:tagLst xmlns:p="http://schemas.openxmlformats.org/presentationml/2006/main">
  <p:tag name="PA" val="v5.2.10"/>
</p:tagLst>
</file>

<file path=ppt/tags/tag116.xml><?xml version="1.0" encoding="utf-8"?>
<p:tagLst xmlns:p="http://schemas.openxmlformats.org/presentationml/2006/main">
  <p:tag name="PA" val="v5.2.10"/>
</p:tagLst>
</file>

<file path=ppt/tags/tag117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  <p:tag name="PA" val="v5.2.10"/>
</p:tagLst>
</file>

<file path=ppt/tags/tag11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9.xml><?xml version="1.0" encoding="utf-8"?>
<p:tagLst xmlns:p="http://schemas.openxmlformats.org/presentationml/2006/main">
  <p:tag name="PA" val="v5.2.10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PA" val="v5.2.10"/>
</p:tagLst>
</file>

<file path=ppt/tags/tag121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  <p:tag name="PA" val="v5.2.10"/>
</p:tagLst>
</file>

<file path=ppt/tags/tag12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3.xml><?xml version="1.0" encoding="utf-8"?>
<p:tagLst xmlns:p="http://schemas.openxmlformats.org/presentationml/2006/main">
  <p:tag name="PA" val="v5.2.10"/>
</p:tagLst>
</file>

<file path=ppt/tags/tag124.xml><?xml version="1.0" encoding="utf-8"?>
<p:tagLst xmlns:p="http://schemas.openxmlformats.org/presentationml/2006/main">
  <p:tag name="PA" val="v5.2.10"/>
</p:tagLst>
</file>

<file path=ppt/tags/tag125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  <p:tag name="PA" val="v5.2.10"/>
</p:tagLst>
</file>

<file path=ppt/tags/tag12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7.xml><?xml version="1.0" encoding="utf-8"?>
<p:tagLst xmlns:p="http://schemas.openxmlformats.org/presentationml/2006/main">
  <p:tag name="PA" val="v5.2.10"/>
</p:tagLst>
</file>

<file path=ppt/tags/tag12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9.xml><?xml version="1.0" encoding="utf-8"?>
<p:tagLst xmlns:p="http://schemas.openxmlformats.org/presentationml/2006/main">
  <p:tag name="PA" val="v5.2.10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1.xml><?xml version="1.0" encoding="utf-8"?>
<p:tagLst xmlns:p="http://schemas.openxmlformats.org/presentationml/2006/main">
  <p:tag name="KSO_WM_UNIT_PLACING_PICTURE_USER_VIEWPORT" val="{&quot;height&quot;:9410,&quot;width&quot;:10510}"/>
</p:tagLst>
</file>

<file path=ppt/tags/tag132.xml><?xml version="1.0" encoding="utf-8"?>
<p:tagLst xmlns:p="http://schemas.openxmlformats.org/presentationml/2006/main">
  <p:tag name="PA" val="v5.2.10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PA" val="v5.2.10"/>
</p:tagLst>
</file>

<file path=ppt/tags/tag135.xml><?xml version="1.0" encoding="utf-8"?>
<p:tagLst xmlns:p="http://schemas.openxmlformats.org/presentationml/2006/main">
  <p:tag name="KSO_WM_UNIT_TABLE_BEAUTIFY" val="smartTable{b05bd628-c35f-4ea6-b2cc-d9dc31e195c8}"/>
</p:tagLst>
</file>

<file path=ppt/tags/tag13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7.xml><?xml version="1.0" encoding="utf-8"?>
<p:tagLst xmlns:p="http://schemas.openxmlformats.org/presentationml/2006/main">
  <p:tag name="KSO_WPP_MARK_KEY" val="90dc669a-0784-4b0c-9cd1-d7f841c9889a"/>
  <p:tag name="COMMONDATA" val="eyJjb3VudCI6MzEsImhkaWQiOiI3ZjM2MGQ5ODI1ZDVhMzFjMzczMzA1YWI4M2Y5YjNhYyIsInVzZXJDb3VudCI6M30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.xml><?xml version="1.0" encoding="utf-8"?>
<p:tagLst xmlns:p="http://schemas.openxmlformats.org/presentationml/2006/main">
  <p:tag name="PA" val="v5.2.10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5.xml><?xml version="1.0" encoding="utf-8"?>
<p:tagLst xmlns:p="http://schemas.openxmlformats.org/presentationml/2006/main">
  <p:tag name="PA" val="v5.2.10"/>
</p:tagLst>
</file>

<file path=ppt/tags/tag66.xml><?xml version="1.0" encoding="utf-8"?>
<p:tagLst xmlns:p="http://schemas.openxmlformats.org/presentationml/2006/main">
  <p:tag name="PA" val="v5.2.10"/>
</p:tagLst>
</file>

<file path=ppt/tags/tag67.xml><?xml version="1.0" encoding="utf-8"?>
<p:tagLst xmlns:p="http://schemas.openxmlformats.org/presentationml/2006/main">
  <p:tag name="PA" val="v5.2.10"/>
</p:tagLst>
</file>

<file path=ppt/tags/tag68.xml><?xml version="1.0" encoding="utf-8"?>
<p:tagLst xmlns:p="http://schemas.openxmlformats.org/presentationml/2006/main">
  <p:tag name="PA" val="v5.2.10"/>
</p:tagLst>
</file>

<file path=ppt/tags/tag69.xml><?xml version="1.0" encoding="utf-8"?>
<p:tagLst xmlns:p="http://schemas.openxmlformats.org/presentationml/2006/main">
  <p:tag name="PA" val="v5.2.10"/>
</p:tagLst>
</file>

<file path=ppt/tags/tag7.xml><?xml version="1.0" encoding="utf-8"?>
<p:tagLst xmlns:p="http://schemas.openxmlformats.org/presentationml/2006/main">
  <p:tag name="PA" val="v5.2.10"/>
</p:tagLst>
</file>

<file path=ppt/tags/tag70.xml><?xml version="1.0" encoding="utf-8"?>
<p:tagLst xmlns:p="http://schemas.openxmlformats.org/presentationml/2006/main">
  <p:tag name="PA" val="v5.2.10"/>
</p:tagLst>
</file>

<file path=ppt/tags/tag71.xml><?xml version="1.0" encoding="utf-8"?>
<p:tagLst xmlns:p="http://schemas.openxmlformats.org/presentationml/2006/main">
  <p:tag name="PA" val="v5.2.10"/>
</p:tagLst>
</file>

<file path=ppt/tags/tag72.xml><?xml version="1.0" encoding="utf-8"?>
<p:tagLst xmlns:p="http://schemas.openxmlformats.org/presentationml/2006/main">
  <p:tag name="PA" val="v5.2.10"/>
</p:tagLst>
</file>

<file path=ppt/tags/tag73.xml><?xml version="1.0" encoding="utf-8"?>
<p:tagLst xmlns:p="http://schemas.openxmlformats.org/presentationml/2006/main">
  <p:tag name="PA" val="v5.2.10"/>
</p:tagLst>
</file>

<file path=ppt/tags/tag74.xml><?xml version="1.0" encoding="utf-8"?>
<p:tagLst xmlns:p="http://schemas.openxmlformats.org/presentationml/2006/main">
  <p:tag name="PA" val="v5.2.10"/>
</p:tagLst>
</file>

<file path=ppt/tags/tag75.xml><?xml version="1.0" encoding="utf-8"?>
<p:tagLst xmlns:p="http://schemas.openxmlformats.org/presentationml/2006/main">
  <p:tag name="PA" val="v5.2.10"/>
</p:tagLst>
</file>

<file path=ppt/tags/tag76.xml><?xml version="1.0" encoding="utf-8"?>
<p:tagLst xmlns:p="http://schemas.openxmlformats.org/presentationml/2006/main">
  <p:tag name="PA" val="v5.2.10"/>
</p:tagLst>
</file>

<file path=ppt/tags/tag7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p="http://schemas.openxmlformats.org/presentationml/2006/main">
  <p:tag name="PA" val="v5.2.10"/>
</p:tagLst>
</file>

<file path=ppt/tags/tag79.xml><?xml version="1.0" encoding="utf-8"?>
<p:tagLst xmlns:p="http://schemas.openxmlformats.org/presentationml/2006/main">
  <p:tag name="PA" val="v5.2.10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PA" val="v5.2.10"/>
</p:tagLst>
</file>

<file path=ppt/tags/tag81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"/>
  <p:tag name="MH" val="20161022203400"/>
  <p:tag name="MH_LIBRARY" val="GRAPHIC"/>
</p:tagLst>
</file>

<file path=ppt/tags/tag82.xml><?xml version="1.0" encoding="utf-8"?>
<p:tagLst xmlns:p="http://schemas.openxmlformats.org/presentationml/2006/main">
  <p:tag name="PA" val="v5.2.10"/>
</p:tagLst>
</file>

<file path=ppt/tags/tag83.xml><?xml version="1.0" encoding="utf-8"?>
<p:tagLst xmlns:p="http://schemas.openxmlformats.org/presentationml/2006/main">
  <p:tag name="PA" val="v5.2.10"/>
</p:tagLst>
</file>

<file path=ppt/tags/tag84.xml><?xml version="1.0" encoding="utf-8"?>
<p:tagLst xmlns:p="http://schemas.openxmlformats.org/presentationml/2006/main">
  <p:tag name="PA" val="v5.2.10"/>
</p:tagLst>
</file>

<file path=ppt/tags/tag85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"/>
  <p:tag name="MH" val="20161022203400"/>
  <p:tag name="MH_LIBRARY" val="GRAPHIC"/>
</p:tagLst>
</file>

<file path=ppt/tags/tag86.xml><?xml version="1.0" encoding="utf-8"?>
<p:tagLst xmlns:p="http://schemas.openxmlformats.org/presentationml/2006/main">
  <p:tag name="PA" val="v5.2.10"/>
</p:tagLst>
</file>

<file path=ppt/tags/tag87.xml><?xml version="1.0" encoding="utf-8"?>
<p:tagLst xmlns:p="http://schemas.openxmlformats.org/presentationml/2006/main">
  <p:tag name="PA" val="v5.2.10"/>
</p:tagLst>
</file>

<file path=ppt/tags/tag88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  <p:tag name="PA" val="v5.2.10"/>
</p:tagLst>
</file>

<file path=ppt/tags/tag8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PA" val="v5.2.10"/>
</p:tagLst>
</file>

<file path=ppt/tags/tag91.xml><?xml version="1.0" encoding="utf-8"?>
<p:tagLst xmlns:p="http://schemas.openxmlformats.org/presentationml/2006/main">
  <p:tag name="PA" val="v5.2.10"/>
</p:tagLst>
</file>

<file path=ppt/tags/tag92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  <p:tag name="PA" val="v5.2.10"/>
</p:tagLst>
</file>

<file path=ppt/tags/tag9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4.xml><?xml version="1.0" encoding="utf-8"?>
<p:tagLst xmlns:p="http://schemas.openxmlformats.org/presentationml/2006/main">
  <p:tag name="PA" val="v5.2.10"/>
</p:tagLst>
</file>

<file path=ppt/tags/tag95.xml><?xml version="1.0" encoding="utf-8"?>
<p:tagLst xmlns:p="http://schemas.openxmlformats.org/presentationml/2006/main">
  <p:tag name="PA" val="v5.2.10"/>
</p:tagLst>
</file>

<file path=ppt/tags/tag96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  <p:tag name="PA" val="v5.2.10"/>
</p:tagLst>
</file>

<file path=ppt/tags/tag9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8.xml><?xml version="1.0" encoding="utf-8"?>
<p:tagLst xmlns:p="http://schemas.openxmlformats.org/presentationml/2006/main">
  <p:tag name="PA" val="v5.2.10"/>
</p:tagLst>
</file>

<file path=ppt/tags/tag99.xml><?xml version="1.0" encoding="utf-8"?>
<p:tagLst xmlns:p="http://schemas.openxmlformats.org/presentationml/2006/main">
  <p:tag name="PA" val="v5.2.10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汉仪星球体W"/>
        <a:ea typeface="汉仪星球体W"/>
        <a:cs typeface=""/>
      </a:majorFont>
      <a:minorFont>
        <a:latin typeface="汉仪星球体W"/>
        <a:ea typeface="汉仪星球体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星球体W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星球体W"/>
        <a:ea typeface=""/>
        <a:cs typeface=""/>
        <a:font script="Jpan" typeface="ＭＳ Ｐゴシック"/>
        <a:font script="Hang" typeface="맑은 고딕"/>
        <a:font script="Hans" typeface="汉仪星球体W"/>
        <a:font script="Hant" typeface="新細明體"/>
        <a:font script="Arab" typeface="汉仪星球体W"/>
        <a:font script="Hebr" typeface="汉仪星球体W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星球体W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星球体W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星球体W"/>
        <a:ea typeface=""/>
        <a:cs typeface=""/>
        <a:font script="Jpan" typeface="ＭＳ Ｐゴシック"/>
        <a:font script="Hang" typeface="맑은 고딕"/>
        <a:font script="Hans" typeface="汉仪星球体W"/>
        <a:font script="Hant" typeface="新細明體"/>
        <a:font script="Arab" typeface="汉仪星球体W"/>
        <a:font script="Hebr" typeface="汉仪星球体W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星球体W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1043</Words>
  <Application>WPS 演示</Application>
  <PresentationFormat>宽屏</PresentationFormat>
  <Paragraphs>127</Paragraphs>
  <Slides>29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2" baseType="lpstr">
      <vt:lpstr>Arial</vt:lpstr>
      <vt:lpstr>宋体</vt:lpstr>
      <vt:lpstr>Wingdings</vt:lpstr>
      <vt:lpstr>汉仪星球体W</vt:lpstr>
      <vt:lpstr>Wingdings</vt:lpstr>
      <vt:lpstr>微软雅黑</vt:lpstr>
      <vt:lpstr>Arial Unicode MS</vt:lpstr>
      <vt:lpstr>Calibri</vt:lpstr>
      <vt:lpstr>华文仿宋</vt:lpstr>
      <vt:lpstr>Arial Narrow</vt:lpstr>
      <vt:lpstr>喵喵奶糖</vt:lpstr>
      <vt:lpstr>华文楷体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韩水桶</cp:lastModifiedBy>
  <cp:revision>182</cp:revision>
  <dcterms:created xsi:type="dcterms:W3CDTF">2019-06-19T02:08:00Z</dcterms:created>
  <dcterms:modified xsi:type="dcterms:W3CDTF">2022-12-06T01:32:47Z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KSOTemplateUUID">
    <vt:lpwstr>v1.0_mb_9RqkBEd01EYEJykRJosSPw==</vt:lpwstr>
  </property>
  <property fmtid="{D5CDD505-2E9C-101B-9397-08002B2CF9AE}" pid="4" name="ICV">
    <vt:lpwstr>7A6019850800461497565A63D204C561</vt:lpwstr>
  </property>
</Properties>
</file>