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00" r:id="rId2"/>
    <p:sldId id="301" r:id="rId3"/>
    <p:sldId id="302" r:id="rId4"/>
    <p:sldId id="303" r:id="rId5"/>
    <p:sldId id="304" r:id="rId6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-45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2023/1/9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914400" y="457201"/>
            <a:ext cx="10464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15120D"/>
                </a:solidFill>
              </a:rPr>
              <a:t>主谓一致</a:t>
            </a:r>
          </a:p>
          <a:p>
            <a:pPr algn="l">
              <a:spcBef>
                <a:spcPct val="50000"/>
              </a:spcBef>
              <a:buFont typeface="Wingdings" pitchFamily="2" charset="2"/>
              <a:buChar char="v"/>
            </a:pPr>
            <a:r>
              <a:rPr lang="zh-CN" altLang="en-US" b="1">
                <a:solidFill>
                  <a:srgbClr val="15120D"/>
                </a:solidFill>
              </a:rPr>
              <a:t>并列结构作主语时与谓语的一致关系</a:t>
            </a:r>
          </a:p>
          <a:p>
            <a:pPr algn="l">
              <a:spcBef>
                <a:spcPct val="50000"/>
              </a:spcBef>
            </a:pPr>
            <a:r>
              <a:rPr lang="en-US" altLang="zh-CN" b="1">
                <a:solidFill>
                  <a:srgbClr val="15120D"/>
                </a:solidFill>
              </a:rPr>
              <a:t>1.</a:t>
            </a:r>
            <a:r>
              <a:rPr lang="zh-CN" altLang="en-US" b="1">
                <a:solidFill>
                  <a:srgbClr val="15120D"/>
                </a:solidFill>
              </a:rPr>
              <a:t>由</a:t>
            </a:r>
            <a:r>
              <a:rPr lang="en-US" altLang="zh-CN" b="1">
                <a:solidFill>
                  <a:srgbClr val="15120D"/>
                </a:solidFill>
              </a:rPr>
              <a:t>and</a:t>
            </a:r>
            <a:r>
              <a:rPr lang="zh-CN" altLang="en-US" b="1">
                <a:solidFill>
                  <a:srgbClr val="15120D"/>
                </a:solidFill>
              </a:rPr>
              <a:t>连接两个名词或代词作主语时</a:t>
            </a:r>
          </a:p>
          <a:p>
            <a:pPr algn="l"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b="1">
                <a:solidFill>
                  <a:srgbClr val="15120D"/>
                </a:solidFill>
              </a:rPr>
              <a:t>1</a:t>
            </a:r>
            <a:r>
              <a:rPr lang="zh-CN" altLang="en-US" b="1">
                <a:solidFill>
                  <a:srgbClr val="15120D"/>
                </a:solidFill>
              </a:rPr>
              <a:t>）</a:t>
            </a:r>
            <a:r>
              <a:rPr lang="en-US" altLang="zh-CN" b="1">
                <a:solidFill>
                  <a:srgbClr val="15120D"/>
                </a:solidFill>
              </a:rPr>
              <a:t>A B</a:t>
            </a:r>
            <a:r>
              <a:rPr lang="zh-CN" altLang="en-US" b="1">
                <a:solidFill>
                  <a:srgbClr val="15120D"/>
                </a:solidFill>
              </a:rPr>
              <a:t>表示不同的人、物或观念时</a:t>
            </a:r>
          </a:p>
          <a:p>
            <a:pPr algn="l">
              <a:spcBef>
                <a:spcPct val="50000"/>
              </a:spcBef>
            </a:pPr>
            <a:r>
              <a:rPr lang="en-US" altLang="zh-CN" b="1">
                <a:solidFill>
                  <a:srgbClr val="15120D"/>
                </a:solidFill>
              </a:rPr>
              <a:t>Li Ming and Zhang Hua are good students.</a:t>
            </a:r>
          </a:p>
          <a:p>
            <a:pPr algn="l">
              <a:spcBef>
                <a:spcPct val="50000"/>
              </a:spcBef>
            </a:pPr>
            <a:r>
              <a:rPr lang="en-US" altLang="zh-CN" b="1">
                <a:solidFill>
                  <a:srgbClr val="15120D"/>
                </a:solidFill>
              </a:rPr>
              <a:t>Both the parents and the children are here.</a:t>
            </a:r>
          </a:p>
          <a:p>
            <a:pPr algn="l">
              <a:spcBef>
                <a:spcPct val="50000"/>
              </a:spcBef>
            </a:pPr>
            <a:r>
              <a:rPr lang="en-US" altLang="zh-CN" b="1">
                <a:solidFill>
                  <a:srgbClr val="15120D"/>
                </a:solidFill>
              </a:rPr>
              <a:t>2) A B</a:t>
            </a:r>
            <a:r>
              <a:rPr lang="zh-CN" altLang="en-US" b="1">
                <a:solidFill>
                  <a:srgbClr val="15120D"/>
                </a:solidFill>
              </a:rPr>
              <a:t>表示同一个人、物或观念时	</a:t>
            </a:r>
          </a:p>
          <a:p>
            <a:pPr algn="l">
              <a:spcBef>
                <a:spcPct val="50000"/>
              </a:spcBef>
            </a:pPr>
            <a:r>
              <a:rPr lang="en-US" altLang="zh-CN" b="1">
                <a:solidFill>
                  <a:srgbClr val="15120D"/>
                </a:solidFill>
              </a:rPr>
              <a:t>A journalist and author lives in the sixth flat.</a:t>
            </a:r>
          </a:p>
          <a:p>
            <a:pPr algn="l">
              <a:spcBef>
                <a:spcPct val="50000"/>
              </a:spcBef>
            </a:pPr>
            <a:r>
              <a:rPr lang="en-US" altLang="zh-CN" b="1">
                <a:solidFill>
                  <a:srgbClr val="15120D"/>
                </a:solidFill>
              </a:rPr>
              <a:t>The turner and fitter is under twenty-five.</a:t>
            </a:r>
          </a:p>
          <a:p>
            <a:pPr algn="l">
              <a:spcBef>
                <a:spcPct val="50000"/>
              </a:spcBef>
            </a:pPr>
            <a:r>
              <a:rPr lang="en-US" altLang="zh-CN" b="1">
                <a:solidFill>
                  <a:srgbClr val="15120D"/>
                </a:solidFill>
              </a:rPr>
              <a:t>(A boy and girl are playing tennis.)</a:t>
            </a:r>
          </a:p>
          <a:p>
            <a:pPr algn="l">
              <a:spcBef>
                <a:spcPct val="50000"/>
              </a:spcBef>
            </a:pPr>
            <a:r>
              <a:rPr lang="en-US" altLang="zh-CN" b="1">
                <a:solidFill>
                  <a:srgbClr val="15120D"/>
                </a:solidFill>
              </a:rPr>
              <a:t>3)A B </a:t>
            </a:r>
            <a:r>
              <a:rPr lang="zh-CN" altLang="en-US" b="1">
                <a:solidFill>
                  <a:srgbClr val="15120D"/>
                </a:solidFill>
              </a:rPr>
              <a:t>之前有</a:t>
            </a:r>
            <a:r>
              <a:rPr lang="en-US" altLang="zh-CN" b="1">
                <a:solidFill>
                  <a:srgbClr val="15120D"/>
                </a:solidFill>
              </a:rPr>
              <a:t>each, every, many a, no</a:t>
            </a:r>
            <a:r>
              <a:rPr lang="zh-CN" altLang="en-US" b="1">
                <a:solidFill>
                  <a:srgbClr val="15120D"/>
                </a:solidFill>
              </a:rPr>
              <a:t>等修饰语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0" y="304800"/>
            <a:ext cx="12192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Each boy and each girl is invited.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Every boy and every girl is invited.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No boy and no girl is there now.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Many a boy and many a girl has been invited.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4) A B</a:t>
            </a:r>
            <a:r>
              <a:rPr lang="zh-CN" altLang="en-US" b="1">
                <a:solidFill>
                  <a:srgbClr val="15120D"/>
                </a:solidFill>
              </a:rPr>
              <a:t>为两个不可分的东西时，谓语动词用单数</a:t>
            </a:r>
            <a:r>
              <a:rPr lang="en-US" altLang="zh-CN" b="1">
                <a:solidFill>
                  <a:srgbClr val="15120D"/>
                </a:solidFill>
              </a:rPr>
              <a:t>a knife and fork,whisky and soda, fish and chip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A law and rule about protecting environment has been drawn up.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Bread and butter is nutritious.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2. </a:t>
            </a:r>
            <a:r>
              <a:rPr lang="zh-CN" altLang="en-US" b="1">
                <a:solidFill>
                  <a:srgbClr val="15120D"/>
                </a:solidFill>
              </a:rPr>
              <a:t>由</a:t>
            </a:r>
            <a:r>
              <a:rPr lang="en-US" altLang="zh-CN" b="1">
                <a:solidFill>
                  <a:srgbClr val="15120D"/>
                </a:solidFill>
              </a:rPr>
              <a:t>or; not only…but (also)…; either…or; neither…nor</a:t>
            </a:r>
            <a:r>
              <a:rPr lang="zh-CN" altLang="en-US" b="1">
                <a:solidFill>
                  <a:srgbClr val="15120D"/>
                </a:solidFill>
              </a:rPr>
              <a:t>连接主语时，谓语的人称和数与靠近的主语一致（在叙述句与</a:t>
            </a:r>
            <a:r>
              <a:rPr lang="en-US" altLang="zh-CN" b="1">
                <a:solidFill>
                  <a:srgbClr val="15120D"/>
                </a:solidFill>
              </a:rPr>
              <a:t>B</a:t>
            </a:r>
            <a:r>
              <a:rPr lang="zh-CN" altLang="en-US" b="1">
                <a:solidFill>
                  <a:srgbClr val="15120D"/>
                </a:solidFill>
              </a:rPr>
              <a:t>一致，在疑问句与</a:t>
            </a:r>
            <a:r>
              <a:rPr lang="en-US" altLang="zh-CN" b="1">
                <a:solidFill>
                  <a:srgbClr val="15120D"/>
                </a:solidFill>
              </a:rPr>
              <a:t>A</a:t>
            </a:r>
            <a:r>
              <a:rPr lang="zh-CN" altLang="en-US" b="1">
                <a:solidFill>
                  <a:srgbClr val="15120D"/>
                </a:solidFill>
              </a:rPr>
              <a:t>一致）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Either you or I am mad.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Neither you nor he is naughty.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Not only the farmer but also his family were friendly to me.</a:t>
            </a:r>
          </a:p>
          <a:p>
            <a:pPr marL="457200" indent="-457200" algn="l">
              <a:buFontTx/>
              <a:buAutoNum type="arabicPeriod" startAt="3"/>
            </a:pPr>
            <a:r>
              <a:rPr lang="zh-CN" altLang="en-US" b="1">
                <a:solidFill>
                  <a:srgbClr val="15120D"/>
                </a:solidFill>
              </a:rPr>
              <a:t>当主语后跟有</a:t>
            </a:r>
            <a:r>
              <a:rPr lang="en-US" altLang="zh-CN" b="1">
                <a:solidFill>
                  <a:srgbClr val="15120D"/>
                </a:solidFill>
              </a:rPr>
              <a:t>with, along with, together with, besides, except, like, including, as well as, rather than</a:t>
            </a:r>
            <a:r>
              <a:rPr lang="zh-CN" altLang="en-US" b="1">
                <a:solidFill>
                  <a:srgbClr val="15120D"/>
                </a:solidFill>
              </a:rPr>
              <a:t>等词时，谓语动词不受词组的影响，仅和第一个主语保持一致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395818" y="381000"/>
            <a:ext cx="11796183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All but one were here just now.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A library with five thousand books is offered to nation as a gift.     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She as well as the other girls is going to another supermarket.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The father, rather than the brothers, is responsible.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A peasant together with some soldiers is about to help us.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altLang="zh-CN" b="1">
                <a:solidFill>
                  <a:srgbClr val="15120D"/>
                </a:solidFill>
              </a:rPr>
              <a:t>                   </a:t>
            </a:r>
            <a:r>
              <a:rPr lang="zh-CN" altLang="en-US" b="1">
                <a:solidFill>
                  <a:srgbClr val="15120D"/>
                </a:solidFill>
              </a:rPr>
              <a:t>单一主语的情况</a:t>
            </a:r>
          </a:p>
          <a:p>
            <a:pPr marL="457200" indent="-457200" algn="l">
              <a:buFont typeface="Wingdings" pitchFamily="2" charset="2"/>
              <a:buNone/>
            </a:pPr>
            <a:r>
              <a:rPr lang="en-US" altLang="zh-CN" b="1">
                <a:solidFill>
                  <a:srgbClr val="15120D"/>
                </a:solidFill>
              </a:rPr>
              <a:t>1.</a:t>
            </a:r>
            <a:r>
              <a:rPr lang="zh-CN" altLang="en-US" b="1">
                <a:solidFill>
                  <a:srgbClr val="15120D"/>
                </a:solidFill>
              </a:rPr>
              <a:t>以复数形式结尾的名词作主语时和谓语的一致关系</a:t>
            </a:r>
          </a:p>
          <a:p>
            <a:pPr marL="457200" indent="-457200" algn="l">
              <a:buFont typeface="Wingdings" pitchFamily="2" charset="2"/>
              <a:buAutoNum type="arabicParenR"/>
            </a:pPr>
            <a:r>
              <a:rPr lang="zh-CN" altLang="en-US" b="1">
                <a:solidFill>
                  <a:srgbClr val="15120D"/>
                </a:solidFill>
              </a:rPr>
              <a:t>有些表示学科名称的词如</a:t>
            </a:r>
          </a:p>
          <a:p>
            <a:pPr marL="457200" indent="-457200" algn="l">
              <a:buFont typeface="Wingdings" pitchFamily="2" charset="2"/>
              <a:buNone/>
            </a:pPr>
            <a:r>
              <a:rPr lang="zh-CN" altLang="en-US" b="1">
                <a:solidFill>
                  <a:srgbClr val="15120D"/>
                </a:solidFill>
              </a:rPr>
              <a:t>  </a:t>
            </a:r>
            <a:r>
              <a:rPr lang="en-US" altLang="zh-CN" b="1">
                <a:solidFill>
                  <a:srgbClr val="15120D"/>
                </a:solidFill>
              </a:rPr>
              <a:t>physics, maths, economics, news, means, works,</a:t>
            </a:r>
          </a:p>
          <a:p>
            <a:pPr marL="457200" indent="-457200" algn="l">
              <a:buFont typeface="Wingdings" pitchFamily="2" charset="2"/>
              <a:buNone/>
            </a:pPr>
            <a:r>
              <a:rPr lang="en-US" altLang="zh-CN" b="1">
                <a:solidFill>
                  <a:srgbClr val="15120D"/>
                </a:solidFill>
              </a:rPr>
              <a:t>Physics is very important.</a:t>
            </a:r>
          </a:p>
          <a:p>
            <a:pPr marL="457200" indent="-457200" algn="l">
              <a:buFont typeface="Wingdings" pitchFamily="2" charset="2"/>
              <a:buNone/>
            </a:pPr>
            <a:r>
              <a:rPr lang="en-US" altLang="zh-CN" b="1">
                <a:solidFill>
                  <a:srgbClr val="15120D"/>
                </a:solidFill>
              </a:rPr>
              <a:t>Every means has been tried.</a:t>
            </a:r>
          </a:p>
          <a:p>
            <a:pPr marL="457200" indent="-457200" algn="l">
              <a:buFont typeface="Wingdings" pitchFamily="2" charset="2"/>
              <a:buNone/>
            </a:pPr>
            <a:r>
              <a:rPr lang="en-US" altLang="zh-CN" b="1">
                <a:solidFill>
                  <a:srgbClr val="15120D"/>
                </a:solidFill>
              </a:rPr>
              <a:t>Here is the news.</a:t>
            </a:r>
          </a:p>
          <a:p>
            <a:pPr marL="457200" indent="-457200" algn="l">
              <a:buFont typeface="Wingdings" pitchFamily="2" charset="2"/>
              <a:buNone/>
            </a:pPr>
            <a:r>
              <a:rPr lang="en-US" altLang="zh-CN" b="1">
                <a:solidFill>
                  <a:srgbClr val="15120D"/>
                </a:solidFill>
              </a:rPr>
              <a:t>2)</a:t>
            </a:r>
            <a:r>
              <a:rPr lang="zh-CN" altLang="en-US" b="1">
                <a:solidFill>
                  <a:srgbClr val="15120D"/>
                </a:solidFill>
              </a:rPr>
              <a:t>表示双部分工具的名称、衣服名称等作主语时，谓语用复数</a:t>
            </a:r>
          </a:p>
          <a:p>
            <a:pPr marL="457200" indent="-457200" algn="l">
              <a:buFont typeface="Wingdings" pitchFamily="2" charset="2"/>
              <a:buNone/>
            </a:pPr>
            <a:r>
              <a:rPr lang="zh-CN" altLang="en-US" b="1">
                <a:solidFill>
                  <a:srgbClr val="15120D"/>
                </a:solidFill>
              </a:rPr>
              <a:t> </a:t>
            </a:r>
            <a:r>
              <a:rPr lang="en-US" altLang="zh-CN" b="1">
                <a:solidFill>
                  <a:srgbClr val="15120D"/>
                </a:solidFill>
              </a:rPr>
              <a:t>trousers/pants, shoes, glasses. scissors, goods, clothes. </a:t>
            </a:r>
            <a:r>
              <a:rPr lang="zh-CN" altLang="en-US" b="1">
                <a:solidFill>
                  <a:srgbClr val="15120D"/>
                </a:solidFill>
              </a:rPr>
              <a:t>如果这些词</a:t>
            </a:r>
          </a:p>
          <a:p>
            <a:pPr marL="457200" indent="-457200" algn="l">
              <a:buFont typeface="Wingdings" pitchFamily="2" charset="2"/>
              <a:buNone/>
            </a:pPr>
            <a:r>
              <a:rPr lang="zh-CN" altLang="en-US" b="1">
                <a:solidFill>
                  <a:srgbClr val="15120D"/>
                </a:solidFill>
              </a:rPr>
              <a:t>由</a:t>
            </a:r>
            <a:r>
              <a:rPr lang="en-US" altLang="zh-CN" b="1">
                <a:solidFill>
                  <a:srgbClr val="15120D"/>
                </a:solidFill>
              </a:rPr>
              <a:t>pair (suit, piece, series, kind)+of</a:t>
            </a:r>
            <a:r>
              <a:rPr lang="zh-CN" altLang="en-US" b="1">
                <a:solidFill>
                  <a:srgbClr val="15120D"/>
                </a:solidFill>
              </a:rPr>
              <a:t>修饰时，谓语动词要用单数</a:t>
            </a:r>
          </a:p>
          <a:p>
            <a:pPr marL="457200" indent="-457200" algn="l">
              <a:buFont typeface="Wingdings" pitchFamily="2" charset="2"/>
              <a:buNone/>
            </a:pPr>
            <a:r>
              <a:rPr lang="en-US" altLang="zh-CN" b="1">
                <a:solidFill>
                  <a:srgbClr val="15120D"/>
                </a:solidFill>
              </a:rPr>
              <a:t>My trousers are white and his clothes are black.</a:t>
            </a:r>
          </a:p>
          <a:p>
            <a:pPr marL="457200" indent="-457200" algn="l">
              <a:buFont typeface="Wingdings" pitchFamily="2" charset="2"/>
              <a:buNone/>
            </a:pPr>
            <a:r>
              <a:rPr lang="en-US" altLang="zh-CN" b="1">
                <a:solidFill>
                  <a:srgbClr val="15120D"/>
                </a:solidFill>
              </a:rPr>
              <a:t>All the goods are very expensive.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0" y="41275"/>
            <a:ext cx="12304184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A pair of scissors is lying in that drawer.</a:t>
            </a:r>
          </a:p>
          <a:p>
            <a:pPr marL="457200" indent="-457200" algn="l"/>
            <a:r>
              <a:rPr lang="zh-CN" altLang="en-US" b="1">
                <a:solidFill>
                  <a:srgbClr val="15120D"/>
                </a:solidFill>
              </a:rPr>
              <a:t>但</a:t>
            </a:r>
            <a:r>
              <a:rPr lang="en-US" altLang="zh-CN" b="1">
                <a:solidFill>
                  <a:srgbClr val="15120D"/>
                </a:solidFill>
              </a:rPr>
              <a:t>these kinds of glasses are popular this summer.                               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2 </a:t>
            </a:r>
            <a:r>
              <a:rPr lang="zh-CN" altLang="en-US" b="1">
                <a:solidFill>
                  <a:srgbClr val="15120D"/>
                </a:solidFill>
              </a:rPr>
              <a:t>动名词、不定式、从句作主语时，谓语动词一般要用单数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To see is to believe.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Swimming is a good way to keep healthy.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Who is her father is not known.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3.</a:t>
            </a:r>
            <a:r>
              <a:rPr lang="zh-CN" altLang="en-US" b="1">
                <a:solidFill>
                  <a:srgbClr val="15120D"/>
                </a:solidFill>
              </a:rPr>
              <a:t>集体名词作主语时</a:t>
            </a:r>
          </a:p>
          <a:p>
            <a:pPr marL="457200" indent="-457200" algn="l">
              <a:buFontTx/>
              <a:buAutoNum type="arabicParenR"/>
            </a:pPr>
            <a:r>
              <a:rPr lang="en-US" altLang="zh-CN" b="1">
                <a:solidFill>
                  <a:srgbClr val="15120D"/>
                </a:solidFill>
              </a:rPr>
              <a:t>mankind/humanity/man</a:t>
            </a:r>
            <a:r>
              <a:rPr lang="zh-CN" altLang="en-US" b="1">
                <a:solidFill>
                  <a:srgbClr val="15120D"/>
                </a:solidFill>
              </a:rPr>
              <a:t>作主语时，谓语动词一般用单数形式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Only man knows how to cook.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2)</a:t>
            </a:r>
            <a:r>
              <a:rPr lang="zh-CN" altLang="en-US" b="1">
                <a:solidFill>
                  <a:srgbClr val="15120D"/>
                </a:solidFill>
              </a:rPr>
              <a:t>由</a:t>
            </a:r>
            <a:r>
              <a:rPr lang="en-US" altLang="zh-CN" b="1">
                <a:solidFill>
                  <a:srgbClr val="15120D"/>
                </a:solidFill>
              </a:rPr>
              <a:t>people, police, cattle, youth</a:t>
            </a:r>
            <a:r>
              <a:rPr lang="zh-CN" altLang="en-US" b="1">
                <a:solidFill>
                  <a:srgbClr val="15120D"/>
                </a:solidFill>
              </a:rPr>
              <a:t>作主语时，谓语动词用复数形式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The cattle are grazing in the field.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The youth of our country are happier than the other people.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3) family, crowd, class, public, enemy</a:t>
            </a:r>
            <a:r>
              <a:rPr lang="zh-CN" altLang="en-US" b="1">
                <a:solidFill>
                  <a:srgbClr val="15120D"/>
                </a:solidFill>
              </a:rPr>
              <a:t>若看作整体，单数；若看作</a:t>
            </a:r>
          </a:p>
          <a:p>
            <a:pPr marL="457200" indent="-457200" algn="l"/>
            <a:r>
              <a:rPr lang="zh-CN" altLang="en-US" b="1">
                <a:solidFill>
                  <a:srgbClr val="15120D"/>
                </a:solidFill>
              </a:rPr>
              <a:t>个体，复数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Our class is very diligent.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When I came into the room, his family(the members)were watching TV</a:t>
            </a:r>
          </a:p>
          <a:p>
            <a:pPr marL="457200" indent="-457200" algn="l"/>
            <a:r>
              <a:rPr lang="en-US" altLang="zh-CN" b="1">
                <a:solidFill>
                  <a:srgbClr val="15120D"/>
                </a:solidFill>
              </a:rPr>
              <a:t>A group is coming to the zoo.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381001" y="285751"/>
            <a:ext cx="664797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b="1">
                <a:solidFill>
                  <a:srgbClr val="15120D"/>
                </a:solidFill>
              </a:rPr>
              <a:t>3.</a:t>
            </a:r>
            <a:r>
              <a:rPr lang="zh-CN" altLang="en-US" b="1">
                <a:solidFill>
                  <a:srgbClr val="15120D"/>
                </a:solidFill>
              </a:rPr>
              <a:t>其它情况                                                                                     </a:t>
            </a:r>
          </a:p>
          <a:p>
            <a:pPr algn="l"/>
            <a:r>
              <a:rPr lang="en-US" altLang="zh-CN" b="1">
                <a:solidFill>
                  <a:srgbClr val="15120D"/>
                </a:solidFill>
              </a:rPr>
              <a:t>1 </a:t>
            </a:r>
            <a:r>
              <a:rPr lang="zh-CN" altLang="en-US" b="1">
                <a:solidFill>
                  <a:srgbClr val="15120D"/>
                </a:solidFill>
              </a:rPr>
              <a:t>主语为表示时间、距离、长度、价值、金额等复数名词时</a:t>
            </a:r>
          </a:p>
          <a:p>
            <a:pPr algn="l"/>
            <a:r>
              <a:rPr lang="en-US" altLang="zh-CN" b="1">
                <a:solidFill>
                  <a:srgbClr val="15120D"/>
                </a:solidFill>
              </a:rPr>
              <a:t>Ten years is a short time.</a:t>
            </a:r>
          </a:p>
          <a:p>
            <a:pPr algn="l"/>
            <a:r>
              <a:rPr lang="en-US" altLang="zh-CN" b="1">
                <a:solidFill>
                  <a:srgbClr val="15120D"/>
                </a:solidFill>
              </a:rPr>
              <a:t>300 dollars is a lot of money.</a:t>
            </a:r>
          </a:p>
          <a:p>
            <a:pPr algn="l"/>
            <a:r>
              <a:rPr lang="en-US" altLang="zh-CN" b="1">
                <a:solidFill>
                  <a:srgbClr val="15120D"/>
                </a:solidFill>
              </a:rPr>
              <a:t>2. </a:t>
            </a:r>
            <a:r>
              <a:rPr lang="zh-CN" altLang="en-US" b="1">
                <a:solidFill>
                  <a:srgbClr val="15120D"/>
                </a:solidFill>
              </a:rPr>
              <a:t>定语从句中的主谓一致</a:t>
            </a:r>
            <a:endParaRPr lang="en-US" altLang="zh-CN" b="1">
              <a:solidFill>
                <a:srgbClr val="15120D"/>
              </a:solidFill>
            </a:endParaRPr>
          </a:p>
          <a:p>
            <a:pPr algn="l"/>
            <a:r>
              <a:rPr lang="en-US" altLang="zh-CN" b="1">
                <a:solidFill>
                  <a:srgbClr val="15120D"/>
                </a:solidFill>
              </a:rPr>
              <a:t>He was one of the students who were praised at the meeting.</a:t>
            </a:r>
          </a:p>
          <a:p>
            <a:pPr algn="l"/>
            <a:r>
              <a:rPr lang="en-US" altLang="zh-CN" b="1">
                <a:solidFill>
                  <a:srgbClr val="15120D"/>
                </a:solidFill>
              </a:rPr>
              <a:t>He was the only/very one of the students who was praised at the</a:t>
            </a:r>
          </a:p>
          <a:p>
            <a:pPr algn="l"/>
            <a:r>
              <a:rPr lang="en-US" altLang="zh-CN" b="1">
                <a:solidFill>
                  <a:srgbClr val="15120D"/>
                </a:solidFill>
              </a:rPr>
              <a:t> meeting. </a:t>
            </a:r>
          </a:p>
          <a:p>
            <a:pPr algn="l"/>
            <a:r>
              <a:rPr lang="en-US" altLang="zh-CN" b="1">
                <a:solidFill>
                  <a:srgbClr val="15120D"/>
                </a:solidFill>
              </a:rPr>
              <a:t>3. </a:t>
            </a:r>
            <a:r>
              <a:rPr lang="zh-CN" altLang="en-US" b="1">
                <a:solidFill>
                  <a:srgbClr val="15120D"/>
                </a:solidFill>
              </a:rPr>
              <a:t>表示几分之几，百分之几，其余的，根据后面的名词的单复数</a:t>
            </a:r>
            <a:endParaRPr lang="en-US" altLang="zh-CN" b="1">
              <a:solidFill>
                <a:srgbClr val="15120D"/>
              </a:solidFill>
            </a:endParaRPr>
          </a:p>
          <a:p>
            <a:pPr algn="l"/>
            <a:r>
              <a:rPr lang="en-US" altLang="zh-CN" b="1">
                <a:solidFill>
                  <a:srgbClr val="15120D"/>
                </a:solidFill>
              </a:rPr>
              <a:t>The factory used three fifths of the new materials, the rest of which</a:t>
            </a:r>
          </a:p>
          <a:p>
            <a:pPr algn="l"/>
            <a:r>
              <a:rPr lang="en-US" altLang="zh-CN" b="1">
                <a:solidFill>
                  <a:srgbClr val="15120D"/>
                </a:solidFill>
              </a:rPr>
              <a:t>were saved for other purposes.</a:t>
            </a:r>
          </a:p>
          <a:p>
            <a:pPr algn="l"/>
            <a:endParaRPr lang="en-US" altLang="zh-CN" b="1">
              <a:solidFill>
                <a:srgbClr val="15120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mIwNjQzMTYwZDE2N2FhMmI1OTc3YjkyMDBhMTY3YjI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731</Words>
  <Application>WPS 演示</Application>
  <PresentationFormat>自定义</PresentationFormat>
  <Paragraphs>68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幻灯片 1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钱春阳</dc:creator>
  <cp:lastModifiedBy>YYQ</cp:lastModifiedBy>
  <cp:revision>41</cp:revision>
  <dcterms:created xsi:type="dcterms:W3CDTF">2022-11-16T02:19:00Z</dcterms:created>
  <dcterms:modified xsi:type="dcterms:W3CDTF">2023-01-09T08:23:19Z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72C69ABF20044AE0A347352642795210</vt:lpwstr>
  </property>
  <property fmtid="{D5CDD505-2E9C-101B-9397-08002B2CF9AE}" pid="3" name="KSOProductBuildVer">
    <vt:lpwstr>2052-11.1.0.12651</vt:lpwstr>
  </property>
</Properties>
</file>