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61" r:id="rId6"/>
    <p:sldId id="260" r:id="rId7"/>
    <p:sldId id="263" r:id="rId8"/>
    <p:sldId id="264" r:id="rId9"/>
    <p:sldId id="265" r:id="rId10"/>
    <p:sldId id="266" r:id="rId11"/>
    <p:sldId id="267" r:id="rId12"/>
    <p:sldId id="276" r:id="rId13"/>
    <p:sldId id="268" r:id="rId14"/>
    <p:sldId id="277" r:id="rId15"/>
    <p:sldId id="278" r:id="rId16"/>
    <p:sldId id="279" r:id="rId17"/>
    <p:sldId id="270" r:id="rId18"/>
    <p:sldId id="269" r:id="rId19"/>
    <p:sldId id="273" r:id="rId20"/>
    <p:sldId id="272" r:id="rId21"/>
    <p:sldId id="280" r:id="rId22"/>
    <p:sldId id="281" r:id="rId23"/>
    <p:sldId id="271" r:id="rId24"/>
    <p:sldId id="282" r:id="rId25"/>
    <p:sldId id="283" r:id="rId26"/>
    <p:sldId id="284" r:id="rId27"/>
    <p:sldId id="285" r:id="rId28"/>
    <p:sldId id="286" r:id="rId29"/>
    <p:sldId id="287" r:id="rId30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98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67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3"/>
          <a:stretch>
            <a:fillRect/>
          </a:stretch>
        </p:blipFill>
        <p:spPr>
          <a:xfrm>
            <a:off x="1" y="0"/>
            <a:ext cx="12192000" cy="6843486"/>
          </a:xfrm>
          <a:prstGeom prst="rect">
            <a:avLst/>
          </a:prstGeom>
        </p:spPr>
      </p:pic>
      <p:sp>
        <p:nvSpPr>
          <p:cNvPr id="12" name="矩形: 一个圆顶角，剪去另一个顶角 11"/>
          <p:cNvSpPr/>
          <p:nvPr userDrawn="1"/>
        </p:nvSpPr>
        <p:spPr>
          <a:xfrm flipH="1" flipV="1">
            <a:off x="566057" y="656772"/>
            <a:ext cx="11059886" cy="5544457"/>
          </a:xfrm>
          <a:prstGeom prst="snipRoundRect">
            <a:avLst>
              <a:gd name="adj1" fmla="val 0"/>
              <a:gd name="adj2" fmla="val 28185"/>
            </a:avLst>
          </a:prstGeom>
          <a:solidFill>
            <a:schemeClr val="bg1"/>
          </a:solidFill>
          <a:ln w="101600">
            <a:solidFill>
              <a:srgbClr val="0B5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F08D-E1DB-4A64-A5FC-E01966F499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57C-9A3C-4104-8883-61C455C6CC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F08D-E1DB-4A64-A5FC-E01966F499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57C-9A3C-4104-8883-61C455C6CC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F08D-E1DB-4A64-A5FC-E01966F499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57C-9A3C-4104-8883-61C455C6CC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F08D-E1DB-4A64-A5FC-E01966F499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57C-9A3C-4104-8883-61C455C6CC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F08D-E1DB-4A64-A5FC-E01966F499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57C-9A3C-4104-8883-61C455C6CC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F08D-E1DB-4A64-A5FC-E01966F499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57C-9A3C-4104-8883-61C455C6CC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3"/>
          <a:stretch>
            <a:fillRect/>
          </a:stretch>
        </p:blipFill>
        <p:spPr>
          <a:xfrm>
            <a:off x="1" y="0"/>
            <a:ext cx="12192000" cy="6843486"/>
          </a:xfrm>
          <a:prstGeom prst="rect">
            <a:avLst/>
          </a:prstGeom>
        </p:spPr>
      </p:pic>
      <p:sp>
        <p:nvSpPr>
          <p:cNvPr id="12" name="矩形: 一个圆顶角，剪去另一个顶角 11"/>
          <p:cNvSpPr/>
          <p:nvPr userDrawn="1"/>
        </p:nvSpPr>
        <p:spPr>
          <a:xfrm flipH="1" flipV="1">
            <a:off x="566057" y="656772"/>
            <a:ext cx="11059886" cy="5544457"/>
          </a:xfrm>
          <a:prstGeom prst="snipRoundRect">
            <a:avLst>
              <a:gd name="adj1" fmla="val 0"/>
              <a:gd name="adj2" fmla="val 28185"/>
            </a:avLst>
          </a:prstGeom>
          <a:solidFill>
            <a:schemeClr val="bg1"/>
          </a:solidFill>
          <a:ln w="101600">
            <a:solidFill>
              <a:srgbClr val="0B5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9681025" y="565698"/>
            <a:ext cx="2010227" cy="1467753"/>
            <a:chOff x="9702797" y="565698"/>
            <a:chExt cx="2010227" cy="1467753"/>
          </a:xfrm>
        </p:grpSpPr>
        <p:sp>
          <p:nvSpPr>
            <p:cNvPr id="14" name="直角三角形 13"/>
            <p:cNvSpPr/>
            <p:nvPr userDrawn="1"/>
          </p:nvSpPr>
          <p:spPr>
            <a:xfrm flipH="1" flipV="1">
              <a:off x="9702797" y="687251"/>
              <a:ext cx="1944917" cy="1346200"/>
            </a:xfrm>
            <a:prstGeom prst="rtTriangle">
              <a:avLst/>
            </a:prstGeom>
            <a:solidFill>
              <a:srgbClr val="0B5D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 userDrawn="1"/>
          </p:nvSpPr>
          <p:spPr>
            <a:xfrm>
              <a:off x="10312215" y="565708"/>
              <a:ext cx="1335313" cy="988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50000"/>
                </a:lnSpc>
                <a:defRPr/>
              </a:pPr>
              <a:r>
                <a:rPr kumimoji="0" lang="en-US" altLang="zh-CN" sz="4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n-ea"/>
                  <a:sym typeface="+mn-lt"/>
                </a:rPr>
                <a:t>02</a:t>
              </a:r>
              <a:endPara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9927770" y="565698"/>
              <a:ext cx="1785254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50000"/>
                </a:lnSpc>
                <a:defRPr/>
              </a:pPr>
              <a:r>
                <a:rPr kumimoji="0" lang="en-US" altLang="zh-CN" sz="24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n-ea"/>
                  <a:sym typeface="+mn-lt"/>
                </a:rPr>
                <a:t> </a:t>
              </a:r>
              <a:endParaRPr kumimoji="0" lang="en-US" altLang="zh-CN" sz="24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3"/>
          <a:stretch>
            <a:fillRect/>
          </a:stretch>
        </p:blipFill>
        <p:spPr>
          <a:xfrm>
            <a:off x="1" y="0"/>
            <a:ext cx="12192000" cy="6843486"/>
          </a:xfrm>
          <a:prstGeom prst="rect">
            <a:avLst/>
          </a:prstGeom>
        </p:spPr>
      </p:pic>
      <p:sp>
        <p:nvSpPr>
          <p:cNvPr id="12" name="矩形: 一个圆顶角，剪去另一个顶角 11"/>
          <p:cNvSpPr/>
          <p:nvPr userDrawn="1"/>
        </p:nvSpPr>
        <p:spPr>
          <a:xfrm flipH="1" flipV="1">
            <a:off x="566057" y="656772"/>
            <a:ext cx="11059886" cy="5544457"/>
          </a:xfrm>
          <a:prstGeom prst="snipRoundRect">
            <a:avLst>
              <a:gd name="adj1" fmla="val 0"/>
              <a:gd name="adj2" fmla="val 28185"/>
            </a:avLst>
          </a:prstGeom>
          <a:solidFill>
            <a:schemeClr val="bg1"/>
          </a:solidFill>
          <a:ln w="101600">
            <a:solidFill>
              <a:srgbClr val="0B5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9681025" y="538403"/>
            <a:ext cx="1944917" cy="1495048"/>
            <a:chOff x="9702797" y="538403"/>
            <a:chExt cx="1944917" cy="1495048"/>
          </a:xfrm>
        </p:grpSpPr>
        <p:sp>
          <p:nvSpPr>
            <p:cNvPr id="14" name="直角三角形 13"/>
            <p:cNvSpPr/>
            <p:nvPr userDrawn="1"/>
          </p:nvSpPr>
          <p:spPr>
            <a:xfrm flipH="1" flipV="1">
              <a:off x="9702797" y="687251"/>
              <a:ext cx="1944917" cy="1346200"/>
            </a:xfrm>
            <a:prstGeom prst="rtTriangle">
              <a:avLst/>
            </a:prstGeom>
            <a:solidFill>
              <a:srgbClr val="0B5D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 userDrawn="1"/>
          </p:nvSpPr>
          <p:spPr>
            <a:xfrm>
              <a:off x="10312215" y="538403"/>
              <a:ext cx="1335313" cy="988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50000"/>
                </a:lnSpc>
                <a:defRPr/>
              </a:pP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3"/>
          <a:stretch>
            <a:fillRect/>
          </a:stretch>
        </p:blipFill>
        <p:spPr>
          <a:xfrm>
            <a:off x="1" y="0"/>
            <a:ext cx="12192000" cy="6843486"/>
          </a:xfrm>
          <a:prstGeom prst="rect">
            <a:avLst/>
          </a:prstGeom>
        </p:spPr>
      </p:pic>
      <p:sp>
        <p:nvSpPr>
          <p:cNvPr id="12" name="矩形: 一个圆顶角，剪去另一个顶角 11"/>
          <p:cNvSpPr/>
          <p:nvPr userDrawn="1"/>
        </p:nvSpPr>
        <p:spPr>
          <a:xfrm flipH="1" flipV="1">
            <a:off x="566057" y="656772"/>
            <a:ext cx="11059886" cy="5544457"/>
          </a:xfrm>
          <a:prstGeom prst="snipRoundRect">
            <a:avLst>
              <a:gd name="adj1" fmla="val 0"/>
              <a:gd name="adj2" fmla="val 28185"/>
            </a:avLst>
          </a:prstGeom>
          <a:solidFill>
            <a:schemeClr val="bg1"/>
          </a:solidFill>
          <a:ln w="101600">
            <a:solidFill>
              <a:srgbClr val="0B5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3"/>
          <a:stretch>
            <a:fillRect/>
          </a:stretch>
        </p:blipFill>
        <p:spPr>
          <a:xfrm>
            <a:off x="1" y="0"/>
            <a:ext cx="12192000" cy="6843486"/>
          </a:xfrm>
          <a:prstGeom prst="rect">
            <a:avLst/>
          </a:prstGeom>
        </p:spPr>
      </p:pic>
      <p:sp>
        <p:nvSpPr>
          <p:cNvPr id="12" name="矩形: 一个圆顶角，剪去另一个顶角 11"/>
          <p:cNvSpPr/>
          <p:nvPr userDrawn="1"/>
        </p:nvSpPr>
        <p:spPr>
          <a:xfrm flipH="1" flipV="1">
            <a:off x="566057" y="656772"/>
            <a:ext cx="11059886" cy="5544457"/>
          </a:xfrm>
          <a:prstGeom prst="snipRoundRect">
            <a:avLst>
              <a:gd name="adj1" fmla="val 0"/>
              <a:gd name="adj2" fmla="val 28185"/>
            </a:avLst>
          </a:prstGeom>
          <a:solidFill>
            <a:schemeClr val="bg1"/>
          </a:solidFill>
          <a:ln w="101600">
            <a:solidFill>
              <a:srgbClr val="0B5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F08D-E1DB-4A64-A5FC-E01966F499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57C-9A3C-4104-8883-61C455C6CCBF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5200340" y="2456894"/>
            <a:ext cx="3203798" cy="165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3600" i="0" u="none" strike="noStrike" kern="1200" cap="none" spc="0" normalizeH="0" baseline="0" noProof="0">
                <a:ln>
                  <a:noFill/>
                </a:ln>
                <a:solidFill>
                  <a:srgbClr val="2491EA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教学分析</a:t>
            </a:r>
            <a:endParaRPr kumimoji="0" lang="en-US" altLang="zh-CN" sz="3600" i="0" u="none" strike="noStrike" kern="1200" cap="none" spc="0" normalizeH="0" baseline="0" noProof="0">
              <a:ln>
                <a:noFill/>
              </a:ln>
              <a:solidFill>
                <a:srgbClr val="2491EA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3600">
                <a:solidFill>
                  <a:srgbClr val="2491EA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教学策略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rgbClr val="2491EA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8260785" y="2456894"/>
            <a:ext cx="3203798" cy="165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3600">
                <a:solidFill>
                  <a:srgbClr val="2491EA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教学过程</a:t>
            </a:r>
            <a:endParaRPr lang="en-US" altLang="zh-CN" sz="3600">
              <a:solidFill>
                <a:srgbClr val="2491EA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3600">
                <a:solidFill>
                  <a:srgbClr val="2491EA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教学反思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rgbClr val="2491EA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F08D-E1DB-4A64-A5FC-E01966F499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57C-9A3C-4104-8883-61C455C6CC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F08D-E1DB-4A64-A5FC-E01966F499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57C-9A3C-4104-8883-61C455C6CC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F08D-E1DB-4A64-A5FC-E01966F499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57C-9A3C-4104-8883-61C455C6CC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BF08D-E1DB-4A64-A5FC-E01966F499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2157C-9A3C-4104-8883-61C455C6CCB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3.jpeg"/><Relationship Id="rId3" Type="http://schemas.openxmlformats.org/officeDocument/2006/relationships/tags" Target="../tags/tag10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2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jpeg"/><Relationship Id="rId8" Type="http://schemas.openxmlformats.org/officeDocument/2006/relationships/tags" Target="../tags/tag17.xml"/><Relationship Id="rId7" Type="http://schemas.openxmlformats.org/officeDocument/2006/relationships/image" Target="../media/image35.jpeg"/><Relationship Id="rId6" Type="http://schemas.openxmlformats.org/officeDocument/2006/relationships/tags" Target="../tags/tag16.xml"/><Relationship Id="rId5" Type="http://schemas.openxmlformats.org/officeDocument/2006/relationships/image" Target="../media/image34.jpeg"/><Relationship Id="rId4" Type="http://schemas.openxmlformats.org/officeDocument/2006/relationships/tags" Target="../tags/tag15.xml"/><Relationship Id="rId3" Type="http://schemas.openxmlformats.org/officeDocument/2006/relationships/image" Target="../media/image33.jpeg"/><Relationship Id="rId2" Type="http://schemas.openxmlformats.org/officeDocument/2006/relationships/tags" Target="../tags/tag14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image" Target="../media/image40.jpeg"/><Relationship Id="rId7" Type="http://schemas.openxmlformats.org/officeDocument/2006/relationships/tags" Target="../tags/tag21.xml"/><Relationship Id="rId6" Type="http://schemas.openxmlformats.org/officeDocument/2006/relationships/image" Target="../media/image39.jpeg"/><Relationship Id="rId5" Type="http://schemas.openxmlformats.org/officeDocument/2006/relationships/tags" Target="../tags/tag20.xml"/><Relationship Id="rId4" Type="http://schemas.openxmlformats.org/officeDocument/2006/relationships/image" Target="../media/image38.jpeg"/><Relationship Id="rId3" Type="http://schemas.openxmlformats.org/officeDocument/2006/relationships/tags" Target="../tags/tag19.xml"/><Relationship Id="rId2" Type="http://schemas.openxmlformats.org/officeDocument/2006/relationships/image" Target="../media/image37.jpeg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25.xml"/><Relationship Id="rId13" Type="http://schemas.openxmlformats.org/officeDocument/2006/relationships/tags" Target="../tags/tag24.xml"/><Relationship Id="rId12" Type="http://schemas.openxmlformats.org/officeDocument/2006/relationships/image" Target="../media/image42.jpeg"/><Relationship Id="rId11" Type="http://schemas.openxmlformats.org/officeDocument/2006/relationships/tags" Target="../tags/tag23.xml"/><Relationship Id="rId10" Type="http://schemas.openxmlformats.org/officeDocument/2006/relationships/image" Target="../media/image41.jpeg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6.jpeg"/><Relationship Id="rId7" Type="http://schemas.openxmlformats.org/officeDocument/2006/relationships/tags" Target="../tags/tag30.xml"/><Relationship Id="rId6" Type="http://schemas.openxmlformats.org/officeDocument/2006/relationships/image" Target="../media/image45.jpeg"/><Relationship Id="rId5" Type="http://schemas.openxmlformats.org/officeDocument/2006/relationships/tags" Target="../tags/tag29.xml"/><Relationship Id="rId4" Type="http://schemas.openxmlformats.org/officeDocument/2006/relationships/image" Target="../media/image44.jpeg"/><Relationship Id="rId3" Type="http://schemas.openxmlformats.org/officeDocument/2006/relationships/tags" Target="../tags/tag28.xml"/><Relationship Id="rId2" Type="http://schemas.openxmlformats.org/officeDocument/2006/relationships/image" Target="../media/image43.jpeg"/><Relationship Id="rId1" Type="http://schemas.openxmlformats.org/officeDocument/2006/relationships/tags" Target="../tags/tag27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tags" Target="../tags/tag33.xml"/><Relationship Id="rId4" Type="http://schemas.openxmlformats.org/officeDocument/2006/relationships/image" Target="../media/image48.jpeg"/><Relationship Id="rId3" Type="http://schemas.openxmlformats.org/officeDocument/2006/relationships/tags" Target="../tags/tag32.xml"/><Relationship Id="rId2" Type="http://schemas.openxmlformats.org/officeDocument/2006/relationships/image" Target="../media/image47.jpeg"/><Relationship Id="rId1" Type="http://schemas.openxmlformats.org/officeDocument/2006/relationships/tags" Target="../tags/tag31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jpeg"/><Relationship Id="rId8" Type="http://schemas.openxmlformats.org/officeDocument/2006/relationships/tags" Target="../tags/tag39.xml"/><Relationship Id="rId7" Type="http://schemas.openxmlformats.org/officeDocument/2006/relationships/image" Target="../media/image51.jpeg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image" Target="../media/image50.jpe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53.png"/><Relationship Id="rId10" Type="http://schemas.openxmlformats.org/officeDocument/2006/relationships/tags" Target="../tags/tag40.xml"/><Relationship Id="rId1" Type="http://schemas.openxmlformats.org/officeDocument/2006/relationships/tags" Target="../tags/tag34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jpeg"/><Relationship Id="rId8" Type="http://schemas.openxmlformats.org/officeDocument/2006/relationships/tags" Target="../tags/tag46.xml"/><Relationship Id="rId7" Type="http://schemas.openxmlformats.org/officeDocument/2006/relationships/image" Target="../media/image55.jpeg"/><Relationship Id="rId6" Type="http://schemas.openxmlformats.org/officeDocument/2006/relationships/tags" Target="../tags/tag45.xml"/><Relationship Id="rId5" Type="http://schemas.openxmlformats.org/officeDocument/2006/relationships/image" Target="../media/image54.jpeg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57.jpeg"/><Relationship Id="rId10" Type="http://schemas.openxmlformats.org/officeDocument/2006/relationships/tags" Target="../tags/tag47.xml"/><Relationship Id="rId1" Type="http://schemas.openxmlformats.org/officeDocument/2006/relationships/tags" Target="../tags/tag41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jpeg"/><Relationship Id="rId8" Type="http://schemas.openxmlformats.org/officeDocument/2006/relationships/tags" Target="../tags/tag53.xml"/><Relationship Id="rId7" Type="http://schemas.openxmlformats.org/officeDocument/2006/relationships/image" Target="../media/image59.jpeg"/><Relationship Id="rId6" Type="http://schemas.openxmlformats.org/officeDocument/2006/relationships/tags" Target="../tags/tag52.xml"/><Relationship Id="rId5" Type="http://schemas.openxmlformats.org/officeDocument/2006/relationships/image" Target="../media/image58.jpeg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61.jpeg"/><Relationship Id="rId10" Type="http://schemas.openxmlformats.org/officeDocument/2006/relationships/tags" Target="../tags/tag54.xml"/><Relationship Id="rId1" Type="http://schemas.openxmlformats.org/officeDocument/2006/relationships/tags" Target="../tags/tag48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image" Target="../media/image65.jpeg"/><Relationship Id="rId7" Type="http://schemas.openxmlformats.org/officeDocument/2006/relationships/tags" Target="../tags/tag58.xml"/><Relationship Id="rId6" Type="http://schemas.openxmlformats.org/officeDocument/2006/relationships/image" Target="../media/image64.jpeg"/><Relationship Id="rId5" Type="http://schemas.openxmlformats.org/officeDocument/2006/relationships/tags" Target="../tags/tag57.xml"/><Relationship Id="rId4" Type="http://schemas.openxmlformats.org/officeDocument/2006/relationships/image" Target="../media/image63.jpeg"/><Relationship Id="rId3" Type="http://schemas.openxmlformats.org/officeDocument/2006/relationships/tags" Target="../tags/tag56.xml"/><Relationship Id="rId2" Type="http://schemas.openxmlformats.org/officeDocument/2006/relationships/image" Target="../media/image62.jpeg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61.xml"/><Relationship Id="rId12" Type="http://schemas.openxmlformats.org/officeDocument/2006/relationships/image" Target="../media/image67.jpeg"/><Relationship Id="rId11" Type="http://schemas.openxmlformats.org/officeDocument/2006/relationships/tags" Target="../tags/tag60.xml"/><Relationship Id="rId10" Type="http://schemas.openxmlformats.org/officeDocument/2006/relationships/image" Target="../media/image66.jpeg"/><Relationship Id="rId1" Type="http://schemas.openxmlformats.org/officeDocument/2006/relationships/tags" Target="../tags/tag55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tags" Target="../tags/tag64.xml"/><Relationship Id="rId3" Type="http://schemas.openxmlformats.org/officeDocument/2006/relationships/image" Target="../media/image68.png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5.png"/><Relationship Id="rId7" Type="http://schemas.openxmlformats.org/officeDocument/2006/relationships/tags" Target="../tags/tag4.xml"/><Relationship Id="rId6" Type="http://schemas.openxmlformats.org/officeDocument/2006/relationships/image" Target="../media/image14.jpeg"/><Relationship Id="rId5" Type="http://schemas.openxmlformats.org/officeDocument/2006/relationships/tags" Target="../tags/tag3.xml"/><Relationship Id="rId4" Type="http://schemas.openxmlformats.org/officeDocument/2006/relationships/image" Target="../media/image13.jpeg"/><Relationship Id="rId3" Type="http://schemas.openxmlformats.org/officeDocument/2006/relationships/tags" Target="../tags/tag2.xml"/><Relationship Id="rId2" Type="http://schemas.openxmlformats.org/officeDocument/2006/relationships/image" Target="../media/image12.pn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.xml"/><Relationship Id="rId2" Type="http://schemas.openxmlformats.org/officeDocument/2006/relationships/image" Target="../media/image17.png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tags" Target="../tags/tag8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3"/>
          <a:stretch>
            <a:fillRect/>
          </a:stretch>
        </p:blipFill>
        <p:spPr>
          <a:xfrm>
            <a:off x="1" y="0"/>
            <a:ext cx="12192000" cy="6843486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488815" y="-197617"/>
            <a:ext cx="6676792" cy="7073247"/>
            <a:chOff x="6488815" y="-197617"/>
            <a:chExt cx="6676792" cy="7073247"/>
          </a:xfrm>
        </p:grpSpPr>
        <p:pic>
          <p:nvPicPr>
            <p:cNvPr id="9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2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6" t="38750" b="32736"/>
            <a:stretch>
              <a:fillRect/>
            </a:stretch>
          </p:blipFill>
          <p:spPr>
            <a:xfrm>
              <a:off x="9018783" y="5283921"/>
              <a:ext cx="2100611" cy="925944"/>
            </a:xfrm>
            <a:prstGeom prst="rect">
              <a:avLst/>
            </a:prstGeom>
          </p:spPr>
        </p:pic>
        <p:pic>
          <p:nvPicPr>
            <p:cNvPr id="23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3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6" t="29929" r="44633" b="32359"/>
            <a:stretch>
              <a:fillRect/>
            </a:stretch>
          </p:blipFill>
          <p:spPr>
            <a:xfrm>
              <a:off x="6488815" y="5220649"/>
              <a:ext cx="1866900" cy="1654981"/>
            </a:xfrm>
            <a:prstGeom prst="rect">
              <a:avLst/>
            </a:prstGeom>
          </p:spPr>
        </p:pic>
        <p:pic>
          <p:nvPicPr>
            <p:cNvPr id="22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4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72" t="4720" r="22357" b="57568"/>
            <a:stretch>
              <a:fillRect/>
            </a:stretch>
          </p:blipFill>
          <p:spPr>
            <a:xfrm>
              <a:off x="10607925" y="-197617"/>
              <a:ext cx="1528439" cy="1354940"/>
            </a:xfrm>
            <a:prstGeom prst="rect">
              <a:avLst/>
            </a:prstGeom>
          </p:spPr>
        </p:pic>
        <p:pic>
          <p:nvPicPr>
            <p:cNvPr id="25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5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6" t="29929" r="44633" b="32359"/>
            <a:stretch>
              <a:fillRect/>
            </a:stretch>
          </p:blipFill>
          <p:spPr>
            <a:xfrm>
              <a:off x="10350500" y="1907812"/>
              <a:ext cx="2815107" cy="2495554"/>
            </a:xfrm>
            <a:prstGeom prst="rect">
              <a:avLst/>
            </a:prstGeom>
          </p:spPr>
        </p:pic>
      </p:grpSp>
      <p:grpSp>
        <p:nvGrpSpPr>
          <p:cNvPr id="30" name="组合 29"/>
          <p:cNvGrpSpPr/>
          <p:nvPr/>
        </p:nvGrpSpPr>
        <p:grpSpPr>
          <a:xfrm>
            <a:off x="2946401" y="660400"/>
            <a:ext cx="8425744" cy="5192847"/>
            <a:chOff x="2946401" y="660400"/>
            <a:chExt cx="8425744" cy="5192847"/>
          </a:xfrm>
        </p:grpSpPr>
        <p:pic>
          <p:nvPicPr>
            <p:cNvPr id="5" name="图片 白板" descr="黑色的屏幕&#10;&#10;描述已自动生成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0" t="4584" r="2812" b="10232"/>
            <a:stretch>
              <a:fillRect/>
            </a:stretch>
          </p:blipFill>
          <p:spPr>
            <a:xfrm>
              <a:off x="2946401" y="660400"/>
              <a:ext cx="8425744" cy="5192847"/>
            </a:xfrm>
            <a:prstGeom prst="rect">
              <a:avLst/>
            </a:prstGeom>
          </p:spPr>
        </p:pic>
        <p:sp>
          <p:nvSpPr>
            <p:cNvPr id="29" name="椭圆 28"/>
            <p:cNvSpPr/>
            <p:nvPr/>
          </p:nvSpPr>
          <p:spPr>
            <a:xfrm>
              <a:off x="5554004" y="5310684"/>
              <a:ext cx="466938" cy="466938"/>
            </a:xfrm>
            <a:prstGeom prst="ellipse">
              <a:avLst/>
            </a:prstGeom>
            <a:solidFill>
              <a:srgbClr val="29D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电脑" descr="图片包含 游戏机, 电脑&#10;&#10;描述已自动生成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7" r="51548"/>
          <a:stretch>
            <a:fillRect/>
          </a:stretch>
        </p:blipFill>
        <p:spPr>
          <a:xfrm>
            <a:off x="0" y="1393370"/>
            <a:ext cx="5907270" cy="5083629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3634105" y="1579245"/>
            <a:ext cx="7752080" cy="2075180"/>
            <a:chOff x="3990340" y="2126374"/>
            <a:chExt cx="7151370" cy="2075180"/>
          </a:xfrm>
        </p:grpSpPr>
        <p:sp>
          <p:nvSpPr>
            <p:cNvPr id="14" name="文本框 13"/>
            <p:cNvSpPr txBox="1"/>
            <p:nvPr/>
          </p:nvSpPr>
          <p:spPr>
            <a:xfrm>
              <a:off x="3990340" y="3094749"/>
              <a:ext cx="7151370" cy="11068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dist">
                <a:defRPr/>
              </a:pPr>
              <a:r>
                <a:rPr lang="en-US" altLang="zh-CN" sz="6600" noProof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方正隶二简体" panose="02010601030101010101" charset="-122"/>
                  <a:ea typeface="方正隶二简体" panose="02010601030101010101" charset="-122"/>
                  <a:cs typeface="+mn-ea"/>
                  <a:sym typeface="+mn-lt"/>
                </a:rPr>
                <a:t> </a:t>
              </a:r>
              <a:endParaRPr lang="en-US" altLang="zh-CN" sz="6600" noProof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隶二简体" panose="02010601030101010101" charset="-122"/>
                <a:ea typeface="方正隶二简体" panose="02010601030101010101" charset="-122"/>
                <a:cs typeface="+mn-ea"/>
                <a:sym typeface="+mn-l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969402" y="2126374"/>
              <a:ext cx="5260975" cy="19380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dist">
                <a:defRPr/>
              </a:pPr>
              <a:r>
                <a:rPr lang="zh-CN" altLang="en-US" sz="6000" b="1" spc="-30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初心如磐 </a:t>
              </a:r>
              <a:endParaRPr lang="zh-CN" altLang="en-US" sz="6000" b="1" spc="-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  <a:p>
              <a:pPr lvl="0" algn="dist">
                <a:defRPr/>
              </a:pPr>
              <a:r>
                <a:rPr lang="zh-CN" altLang="en-US" sz="6000" b="1" spc="-30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笃行致远</a:t>
              </a:r>
              <a:endParaRPr lang="zh-CN" altLang="en-US" sz="6000" b="1" spc="-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606800" y="1579407"/>
            <a:ext cx="7001125" cy="1041400"/>
            <a:chOff x="3606800" y="2122271"/>
            <a:chExt cx="7001125" cy="1041400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4851400" y="2122271"/>
              <a:ext cx="5756525" cy="0"/>
            </a:xfrm>
            <a:prstGeom prst="line">
              <a:avLst/>
            </a:prstGeom>
            <a:ln w="12700"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H="1">
              <a:off x="3606800" y="2122271"/>
              <a:ext cx="1244600" cy="1041400"/>
            </a:xfrm>
            <a:prstGeom prst="line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文本框 99"/>
          <p:cNvSpPr txBox="1"/>
          <p:nvPr/>
        </p:nvSpPr>
        <p:spPr>
          <a:xfrm>
            <a:off x="6332855" y="3654425"/>
            <a:ext cx="50533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sz="2800" b="0" dirty="0">
                <a:solidFill>
                  <a:srgbClr val="361406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少年硅谷工作室总结</a:t>
            </a:r>
            <a:endParaRPr sz="2800" b="0" dirty="0">
              <a:solidFill>
                <a:srgbClr val="361406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100" grpId="0"/>
      <p:bldP spid="10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3"/>
          <a:stretch>
            <a:fillRect/>
          </a:stretch>
        </p:blipFill>
        <p:spPr>
          <a:xfrm>
            <a:off x="1" y="0"/>
            <a:ext cx="12192000" cy="6843486"/>
          </a:xfrm>
          <a:prstGeom prst="rect">
            <a:avLst/>
          </a:prstGeom>
        </p:spPr>
      </p:pic>
      <p:pic>
        <p:nvPicPr>
          <p:cNvPr id="3" name="图片 电脑" descr="图片包含 游戏机, 电脑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7" r="51548"/>
          <a:stretch>
            <a:fillRect/>
          </a:stretch>
        </p:blipFill>
        <p:spPr>
          <a:xfrm>
            <a:off x="-9980" y="886399"/>
            <a:ext cx="6870701" cy="5912729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6453205" y="3929533"/>
            <a:ext cx="6582637" cy="2768507"/>
            <a:chOff x="6371461" y="3961677"/>
            <a:chExt cx="6582637" cy="2768507"/>
          </a:xfrm>
        </p:grpSpPr>
        <p:pic>
          <p:nvPicPr>
            <p:cNvPr id="15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3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6" t="38750" b="32736"/>
            <a:stretch>
              <a:fillRect/>
            </a:stretch>
          </p:blipFill>
          <p:spPr>
            <a:xfrm>
              <a:off x="7909881" y="5375244"/>
              <a:ext cx="2100611" cy="925944"/>
            </a:xfrm>
            <a:prstGeom prst="rect">
              <a:avLst/>
            </a:prstGeom>
          </p:spPr>
        </p:pic>
        <p:pic>
          <p:nvPicPr>
            <p:cNvPr id="16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4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6" t="29929" r="44633" b="32359"/>
            <a:stretch>
              <a:fillRect/>
            </a:stretch>
          </p:blipFill>
          <p:spPr>
            <a:xfrm>
              <a:off x="6371461" y="5375244"/>
              <a:ext cx="1528439" cy="1354940"/>
            </a:xfrm>
            <a:prstGeom prst="rect">
              <a:avLst/>
            </a:prstGeom>
          </p:spPr>
        </p:pic>
        <p:pic>
          <p:nvPicPr>
            <p:cNvPr id="18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5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6" t="29929" r="44633" b="32359"/>
            <a:stretch>
              <a:fillRect/>
            </a:stretch>
          </p:blipFill>
          <p:spPr>
            <a:xfrm>
              <a:off x="10138991" y="3961677"/>
              <a:ext cx="2815107" cy="2495554"/>
            </a:xfrm>
            <a:prstGeom prst="rect">
              <a:avLst/>
            </a:prstGeom>
          </p:spPr>
        </p:pic>
        <p:pic>
          <p:nvPicPr>
            <p:cNvPr id="17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6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72" t="4720" r="22357" b="57568"/>
            <a:stretch>
              <a:fillRect/>
            </a:stretch>
          </p:blipFill>
          <p:spPr>
            <a:xfrm>
              <a:off x="9479389" y="4243219"/>
              <a:ext cx="1528439" cy="1354940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6443345" y="2106930"/>
            <a:ext cx="487108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50000"/>
              </a:lnSpc>
              <a:defRPr/>
            </a:pPr>
            <a:r>
              <a:rPr lang="zh-CN" altLang="en-US" sz="5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导师领衔</a:t>
            </a:r>
            <a:endParaRPr lang="zh-CN" altLang="en-US" sz="5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  <a:p>
            <a:pPr lvl="0" algn="r">
              <a:lnSpc>
                <a:spcPct val="150000"/>
              </a:lnSpc>
              <a:defRPr/>
            </a:pPr>
            <a:r>
              <a:rPr lang="zh-CN" altLang="en-US" sz="5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活动助推发展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8918855" y="310273"/>
            <a:ext cx="1980201" cy="1980201"/>
          </a:xfrm>
          <a:prstGeom prst="ellipse">
            <a:avLst/>
          </a:prstGeom>
          <a:gradFill>
            <a:gsLst>
              <a:gs pos="94000">
                <a:schemeClr val="accent1">
                  <a:lumMod val="5000"/>
                  <a:lumOff val="95000"/>
                </a:schemeClr>
              </a:gs>
              <a:gs pos="53000">
                <a:srgbClr val="29DDF6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561133" y="526206"/>
            <a:ext cx="1935480" cy="2214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</a:rPr>
              <a:t>02</a:t>
            </a:r>
            <a:endParaRPr lang="zh-CN" altLang="en-US" sz="1380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425371" y="2396422"/>
            <a:ext cx="8471658" cy="654390"/>
            <a:chOff x="3339593" y="2122271"/>
            <a:chExt cx="7535275" cy="65439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4851400" y="2122271"/>
              <a:ext cx="6023468" cy="0"/>
            </a:xfrm>
            <a:prstGeom prst="line">
              <a:avLst/>
            </a:prstGeom>
            <a:ln w="57150">
              <a:solidFill>
                <a:srgbClr val="29DDF6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>
              <a:off x="3339593" y="2122271"/>
              <a:ext cx="1511807" cy="654390"/>
            </a:xfrm>
            <a:prstGeom prst="line">
              <a:avLst/>
            </a:prstGeom>
            <a:ln w="57150">
              <a:solidFill>
                <a:srgbClr val="29DDF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4" grpId="0"/>
      <p:bldP spid="8" grpId="0" bldLvl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08cd3c0d0553487a84566c3f432d4a37"/>
          <p:cNvPicPr>
            <a:picLocks noChangeAspect="1"/>
          </p:cNvPicPr>
          <p:nvPr/>
        </p:nvPicPr>
        <p:blipFill>
          <a:blip r:embed="rId1"/>
          <a:srcRect l="10435" t="15893"/>
          <a:stretch>
            <a:fillRect/>
          </a:stretch>
        </p:blipFill>
        <p:spPr>
          <a:xfrm>
            <a:off x="4584065" y="1468120"/>
            <a:ext cx="3023870" cy="2839720"/>
          </a:xfrm>
          <a:prstGeom prst="rect">
            <a:avLst/>
          </a:prstGeom>
        </p:spPr>
      </p:pic>
      <p:pic>
        <p:nvPicPr>
          <p:cNvPr id="6" name="图片 5" descr="QQ图片20230107141018"/>
          <p:cNvPicPr>
            <a:picLocks noChangeAspect="1"/>
          </p:cNvPicPr>
          <p:nvPr/>
        </p:nvPicPr>
        <p:blipFill>
          <a:blip r:embed="rId2"/>
          <a:srcRect l="14427" r="11947"/>
          <a:stretch>
            <a:fillRect/>
          </a:stretch>
        </p:blipFill>
        <p:spPr>
          <a:xfrm>
            <a:off x="899795" y="1468120"/>
            <a:ext cx="3178175" cy="2884805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6969760" y="5358765"/>
            <a:ext cx="4652645" cy="811530"/>
          </a:xfrm>
          <a:prstGeom prst="rect">
            <a:avLst/>
          </a:prstGeom>
        </p:spPr>
        <p:txBody>
          <a:bodyPr wrap="square">
            <a:noAutofit/>
          </a:bodyPr>
          <a:p>
            <a:pPr algn="l" fontAlgn="base">
              <a:lnSpc>
                <a:spcPts val="1500"/>
              </a:lnSpc>
            </a:pPr>
            <a:r>
              <a:rPr lang="zh-CN" sz="3200" dirty="0"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rPr>
              <a:t>工作室的小伙伴们</a:t>
            </a:r>
            <a:endParaRPr lang="zh-CN" sz="3200" dirty="0">
              <a:latin typeface="微软雅黑" panose="020B0503020204020204" charset="-122"/>
              <a:ea typeface="微软雅黑" panose="020B0503020204020204" charset="-122"/>
              <a:sym typeface="方正姚体" panose="02010601030101010101" pitchFamily="2" charset="-122"/>
            </a:endParaRPr>
          </a:p>
        </p:txBody>
      </p:sp>
      <p:pic>
        <p:nvPicPr>
          <p:cNvPr id="8" name="图片 7" descr="微信图片_20230107141142"/>
          <p:cNvPicPr>
            <a:picLocks noChangeAspect="1"/>
          </p:cNvPicPr>
          <p:nvPr/>
        </p:nvPicPr>
        <p:blipFill>
          <a:blip r:embed="rId4"/>
          <a:srcRect l="21092" r="13858"/>
          <a:stretch>
            <a:fillRect/>
          </a:stretch>
        </p:blipFill>
        <p:spPr>
          <a:xfrm>
            <a:off x="7846060" y="1271270"/>
            <a:ext cx="3479165" cy="3081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505AD109FDAC2A83732FD66592083A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92145" y="792480"/>
            <a:ext cx="3488055" cy="2326005"/>
          </a:xfrm>
          <a:prstGeom prst="rect">
            <a:avLst/>
          </a:prstGeom>
          <a:ln w="19050">
            <a:solidFill>
              <a:schemeClr val="accent4">
                <a:lumMod val="40000"/>
                <a:lumOff val="6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8a19c1031af44596a377902520ec75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785" y="3239770"/>
            <a:ext cx="3879850" cy="2585085"/>
          </a:xfrm>
          <a:prstGeom prst="rect">
            <a:avLst/>
          </a:prstGeom>
          <a:ln w="19050">
            <a:solidFill>
              <a:schemeClr val="accent4">
                <a:lumMod val="40000"/>
                <a:lumOff val="6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5f4e5ab01163471ebd7e8b78aed3fc5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945" y="3239770"/>
            <a:ext cx="3925570" cy="2614930"/>
          </a:xfrm>
          <a:prstGeom prst="rect">
            <a:avLst/>
          </a:prstGeom>
          <a:ln w="19050">
            <a:solidFill>
              <a:schemeClr val="accent4">
                <a:lumMod val="40000"/>
                <a:lumOff val="6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0" name="文本框 99"/>
          <p:cNvSpPr txBox="1"/>
          <p:nvPr/>
        </p:nvSpPr>
        <p:spPr>
          <a:xfrm>
            <a:off x="9145905" y="5214620"/>
            <a:ext cx="246951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/>
            <a:r>
              <a:rPr lang="zh-CN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3月5日</a:t>
            </a:r>
            <a:endParaRPr lang="zh-CN" sz="24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lang="zh-CN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弘雅科技节开幕</a:t>
            </a:r>
            <a:endParaRPr lang="zh-CN" altLang="en-US" sz="24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BBD533130E7BD762C2E3E94FFEADD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41520" y="3429000"/>
            <a:ext cx="3131820" cy="2087880"/>
          </a:xfrm>
          <a:prstGeom prst="rect">
            <a:avLst/>
          </a:prstGeom>
        </p:spPr>
      </p:pic>
      <p:pic>
        <p:nvPicPr>
          <p:cNvPr id="4" name="图片 3" descr="C:\Users\Administrator\Desktop\2022期末结束工作\信息总结\工作室总结\055e3ff951c247f1a5a9f4878730525d.jpg055e3ff951c247f1a5a9f4878730525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41520" y="1019175"/>
            <a:ext cx="3256280" cy="2168525"/>
          </a:xfrm>
          <a:prstGeom prst="rect">
            <a:avLst/>
          </a:prstGeom>
        </p:spPr>
      </p:pic>
      <p:pic>
        <p:nvPicPr>
          <p:cNvPr id="3" name="图片 2" descr="C:\Users\Administrator\Desktop\2022期末结束工作\信息总结\工作室总结\4431c161a14c4b5d9617b3d8043d211e.jpg4431c161a14c4b5d9617b3d8043d211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0440" y="1019175"/>
            <a:ext cx="3256280" cy="2168525"/>
          </a:xfrm>
          <a:prstGeom prst="rect">
            <a:avLst/>
          </a:prstGeom>
        </p:spPr>
      </p:pic>
      <p:pic>
        <p:nvPicPr>
          <p:cNvPr id="6" name="图片 5" descr="FB558D7BCAAD11F5F5FB6053632F8FD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35" y="3429000"/>
            <a:ext cx="3256280" cy="2171065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5"/>
            </p:custDataLst>
          </p:nvPr>
        </p:nvSpPr>
        <p:spPr>
          <a:xfrm>
            <a:off x="7797800" y="4792345"/>
            <a:ext cx="375031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/>
            <a:r>
              <a:rPr lang="en-US" altLang="zh-CN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endParaRPr lang="zh-CN" sz="24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lang="zh-CN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“畅享科技，筑梦六一”弘雅科技节系列活动</a:t>
            </a:r>
            <a:endParaRPr lang="zh-CN" sz="24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\Users\Administrator\Desktop\2022期末结束工作\信息总结\工作室总结\9f606a868ee14f05a6aae0782d109d14.jpg9f606a868ee14f05a6aae0782d109d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005195" y="1275715"/>
            <a:ext cx="4635500" cy="3088640"/>
          </a:xfrm>
          <a:prstGeom prst="rect">
            <a:avLst/>
          </a:prstGeom>
        </p:spPr>
      </p:pic>
      <p:pic>
        <p:nvPicPr>
          <p:cNvPr id="3" name="图片 2" descr="C:\Users\Administrator\Desktop\2022期末结束工作\信息总结\工作室总结\4bd5b192728642f08dd53460e97c15d0.jpg4bd5b192728642f08dd53460e97c15d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9295" y="1275715"/>
            <a:ext cx="4635500" cy="3088640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3"/>
            </p:custDataLst>
          </p:nvPr>
        </p:nvSpPr>
        <p:spPr>
          <a:xfrm>
            <a:off x="7797800" y="4792345"/>
            <a:ext cx="375031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/>
            <a:r>
              <a:rPr lang="en-US" altLang="zh-CN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lang="zh-CN" altLang="en-US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23</a:t>
            </a:r>
            <a:r>
              <a:rPr lang="zh-CN" altLang="en-US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endParaRPr lang="zh-CN" sz="24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lang="zh-CN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新北区中小学课程基地与文化建设项目答辩</a:t>
            </a:r>
            <a:endParaRPr lang="zh-CN" sz="24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8009255" y="5109210"/>
            <a:ext cx="375031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/>
            <a:r>
              <a:rPr lang="en-US" altLang="zh-CN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  <a:r>
              <a:rPr lang="zh-CN" altLang="en-US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lang="zh-CN" altLang="en-US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lang="zh-CN" altLang="en-US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endParaRPr lang="zh-CN" altLang="en-US" sz="24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lang="en-US" altLang="zh-CN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新优质</a:t>
            </a:r>
            <a:r>
              <a:rPr lang="en-US" altLang="zh-CN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建设活动</a:t>
            </a:r>
            <a:endParaRPr lang="zh-CN" altLang="en-US" sz="24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C:\Users\Administrator\Desktop\2022期末结束工作\信息总结\工作室总结\QQ图片20230107144015.jpgQQ图片202301071440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4715193" y="3429000"/>
            <a:ext cx="2784475" cy="2087880"/>
          </a:xfrm>
          <a:prstGeom prst="rect">
            <a:avLst/>
          </a:prstGeom>
        </p:spPr>
      </p:pic>
      <p:pic>
        <p:nvPicPr>
          <p:cNvPr id="5" name="图片 4" descr="C:\Users\Administrator\Desktop\2022期末结束工作\信息总结\工作室总结\QQ图片20230107143845.jpgQQ图片2023010714384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4724083" y="1019175"/>
            <a:ext cx="2891155" cy="2168525"/>
          </a:xfrm>
          <a:prstGeom prst="rect">
            <a:avLst/>
          </a:prstGeom>
        </p:spPr>
      </p:pic>
      <p:pic>
        <p:nvPicPr>
          <p:cNvPr id="6" name="图片 5" descr="C:\Users\Administrator\Desktop\2022期末结束工作\信息总结\工作室总结\QQ图片20230107143849.jpgQQ图片202301071438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1163003" y="1019175"/>
            <a:ext cx="2891155" cy="2168525"/>
          </a:xfrm>
          <a:prstGeom prst="rect">
            <a:avLst/>
          </a:prstGeom>
        </p:spPr>
      </p:pic>
      <p:pic>
        <p:nvPicPr>
          <p:cNvPr id="7" name="图片 6" descr="C:\Users\Administrator\Desktop\2022期末结束工作\信息总结\工作室总结\QQ图片20230107143836.jpgQQ图片2023010714383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1146810" y="3429000"/>
            <a:ext cx="2894330" cy="2171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3"/>
          <a:stretch>
            <a:fillRect/>
          </a:stretch>
        </p:blipFill>
        <p:spPr>
          <a:xfrm>
            <a:off x="1" y="0"/>
            <a:ext cx="12192000" cy="6843486"/>
          </a:xfrm>
          <a:prstGeom prst="rect">
            <a:avLst/>
          </a:prstGeom>
        </p:spPr>
      </p:pic>
      <p:pic>
        <p:nvPicPr>
          <p:cNvPr id="3" name="图片 电脑" descr="图片包含 游戏机, 电脑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7" r="51548"/>
          <a:stretch>
            <a:fillRect/>
          </a:stretch>
        </p:blipFill>
        <p:spPr>
          <a:xfrm>
            <a:off x="-9980" y="886399"/>
            <a:ext cx="6870701" cy="5912729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6453205" y="3929533"/>
            <a:ext cx="6582637" cy="2768507"/>
            <a:chOff x="6371461" y="3961677"/>
            <a:chExt cx="6582637" cy="2768507"/>
          </a:xfrm>
        </p:grpSpPr>
        <p:pic>
          <p:nvPicPr>
            <p:cNvPr id="15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3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6" t="38750" b="32736"/>
            <a:stretch>
              <a:fillRect/>
            </a:stretch>
          </p:blipFill>
          <p:spPr>
            <a:xfrm>
              <a:off x="7909881" y="5375244"/>
              <a:ext cx="2100611" cy="925944"/>
            </a:xfrm>
            <a:prstGeom prst="rect">
              <a:avLst/>
            </a:prstGeom>
          </p:spPr>
        </p:pic>
        <p:pic>
          <p:nvPicPr>
            <p:cNvPr id="16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4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6" t="29929" r="44633" b="32359"/>
            <a:stretch>
              <a:fillRect/>
            </a:stretch>
          </p:blipFill>
          <p:spPr>
            <a:xfrm>
              <a:off x="6371461" y="5375244"/>
              <a:ext cx="1528439" cy="1354940"/>
            </a:xfrm>
            <a:prstGeom prst="rect">
              <a:avLst/>
            </a:prstGeom>
          </p:spPr>
        </p:pic>
        <p:pic>
          <p:nvPicPr>
            <p:cNvPr id="18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5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6" t="29929" r="44633" b="32359"/>
            <a:stretch>
              <a:fillRect/>
            </a:stretch>
          </p:blipFill>
          <p:spPr>
            <a:xfrm>
              <a:off x="10138991" y="3961677"/>
              <a:ext cx="2815107" cy="2495554"/>
            </a:xfrm>
            <a:prstGeom prst="rect">
              <a:avLst/>
            </a:prstGeom>
          </p:spPr>
        </p:pic>
        <p:pic>
          <p:nvPicPr>
            <p:cNvPr id="17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6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72" t="4720" r="22357" b="57568"/>
            <a:stretch>
              <a:fillRect/>
            </a:stretch>
          </p:blipFill>
          <p:spPr>
            <a:xfrm>
              <a:off x="9479389" y="4243219"/>
              <a:ext cx="1528439" cy="1354940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6443345" y="2106930"/>
            <a:ext cx="487108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50000"/>
              </a:lnSpc>
              <a:defRPr/>
            </a:pPr>
            <a:r>
              <a:rPr lang="zh-CN" altLang="en-US" sz="5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教研引领</a:t>
            </a:r>
            <a:endParaRPr lang="zh-CN" altLang="en-US" sz="5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  <a:p>
            <a:pPr lvl="0" algn="r">
              <a:lnSpc>
                <a:spcPct val="150000"/>
              </a:lnSpc>
              <a:defRPr/>
            </a:pPr>
            <a:r>
              <a:rPr lang="zh-CN" altLang="en-US" sz="5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碰撞思维火花</a:t>
            </a:r>
            <a:endParaRPr lang="zh-CN" altLang="en-US" sz="5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8918855" y="310273"/>
            <a:ext cx="1980201" cy="1980201"/>
          </a:xfrm>
          <a:prstGeom prst="ellipse">
            <a:avLst/>
          </a:prstGeom>
          <a:gradFill>
            <a:gsLst>
              <a:gs pos="94000">
                <a:schemeClr val="accent1">
                  <a:lumMod val="5000"/>
                  <a:lumOff val="95000"/>
                </a:schemeClr>
              </a:gs>
              <a:gs pos="53000">
                <a:srgbClr val="29DDF6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561133" y="526206"/>
            <a:ext cx="1935480" cy="2214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</a:rPr>
              <a:t>03</a:t>
            </a:r>
            <a:endParaRPr lang="zh-CN" altLang="en-US" sz="1380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425371" y="2396422"/>
            <a:ext cx="8471658" cy="654390"/>
            <a:chOff x="3339593" y="2122271"/>
            <a:chExt cx="7535275" cy="65439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4851400" y="2122271"/>
              <a:ext cx="6023468" cy="0"/>
            </a:xfrm>
            <a:prstGeom prst="line">
              <a:avLst/>
            </a:prstGeom>
            <a:ln w="57150">
              <a:solidFill>
                <a:srgbClr val="29DDF6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>
              <a:off x="3339593" y="2122271"/>
              <a:ext cx="1511807" cy="654390"/>
            </a:xfrm>
            <a:prstGeom prst="line">
              <a:avLst/>
            </a:prstGeom>
            <a:ln w="57150">
              <a:solidFill>
                <a:srgbClr val="29DDF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4" grpId="0"/>
      <p:bldP spid="8" grpId="0" bldLvl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70915" y="1207770"/>
            <a:ext cx="2729230" cy="204724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24" name="图片 23" descr="C:\Users\Administrator\Desktop\信息总结\default.jpegdefault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4069080" y="1207770"/>
            <a:ext cx="2729230" cy="2047875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70" name="图片 69" descr="C:\Users\Administrator\Desktop\信息总结\default (1).jpegdefault (1)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970915" y="3525520"/>
            <a:ext cx="2729230" cy="182626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069080" y="3429000"/>
            <a:ext cx="2729230" cy="204724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105650" y="1207770"/>
            <a:ext cx="2930525" cy="219837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7" name="图片 6" descr="IMG_1094(20230106-171259)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6832" r="13681" b="19776"/>
          <a:stretch>
            <a:fillRect/>
          </a:stretch>
        </p:blipFill>
        <p:spPr>
          <a:xfrm>
            <a:off x="7105650" y="3525520"/>
            <a:ext cx="2992120" cy="2105025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21" name="文本框 20"/>
          <p:cNvSpPr txBox="1"/>
          <p:nvPr>
            <p:custDataLst>
              <p:tags r:id="rId13"/>
            </p:custDataLst>
          </p:nvPr>
        </p:nvSpPr>
        <p:spPr>
          <a:xfrm>
            <a:off x="8781415" y="5749925"/>
            <a:ext cx="37503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/>
            <a:r>
              <a:rPr lang="zh-CN" altLang="en-US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组内成员执教教研课</a:t>
            </a:r>
            <a:endParaRPr lang="zh-CN" altLang="en-US" sz="24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384300" y="1313180"/>
          <a:ext cx="8976360" cy="50082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28875"/>
                <a:gridCol w="2059305"/>
                <a:gridCol w="2244090"/>
                <a:gridCol w="2244090"/>
              </a:tblGrid>
              <a:tr h="4654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课题名称</a:t>
                      </a:r>
                      <a:endParaRPr lang="zh-CN" altLang="en-US" sz="2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姓名</a:t>
                      </a:r>
                      <a:endParaRPr lang="zh-CN" altLang="en-US" sz="2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级别</a:t>
                      </a:r>
                      <a:endParaRPr lang="zh-CN" altLang="en-US" sz="2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时间</a:t>
                      </a:r>
                      <a:endParaRPr lang="zh-CN" altLang="en-US" sz="2000"/>
                    </a:p>
                  </a:txBody>
                  <a:tcPr anchor="ctr" anchorCtr="0"/>
                </a:tc>
              </a:tr>
              <a:tr h="330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/>
                        <a:t>《自动驾驶模拟》</a:t>
                      </a:r>
                      <a:endParaRPr lang="zh-CN" altLang="en-US" sz="2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/>
                        <a:t>张玲</a:t>
                      </a:r>
                      <a:endParaRPr lang="zh-CN" altLang="en-US" sz="2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/>
                        <a:t>市级</a:t>
                      </a:r>
                      <a:endParaRPr lang="zh-CN" altLang="en-US" sz="2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/>
                        <a:t>2022.11</a:t>
                      </a:r>
                      <a:endParaRPr lang="en-US" altLang="en-US" sz="2000"/>
                    </a:p>
                  </a:txBody>
                  <a:tcPr marL="12700" marR="12700" marT="12700" vert="horz" anchor="ctr" anchorCtr="0"/>
                </a:tc>
              </a:tr>
              <a:tr h="3657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/>
                        <a:t>《防疫工作我助力》</a:t>
                      </a:r>
                      <a:endParaRPr lang="zh-CN" altLang="en-US" sz="2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/>
                        <a:t>杨明武</a:t>
                      </a:r>
                      <a:endParaRPr lang="zh-CN" altLang="en-US" sz="2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/>
                        <a:t>校级</a:t>
                      </a:r>
                      <a:endParaRPr lang="zh-CN" altLang="en-US" sz="2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/>
                        <a:t>2022.9</a:t>
                      </a:r>
                      <a:endParaRPr lang="en-US" altLang="en-US" sz="2000"/>
                    </a:p>
                  </a:txBody>
                  <a:tcPr marL="12700" marR="12700" marT="12700" vert="horz" anchor="ctr" anchorCtr="0"/>
                </a:tc>
              </a:tr>
              <a:tr h="4654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/>
                        <a:t>《固体的混合与分离》</a:t>
                      </a:r>
                      <a:endParaRPr lang="zh-CN" altLang="en-US" sz="2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/>
                        <a:t>武亚敏</a:t>
                      </a:r>
                      <a:endParaRPr lang="zh-CN" altLang="en-US" sz="2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/>
                        <a:t>区级</a:t>
                      </a:r>
                      <a:endParaRPr lang="zh-CN" altLang="en-US" sz="2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/>
                        <a:t>2022.12</a:t>
                      </a:r>
                      <a:endParaRPr lang="en-US" altLang="en-US" sz="2000"/>
                    </a:p>
                  </a:txBody>
                  <a:tcPr marL="12700" marR="12700" marT="12700" vert="horz" anchor="ctr" anchorCtr="0"/>
                </a:tc>
              </a:tr>
              <a:tr h="5556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/>
                        <a:t>《形状改变了》</a:t>
                      </a:r>
                      <a:endParaRPr lang="zh-CN" altLang="en-US" sz="2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/>
                        <a:t>赵珍珍</a:t>
                      </a:r>
                      <a:endParaRPr lang="zh-CN" altLang="en-US" sz="2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/>
                        <a:t>校级</a:t>
                      </a:r>
                      <a:endParaRPr lang="zh-CN" altLang="en-US" sz="2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/>
                        <a:t>2022.11</a:t>
                      </a:r>
                      <a:endParaRPr lang="en-US" altLang="en-US" sz="2000"/>
                    </a:p>
                  </a:txBody>
                  <a:tcPr marL="12700" marR="12700" marT="12700" vert="horz" anchor="ctr" anchorCtr="0"/>
                </a:tc>
              </a:tr>
              <a:tr h="4654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/>
                        <a:t>《形状改变了》</a:t>
                      </a:r>
                      <a:endParaRPr lang="zh-CN" altLang="en-US" sz="2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/>
                        <a:t>徐铭雪</a:t>
                      </a:r>
                      <a:endParaRPr lang="zh-CN" altLang="en-US" sz="2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/>
                        <a:t>校级</a:t>
                      </a:r>
                      <a:endParaRPr lang="zh-CN" altLang="en-US" sz="2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/>
                        <a:t>2022.11</a:t>
                      </a:r>
                      <a:endParaRPr lang="en-US" altLang="en-US" sz="2000"/>
                    </a:p>
                  </a:txBody>
                  <a:tcPr marL="12700" marR="12700" marT="12700" vert="horz" anchor="ctr" anchorCtr="0"/>
                </a:tc>
              </a:tr>
              <a:tr h="4654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/>
                        <a:t>《地球》</a:t>
                      </a:r>
                      <a:endParaRPr lang="zh-CN" altLang="en-US" sz="2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/>
                        <a:t>武亚敏</a:t>
                      </a:r>
                      <a:endParaRPr lang="zh-CN" altLang="en-US" sz="2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/>
                        <a:t>校级</a:t>
                      </a:r>
                      <a:endParaRPr lang="zh-CN" altLang="en-US" sz="2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/>
                        <a:t>2022.3</a:t>
                      </a:r>
                      <a:endParaRPr lang="en-US" altLang="en-US" sz="2000"/>
                    </a:p>
                  </a:txBody>
                  <a:tcPr marL="12700" marR="12700" marT="12700" vert="horz" anchor="ctr" anchorCtr="0"/>
                </a:tc>
              </a:tr>
              <a:tr h="4654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/>
                        <a:t>《地下水》</a:t>
                      </a:r>
                      <a:endParaRPr lang="zh-CN" altLang="en-US" sz="2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/>
                        <a:t>武亚敏</a:t>
                      </a:r>
                      <a:endParaRPr lang="zh-CN" altLang="en-US" sz="2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/>
                        <a:t>校级</a:t>
                      </a:r>
                      <a:endParaRPr lang="zh-CN" altLang="en-US" sz="2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/>
                        <a:t>2022.11</a:t>
                      </a:r>
                      <a:endParaRPr lang="en-US" altLang="en-US" sz="2000"/>
                    </a:p>
                  </a:txBody>
                  <a:tcPr marL="12700" marR="12700" marT="12700" vert="horz" anchor="ctr" anchorCtr="0"/>
                </a:tc>
              </a:tr>
              <a:tr h="46545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/>
                        <a:t>《儿歌与童话》</a:t>
                      </a:r>
                      <a:endParaRPr lang="en-US" sz="2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/>
                        <a:t>巢杨希</a:t>
                      </a:r>
                      <a:endParaRPr lang="en-US" sz="2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/>
                        <a:t>区级</a:t>
                      </a:r>
                      <a:endParaRPr lang="en-US" sz="20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/>
                        <a:t>2022.05</a:t>
                      </a:r>
                      <a:endParaRPr lang="en-US" sz="2000"/>
                    </a:p>
                  </a:txBody>
                  <a:tcPr marL="12700" marR="12700" marT="12700" vert="horz" anchor="ctr" anchorCtr="0"/>
                </a:tc>
              </a:tr>
              <a:tr h="46545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/>
                        <a:t>《风景如画（一）》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/>
                        <a:t>巢杨希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/>
                        <a:t>区级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/>
                        <a:t>2022.11</a:t>
                      </a:r>
                      <a:endParaRPr lang="en-US" sz="2000"/>
                    </a:p>
                  </a:txBody>
                  <a:tcPr/>
                </a:tc>
              </a:tr>
              <a:tr h="46545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/>
                        <a:t>《下雨啰》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/>
                        <a:t>巢杨希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/>
                        <a:t>校级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/>
                        <a:t>2022.05</a:t>
                      </a:r>
                      <a:endParaRPr lang="en-US" sz="20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0" name="文本框 99"/>
          <p:cNvSpPr txBox="1"/>
          <p:nvPr/>
        </p:nvSpPr>
        <p:spPr>
          <a:xfrm>
            <a:off x="4699000" y="852805"/>
            <a:ext cx="23469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1">
                <a:ea typeface="宋体" panose="02010600030101010101" pitchFamily="2" charset="-122"/>
              </a:rPr>
              <a:t>市区校级公开课</a:t>
            </a:r>
            <a:endParaRPr lang="zh-CN" altLang="en-US" sz="2400" b="1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3"/>
          <a:stretch>
            <a:fillRect/>
          </a:stretch>
        </p:blipFill>
        <p:spPr>
          <a:xfrm>
            <a:off x="1" y="0"/>
            <a:ext cx="12192000" cy="6843486"/>
          </a:xfrm>
          <a:prstGeom prst="rect">
            <a:avLst/>
          </a:prstGeom>
        </p:spPr>
      </p:pic>
      <p:pic>
        <p:nvPicPr>
          <p:cNvPr id="3" name="图片 电脑" descr="图片包含 游戏机, 电脑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7" r="51548"/>
          <a:stretch>
            <a:fillRect/>
          </a:stretch>
        </p:blipFill>
        <p:spPr>
          <a:xfrm>
            <a:off x="-9980" y="886399"/>
            <a:ext cx="6870701" cy="5912729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6453205" y="3929533"/>
            <a:ext cx="6582637" cy="2768507"/>
            <a:chOff x="6371461" y="3961677"/>
            <a:chExt cx="6582637" cy="2768507"/>
          </a:xfrm>
        </p:grpSpPr>
        <p:pic>
          <p:nvPicPr>
            <p:cNvPr id="15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3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6" t="38750" b="32736"/>
            <a:stretch>
              <a:fillRect/>
            </a:stretch>
          </p:blipFill>
          <p:spPr>
            <a:xfrm>
              <a:off x="7909881" y="5375244"/>
              <a:ext cx="2100611" cy="925944"/>
            </a:xfrm>
            <a:prstGeom prst="rect">
              <a:avLst/>
            </a:prstGeom>
          </p:spPr>
        </p:pic>
        <p:pic>
          <p:nvPicPr>
            <p:cNvPr id="16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4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6" t="29929" r="44633" b="32359"/>
            <a:stretch>
              <a:fillRect/>
            </a:stretch>
          </p:blipFill>
          <p:spPr>
            <a:xfrm>
              <a:off x="6371461" y="5375244"/>
              <a:ext cx="1528439" cy="1354940"/>
            </a:xfrm>
            <a:prstGeom prst="rect">
              <a:avLst/>
            </a:prstGeom>
          </p:spPr>
        </p:pic>
        <p:pic>
          <p:nvPicPr>
            <p:cNvPr id="18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5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6" t="29929" r="44633" b="32359"/>
            <a:stretch>
              <a:fillRect/>
            </a:stretch>
          </p:blipFill>
          <p:spPr>
            <a:xfrm>
              <a:off x="10138991" y="3961677"/>
              <a:ext cx="2815107" cy="2495554"/>
            </a:xfrm>
            <a:prstGeom prst="rect">
              <a:avLst/>
            </a:prstGeom>
          </p:spPr>
        </p:pic>
        <p:pic>
          <p:nvPicPr>
            <p:cNvPr id="17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6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72" t="4720" r="22357" b="57568"/>
            <a:stretch>
              <a:fillRect/>
            </a:stretch>
          </p:blipFill>
          <p:spPr>
            <a:xfrm>
              <a:off x="9479389" y="4243219"/>
              <a:ext cx="1528439" cy="1354940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6443345" y="2106930"/>
            <a:ext cx="487108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50000"/>
              </a:lnSpc>
              <a:defRPr/>
            </a:pPr>
            <a:r>
              <a:rPr lang="zh-CN" altLang="en-US" sz="5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深耕厚植</a:t>
            </a:r>
            <a:endParaRPr lang="zh-CN" altLang="en-US" sz="5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  <a:p>
            <a:pPr lvl="0" algn="r">
              <a:lnSpc>
                <a:spcPct val="150000"/>
              </a:lnSpc>
              <a:defRPr/>
            </a:pPr>
            <a:r>
              <a:rPr lang="zh-CN" altLang="en-US" sz="5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收获丰盛果实</a:t>
            </a:r>
            <a:endParaRPr lang="zh-CN" altLang="en-US" sz="5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8918855" y="310273"/>
            <a:ext cx="1980201" cy="1980201"/>
          </a:xfrm>
          <a:prstGeom prst="ellipse">
            <a:avLst/>
          </a:prstGeom>
          <a:gradFill>
            <a:gsLst>
              <a:gs pos="94000">
                <a:schemeClr val="accent1">
                  <a:lumMod val="5000"/>
                  <a:lumOff val="95000"/>
                </a:schemeClr>
              </a:gs>
              <a:gs pos="53000">
                <a:srgbClr val="29DDF6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561133" y="526206"/>
            <a:ext cx="1935480" cy="2214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</a:rPr>
              <a:t>04</a:t>
            </a:r>
            <a:endParaRPr lang="zh-CN" altLang="en-US" sz="1380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425371" y="2396422"/>
            <a:ext cx="8471658" cy="654390"/>
            <a:chOff x="3339593" y="2122271"/>
            <a:chExt cx="7535275" cy="65439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4851400" y="2122271"/>
              <a:ext cx="6023468" cy="0"/>
            </a:xfrm>
            <a:prstGeom prst="line">
              <a:avLst/>
            </a:prstGeom>
            <a:ln w="57150">
              <a:solidFill>
                <a:srgbClr val="29DDF6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>
              <a:off x="3339593" y="2122271"/>
              <a:ext cx="1511807" cy="654390"/>
            </a:xfrm>
            <a:prstGeom prst="line">
              <a:avLst/>
            </a:prstGeom>
            <a:ln w="57150">
              <a:solidFill>
                <a:srgbClr val="29DDF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4" grpId="0"/>
      <p:bldP spid="8" grpId="0" bldLvl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3"/>
          <a:stretch>
            <a:fillRect/>
          </a:stretch>
        </p:blipFill>
        <p:spPr>
          <a:xfrm>
            <a:off x="1" y="0"/>
            <a:ext cx="12192000" cy="6843486"/>
          </a:xfrm>
          <a:prstGeom prst="rect">
            <a:avLst/>
          </a:prstGeom>
        </p:spPr>
      </p:pic>
      <p:pic>
        <p:nvPicPr>
          <p:cNvPr id="6" name="图片 白板" descr="黑色的屏幕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0" t="4584" r="2812" b="10232"/>
          <a:stretch>
            <a:fillRect/>
          </a:stretch>
        </p:blipFill>
        <p:spPr>
          <a:xfrm>
            <a:off x="2044136" y="197758"/>
            <a:ext cx="9653179" cy="6095998"/>
          </a:xfrm>
          <a:prstGeom prst="rect">
            <a:avLst/>
          </a:prstGeom>
        </p:spPr>
      </p:pic>
      <p:pic>
        <p:nvPicPr>
          <p:cNvPr id="8" name="图片 电脑" descr="图片包含 游戏机, 电脑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7" r="51548"/>
          <a:stretch>
            <a:fillRect/>
          </a:stretch>
        </p:blipFill>
        <p:spPr>
          <a:xfrm>
            <a:off x="-247368" y="2523207"/>
            <a:ext cx="4709384" cy="405276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174249" y="794444"/>
            <a:ext cx="26658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defRPr kumimoji="0" sz="5400" i="0" u="none" strike="noStrike" cap="none" spc="0" normalizeH="0" baseline="0">
                <a:ln>
                  <a:noFill/>
                </a:ln>
                <a:solidFill>
                  <a:srgbClr val="2491EA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</a:defRPr>
            </a:lvl1pPr>
          </a:lstStyle>
          <a:p>
            <a:pPr algn="dist"/>
            <a:r>
              <a:rPr lang="zh-CN" altLang="en-US" sz="8800" b="1">
                <a:sym typeface="+mn-lt"/>
              </a:rPr>
              <a:t>目录</a:t>
            </a:r>
            <a:endParaRPr lang="zh-CN" altLang="en-US" sz="8800" b="1" dirty="0"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09795" y="2059305"/>
            <a:ext cx="41306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91EA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项目引领，做实基地建设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2491EA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676482" y="2033227"/>
            <a:ext cx="8194719" cy="1462360"/>
            <a:chOff x="3318979" y="2122271"/>
            <a:chExt cx="7288946" cy="1462360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4851400" y="2122271"/>
              <a:ext cx="5756525" cy="0"/>
            </a:xfrm>
            <a:prstGeom prst="line">
              <a:avLst/>
            </a:prstGeom>
            <a:ln w="12700"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3318979" y="2122271"/>
              <a:ext cx="1532420" cy="1462360"/>
            </a:xfrm>
            <a:prstGeom prst="line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矩形 13"/>
          <p:cNvSpPr/>
          <p:nvPr/>
        </p:nvSpPr>
        <p:spPr>
          <a:xfrm>
            <a:off x="2676482" y="556108"/>
            <a:ext cx="1891773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endParaRPr lang="zh-CN" altLang="en-US" sz="7200">
              <a:solidFill>
                <a:srgbClr val="2491EA">
                  <a:alpha val="87000"/>
                </a:srgbClr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025145" y="2175908"/>
            <a:ext cx="684803" cy="584775"/>
            <a:chOff x="4923670" y="2677624"/>
            <a:chExt cx="684803" cy="584775"/>
          </a:xfrm>
        </p:grpSpPr>
        <p:sp>
          <p:nvSpPr>
            <p:cNvPr id="15" name="椭圆 14"/>
            <p:cNvSpPr/>
            <p:nvPr/>
          </p:nvSpPr>
          <p:spPr>
            <a:xfrm>
              <a:off x="4990326" y="2694266"/>
              <a:ext cx="551490" cy="551490"/>
            </a:xfrm>
            <a:prstGeom prst="ellipse">
              <a:avLst/>
            </a:prstGeom>
            <a:solidFill>
              <a:srgbClr val="2491EA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4923670" y="2677624"/>
              <a:ext cx="6848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n-ea"/>
                </a:rPr>
                <a:t>01</a:t>
              </a:r>
              <a:endParaRPr lang="zh-CN" altLang="en-US" sz="320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027725" y="2881542"/>
            <a:ext cx="684803" cy="584775"/>
            <a:chOff x="4923670" y="2677624"/>
            <a:chExt cx="684803" cy="584775"/>
          </a:xfrm>
        </p:grpSpPr>
        <p:sp>
          <p:nvSpPr>
            <p:cNvPr id="21" name="椭圆 20"/>
            <p:cNvSpPr/>
            <p:nvPr/>
          </p:nvSpPr>
          <p:spPr>
            <a:xfrm>
              <a:off x="4990326" y="2694266"/>
              <a:ext cx="551490" cy="551490"/>
            </a:xfrm>
            <a:prstGeom prst="ellipse">
              <a:avLst/>
            </a:prstGeom>
            <a:solidFill>
              <a:srgbClr val="2491EA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923670" y="2677624"/>
              <a:ext cx="6848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n-ea"/>
                </a:rPr>
                <a:t>02</a:t>
              </a:r>
              <a:endParaRPr lang="zh-CN" altLang="en-US" sz="320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003450" y="3673873"/>
            <a:ext cx="684803" cy="584775"/>
            <a:chOff x="4923670" y="2677624"/>
            <a:chExt cx="684803" cy="584775"/>
          </a:xfrm>
        </p:grpSpPr>
        <p:sp>
          <p:nvSpPr>
            <p:cNvPr id="24" name="椭圆 23"/>
            <p:cNvSpPr/>
            <p:nvPr/>
          </p:nvSpPr>
          <p:spPr>
            <a:xfrm>
              <a:off x="4990326" y="2694266"/>
              <a:ext cx="551490" cy="551490"/>
            </a:xfrm>
            <a:prstGeom prst="ellipse">
              <a:avLst/>
            </a:prstGeom>
            <a:solidFill>
              <a:srgbClr val="2491EA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923670" y="2677624"/>
              <a:ext cx="6848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n-ea"/>
                </a:rPr>
                <a:t>03</a:t>
              </a:r>
              <a:endParaRPr lang="zh-CN" altLang="en-US" sz="320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976414" y="4388397"/>
            <a:ext cx="684803" cy="584775"/>
            <a:chOff x="4923670" y="2677624"/>
            <a:chExt cx="684803" cy="584775"/>
          </a:xfrm>
        </p:grpSpPr>
        <p:sp>
          <p:nvSpPr>
            <p:cNvPr id="27" name="椭圆 26"/>
            <p:cNvSpPr/>
            <p:nvPr/>
          </p:nvSpPr>
          <p:spPr>
            <a:xfrm>
              <a:off x="4990326" y="2694266"/>
              <a:ext cx="551490" cy="551490"/>
            </a:xfrm>
            <a:prstGeom prst="ellipse">
              <a:avLst/>
            </a:prstGeom>
            <a:solidFill>
              <a:srgbClr val="2491EA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923670" y="2677624"/>
              <a:ext cx="6848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n-ea"/>
                </a:rPr>
                <a:t>04</a:t>
              </a:r>
              <a:endParaRPr lang="zh-CN" altLang="en-US" sz="320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686935" y="2827020"/>
            <a:ext cx="47561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2491EA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导师领衔，活动助推发展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2491EA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88205" y="3597275"/>
            <a:ext cx="4453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91EA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教研引领，碰撞思维火花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2491EA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86935" y="4362450"/>
            <a:ext cx="4580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2491EA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深耕厚植，收获丰盛果实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2491EA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2" grpId="0"/>
      <p:bldP spid="3" grpId="0"/>
      <p:bldP spid="14" grpId="0"/>
      <p:bldP spid="5" grpId="0"/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\Users\Administrator\Desktop\2022期末结束工作\亮点事件（张玲）\2.jpg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 rot="16200000">
            <a:off x="1849120" y="799465"/>
            <a:ext cx="1922145" cy="2643505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7" name="图片 6" descr="C:\Users\Administrator\Desktop\2022期末结束工作\信息总结\工作室总结\QQ图片20230107150626.jpgQQ图片2023010715062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4503420" y="1160145"/>
            <a:ext cx="2563495" cy="192278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8" name="图片 7" descr="C:\Users\Administrator\Desktop\2022期末结束工作\信息总结\工作室总结\QQ图片20230107150643.jpgQQ图片2023010715064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488440" y="3428683"/>
            <a:ext cx="2563495" cy="1922145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9" name="图片 8" descr="C:\Users\Administrator\Desktop\2022期末结束工作\信息总结\工作室总结\QQ图片20230107150633.jpgQQ图片2023010715063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4503738" y="3428683"/>
            <a:ext cx="2562860" cy="1922145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100" name="文本框 99"/>
          <p:cNvSpPr txBox="1"/>
          <p:nvPr/>
        </p:nvSpPr>
        <p:spPr>
          <a:xfrm>
            <a:off x="7470775" y="4853305"/>
            <a:ext cx="403479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sz="2400" b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江苏省金钥匙人工智能竞赛</a:t>
            </a:r>
            <a:endParaRPr lang="zh-CN" altLang="en-US" sz="2400" b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400" b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获团体二等奖</a:t>
            </a:r>
            <a:endParaRPr lang="zh-CN" altLang="en-US" sz="2400" b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7470775" y="4853305"/>
            <a:ext cx="40347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sz="2400" b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“程序设计小能手”比赛</a:t>
            </a:r>
            <a:endParaRPr lang="zh-CN" altLang="en-US" sz="2400" b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1" r="16900"/>
          <a:stretch>
            <a:fillRect/>
          </a:stretch>
        </p:blipFill>
        <p:spPr>
          <a:xfrm>
            <a:off x="7256285" y="1435394"/>
            <a:ext cx="3528304" cy="2204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7191" y="1435394"/>
            <a:ext cx="2906234" cy="2179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7972" y="1435394"/>
            <a:ext cx="2906236" cy="2179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C:\Users\Administrator\Desktop\2022期末结束工作\亮点事件（张玲）\5.jpg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200000">
            <a:off x="4785360" y="444500"/>
            <a:ext cx="2036445" cy="2905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" name="组合 6"/>
          <p:cNvGrpSpPr/>
          <p:nvPr/>
        </p:nvGrpSpPr>
        <p:grpSpPr>
          <a:xfrm>
            <a:off x="6921730" y="5257800"/>
            <a:ext cx="4995951" cy="1132205"/>
            <a:chOff x="6502" y="4851"/>
            <a:chExt cx="4801" cy="2670"/>
          </a:xfrm>
        </p:grpSpPr>
        <p:sp>
          <p:nvSpPr>
            <p:cNvPr id="8" name="Shape 892"/>
            <p:cNvSpPr/>
            <p:nvPr>
              <p:custDataLst>
                <p:tags r:id="rId3"/>
              </p:custDataLst>
            </p:nvPr>
          </p:nvSpPr>
          <p:spPr>
            <a:xfrm rot="5400000">
              <a:off x="6446" y="5061"/>
              <a:ext cx="434" cy="321"/>
            </a:xfrm>
            <a:prstGeom prst="triangle">
              <a:avLst>
                <a:gd name="adj" fmla="val 50000"/>
              </a:avLst>
            </a:prstGeom>
            <a:solidFill>
              <a:srgbClr val="C0C9BE"/>
            </a:solidFill>
            <a:ln>
              <a:noFill/>
            </a:ln>
          </p:spPr>
          <p:txBody>
            <a:bodyPr lIns="60941" tIns="30462" rIns="60941" bIns="30462" anchor="ctr" anchorCtr="0">
              <a:noAutofit/>
            </a:bodyPr>
            <a:p>
              <a:pPr algn="ctr" defTabSz="608965">
                <a:buClr>
                  <a:srgbClr val="000000"/>
                </a:buClr>
              </a:pPr>
              <a:endParaRPr sz="1200" kern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Rectangle 11"/>
            <p:cNvSpPr/>
            <p:nvPr>
              <p:custDataLst>
                <p:tags r:id="rId4"/>
              </p:custDataLst>
            </p:nvPr>
          </p:nvSpPr>
          <p:spPr>
            <a:xfrm>
              <a:off x="7181" y="4851"/>
              <a:ext cx="4122" cy="104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lnSpc>
                  <a:spcPct val="125000"/>
                </a:lnSpc>
              </a:pPr>
              <a:r>
                <a:rPr lang="zh-CN" altLang="en-US" sz="2000" b="1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常州市创意编程与智能设计大赛</a:t>
              </a:r>
              <a:endParaRPr lang="zh-CN" altLang="en-US" sz="20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5" name="Rectangle 11"/>
            <p:cNvSpPr/>
            <p:nvPr>
              <p:custDataLst>
                <p:tags r:id="rId5"/>
              </p:custDataLst>
            </p:nvPr>
          </p:nvSpPr>
          <p:spPr>
            <a:xfrm>
              <a:off x="7181" y="6399"/>
              <a:ext cx="2125" cy="112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lnSpc>
                  <a:spcPct val="125000"/>
                </a:lnSpc>
              </a:pPr>
              <a:r>
                <a:rPr lang="zh-CN" altLang="en-US" sz="2000" b="1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 </a:t>
              </a:r>
              <a:endParaRPr lang="zh-CN" altLang="en-US" sz="20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6290" y="861237"/>
            <a:ext cx="2452577" cy="1839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386" y="2966484"/>
            <a:ext cx="2849525" cy="2137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511725" y="2915237"/>
            <a:ext cx="3270103" cy="2260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6842280" y="5273677"/>
            <a:ext cx="3806538" cy="1066902"/>
            <a:chOff x="6502" y="5005"/>
            <a:chExt cx="3658" cy="2516"/>
          </a:xfrm>
        </p:grpSpPr>
        <p:sp>
          <p:nvSpPr>
            <p:cNvPr id="2" name="Shape 892"/>
            <p:cNvSpPr/>
            <p:nvPr>
              <p:custDataLst>
                <p:tags r:id="rId1"/>
              </p:custDataLst>
            </p:nvPr>
          </p:nvSpPr>
          <p:spPr>
            <a:xfrm rot="5400000">
              <a:off x="6446" y="5061"/>
              <a:ext cx="434" cy="321"/>
            </a:xfrm>
            <a:prstGeom prst="triangle">
              <a:avLst>
                <a:gd name="adj" fmla="val 50000"/>
              </a:avLst>
            </a:prstGeom>
            <a:solidFill>
              <a:srgbClr val="C0C9BE"/>
            </a:solidFill>
            <a:ln>
              <a:noFill/>
            </a:ln>
          </p:spPr>
          <p:txBody>
            <a:bodyPr lIns="60941" tIns="30462" rIns="60941" bIns="30462" anchor="ctr" anchorCtr="0">
              <a:noAutofit/>
            </a:bodyPr>
            <a:p>
              <a:pPr algn="ctr" defTabSz="608965">
                <a:buClr>
                  <a:srgbClr val="000000"/>
                </a:buClr>
              </a:pPr>
              <a:endParaRPr sz="1200" kern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" name="Rectangle 11"/>
            <p:cNvSpPr/>
            <p:nvPr>
              <p:custDataLst>
                <p:tags r:id="rId2"/>
              </p:custDataLst>
            </p:nvPr>
          </p:nvSpPr>
          <p:spPr>
            <a:xfrm>
              <a:off x="7388" y="5005"/>
              <a:ext cx="2772" cy="142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indent="266700" algn="ctr">
                <a:lnSpc>
                  <a:spcPts val="2000"/>
                </a:lnSpc>
                <a:spcAft>
                  <a:spcPts val="0"/>
                </a:spcAft>
              </a:pPr>
              <a:r>
                <a:rPr lang="zh-CN" altLang="zh-CN" dirty="0"/>
                <a:t>新北区益智模型比赛乐创编程版赛项</a:t>
              </a:r>
              <a:endParaRPr lang="zh-CN" altLang="zh-CN" sz="1600" kern="100" dirty="0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11"/>
            <p:cNvSpPr/>
            <p:nvPr>
              <p:custDataLst>
                <p:tags r:id="rId3"/>
              </p:custDataLst>
            </p:nvPr>
          </p:nvSpPr>
          <p:spPr>
            <a:xfrm>
              <a:off x="7181" y="6399"/>
              <a:ext cx="2125" cy="112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lnSpc>
                  <a:spcPct val="125000"/>
                </a:lnSpc>
              </a:pPr>
              <a:r>
                <a:rPr lang="zh-CN" altLang="en-US" sz="2000" b="1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 </a:t>
              </a:r>
              <a:endParaRPr lang="zh-CN" altLang="en-US" sz="20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0" name="图片 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42" y="1166943"/>
            <a:ext cx="3284084" cy="246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26" y="2488416"/>
            <a:ext cx="3113636" cy="233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210" y="1411350"/>
            <a:ext cx="3012145" cy="225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5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378" y="2764465"/>
            <a:ext cx="3823680" cy="217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6843321" y="5273677"/>
            <a:ext cx="3805497" cy="1066902"/>
            <a:chOff x="6503" y="5005"/>
            <a:chExt cx="3657" cy="2516"/>
          </a:xfrm>
        </p:grpSpPr>
        <p:sp>
          <p:nvSpPr>
            <p:cNvPr id="2" name="Shape 892"/>
            <p:cNvSpPr/>
            <p:nvPr>
              <p:custDataLst>
                <p:tags r:id="rId1"/>
              </p:custDataLst>
            </p:nvPr>
          </p:nvSpPr>
          <p:spPr>
            <a:xfrm rot="5400000">
              <a:off x="6446" y="5061"/>
              <a:ext cx="434" cy="321"/>
            </a:xfrm>
            <a:prstGeom prst="triangle">
              <a:avLst>
                <a:gd name="adj" fmla="val 50000"/>
              </a:avLst>
            </a:prstGeom>
            <a:solidFill>
              <a:srgbClr val="C0C9BE"/>
            </a:solidFill>
            <a:ln>
              <a:noFill/>
            </a:ln>
          </p:spPr>
          <p:txBody>
            <a:bodyPr lIns="60941" tIns="30462" rIns="60941" bIns="30462" anchor="ctr" anchorCtr="0">
              <a:noAutofit/>
            </a:bodyPr>
            <a:p>
              <a:pPr algn="ctr" defTabSz="608965">
                <a:buClr>
                  <a:srgbClr val="000000"/>
                </a:buClr>
              </a:pPr>
              <a:endParaRPr sz="1200" kern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" name="Rectangle 11"/>
            <p:cNvSpPr/>
            <p:nvPr>
              <p:custDataLst>
                <p:tags r:id="rId2"/>
              </p:custDataLst>
            </p:nvPr>
          </p:nvSpPr>
          <p:spPr>
            <a:xfrm>
              <a:off x="7388" y="5005"/>
              <a:ext cx="2772" cy="103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lnSpc>
                  <a:spcPct val="125000"/>
                </a:lnSpc>
              </a:pPr>
              <a:r>
                <a:rPr lang="zh-CN" altLang="en-US" b="1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常州市创客大赛</a:t>
              </a:r>
              <a:endParaRPr lang="zh-CN" altLang="zh-CN" sz="1600" kern="100" dirty="0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11"/>
            <p:cNvSpPr/>
            <p:nvPr>
              <p:custDataLst>
                <p:tags r:id="rId3"/>
              </p:custDataLst>
            </p:nvPr>
          </p:nvSpPr>
          <p:spPr>
            <a:xfrm>
              <a:off x="7181" y="6399"/>
              <a:ext cx="2125" cy="112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lnSpc>
                  <a:spcPct val="125000"/>
                </a:lnSpc>
              </a:pPr>
              <a:r>
                <a:rPr lang="zh-CN" altLang="en-US" sz="2000" b="1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 </a:t>
              </a:r>
              <a:endParaRPr lang="zh-CN" altLang="en-US" sz="20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3" descr="C:\Users\Administrator\Desktop\2022期末结束工作\信息总结\工作室总结\QQ图片20230107151504.jpgQQ图片2023010715150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230959" y="2488416"/>
            <a:ext cx="3112770" cy="233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1" descr="C:\Users\Administrator\Desktop\2022期末结束工作\信息总结\工作室总结\QQ图片20230107151455.jpgQQ图片20230107151455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5504013" y="1169415"/>
            <a:ext cx="3011170" cy="225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5" descr="C:\Users\Administrator\Desktop\2022期末结束工作\亮点事件（张玲）\4.jpg4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 rot="16200000">
            <a:off x="8205470" y="2402205"/>
            <a:ext cx="2256790" cy="313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 descr="C:\Users\Administrator\Desktop\信息总结\default (4).jpegdefault (4)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984885" y="861695"/>
            <a:ext cx="2966085" cy="2223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" name="图片 14" descr="C:\Users\Administrator\Desktop\信息总结\QQ图片20221231154950.jpgQQ图片2022123115495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1039495" y="1127760"/>
            <a:ext cx="2286635" cy="1713865"/>
          </a:xfrm>
          <a:prstGeom prst="rect">
            <a:avLst/>
          </a:prstGeom>
        </p:spPr>
      </p:pic>
      <p:pic>
        <p:nvPicPr>
          <p:cNvPr id="6" name="图片 5" descr="C:\Users\Administrator\Desktop\信息总结\QQ图片20221231160050.jpgQQ图片2022123116005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980123" y="3149600"/>
            <a:ext cx="2284730" cy="1713865"/>
          </a:xfrm>
          <a:prstGeom prst="rect">
            <a:avLst/>
          </a:prstGeom>
        </p:spPr>
      </p:pic>
      <p:pic>
        <p:nvPicPr>
          <p:cNvPr id="53" name="图片 53" descr="652727EB32E3B5F1166509B12102337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2258" b="51750"/>
          <a:stretch>
            <a:fillRect/>
          </a:stretch>
        </p:blipFill>
        <p:spPr>
          <a:xfrm>
            <a:off x="3669030" y="1127760"/>
            <a:ext cx="3275330" cy="2166620"/>
          </a:xfrm>
          <a:prstGeom prst="rect">
            <a:avLst/>
          </a:prstGeom>
        </p:spPr>
      </p:pic>
      <p:pic>
        <p:nvPicPr>
          <p:cNvPr id="7" name="图片 53" descr="C:\Users\Administrator\Desktop\2022期末结束工作\信息总结\工作室总结\QQ图片20230107152238.jpgQQ图片2023010715223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 rot="16200000">
            <a:off x="4308158" y="3621405"/>
            <a:ext cx="1579245" cy="2166620"/>
          </a:xfrm>
          <a:prstGeom prst="rect">
            <a:avLst/>
          </a:prstGeom>
        </p:spPr>
      </p:pic>
      <p:pic>
        <p:nvPicPr>
          <p:cNvPr id="9" name="图片 53" descr="C:\Users\Administrator\Desktop\2022期末结束工作\信息总结\工作室总结\QQ图片20230107152242.jpgQQ图片2023010715224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 rot="16200000">
            <a:off x="7533005" y="775335"/>
            <a:ext cx="1797685" cy="2552700"/>
          </a:xfrm>
          <a:prstGeom prst="rect">
            <a:avLst/>
          </a:prstGeom>
        </p:spPr>
      </p:pic>
      <p:pic>
        <p:nvPicPr>
          <p:cNvPr id="10" name="图片 53" descr="C:\Users\Administrator\Desktop\2022期末结束工作\信息总结\工作室总结\QQ图片20230107152246.jpgQQ图片2023010715224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 rot="16200000">
            <a:off x="7437755" y="2934970"/>
            <a:ext cx="1796415" cy="2514600"/>
          </a:xfrm>
          <a:prstGeom prst="rect">
            <a:avLst/>
          </a:prstGeom>
        </p:spPr>
      </p:pic>
      <p:sp>
        <p:nvSpPr>
          <p:cNvPr id="12" name="Rectangle 11"/>
          <p:cNvSpPr/>
          <p:nvPr>
            <p:custDataLst>
              <p:tags r:id="rId13"/>
            </p:custDataLst>
          </p:nvPr>
        </p:nvSpPr>
        <p:spPr>
          <a:xfrm>
            <a:off x="8069692" y="5494657"/>
            <a:ext cx="2884561" cy="43751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5000"/>
              </a:lnSpc>
            </a:pPr>
            <a:r>
              <a:rPr lang="zh-CN" altLang="en-US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各级优秀科技辅导员</a:t>
            </a:r>
            <a:endParaRPr lang="zh-CN" altLang="zh-CN" sz="1600" kern="100" dirty="0"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1"/>
          <p:cNvSpPr/>
          <p:nvPr>
            <p:custDataLst>
              <p:tags r:id="rId1"/>
            </p:custDataLst>
          </p:nvPr>
        </p:nvSpPr>
        <p:spPr>
          <a:xfrm>
            <a:off x="6938547" y="5701539"/>
            <a:ext cx="5015383" cy="398780"/>
          </a:xfrm>
          <a:prstGeom prst="rect">
            <a:avLst/>
          </a:prstGeom>
        </p:spPr>
        <p:txBody>
          <a:bodyPr wrap="square">
            <a:spAutoFit/>
          </a:bodyPr>
          <a:p>
            <a:pPr indent="457200" algn="ctr">
              <a:lnSpc>
                <a:spcPct val="125000"/>
              </a:lnSpc>
            </a:pPr>
            <a:r>
              <a:rPr lang="zh-CN" altLang="en-US" sz="16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新北区评优课获奖</a:t>
            </a:r>
            <a:endParaRPr lang="zh-CN" altLang="en-US" sz="1600" dirty="0"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P2U6EE($M{58P2R{E_KW5S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r="29437"/>
          <a:stretch>
            <a:fillRect/>
          </a:stretch>
        </p:blipFill>
        <p:spPr>
          <a:xfrm>
            <a:off x="1250950" y="1598295"/>
            <a:ext cx="3942080" cy="2869565"/>
          </a:xfrm>
          <a:prstGeom prst="rect">
            <a:avLst/>
          </a:prstGeom>
        </p:spPr>
      </p:pic>
      <p:pic>
        <p:nvPicPr>
          <p:cNvPr id="101" name="图片 100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83300" y="1598295"/>
            <a:ext cx="4268470" cy="29603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1649730" y="1051560"/>
          <a:ext cx="8667750" cy="378968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67275"/>
                <a:gridCol w="1371600"/>
                <a:gridCol w="1143000"/>
                <a:gridCol w="1285875"/>
              </a:tblGrid>
              <a:tr h="302260"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/>
                        <a:t>少年硅谷工作室成员课题一览表</a:t>
                      </a:r>
                      <a:endParaRPr lang="zh-CN" altLang="en-US" sz="2000"/>
                    </a:p>
                  </a:txBody>
                  <a:tcPr marL="12700" marR="12700" marT="12700" vert="horz" anchor="ctr" anchorCtr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286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课题名称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级别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成员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状态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</a:tr>
              <a:tr h="2286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《少年硅谷课程基地建设》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区级（申报市级）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工作室成员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申报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</a:tr>
              <a:tr h="2286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《基于开源硬件的创客教育课堂教学策略研究》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区级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张玲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中期评估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</a:tr>
              <a:tr h="2286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《依托网络名师工作室平台提升教师信息素养的实践研究》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市级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张玲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中期评估三等奖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</a:tr>
              <a:tr h="2286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《创客背景下3D打印课程的实践研究》</a:t>
                      </a:r>
                      <a:endParaRPr lang="zh-CN" sz="1800"/>
                    </a:p>
                    <a:p>
                      <a:pPr indent="0">
                        <a:buNone/>
                      </a:pP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校级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杨明武、张玲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结题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</a:tr>
              <a:tr h="2286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《基于苏教版小学科学的项目化学习设计与实践研究》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区级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武亚敏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中期评估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</a:tr>
              <a:tr h="22860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800"/>
                        <a:t>《探究双减背景下小学美术作业设计的策略》</a:t>
                      </a:r>
                      <a:endParaRPr lang="zh-CN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800"/>
                        <a:t>校级（申报区级）</a:t>
                      </a:r>
                      <a:endParaRPr lang="zh-CN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800"/>
                        <a:t>巢杨希、姚海燕</a:t>
                      </a:r>
                      <a:endParaRPr lang="zh-CN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800"/>
                        <a:t>申报</a:t>
                      </a:r>
                      <a:endParaRPr lang="zh-CN" sz="1800"/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295400" y="755015"/>
          <a:ext cx="9812020" cy="534797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328285"/>
                <a:gridCol w="1356995"/>
                <a:gridCol w="1430655"/>
                <a:gridCol w="1696085"/>
              </a:tblGrid>
              <a:tr h="436880"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/>
                        <a:t>少年硅谷工作室成员论文一览表</a:t>
                      </a:r>
                      <a:endParaRPr lang="zh-CN" altLang="en-US" sz="2000"/>
                    </a:p>
                  </a:txBody>
                  <a:tcPr marL="12700" marR="12700" marT="12700" vert="horz" anchor="ctr" anchorCtr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263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论文名称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作者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发表或获奖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级别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276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《造“微”入妙，寻找信息课堂的理性尺度》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张玲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发表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省级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43243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《信息化教学在小学信息技术学科中应用的实践探究》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杨明武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获奖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区级三等奖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4330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《“双减”背景下小学信息科技社团开展的实践与思考》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张玲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获奖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送评中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5835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《基于3D打印，在真实情境下培养学生数字化学习与创新》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杨明武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获奖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送评中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825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《项目化学习模式在小学科学课堂上的实践》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武亚敏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发表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省级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4178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《浅谈双减背景下小学科学作业设计》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武亚敏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获奖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区三等奖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4178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《教学情境在小学科学教学中的创设原则与策略》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赵珍珍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发表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省级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4629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《落实双减理念，优化作业效率》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巢杨希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发表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国家级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41719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《小学美术信息化课堂教学研究》</a:t>
                      </a:r>
                      <a:endParaRPr lang="zh-CN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巢杨希</a:t>
                      </a:r>
                      <a:endParaRPr lang="zh-CN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获奖</a:t>
                      </a:r>
                      <a:endParaRPr lang="zh-CN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区三等奖</a:t>
                      </a:r>
                      <a:endParaRPr lang="zh-CN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43243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《双减背景下小学美术课堂开展数字化学习的实践与探索》</a:t>
                      </a:r>
                      <a:endParaRPr lang="zh-CN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巢杨希</a:t>
                      </a:r>
                      <a:endParaRPr lang="zh-CN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获奖</a:t>
                      </a:r>
                      <a:endParaRPr lang="zh-CN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区二等奖</a:t>
                      </a:r>
                      <a:endParaRPr lang="zh-CN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35750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《探究双减政策下研究性学习课堂的小学美术作业设计》</a:t>
                      </a:r>
                      <a:endParaRPr lang="zh-CN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巢杨希</a:t>
                      </a:r>
                      <a:endParaRPr lang="zh-CN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获奖</a:t>
                      </a:r>
                      <a:endParaRPr lang="zh-CN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区三等奖</a:t>
                      </a:r>
                      <a:endParaRPr lang="zh-CN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3"/>
          <a:stretch>
            <a:fillRect/>
          </a:stretch>
        </p:blipFill>
        <p:spPr>
          <a:xfrm>
            <a:off x="1" y="0"/>
            <a:ext cx="12192000" cy="6843486"/>
          </a:xfrm>
          <a:prstGeom prst="rect">
            <a:avLst/>
          </a:prstGeom>
        </p:spPr>
      </p:pic>
      <p:pic>
        <p:nvPicPr>
          <p:cNvPr id="3" name="图片 电脑" descr="图片包含 游戏机, 电脑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7" r="51548"/>
          <a:stretch>
            <a:fillRect/>
          </a:stretch>
        </p:blipFill>
        <p:spPr>
          <a:xfrm>
            <a:off x="-9980" y="886399"/>
            <a:ext cx="6870701" cy="5912729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6453205" y="3929533"/>
            <a:ext cx="6582637" cy="2768507"/>
            <a:chOff x="6371461" y="3961677"/>
            <a:chExt cx="6582637" cy="2768507"/>
          </a:xfrm>
        </p:grpSpPr>
        <p:pic>
          <p:nvPicPr>
            <p:cNvPr id="15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3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6" t="38750" b="32736"/>
            <a:stretch>
              <a:fillRect/>
            </a:stretch>
          </p:blipFill>
          <p:spPr>
            <a:xfrm>
              <a:off x="7909881" y="5375244"/>
              <a:ext cx="2100611" cy="925944"/>
            </a:xfrm>
            <a:prstGeom prst="rect">
              <a:avLst/>
            </a:prstGeom>
          </p:spPr>
        </p:pic>
        <p:pic>
          <p:nvPicPr>
            <p:cNvPr id="16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4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6" t="29929" r="44633" b="32359"/>
            <a:stretch>
              <a:fillRect/>
            </a:stretch>
          </p:blipFill>
          <p:spPr>
            <a:xfrm>
              <a:off x="6371461" y="5375244"/>
              <a:ext cx="1528439" cy="1354940"/>
            </a:xfrm>
            <a:prstGeom prst="rect">
              <a:avLst/>
            </a:prstGeom>
          </p:spPr>
        </p:pic>
        <p:pic>
          <p:nvPicPr>
            <p:cNvPr id="18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5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6" t="29929" r="44633" b="32359"/>
            <a:stretch>
              <a:fillRect/>
            </a:stretch>
          </p:blipFill>
          <p:spPr>
            <a:xfrm>
              <a:off x="10138991" y="3961677"/>
              <a:ext cx="2815107" cy="2495554"/>
            </a:xfrm>
            <a:prstGeom prst="rect">
              <a:avLst/>
            </a:prstGeom>
          </p:spPr>
        </p:pic>
        <p:pic>
          <p:nvPicPr>
            <p:cNvPr id="17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6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72" t="4720" r="22357" b="57568"/>
            <a:stretch>
              <a:fillRect/>
            </a:stretch>
          </p:blipFill>
          <p:spPr>
            <a:xfrm>
              <a:off x="9479389" y="4243219"/>
              <a:ext cx="1528439" cy="1354940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6443345" y="2106930"/>
            <a:ext cx="487108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50000"/>
              </a:lnSpc>
              <a:defRPr/>
            </a:pPr>
            <a:r>
              <a:rPr lang="zh-CN" altLang="en-US" sz="5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项目引领</a:t>
            </a:r>
            <a:endParaRPr lang="zh-CN" altLang="en-US" sz="5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  <a:p>
            <a:pPr lvl="0" algn="r">
              <a:lnSpc>
                <a:spcPct val="150000"/>
              </a:lnSpc>
              <a:defRPr/>
            </a:pPr>
            <a:r>
              <a:rPr lang="zh-CN" altLang="en-US" sz="5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做实基地建设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8918855" y="310273"/>
            <a:ext cx="1980201" cy="1980201"/>
          </a:xfrm>
          <a:prstGeom prst="ellipse">
            <a:avLst/>
          </a:prstGeom>
          <a:gradFill>
            <a:gsLst>
              <a:gs pos="94000">
                <a:schemeClr val="accent1">
                  <a:lumMod val="5000"/>
                  <a:lumOff val="95000"/>
                </a:schemeClr>
              </a:gs>
              <a:gs pos="53000">
                <a:srgbClr val="29DDF6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561133" y="526206"/>
            <a:ext cx="233589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</a:rPr>
              <a:t>01</a:t>
            </a:r>
            <a:endParaRPr lang="zh-CN" altLang="en-US" sz="1380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425371" y="2396422"/>
            <a:ext cx="8471658" cy="654390"/>
            <a:chOff x="3339593" y="2122271"/>
            <a:chExt cx="7535275" cy="65439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4851400" y="2122271"/>
              <a:ext cx="6023468" cy="0"/>
            </a:xfrm>
            <a:prstGeom prst="line">
              <a:avLst/>
            </a:prstGeom>
            <a:ln w="57150">
              <a:solidFill>
                <a:srgbClr val="29DDF6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>
              <a:off x="3339593" y="2122271"/>
              <a:ext cx="1511807" cy="654390"/>
            </a:xfrm>
            <a:prstGeom prst="line">
              <a:avLst/>
            </a:prstGeom>
            <a:ln w="57150">
              <a:solidFill>
                <a:srgbClr val="29DDF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4" grpId="0"/>
      <p:bldP spid="8" grpId="0" bldLvl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95130" y="4458970"/>
            <a:ext cx="2896870" cy="289687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21105" y="1014095"/>
            <a:ext cx="3482340" cy="283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base">
              <a:lnSpc>
                <a:spcPts val="1500"/>
              </a:lnSpc>
            </a:pP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rPr>
              <a:t>一、概念界定</a:t>
            </a:r>
            <a:endParaRPr lang="zh-CN" sz="2800" dirty="0">
              <a:latin typeface="微软雅黑" panose="020B0503020204020204" charset="-122"/>
              <a:ea typeface="微软雅黑" panose="020B0503020204020204" charset="-122"/>
              <a:sym typeface="方正姚体" panose="02010601030101010101" pitchFamily="2" charset="-122"/>
            </a:endParaRPr>
          </a:p>
        </p:txBody>
      </p:sp>
      <p:pic>
        <p:nvPicPr>
          <p:cNvPr id="6" name="图片 5" descr="84896501002C9D04EF2AF24781B3210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20181" b="25270"/>
          <a:stretch>
            <a:fillRect/>
          </a:stretch>
        </p:blipFill>
        <p:spPr>
          <a:xfrm>
            <a:off x="7253605" y="1104265"/>
            <a:ext cx="3310255" cy="2324735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7" name="图片 6" descr="507DBDD115C3C766785D717F99575C8E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366125" y="2875280"/>
            <a:ext cx="3098800" cy="2324735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60755" y="1679575"/>
            <a:ext cx="6402705" cy="3520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221105" y="1014095"/>
            <a:ext cx="4984115" cy="283210"/>
          </a:xfrm>
          <a:prstGeom prst="rect">
            <a:avLst/>
          </a:prstGeom>
        </p:spPr>
        <p:txBody>
          <a:bodyPr wrap="square">
            <a:spAutoFit/>
          </a:bodyPr>
          <a:p>
            <a:pPr algn="l" fontAlgn="base">
              <a:lnSpc>
                <a:spcPts val="1500"/>
              </a:lnSpc>
            </a:pPr>
            <a:r>
              <a:rPr lang="zh-CN" sz="3200" dirty="0"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rPr>
              <a:t>二、项目建设目标与内容</a:t>
            </a:r>
            <a:endParaRPr lang="zh-CN" sz="3200" dirty="0">
              <a:latin typeface="微软雅黑" panose="020B0503020204020204" charset="-122"/>
              <a:ea typeface="微软雅黑" panose="020B0503020204020204" charset="-122"/>
              <a:sym typeface="方正姚体" panose="02010601030101010101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39875" y="1837055"/>
            <a:ext cx="9013190" cy="3929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1221105" y="1014095"/>
            <a:ext cx="4984115" cy="283210"/>
          </a:xfrm>
          <a:prstGeom prst="rect">
            <a:avLst/>
          </a:prstGeom>
        </p:spPr>
        <p:txBody>
          <a:bodyPr wrap="square">
            <a:spAutoFit/>
          </a:bodyPr>
          <a:p>
            <a:pPr algn="l" fontAlgn="base">
              <a:lnSpc>
                <a:spcPts val="1500"/>
              </a:lnSpc>
            </a:pPr>
            <a:r>
              <a:rPr lang="zh-CN" sz="3200" dirty="0"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rPr>
              <a:t>二、项目建设目标与内容</a:t>
            </a:r>
            <a:endParaRPr lang="zh-CN" sz="3200" dirty="0">
              <a:latin typeface="微软雅黑" panose="020B0503020204020204" charset="-122"/>
              <a:ea typeface="微软雅黑" panose="020B0503020204020204" charset="-122"/>
              <a:sym typeface="方正姚体" panose="02010601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37055" y="1107440"/>
            <a:ext cx="9782810" cy="5014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1221105" y="1014095"/>
            <a:ext cx="4984115" cy="283210"/>
          </a:xfrm>
          <a:prstGeom prst="rect">
            <a:avLst/>
          </a:prstGeom>
        </p:spPr>
        <p:txBody>
          <a:bodyPr wrap="square">
            <a:spAutoFit/>
          </a:bodyPr>
          <a:p>
            <a:pPr algn="l" fontAlgn="base">
              <a:lnSpc>
                <a:spcPts val="1500"/>
              </a:lnSpc>
            </a:pPr>
            <a:r>
              <a:rPr lang="zh-CN" sz="3200" dirty="0"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rPr>
              <a:t>二、项目建设目标与内容</a:t>
            </a:r>
            <a:endParaRPr lang="zh-CN" sz="3200" dirty="0">
              <a:latin typeface="微软雅黑" panose="020B0503020204020204" charset="-122"/>
              <a:ea typeface="微软雅黑" panose="020B0503020204020204" charset="-122"/>
              <a:sym typeface="方正姚体" panose="02010601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316355" y="137668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304800"/>
            <a:r>
              <a:rPr lang="zh-CN" sz="2000" b="1">
                <a:ea typeface="宋体" panose="02010600030101010101" pitchFamily="2" charset="-122"/>
              </a:rPr>
              <a:t>（</a:t>
            </a:r>
            <a:r>
              <a:rPr lang="en-US" altLang="zh-CN" sz="2000" b="1">
                <a:ea typeface="宋体" panose="02010600030101010101" pitchFamily="2" charset="-122"/>
              </a:rPr>
              <a:t>2</a:t>
            </a:r>
            <a:r>
              <a:rPr lang="zh-CN" sz="2000" b="1">
                <a:ea typeface="宋体" panose="02010600030101010101" pitchFamily="2" charset="-122"/>
              </a:rPr>
              <a:t>）打造“少年硅谷”物型空间</a:t>
            </a:r>
            <a:endParaRPr lang="zh-CN" sz="2000" b="1">
              <a:ea typeface="宋体" panose="02010600030101010101" pitchFamily="2" charset="-122"/>
            </a:endParaRPr>
          </a:p>
        </p:txBody>
      </p:sp>
      <p:pic>
        <p:nvPicPr>
          <p:cNvPr id="50" name="图片 4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86610" y="1854835"/>
            <a:ext cx="8811260" cy="4191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1221105" y="1014095"/>
            <a:ext cx="4984115" cy="283210"/>
          </a:xfrm>
          <a:prstGeom prst="rect">
            <a:avLst/>
          </a:prstGeom>
        </p:spPr>
        <p:txBody>
          <a:bodyPr wrap="square">
            <a:spAutoFit/>
          </a:bodyPr>
          <a:p>
            <a:pPr algn="l" fontAlgn="base">
              <a:lnSpc>
                <a:spcPts val="1500"/>
              </a:lnSpc>
            </a:pPr>
            <a:r>
              <a:rPr lang="zh-CN" sz="3200" dirty="0"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rPr>
              <a:t>二、项目建设目标与内容</a:t>
            </a:r>
            <a:endParaRPr lang="zh-CN" sz="3200" dirty="0">
              <a:latin typeface="微软雅黑" panose="020B0503020204020204" charset="-122"/>
              <a:ea typeface="微软雅黑" panose="020B0503020204020204" charset="-122"/>
              <a:sym typeface="方正姚体" panose="02010601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316355" y="137668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304800"/>
            <a:r>
              <a:rPr lang="zh-CN" sz="2000" b="1">
                <a:ea typeface="宋体" panose="02010600030101010101" pitchFamily="2" charset="-122"/>
              </a:rPr>
              <a:t>（</a:t>
            </a:r>
            <a:r>
              <a:rPr lang="en-US" altLang="zh-CN" sz="2000" b="1">
                <a:ea typeface="宋体" panose="02010600030101010101" pitchFamily="2" charset="-122"/>
              </a:rPr>
              <a:t>3</a:t>
            </a:r>
            <a:r>
              <a:rPr lang="zh-CN" sz="2000" b="1">
                <a:ea typeface="宋体" panose="02010600030101010101" pitchFamily="2" charset="-122"/>
              </a:rPr>
              <a:t>）探索“少年硅谷”课程实施路径</a:t>
            </a:r>
            <a:endParaRPr lang="zh-CN" sz="2000" b="1">
              <a:ea typeface="宋体" panose="02010600030101010101" pitchFamily="2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18930" y="4016375"/>
            <a:ext cx="2896870" cy="28968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477770" y="2068830"/>
            <a:ext cx="7254240" cy="3683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1221105" y="1014095"/>
            <a:ext cx="4984115" cy="283210"/>
          </a:xfrm>
          <a:prstGeom prst="rect">
            <a:avLst/>
          </a:prstGeom>
        </p:spPr>
        <p:txBody>
          <a:bodyPr wrap="square">
            <a:spAutoFit/>
          </a:bodyPr>
          <a:p>
            <a:pPr algn="l" fontAlgn="base">
              <a:lnSpc>
                <a:spcPts val="1500"/>
              </a:lnSpc>
            </a:pPr>
            <a:r>
              <a:rPr lang="zh-CN" sz="3200" dirty="0"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rPr>
              <a:t>二、项目建设目标与内容</a:t>
            </a:r>
            <a:endParaRPr lang="zh-CN" sz="3200" dirty="0">
              <a:latin typeface="微软雅黑" panose="020B0503020204020204" charset="-122"/>
              <a:ea typeface="微软雅黑" panose="020B0503020204020204" charset="-122"/>
              <a:sym typeface="方正姚体" panose="02010601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316355" y="137668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304800"/>
            <a:r>
              <a:rPr lang="zh-CN" sz="2000" b="1">
                <a:ea typeface="宋体" panose="02010600030101010101" pitchFamily="2" charset="-122"/>
              </a:rPr>
              <a:t>（</a:t>
            </a:r>
            <a:r>
              <a:rPr lang="en-US" altLang="zh-CN" sz="2000" b="1">
                <a:ea typeface="宋体" panose="02010600030101010101" pitchFamily="2" charset="-122"/>
              </a:rPr>
              <a:t>4</a:t>
            </a:r>
            <a:r>
              <a:rPr lang="zh-CN" sz="2000" b="1">
                <a:ea typeface="宋体" panose="02010600030101010101" pitchFamily="2" charset="-122"/>
              </a:rPr>
              <a:t>）构建“少年硅谷”课程评价体系</a:t>
            </a:r>
            <a:endParaRPr lang="zh-CN" sz="2000" b="1"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71065" y="1923415"/>
            <a:ext cx="8257540" cy="3683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4562,&quot;width&quot;:4562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PLACING_PICTURE_USER_VIEWPORT" val="{&quot;height&quot;:3515,&quot;width&quot;:4687}"/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3661,&quot;width&quot;:5213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FLASH_PICTURE_TYPE" val="0"/>
</p:tagLst>
</file>

<file path=ppt/tags/tag26.xml><?xml version="1.0" encoding="utf-8"?>
<p:tagLst xmlns:p="http://schemas.openxmlformats.org/presentationml/2006/main">
  <p:tag name="KSO_WM_UNIT_TABLE_BEAUTIFY" val="smartTable{07d50a26-7fdb-46a0-afdb-cbfec6cedaa8}"/>
  <p:tag name="TABLE_ENDDRAG_ORIGIN_RECT" val="706*208"/>
  <p:tag name="TABLE_ENDDRAG_RECT" val="109*157*706*208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PLACING_PICTURE_USER_VIEWPORT" val="{&quot;height&quot;:3661,&quot;width&quot;:4880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  <p:tag name="KSO_WM_UNIT_PLACING_PICTURE_USER_VIEWPORT" val="{&quot;height&quot;:7455,&quot;width&quot;:13560}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UNIT_PLACING_PICTURE_USER_VIEWPORT" val="{&quot;height&quot;:2699,&quot;width&quot;:3601}"/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UNIT_TABLE_BEAUTIFY" val="smartTable{f09a5a01-d8d5-437a-84f9-65dd9a721bac}"/>
</p:tagLst>
</file>

<file path=ppt/tags/tag66.xml><?xml version="1.0" encoding="utf-8"?>
<p:tagLst xmlns:p="http://schemas.openxmlformats.org/presentationml/2006/main">
  <p:tag name="KSO_WM_UNIT_TABLE_BEAUTIFY" val="smartTable{22b4c921-8cf5-41c6-ab42-d2ab7f5d5d83}"/>
  <p:tag name="TABLE_ENDDRAG_ORIGIN_RECT" val="744*381"/>
  <p:tag name="TABLE_ENDDRAG_RECT" val="97*72*744*381"/>
</p:tagLst>
</file>

<file path=ppt/tags/tag67.xml><?xml version="1.0" encoding="utf-8"?>
<p:tagLst xmlns:p="http://schemas.openxmlformats.org/presentationml/2006/main">
  <p:tag name="COMMONDATA" val="eyJoZGlkIjoiN2MyNGIyNmY2MGZmZjNjZTVhYjc4ZDdmZjk4MWE3ZmEifQ=="/>
  <p:tag name="KSO_WPP_MARK_KEY" val="b81398e1-289d-4274-bad7-f8067f35d29b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crgbClr r="0" g="0" b="0">
        <a:alpha val="100000"/>
      </a:scrgbClr>
    </a:dk1>
    <a:lt1>
      <a:scrgbClr r="100000" g="100000" b="100000">
        <a:alpha val="100000"/>
      </a:scrgbClr>
    </a:lt1>
    <a:dk2>
      <a:scrgbClr r="5490" g="7058" b="12941">
        <a:alpha val="100000"/>
      </a:scrgbClr>
    </a:dk2>
    <a:lt2>
      <a:scrgbClr r="100000" g="100000" b="100000">
        <a:alpha val="100000"/>
      </a:scrgbClr>
    </a:lt2>
    <a:accent1>
      <a:scrgbClr r="82352" g="79215" b="11764">
        <a:alpha val="100000"/>
      </a:scrgbClr>
    </a:accent1>
    <a:accent2>
      <a:scrgbClr r="66666" g="81960" b="32941">
        <a:alpha val="100000"/>
      </a:scrgbClr>
    </a:accent2>
    <a:accent3>
      <a:scrgbClr r="53333" g="84313" b="45098">
        <a:alpha val="100000"/>
      </a:scrgbClr>
    </a:accent3>
    <a:accent4>
      <a:scrgbClr r="40392" g="84705" b="57647">
        <a:alpha val="100000"/>
      </a:scrgbClr>
    </a:accent4>
    <a:accent5>
      <a:scrgbClr r="30588" g="84705" b="69411">
        <a:alpha val="100000"/>
      </a:scrgbClr>
    </a:accent5>
    <a:accent6>
      <a:scrgbClr r="27843" g="83529" b="78431">
        <a:alpha val="100000"/>
      </a:scrgbClr>
    </a:accent6>
    <a:hlink>
      <a:scrgbClr r="39607" g="54509" b="83529">
        <a:alpha val="100000"/>
      </a:scrgbClr>
    </a:hlink>
    <a:folHlink>
      <a:scrgbClr r="62352" g="40392" b="63921">
        <a:alpha val="100000"/>
      </a:scrgbClr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1265</Words>
  <Application>WPS 演示</Application>
  <PresentationFormat>宽屏</PresentationFormat>
  <Paragraphs>359</Paragraphs>
  <Slides>28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3" baseType="lpstr">
      <vt:lpstr>Arial</vt:lpstr>
      <vt:lpstr>宋体</vt:lpstr>
      <vt:lpstr>Wingdings</vt:lpstr>
      <vt:lpstr>思源宋体 CN Heavy</vt:lpstr>
      <vt:lpstr>方正隶二简体</vt:lpstr>
      <vt:lpstr>微软雅黑</vt:lpstr>
      <vt:lpstr>微软雅黑 Light</vt:lpstr>
      <vt:lpstr>方正姚体</vt:lpstr>
      <vt:lpstr>等线</vt:lpstr>
      <vt:lpstr>Arial Unicode MS</vt:lpstr>
      <vt:lpstr>等线 Light</vt:lpstr>
      <vt:lpstr>Calibri</vt:lpstr>
      <vt:lpstr>Calibri</vt:lpstr>
      <vt:lpstr>Times New Roman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juliee7</cp:lastModifiedBy>
  <cp:revision>183</cp:revision>
  <dcterms:created xsi:type="dcterms:W3CDTF">2019-06-19T02:08:00Z</dcterms:created>
  <dcterms:modified xsi:type="dcterms:W3CDTF">2023-01-08T00:46:16Z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2052-11.1.0.12980</vt:lpwstr>
  </property>
  <property fmtid="{D5CDD505-2E9C-101B-9397-08002B2CF9AE}" pid="3" name="ICV">
    <vt:lpwstr>3A6485A2EFE04DC085A2A56A2B0C03E9</vt:lpwstr>
  </property>
</Properties>
</file>