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553" r:id="rId3"/>
    <p:sldId id="605" r:id="rId5"/>
    <p:sldId id="584" r:id="rId6"/>
    <p:sldId id="585" r:id="rId7"/>
    <p:sldId id="557" r:id="rId8"/>
    <p:sldId id="558" r:id="rId9"/>
    <p:sldId id="586" r:id="rId10"/>
    <p:sldId id="560" r:id="rId11"/>
    <p:sldId id="562" r:id="rId12"/>
    <p:sldId id="587" r:id="rId13"/>
    <p:sldId id="564" r:id="rId14"/>
    <p:sldId id="588" r:id="rId15"/>
    <p:sldId id="568" r:id="rId16"/>
    <p:sldId id="589" r:id="rId17"/>
    <p:sldId id="574" r:id="rId18"/>
    <p:sldId id="575" r:id="rId19"/>
    <p:sldId id="590" r:id="rId20"/>
    <p:sldId id="577" r:id="rId21"/>
    <p:sldId id="591" r:id="rId22"/>
    <p:sldId id="581" r:id="rId23"/>
    <p:sldId id="583" r:id="rId24"/>
    <p:sldId id="552" r:id="rId25"/>
    <p:sldId id="592" r:id="rId2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FFFEF7"/>
    <a:srgbClr val="FFFBE7"/>
    <a:srgbClr val="FFF5C1"/>
    <a:srgbClr val="004A95"/>
    <a:srgbClr val="FFFFFF"/>
    <a:srgbClr val="F7FCFF"/>
    <a:srgbClr val="E3EEC6"/>
    <a:srgbClr val="E2F6FF"/>
    <a:srgbClr val="F5EBDC"/>
    <a:srgbClr val="F5EC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00" autoAdjust="0"/>
    <p:restoredTop sz="94700" autoAdjust="0"/>
  </p:normalViewPr>
  <p:slideViewPr>
    <p:cSldViewPr>
      <p:cViewPr varScale="1">
        <p:scale>
          <a:sx n="114" d="100"/>
          <a:sy n="114" d="100"/>
        </p:scale>
        <p:origin x="576" y="96"/>
      </p:cViewPr>
      <p:guideLst>
        <p:guide orient="horz" pos="163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277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ADD754-F49E-4351-AAFE-19D83F43501C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8F6036-E835-44CB-A25A-34C755DFD5D4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844330-D65E-433C-A90B-DC730FD555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844330-D65E-433C-A90B-DC730FD555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844330-D65E-433C-A90B-DC730FD555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844330-D65E-433C-A90B-DC730FD555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844330-D65E-433C-A90B-DC730FD555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844330-D65E-433C-A90B-DC730FD555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844330-D65E-433C-A90B-DC730FD555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844330-D65E-433C-A90B-DC730FD555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844330-D65E-433C-A90B-DC730FD555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844330-D65E-433C-A90B-DC730FD555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844330-D65E-433C-A90B-DC730FD555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378735" y="438150"/>
            <a:ext cx="2031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如此重视双减为什么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" name="菱形 1"/>
          <p:cNvSpPr/>
          <p:nvPr userDrawn="1"/>
        </p:nvSpPr>
        <p:spPr>
          <a:xfrm>
            <a:off x="218022" y="476498"/>
            <a:ext cx="239178" cy="239178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89914" y="780757"/>
            <a:ext cx="8769151" cy="4206240"/>
          </a:xfrm>
          <a:prstGeom prst="rect">
            <a:avLst/>
          </a:prstGeom>
          <a:solidFill>
            <a:srgbClr val="FFFE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378735" y="438150"/>
            <a:ext cx="2031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双减工作的基本思路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" name="菱形 1"/>
          <p:cNvSpPr/>
          <p:nvPr userDrawn="1"/>
        </p:nvSpPr>
        <p:spPr>
          <a:xfrm>
            <a:off x="218022" y="476498"/>
            <a:ext cx="239178" cy="239178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89914" y="780757"/>
            <a:ext cx="8769151" cy="4206240"/>
          </a:xfrm>
          <a:prstGeom prst="rect">
            <a:avLst/>
          </a:prstGeom>
          <a:solidFill>
            <a:srgbClr val="FFFE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378735" y="438150"/>
            <a:ext cx="2031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减轻过重的作业负担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" name="菱形 1"/>
          <p:cNvSpPr/>
          <p:nvPr userDrawn="1"/>
        </p:nvSpPr>
        <p:spPr>
          <a:xfrm>
            <a:off x="218022" y="476498"/>
            <a:ext cx="239178" cy="239178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89914" y="780757"/>
            <a:ext cx="8769151" cy="4206240"/>
          </a:xfrm>
          <a:prstGeom prst="rect">
            <a:avLst/>
          </a:prstGeom>
          <a:solidFill>
            <a:srgbClr val="FFFE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节标题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378735" y="438150"/>
            <a:ext cx="2031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提升课后服务的水平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" name="菱形 1"/>
          <p:cNvSpPr/>
          <p:nvPr userDrawn="1"/>
        </p:nvSpPr>
        <p:spPr>
          <a:xfrm>
            <a:off x="218022" y="476498"/>
            <a:ext cx="239178" cy="239178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89914" y="780757"/>
            <a:ext cx="8769151" cy="4206240"/>
          </a:xfrm>
          <a:prstGeom prst="rect">
            <a:avLst/>
          </a:prstGeom>
          <a:solidFill>
            <a:srgbClr val="FFFE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节标题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378735" y="438150"/>
            <a:ext cx="2031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全面规范校外的培训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" name="菱形 1"/>
          <p:cNvSpPr/>
          <p:nvPr userDrawn="1"/>
        </p:nvSpPr>
        <p:spPr>
          <a:xfrm>
            <a:off x="218022" y="476498"/>
            <a:ext cx="239178" cy="239178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89914" y="780757"/>
            <a:ext cx="8769151" cy="4206240"/>
          </a:xfrm>
          <a:prstGeom prst="rect">
            <a:avLst/>
          </a:prstGeom>
          <a:solidFill>
            <a:srgbClr val="FFFE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节标题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378735" y="438150"/>
            <a:ext cx="2031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确保学生能学足学好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" name="菱形 1"/>
          <p:cNvSpPr/>
          <p:nvPr userDrawn="1"/>
        </p:nvSpPr>
        <p:spPr>
          <a:xfrm>
            <a:off x="218022" y="476498"/>
            <a:ext cx="239178" cy="239178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89914" y="780757"/>
            <a:ext cx="8769151" cy="4206240"/>
          </a:xfrm>
          <a:prstGeom prst="rect">
            <a:avLst/>
          </a:prstGeom>
          <a:solidFill>
            <a:srgbClr val="FFFE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节标题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378735" y="438150"/>
            <a:ext cx="2031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提升支撑的保障能力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" name="菱形 1"/>
          <p:cNvSpPr/>
          <p:nvPr userDrawn="1"/>
        </p:nvSpPr>
        <p:spPr>
          <a:xfrm>
            <a:off x="218022" y="476498"/>
            <a:ext cx="239178" cy="239178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89914" y="780757"/>
            <a:ext cx="8769151" cy="4206240"/>
          </a:xfrm>
          <a:prstGeom prst="rect">
            <a:avLst/>
          </a:prstGeom>
          <a:solidFill>
            <a:srgbClr val="FFFE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89914" y="780757"/>
            <a:ext cx="8769151" cy="4206240"/>
          </a:xfrm>
          <a:prstGeom prst="rect">
            <a:avLst/>
          </a:prstGeom>
          <a:solidFill>
            <a:srgbClr val="FFFE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microsoft.com/office/2007/relationships/media" Target="../media/media1.mp3"/><Relationship Id="rId8" Type="http://schemas.openxmlformats.org/officeDocument/2006/relationships/audio" Target="NULL" TargetMode="Externa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microsoft.com/office/2007/relationships/hdphoto" Target="../media/image3.wdp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9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6.png"/><Relationship Id="rId4" Type="http://schemas.openxmlformats.org/officeDocument/2006/relationships/image" Target="../media/image13.png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5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6.png"/><Relationship Id="rId4" Type="http://schemas.openxmlformats.org/officeDocument/2006/relationships/image" Target="../media/image13.png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6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6.png"/><Relationship Id="rId4" Type="http://schemas.openxmlformats.org/officeDocument/2006/relationships/image" Target="../media/image13.png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7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6.png"/><Relationship Id="rId4" Type="http://schemas.openxmlformats.org/officeDocument/2006/relationships/image" Target="../media/image13.png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6.png"/><Relationship Id="rId4" Type="http://schemas.openxmlformats.org/officeDocument/2006/relationships/image" Target="../media/image13.png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9" Type="http://schemas.microsoft.com/office/2007/relationships/media" Target="../media/media1.mp3"/><Relationship Id="rId8" Type="http://schemas.openxmlformats.org/officeDocument/2006/relationships/audio" Target="NULL" TargetMode="Externa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microsoft.com/office/2007/relationships/hdphoto" Target="../media/image3.wdp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9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0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hyperlink" Target="http://www.tukuppt.com/ppt/" TargetMode="Externa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11.png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6.png"/><Relationship Id="rId4" Type="http://schemas.openxmlformats.org/officeDocument/2006/relationships/image" Target="../media/image13.png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6.png"/><Relationship Id="rId4" Type="http://schemas.openxmlformats.org/officeDocument/2006/relationships/image" Target="../media/image13.png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4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>
            <a:off x="381000" y="431328"/>
            <a:ext cx="8397806" cy="4334038"/>
          </a:xfrm>
          <a:prstGeom prst="roundRect">
            <a:avLst>
              <a:gd name="adj" fmla="val 1694"/>
            </a:avLst>
          </a:prstGeom>
          <a:solidFill>
            <a:srgbClr val="FFFB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58061" y="1995706"/>
            <a:ext cx="7212330" cy="429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200" dirty="0">
                <a:solidFill>
                  <a:schemeClr val="accent1"/>
                </a:solidFill>
                <a:latin typeface="微软雅黑" panose="020B0503020204020204" charset="-122"/>
              </a:rPr>
              <a:t>——魏村中心小学师德师风建设暨生命健康关爱推进大会</a:t>
            </a:r>
            <a:endParaRPr lang="zh-CN" altLang="en-US" sz="2200" dirty="0">
              <a:solidFill>
                <a:schemeClr val="accent1"/>
              </a:solidFill>
              <a:latin typeface="微软雅黑" panose="020B050302020402020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0255"/>
          <a:stretch>
            <a:fillRect/>
          </a:stretch>
        </p:blipFill>
        <p:spPr>
          <a:xfrm>
            <a:off x="756" y="4019550"/>
            <a:ext cx="9143244" cy="762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083376" y="3142615"/>
            <a:ext cx="3118217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微软雅黑" panose="020B0503020204020204" charset="-122"/>
              </a:rPr>
              <a:t>常州市新北区魏村中心小学</a:t>
            </a:r>
            <a:endParaRPr lang="zh-CN" altLang="en-US" dirty="0">
              <a:solidFill>
                <a:schemeClr val="accent1"/>
              </a:solidFill>
              <a:latin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3090" y="1029335"/>
            <a:ext cx="834199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200" b="1" dirty="0">
                <a:solidFill>
                  <a:schemeClr val="accent1"/>
                </a:solidFill>
                <a:latin typeface="汉仪雅酷黑 85W" panose="020B0904020202020204" pitchFamily="34" charset="-122"/>
                <a:ea typeface="汉仪雅酷黑 85W" panose="020B0904020202020204" pitchFamily="34" charset="-122"/>
              </a:rPr>
              <a:t>规范从教 落实“双减”关爱生命</a:t>
            </a:r>
            <a:endParaRPr lang="zh-CN" altLang="en-US" sz="4200" b="1" dirty="0">
              <a:solidFill>
                <a:schemeClr val="accent1"/>
              </a:solidFill>
              <a:latin typeface="汉仪雅酷黑 85W" panose="020B0904020202020204" pitchFamily="34" charset="-122"/>
              <a:ea typeface="汉仪雅酷黑 85W" panose="020B0904020202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7169" y="3181350"/>
            <a:ext cx="2357312" cy="15167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05249" y="3142662"/>
            <a:ext cx="1867676" cy="171508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3904662"/>
            <a:ext cx="9144000" cy="124248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600" y="666750"/>
            <a:ext cx="615520" cy="46498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3686879"/>
            <a:ext cx="2884826" cy="866071"/>
          </a:xfrm>
          <a:prstGeom prst="rect">
            <a:avLst/>
          </a:prstGeom>
        </p:spPr>
      </p:pic>
      <p:pic>
        <p:nvPicPr>
          <p:cNvPr id="19" name="1wwfwfwfwf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9">
                  <p14:trim st="13260.000000"/>
                  <p14:fade in="1000.000000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62000" y="5299547"/>
            <a:ext cx="609600" cy="6096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083376" y="3510915"/>
            <a:ext cx="3118217" cy="33718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微软雅黑" panose="020B0503020204020204" charset="-122"/>
              </a:rPr>
              <a:t>2022</a:t>
            </a:r>
            <a:r>
              <a:rPr lang="zh-CN" altLang="en-US" sz="1600" dirty="0">
                <a:solidFill>
                  <a:schemeClr val="accent1"/>
                </a:solidFill>
                <a:latin typeface="微软雅黑" panose="020B0503020204020204" charset="-122"/>
              </a:rPr>
              <a:t>年</a:t>
            </a:r>
            <a:r>
              <a:rPr lang="en-US" altLang="zh-CN" sz="1600" dirty="0">
                <a:solidFill>
                  <a:schemeClr val="accent1"/>
                </a:solidFill>
                <a:latin typeface="微软雅黑" panose="020B0503020204020204" charset="-122"/>
              </a:rPr>
              <a:t>11</a:t>
            </a:r>
            <a:r>
              <a:rPr lang="zh-CN" altLang="en-US" sz="1600" dirty="0">
                <a:solidFill>
                  <a:schemeClr val="accent1"/>
                </a:solidFill>
                <a:latin typeface="微软雅黑" panose="020B0503020204020204" charset="-122"/>
              </a:rPr>
              <a:t>月</a:t>
            </a:r>
            <a:r>
              <a:rPr lang="en-US" altLang="zh-CN" sz="1600" dirty="0">
                <a:solidFill>
                  <a:schemeClr val="accent1"/>
                </a:solidFill>
                <a:latin typeface="微软雅黑" panose="020B0503020204020204" charset="-122"/>
              </a:rPr>
              <a:t>14</a:t>
            </a:r>
            <a:r>
              <a:rPr lang="zh-CN" altLang="en-US" sz="1600" dirty="0">
                <a:solidFill>
                  <a:schemeClr val="accent1"/>
                </a:solidFill>
                <a:latin typeface="微软雅黑" panose="020B0503020204020204" charset="-122"/>
              </a:rPr>
              <a:t>日</a:t>
            </a:r>
            <a:endParaRPr lang="zh-CN" altLang="en-US" sz="1600" dirty="0">
              <a:solidFill>
                <a:schemeClr val="accent1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24" grpId="0" animBg="1"/>
      <p:bldP spid="10" grpId="0"/>
      <p:bldP spid="13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>
            <a:off x="381000" y="431328"/>
            <a:ext cx="8397806" cy="4334038"/>
          </a:xfrm>
          <a:prstGeom prst="roundRect">
            <a:avLst>
              <a:gd name="adj" fmla="val 1694"/>
            </a:avLst>
          </a:prstGeom>
          <a:solidFill>
            <a:srgbClr val="FFFB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96"/>
          <a:stretch>
            <a:fillRect/>
          </a:stretch>
        </p:blipFill>
        <p:spPr>
          <a:xfrm>
            <a:off x="1219200" y="3105150"/>
            <a:ext cx="3200400" cy="14478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0255"/>
          <a:stretch>
            <a:fillRect/>
          </a:stretch>
        </p:blipFill>
        <p:spPr>
          <a:xfrm>
            <a:off x="756" y="4019550"/>
            <a:ext cx="9143244" cy="76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2054226"/>
            <a:ext cx="2711140" cy="27111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3904662"/>
            <a:ext cx="9144000" cy="1242485"/>
          </a:xfrm>
          <a:prstGeom prst="rect">
            <a:avLst/>
          </a:prstGeom>
        </p:spPr>
      </p:pic>
      <p:sp>
        <p:nvSpPr>
          <p:cNvPr id="29" name="TextBox 48"/>
          <p:cNvSpPr txBox="1"/>
          <p:nvPr/>
        </p:nvSpPr>
        <p:spPr>
          <a:xfrm>
            <a:off x="1371600" y="1962150"/>
            <a:ext cx="541020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685800"/>
            <a:r>
              <a:rPr lang="zh-CN" altLang="en-US" sz="4400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减轻过重的作业负担</a:t>
            </a:r>
            <a:endParaRPr lang="zh-CN" altLang="en-US" sz="4400" b="1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0" name="TextBox 48"/>
          <p:cNvSpPr txBox="1"/>
          <p:nvPr/>
        </p:nvSpPr>
        <p:spPr>
          <a:xfrm>
            <a:off x="1371600" y="1352550"/>
            <a:ext cx="266700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685800"/>
            <a:r>
              <a:rPr lang="zh-CN" altLang="en-US" sz="4000" spc="600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第三部分</a:t>
            </a:r>
            <a:endParaRPr lang="en-US" altLang="zh-CN" sz="4000" spc="600" dirty="0">
              <a:solidFill>
                <a:schemeClr val="accent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295401" y="2724150"/>
            <a:ext cx="4724399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>
                <a:solidFill>
                  <a:schemeClr val="accent1"/>
                </a:solidFill>
                <a:latin typeface="+mn-ea"/>
              </a:rPr>
              <a:t>opinions on further reducing students' homework burden and after-school training burden stage of compulsory education</a:t>
            </a:r>
            <a:endParaRPr lang="en-US" altLang="zh-CN" sz="1000" dirty="0">
              <a:solidFill>
                <a:schemeClr val="accent1"/>
              </a:solidFill>
              <a:latin typeface="+mn-ea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949610"/>
            <a:ext cx="1006813" cy="7605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/>
      <p:bldP spid="30" grpId="0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446313" y="1657350"/>
            <a:ext cx="1777842" cy="2376856"/>
            <a:chOff x="849224" y="1657350"/>
            <a:chExt cx="1777842" cy="2376856"/>
          </a:xfrm>
        </p:grpSpPr>
        <p:grpSp>
          <p:nvGrpSpPr>
            <p:cNvPr id="14" name="组合 13"/>
            <p:cNvGrpSpPr/>
            <p:nvPr/>
          </p:nvGrpSpPr>
          <p:grpSpPr>
            <a:xfrm>
              <a:off x="849224" y="1804880"/>
              <a:ext cx="1777842" cy="2229326"/>
              <a:chOff x="1993" y="3436"/>
              <a:chExt cx="2720" cy="4681"/>
            </a:xfrm>
          </p:grpSpPr>
          <p:sp>
            <p:nvSpPr>
              <p:cNvPr id="16" name="折角形 15"/>
              <p:cNvSpPr/>
              <p:nvPr/>
            </p:nvSpPr>
            <p:spPr>
              <a:xfrm>
                <a:off x="1993" y="3436"/>
                <a:ext cx="2720" cy="4681"/>
              </a:xfrm>
              <a:prstGeom prst="foldedCorner">
                <a:avLst>
                  <a:gd name="adj" fmla="val 0"/>
                </a:avLst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2192" y="4886"/>
                <a:ext cx="2240" cy="18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zh-CN" altLang="en-US" sz="2400" dirty="0">
                    <a:solidFill>
                      <a:schemeClr val="accent1"/>
                    </a:solidFill>
                    <a:latin typeface="+mn-ea"/>
                    <a:sym typeface="+mn-ea"/>
                  </a:rPr>
                  <a:t>作业</a:t>
                </a:r>
                <a:endParaRPr lang="en-US" altLang="zh-CN" sz="2400" dirty="0">
                  <a:solidFill>
                    <a:schemeClr val="accent1"/>
                  </a:solidFill>
                  <a:latin typeface="+mn-ea"/>
                  <a:sym typeface="+mn-ea"/>
                </a:endParaRPr>
              </a:p>
              <a:p>
                <a:pPr algn="ctr">
                  <a:lnSpc>
                    <a:spcPct val="110000"/>
                  </a:lnSpc>
                </a:pPr>
                <a:r>
                  <a:rPr lang="zh-CN" altLang="en-US" sz="2400" dirty="0">
                    <a:solidFill>
                      <a:schemeClr val="accent1"/>
                    </a:solidFill>
                    <a:latin typeface="+mn-ea"/>
                    <a:sym typeface="+mn-ea"/>
                  </a:rPr>
                  <a:t>管理</a:t>
                </a:r>
                <a:endParaRPr lang="zh-CN" altLang="en-US" sz="2400" dirty="0">
                  <a:solidFill>
                    <a:schemeClr val="accent1"/>
                  </a:solidFill>
                  <a:latin typeface="+mn-ea"/>
                  <a:sym typeface="+mn-ea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1321932" y="1657350"/>
              <a:ext cx="898892" cy="3251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5351314" y="1751004"/>
            <a:ext cx="3189375" cy="2308324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6858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3D3D3D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字魂105号-简雅黑" panose="00000500000000000000" pitchFamily="2" charset="-122"/>
              </a:rPr>
              <a:t>作业是学校教育教学管理工作的重要环节，是课堂教学活动的必要补充。做作业，是个学生就跑不了。问题是，目前一些学校作业数量过多、质量不高、功能异化，既达不到温故知新的效果，又占用了学生正常的锻炼、休息、娱乐时间。印发了</a:t>
            </a:r>
            <a:r>
              <a:rPr lang="en-US" altLang="zh-CN" sz="1200" dirty="0">
                <a:solidFill>
                  <a:srgbClr val="3D3D3D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字魂105号-简雅黑" panose="00000500000000000000" pitchFamily="2" charset="-122"/>
              </a:rPr>
              <a:t>《</a:t>
            </a:r>
            <a:r>
              <a:rPr lang="zh-CN" altLang="en-US" sz="1200" dirty="0">
                <a:solidFill>
                  <a:srgbClr val="3D3D3D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字魂105号-简雅黑" panose="00000500000000000000" pitchFamily="2" charset="-122"/>
              </a:rPr>
              <a:t>关于加强义务教育学校作业管理的通知</a:t>
            </a:r>
            <a:r>
              <a:rPr lang="en-US" altLang="zh-CN" sz="1200" dirty="0">
                <a:solidFill>
                  <a:srgbClr val="3D3D3D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字魂105号-简雅黑" panose="00000500000000000000" pitchFamily="2" charset="-122"/>
              </a:rPr>
              <a:t>》</a:t>
            </a:r>
            <a:r>
              <a:rPr lang="zh-CN" altLang="en-US" sz="1200" dirty="0">
                <a:solidFill>
                  <a:srgbClr val="3D3D3D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字魂105号-简雅黑" panose="00000500000000000000" pitchFamily="2" charset="-122"/>
              </a:rPr>
              <a:t>，提出了十条具体措施，并对各地落实情况开展了专项督查。</a:t>
            </a:r>
            <a:endParaRPr lang="zh-CN" altLang="en-US" sz="1200" dirty="0">
              <a:solidFill>
                <a:srgbClr val="3D3D3D"/>
              </a:solidFill>
              <a:latin typeface="思源黑体 CN" panose="020B0500000000000000" pitchFamily="34" charset="-122"/>
              <a:ea typeface="思源黑体 CN" panose="020B0500000000000000" pitchFamily="34" charset="-122"/>
              <a:sym typeface="字魂105号-简雅黑" panose="00000500000000000000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706290"/>
            <a:ext cx="2825689" cy="2367927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>
            <a:off x="381000" y="431328"/>
            <a:ext cx="8397806" cy="4334038"/>
          </a:xfrm>
          <a:prstGeom prst="roundRect">
            <a:avLst>
              <a:gd name="adj" fmla="val 1694"/>
            </a:avLst>
          </a:prstGeom>
          <a:solidFill>
            <a:srgbClr val="FFFB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96"/>
          <a:stretch>
            <a:fillRect/>
          </a:stretch>
        </p:blipFill>
        <p:spPr>
          <a:xfrm>
            <a:off x="1219200" y="3105150"/>
            <a:ext cx="3200400" cy="14478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0255"/>
          <a:stretch>
            <a:fillRect/>
          </a:stretch>
        </p:blipFill>
        <p:spPr>
          <a:xfrm>
            <a:off x="756" y="4019550"/>
            <a:ext cx="9143244" cy="76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2054226"/>
            <a:ext cx="2711140" cy="27111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3904662"/>
            <a:ext cx="9144000" cy="1242485"/>
          </a:xfrm>
          <a:prstGeom prst="rect">
            <a:avLst/>
          </a:prstGeom>
        </p:spPr>
      </p:pic>
      <p:sp>
        <p:nvSpPr>
          <p:cNvPr id="29" name="TextBox 48"/>
          <p:cNvSpPr txBox="1"/>
          <p:nvPr/>
        </p:nvSpPr>
        <p:spPr>
          <a:xfrm>
            <a:off x="1371600" y="1962150"/>
            <a:ext cx="541020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685800"/>
            <a:r>
              <a:rPr lang="zh-CN" altLang="en-US" sz="4400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提升课后服务的水平</a:t>
            </a:r>
            <a:endParaRPr lang="zh-CN" altLang="en-US" sz="4400" b="1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0" name="TextBox 48"/>
          <p:cNvSpPr txBox="1"/>
          <p:nvPr/>
        </p:nvSpPr>
        <p:spPr>
          <a:xfrm>
            <a:off x="1371600" y="1352550"/>
            <a:ext cx="266700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685800"/>
            <a:r>
              <a:rPr lang="zh-CN" altLang="en-US" sz="4000" spc="600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第四部分</a:t>
            </a:r>
            <a:endParaRPr lang="en-US" altLang="zh-CN" sz="4000" spc="600" dirty="0">
              <a:solidFill>
                <a:schemeClr val="accent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295401" y="2724150"/>
            <a:ext cx="4724399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>
                <a:solidFill>
                  <a:schemeClr val="accent1"/>
                </a:solidFill>
                <a:latin typeface="+mn-ea"/>
              </a:rPr>
              <a:t>opinions on further reducing students' homework burden and after-school training burden stage of compulsory education</a:t>
            </a:r>
            <a:endParaRPr lang="en-US" altLang="zh-CN" sz="1000" dirty="0">
              <a:solidFill>
                <a:schemeClr val="accent1"/>
              </a:solidFill>
              <a:latin typeface="+mn-ea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949610"/>
            <a:ext cx="1006813" cy="7605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/>
      <p:bldP spid="30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419600" y="1722894"/>
            <a:ext cx="1295401" cy="2543175"/>
            <a:chOff x="1993" y="3436"/>
            <a:chExt cx="2720" cy="5340"/>
          </a:xfrm>
        </p:grpSpPr>
        <p:sp>
          <p:nvSpPr>
            <p:cNvPr id="12" name="折角形 11"/>
            <p:cNvSpPr/>
            <p:nvPr/>
          </p:nvSpPr>
          <p:spPr>
            <a:xfrm>
              <a:off x="1993" y="3436"/>
              <a:ext cx="2720" cy="5340"/>
            </a:xfrm>
            <a:prstGeom prst="foldedCorner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2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153" y="4886"/>
              <a:ext cx="2240" cy="2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3200" dirty="0">
                  <a:solidFill>
                    <a:schemeClr val="bg1"/>
                  </a:solidFill>
                  <a:latin typeface="+mn-ea"/>
                  <a:sym typeface="+mn-ea"/>
                </a:rPr>
                <a:t>课后服务</a:t>
              </a:r>
              <a:endParaRPr lang="zh-CN" altLang="en-US" sz="3200" dirty="0">
                <a:solidFill>
                  <a:schemeClr val="bg1"/>
                </a:solidFill>
                <a:latin typeface="+mn-ea"/>
                <a:cs typeface="思源黑體 ExtraLight" panose="020B0200000000000000" charset="-120"/>
                <a:sym typeface="+mn-ea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096001" y="1695335"/>
            <a:ext cx="2133599" cy="2552815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6858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3D3D3D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字魂105号-简雅黑" panose="00000500000000000000" pitchFamily="2" charset="-122"/>
              </a:rPr>
              <a:t>长期以来，义务教育学校特别是小学存在“三点半”放学现象，这一政策的初衷是为学生减负，但没想到，校内减负校外增负，而且校外增加的负担处于失控、失管的状态。也只有丰富学校的课后服务，充分利用好课后时间</a:t>
            </a:r>
            <a:endParaRPr lang="zh-CN" altLang="en-US" sz="1200" dirty="0">
              <a:solidFill>
                <a:srgbClr val="3D3D3D"/>
              </a:solidFill>
              <a:latin typeface="思源黑体 CN" panose="020B0500000000000000" pitchFamily="34" charset="-122"/>
              <a:ea typeface="思源黑体 CN" panose="020B0500000000000000" pitchFamily="34" charset="-122"/>
              <a:sym typeface="字魂105号-简雅黑" panose="00000500000000000000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621118"/>
            <a:ext cx="3200400" cy="2811812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>
            <a:off x="381000" y="431328"/>
            <a:ext cx="8397806" cy="4334038"/>
          </a:xfrm>
          <a:prstGeom prst="roundRect">
            <a:avLst>
              <a:gd name="adj" fmla="val 1694"/>
            </a:avLst>
          </a:prstGeom>
          <a:solidFill>
            <a:srgbClr val="FFFB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96"/>
          <a:stretch>
            <a:fillRect/>
          </a:stretch>
        </p:blipFill>
        <p:spPr>
          <a:xfrm>
            <a:off x="1219200" y="3105150"/>
            <a:ext cx="3200400" cy="14478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0255"/>
          <a:stretch>
            <a:fillRect/>
          </a:stretch>
        </p:blipFill>
        <p:spPr>
          <a:xfrm>
            <a:off x="756" y="4019550"/>
            <a:ext cx="9143244" cy="76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2054226"/>
            <a:ext cx="2711140" cy="27111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3904662"/>
            <a:ext cx="9144000" cy="1242485"/>
          </a:xfrm>
          <a:prstGeom prst="rect">
            <a:avLst/>
          </a:prstGeom>
        </p:spPr>
      </p:pic>
      <p:sp>
        <p:nvSpPr>
          <p:cNvPr id="29" name="TextBox 48"/>
          <p:cNvSpPr txBox="1"/>
          <p:nvPr/>
        </p:nvSpPr>
        <p:spPr>
          <a:xfrm>
            <a:off x="1371600" y="1962150"/>
            <a:ext cx="541020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685800"/>
            <a:r>
              <a:rPr lang="zh-CN" altLang="en-US" sz="4400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全面规范校外的培训</a:t>
            </a:r>
            <a:endParaRPr lang="zh-CN" altLang="en-US" sz="4400" b="1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0" name="TextBox 48"/>
          <p:cNvSpPr txBox="1"/>
          <p:nvPr/>
        </p:nvSpPr>
        <p:spPr>
          <a:xfrm>
            <a:off x="1371600" y="1352550"/>
            <a:ext cx="266700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685800"/>
            <a:r>
              <a:rPr lang="zh-CN" altLang="en-US" sz="4000" spc="600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第五部分</a:t>
            </a:r>
            <a:endParaRPr lang="en-US" altLang="zh-CN" sz="4000" spc="600" dirty="0">
              <a:solidFill>
                <a:schemeClr val="accent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295401" y="2724150"/>
            <a:ext cx="4724399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>
                <a:solidFill>
                  <a:schemeClr val="accent1"/>
                </a:solidFill>
                <a:latin typeface="+mn-ea"/>
              </a:rPr>
              <a:t>opinions on further reducing students' homework burden and after-school training burden stage of compulsory education</a:t>
            </a:r>
            <a:endParaRPr lang="en-US" altLang="zh-CN" sz="1000" dirty="0">
              <a:solidFill>
                <a:schemeClr val="accent1"/>
              </a:solidFill>
              <a:latin typeface="+mn-ea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949610"/>
            <a:ext cx="1006813" cy="7605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/>
      <p:bldP spid="30" grpId="0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479132" y="1530620"/>
            <a:ext cx="3810000" cy="812530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6858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3D3D3D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字魂105号-简雅黑" panose="00000500000000000000" pitchFamily="2" charset="-122"/>
              </a:rPr>
              <a:t>各地不再审批新的面向义务教育阶段学生的学科类校外培训机构，现有学科类培训机构统一登记为非营利性机构</a:t>
            </a:r>
            <a:endParaRPr lang="zh-CN" altLang="en-US" sz="1200" dirty="0">
              <a:solidFill>
                <a:srgbClr val="3D3D3D"/>
              </a:solidFill>
              <a:latin typeface="思源黑体 CN" panose="020B0500000000000000" pitchFamily="34" charset="-122"/>
              <a:ea typeface="思源黑体 CN" panose="020B0500000000000000" pitchFamily="34" charset="-122"/>
              <a:sym typeface="字魂105号-简雅黑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12332" y="3772713"/>
            <a:ext cx="990600" cy="323037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b="1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字魂105号-简雅黑" panose="00000500000000000000" pitchFamily="2" charset="-122"/>
              </a:rPr>
              <a:t>清理整治</a:t>
            </a:r>
            <a:endParaRPr lang="zh-CN" altLang="en-US" sz="1500" b="1" dirty="0">
              <a:solidFill>
                <a:schemeClr val="bg1"/>
              </a:solidFill>
              <a:latin typeface="思源黑体 CN" panose="020B0500000000000000" pitchFamily="34" charset="-122"/>
              <a:ea typeface="思源黑体 CN" panose="020B0500000000000000" pitchFamily="34" charset="-122"/>
              <a:sym typeface="字魂105号-简雅黑" panose="000005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12332" y="2681601"/>
            <a:ext cx="990600" cy="323037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b="1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字魂105号-简雅黑" panose="00000500000000000000" pitchFamily="2" charset="-122"/>
              </a:rPr>
              <a:t>严格审批</a:t>
            </a:r>
            <a:endParaRPr lang="zh-CN" altLang="en-US" sz="1500" b="1" dirty="0">
              <a:solidFill>
                <a:schemeClr val="bg1"/>
              </a:solidFill>
              <a:latin typeface="思源黑体 CN" panose="020B0500000000000000" pitchFamily="34" charset="-122"/>
              <a:ea typeface="思源黑体 CN" panose="020B0500000000000000" pitchFamily="34" charset="-122"/>
              <a:sym typeface="字魂105号-简雅黑" panose="000005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12332" y="1715526"/>
            <a:ext cx="990600" cy="323037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b="1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字魂105号-简雅黑" panose="00000500000000000000" pitchFamily="2" charset="-122"/>
              </a:rPr>
              <a:t>非营利性</a:t>
            </a:r>
            <a:endParaRPr lang="zh-CN" altLang="en-US" sz="1500" b="1" dirty="0">
              <a:solidFill>
                <a:schemeClr val="bg1"/>
              </a:solidFill>
              <a:latin typeface="思源黑体 CN" panose="020B0500000000000000" pitchFamily="34" charset="-122"/>
              <a:ea typeface="思源黑体 CN" panose="020B0500000000000000" pitchFamily="34" charset="-122"/>
              <a:sym typeface="字魂105号-简雅黑" panose="00000500000000000000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664606"/>
            <a:ext cx="2878932" cy="250734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479132" y="2558356"/>
            <a:ext cx="3903770" cy="812530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6858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3D3D3D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字魂105号-简雅黑" panose="00000500000000000000" pitchFamily="2" charset="-122"/>
              </a:rPr>
              <a:t>对非学科类培训机构，</a:t>
            </a:r>
            <a:r>
              <a:rPr lang="en-US" altLang="zh-CN" sz="1200" dirty="0">
                <a:solidFill>
                  <a:srgbClr val="3D3D3D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字魂105号-简雅黑" panose="00000500000000000000" pitchFamily="2" charset="-122"/>
              </a:rPr>
              <a:t>《</a:t>
            </a:r>
            <a:r>
              <a:rPr lang="zh-CN" altLang="en-US" sz="1200" dirty="0">
                <a:solidFill>
                  <a:srgbClr val="3D3D3D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字魂105号-简雅黑" panose="00000500000000000000" pitchFamily="2" charset="-122"/>
              </a:rPr>
              <a:t>意见</a:t>
            </a:r>
            <a:r>
              <a:rPr lang="en-US" altLang="zh-CN" sz="1200" dirty="0">
                <a:solidFill>
                  <a:srgbClr val="3D3D3D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字魂105号-简雅黑" panose="00000500000000000000" pitchFamily="2" charset="-122"/>
              </a:rPr>
              <a:t>》</a:t>
            </a:r>
            <a:r>
              <a:rPr lang="zh-CN" altLang="en-US" sz="1200" dirty="0">
                <a:solidFill>
                  <a:srgbClr val="3D3D3D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字魂105号-简雅黑" panose="00000500000000000000" pitchFamily="2" charset="-122"/>
              </a:rPr>
              <a:t>要求各地区分体育、文化艺术、科技等类别，明确相应主管部门，分类制定标准、严格审批。</a:t>
            </a:r>
            <a:endParaRPr lang="zh-CN" altLang="en-US" sz="1200" dirty="0">
              <a:solidFill>
                <a:srgbClr val="3D3D3D"/>
              </a:solidFill>
              <a:latin typeface="思源黑体 CN" panose="020B0500000000000000" pitchFamily="34" charset="-122"/>
              <a:ea typeface="思源黑体 CN" panose="020B0500000000000000" pitchFamily="34" charset="-122"/>
              <a:sym typeface="字魂105号-简雅黑" panose="000005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71026" y="3751886"/>
            <a:ext cx="3903770" cy="572464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6858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3D3D3D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字魂105号-简雅黑" panose="00000500000000000000" pitchFamily="2" charset="-122"/>
              </a:rPr>
              <a:t>不得通过发行股份或支付现金等方式购买学科类培训机构资产。已违规的，要进行清理整治。</a:t>
            </a:r>
            <a:endParaRPr lang="zh-CN" altLang="en-US" sz="1200" dirty="0">
              <a:solidFill>
                <a:srgbClr val="3D3D3D"/>
              </a:solidFill>
              <a:latin typeface="思源黑体 CN" panose="020B0500000000000000" pitchFamily="34" charset="-122"/>
              <a:ea typeface="思源黑体 CN" panose="020B0500000000000000" pitchFamily="34" charset="-122"/>
              <a:sym typeface="字魂105号-简雅黑" panose="000005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 animBg="1"/>
      <p:bldP spid="12" grpId="0" animBg="1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838200" y="1504950"/>
            <a:ext cx="2209800" cy="2543175"/>
            <a:chOff x="1993" y="3436"/>
            <a:chExt cx="2720" cy="5340"/>
          </a:xfrm>
        </p:grpSpPr>
        <p:sp>
          <p:nvSpPr>
            <p:cNvPr id="8" name="折角形 7"/>
            <p:cNvSpPr/>
            <p:nvPr/>
          </p:nvSpPr>
          <p:spPr>
            <a:xfrm>
              <a:off x="1993" y="3436"/>
              <a:ext cx="2720" cy="5340"/>
            </a:xfrm>
            <a:prstGeom prst="foldedCorner">
              <a:avLst>
                <a:gd name="adj" fmla="val 0"/>
              </a:avLst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accent2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153" y="4495"/>
              <a:ext cx="2240" cy="2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2400" dirty="0">
                  <a:solidFill>
                    <a:schemeClr val="accent2"/>
                  </a:solidFill>
                  <a:latin typeface="+mn-ea"/>
                  <a:sym typeface="+mn-ea"/>
                </a:rPr>
                <a:t>严控学科类培训机构开班时间</a:t>
              </a:r>
              <a:endParaRPr lang="zh-CN" altLang="en-US" sz="2400" dirty="0">
                <a:solidFill>
                  <a:schemeClr val="accent2"/>
                </a:solidFill>
                <a:latin typeface="+mn-ea"/>
                <a:sym typeface="+mn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019800" y="1581150"/>
            <a:ext cx="2209800" cy="2543175"/>
            <a:chOff x="1993" y="3436"/>
            <a:chExt cx="2720" cy="5340"/>
          </a:xfrm>
        </p:grpSpPr>
        <p:sp>
          <p:nvSpPr>
            <p:cNvPr id="12" name="折角形 11"/>
            <p:cNvSpPr/>
            <p:nvPr/>
          </p:nvSpPr>
          <p:spPr>
            <a:xfrm>
              <a:off x="1993" y="3436"/>
              <a:ext cx="2720" cy="5340"/>
            </a:xfrm>
            <a:prstGeom prst="foldedCorner">
              <a:avLst>
                <a:gd name="adj" fmla="val 0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accent1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233" y="4759"/>
              <a:ext cx="2240" cy="2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n-ea"/>
                  <a:sym typeface="+mn-ea"/>
                </a:rPr>
                <a:t>学科类收费纳入政府指导价</a:t>
              </a:r>
              <a:endParaRPr lang="zh-CN" altLang="en-US" sz="2400" dirty="0">
                <a:solidFill>
                  <a:schemeClr val="accent1"/>
                </a:solidFill>
                <a:latin typeface="+mn-ea"/>
                <a:sym typeface="+mn-ea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319458" y="3853264"/>
            <a:ext cx="1117294" cy="32516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501058" y="3961740"/>
            <a:ext cx="1117294" cy="3251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352800" y="1619135"/>
            <a:ext cx="2415990" cy="2552815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6858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3D3D3D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字魂105号-简雅黑" panose="00000500000000000000" pitchFamily="2" charset="-122"/>
              </a:rPr>
              <a:t>建立培训内容备案与监督制度。培训机构主要采用的是自编材料，一些英语培训机构使用境外教材。</a:t>
            </a:r>
            <a:r>
              <a:rPr lang="en-US" altLang="zh-CN" sz="1200" dirty="0">
                <a:solidFill>
                  <a:srgbClr val="3D3D3D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字魂105号-简雅黑" panose="00000500000000000000" pitchFamily="2" charset="-122"/>
              </a:rPr>
              <a:t>《</a:t>
            </a:r>
            <a:r>
              <a:rPr lang="zh-CN" altLang="en-US" sz="1200" dirty="0">
                <a:solidFill>
                  <a:srgbClr val="3D3D3D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字魂105号-简雅黑" panose="00000500000000000000" pitchFamily="2" charset="-122"/>
              </a:rPr>
              <a:t>意见</a:t>
            </a:r>
            <a:r>
              <a:rPr lang="en-US" altLang="zh-CN" sz="1200" dirty="0">
                <a:solidFill>
                  <a:srgbClr val="3D3D3D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字魂105号-简雅黑" panose="00000500000000000000" pitchFamily="2" charset="-122"/>
              </a:rPr>
              <a:t>》</a:t>
            </a:r>
            <a:r>
              <a:rPr lang="zh-CN" altLang="en-US" sz="1200" dirty="0">
                <a:solidFill>
                  <a:srgbClr val="3D3D3D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字魂105号-简雅黑" panose="00000500000000000000" pitchFamily="2" charset="-122"/>
              </a:rPr>
              <a:t>严禁超标超前培训，严禁非学科类培训机构从事学科类培训，严禁提供境外教育课程，依法依规坚决查处超范围培训、培训质量良莠不齐、内容低俗违法、盗版侵权等突出问题。</a:t>
            </a:r>
            <a:endParaRPr lang="zh-CN" altLang="en-US" sz="1200" dirty="0">
              <a:solidFill>
                <a:srgbClr val="3D3D3D"/>
              </a:solidFill>
              <a:latin typeface="思源黑体 CN" panose="020B0500000000000000" pitchFamily="34" charset="-122"/>
              <a:ea typeface="思源黑体 CN" panose="020B0500000000000000" pitchFamily="34" charset="-122"/>
              <a:sym typeface="字魂105号-简雅黑" panose="00000500000000000000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>
            <a:off x="381000" y="431328"/>
            <a:ext cx="8397806" cy="4334038"/>
          </a:xfrm>
          <a:prstGeom prst="roundRect">
            <a:avLst>
              <a:gd name="adj" fmla="val 1694"/>
            </a:avLst>
          </a:prstGeom>
          <a:solidFill>
            <a:srgbClr val="FFFB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96"/>
          <a:stretch>
            <a:fillRect/>
          </a:stretch>
        </p:blipFill>
        <p:spPr>
          <a:xfrm>
            <a:off x="1219200" y="3105150"/>
            <a:ext cx="3200400" cy="14478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0255"/>
          <a:stretch>
            <a:fillRect/>
          </a:stretch>
        </p:blipFill>
        <p:spPr>
          <a:xfrm>
            <a:off x="756" y="4019550"/>
            <a:ext cx="9143244" cy="76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2054226"/>
            <a:ext cx="2711140" cy="27111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3904662"/>
            <a:ext cx="9144000" cy="1242485"/>
          </a:xfrm>
          <a:prstGeom prst="rect">
            <a:avLst/>
          </a:prstGeom>
        </p:spPr>
      </p:pic>
      <p:sp>
        <p:nvSpPr>
          <p:cNvPr id="29" name="TextBox 48"/>
          <p:cNvSpPr txBox="1"/>
          <p:nvPr/>
        </p:nvSpPr>
        <p:spPr>
          <a:xfrm>
            <a:off x="1371600" y="1962150"/>
            <a:ext cx="541020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685800"/>
            <a:r>
              <a:rPr lang="zh-CN" altLang="en-US" sz="4400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确保学生能学足学好</a:t>
            </a:r>
            <a:endParaRPr lang="zh-CN" altLang="en-US" sz="4400" b="1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0" name="TextBox 48"/>
          <p:cNvSpPr txBox="1"/>
          <p:nvPr/>
        </p:nvSpPr>
        <p:spPr>
          <a:xfrm>
            <a:off x="1371600" y="1352550"/>
            <a:ext cx="266700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685800"/>
            <a:r>
              <a:rPr lang="zh-CN" altLang="en-US" sz="4000" spc="600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第六部分</a:t>
            </a:r>
            <a:endParaRPr lang="en-US" altLang="zh-CN" sz="4000" spc="600" dirty="0">
              <a:solidFill>
                <a:schemeClr val="accent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295401" y="2724150"/>
            <a:ext cx="4724399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>
                <a:solidFill>
                  <a:schemeClr val="accent1"/>
                </a:solidFill>
                <a:latin typeface="+mn-ea"/>
              </a:rPr>
              <a:t>opinions on further reducing students' homework burden and after-school training burden stage of compulsory education</a:t>
            </a:r>
            <a:endParaRPr lang="en-US" altLang="zh-CN" sz="1000" dirty="0">
              <a:solidFill>
                <a:schemeClr val="accent1"/>
              </a:solidFill>
              <a:latin typeface="+mn-ea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949610"/>
            <a:ext cx="1006813" cy="7605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/>
      <p:bldP spid="30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38200" y="1694620"/>
            <a:ext cx="1295401" cy="2543175"/>
            <a:chOff x="1993" y="3436"/>
            <a:chExt cx="2720" cy="5340"/>
          </a:xfrm>
        </p:grpSpPr>
        <p:sp>
          <p:nvSpPr>
            <p:cNvPr id="7" name="折角形 6"/>
            <p:cNvSpPr/>
            <p:nvPr/>
          </p:nvSpPr>
          <p:spPr>
            <a:xfrm>
              <a:off x="1993" y="3436"/>
              <a:ext cx="2720" cy="5340"/>
            </a:xfrm>
            <a:prstGeom prst="foldedCorner">
              <a:avLst>
                <a:gd name="adj" fmla="val 0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2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153" y="4886"/>
              <a:ext cx="2240" cy="2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3200" dirty="0">
                  <a:solidFill>
                    <a:schemeClr val="accent1"/>
                  </a:solidFill>
                  <a:latin typeface="+mn-ea"/>
                  <a:sym typeface="+mn-ea"/>
                </a:rPr>
                <a:t>家长焦虑</a:t>
              </a:r>
              <a:endParaRPr lang="zh-CN" altLang="en-US" sz="3200" dirty="0">
                <a:solidFill>
                  <a:schemeClr val="accent1"/>
                </a:solidFill>
                <a:latin typeface="+mn-ea"/>
                <a:sym typeface="+mn-ea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2285999" y="1657350"/>
            <a:ext cx="3962401" cy="2585323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6858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3D3D3D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字魂105号-简雅黑" panose="00000500000000000000" pitchFamily="2" charset="-122"/>
              </a:rPr>
              <a:t>当前校外培训机构存在和发展的根基之一在于学校之间不均衡，学校内部活力不足，教学质量参差不齐，客观上迫使家长和学生产生对“好”学校的需求。而现有入学体系中，特别是中考和高考中，分数依然是进入“好”学校的“硬通货”或“刚需”。为了让孩子“提分”，考入好的高中、大学，家长们纷纷将孩子送往校外培训机构。校内加上去，校外才能减下来。因而，要想有效实现“双减”，需要充分发挥学校的主阵地作用，让学生在学校内学足学好，缓解家长焦虑。</a:t>
            </a:r>
            <a:endParaRPr lang="zh-CN" altLang="en-US" sz="1200" dirty="0">
              <a:solidFill>
                <a:srgbClr val="3D3D3D"/>
              </a:solidFill>
              <a:latin typeface="思源黑体 CN" panose="020B0500000000000000" pitchFamily="34" charset="-122"/>
              <a:ea typeface="思源黑体 CN" panose="020B0500000000000000" pitchFamily="34" charset="-122"/>
              <a:sym typeface="字魂105号-简雅黑" panose="00000500000000000000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1694620"/>
            <a:ext cx="2676292" cy="2319453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>
            <a:off x="381000" y="431328"/>
            <a:ext cx="8397806" cy="4334038"/>
          </a:xfrm>
          <a:prstGeom prst="roundRect">
            <a:avLst>
              <a:gd name="adj" fmla="val 1694"/>
            </a:avLst>
          </a:prstGeom>
          <a:solidFill>
            <a:srgbClr val="FFFB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96"/>
          <a:stretch>
            <a:fillRect/>
          </a:stretch>
        </p:blipFill>
        <p:spPr>
          <a:xfrm>
            <a:off x="1219200" y="3105150"/>
            <a:ext cx="3200400" cy="14478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0255"/>
          <a:stretch>
            <a:fillRect/>
          </a:stretch>
        </p:blipFill>
        <p:spPr>
          <a:xfrm>
            <a:off x="756" y="4019550"/>
            <a:ext cx="9143244" cy="76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2054226"/>
            <a:ext cx="2711140" cy="27111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3904662"/>
            <a:ext cx="9144000" cy="1242485"/>
          </a:xfrm>
          <a:prstGeom prst="rect">
            <a:avLst/>
          </a:prstGeom>
        </p:spPr>
      </p:pic>
      <p:sp>
        <p:nvSpPr>
          <p:cNvPr id="29" name="TextBox 48"/>
          <p:cNvSpPr txBox="1"/>
          <p:nvPr/>
        </p:nvSpPr>
        <p:spPr>
          <a:xfrm>
            <a:off x="1371600" y="1962150"/>
            <a:ext cx="541020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685800"/>
            <a:r>
              <a:rPr lang="zh-CN" altLang="en-US" sz="4400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提升支撑的保障能力</a:t>
            </a:r>
            <a:endParaRPr lang="zh-CN" altLang="en-US" sz="4400" b="1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0" name="TextBox 48"/>
          <p:cNvSpPr txBox="1"/>
          <p:nvPr/>
        </p:nvSpPr>
        <p:spPr>
          <a:xfrm>
            <a:off x="1371600" y="1352550"/>
            <a:ext cx="266700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685800"/>
            <a:r>
              <a:rPr lang="zh-CN" altLang="en-US" sz="4000" spc="600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第七部分</a:t>
            </a:r>
            <a:endParaRPr lang="en-US" altLang="zh-CN" sz="4000" spc="600" dirty="0">
              <a:solidFill>
                <a:schemeClr val="accent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295401" y="2724150"/>
            <a:ext cx="4724399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>
                <a:solidFill>
                  <a:schemeClr val="accent1"/>
                </a:solidFill>
                <a:latin typeface="+mn-ea"/>
              </a:rPr>
              <a:t>opinions on further reducing students' homework burden and after-school training burden stage of compulsory education</a:t>
            </a:r>
            <a:endParaRPr lang="en-US" altLang="zh-CN" sz="1000" dirty="0">
              <a:solidFill>
                <a:schemeClr val="accent1"/>
              </a:solidFill>
              <a:latin typeface="+mn-ea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949610"/>
            <a:ext cx="1006813" cy="7605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/>
      <p:bldP spid="30" grpId="0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>
            <a:off x="381000" y="431328"/>
            <a:ext cx="8397806" cy="4334038"/>
          </a:xfrm>
          <a:prstGeom prst="roundRect">
            <a:avLst>
              <a:gd name="adj" fmla="val 1694"/>
            </a:avLst>
          </a:prstGeom>
          <a:solidFill>
            <a:srgbClr val="FFFB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58061" y="1995706"/>
            <a:ext cx="7212330" cy="429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200" dirty="0">
                <a:solidFill>
                  <a:schemeClr val="accent1"/>
                </a:solidFill>
                <a:latin typeface="微软雅黑" panose="020B0503020204020204" charset="-122"/>
              </a:rPr>
              <a:t>——魏村中心小学师德师风建设暨生命健康关爱推进大会</a:t>
            </a:r>
            <a:endParaRPr lang="zh-CN" altLang="en-US" sz="2200" dirty="0">
              <a:solidFill>
                <a:schemeClr val="accent1"/>
              </a:solidFill>
              <a:latin typeface="微软雅黑" panose="020B050302020402020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0255"/>
          <a:stretch>
            <a:fillRect/>
          </a:stretch>
        </p:blipFill>
        <p:spPr>
          <a:xfrm>
            <a:off x="756" y="4019550"/>
            <a:ext cx="9143244" cy="762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083376" y="3259455"/>
            <a:ext cx="3118217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微软雅黑" panose="020B0503020204020204" charset="-122"/>
              </a:rPr>
              <a:t>常州市新北区魏村中心小学</a:t>
            </a:r>
            <a:endParaRPr lang="zh-CN" altLang="en-US" dirty="0">
              <a:solidFill>
                <a:schemeClr val="accent1"/>
              </a:solidFill>
              <a:latin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3090" y="1029335"/>
            <a:ext cx="834199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200" b="1" dirty="0">
                <a:solidFill>
                  <a:schemeClr val="accent1"/>
                </a:solidFill>
                <a:latin typeface="汉仪雅酷黑 85W" panose="020B0904020202020204" pitchFamily="34" charset="-122"/>
                <a:ea typeface="汉仪雅酷黑 85W" panose="020B0904020202020204" pitchFamily="34" charset="-122"/>
              </a:rPr>
              <a:t>规范从教 落实“双减”关爱生命</a:t>
            </a:r>
            <a:endParaRPr lang="zh-CN" altLang="en-US" sz="4200" b="1" dirty="0">
              <a:solidFill>
                <a:schemeClr val="accent1"/>
              </a:solidFill>
              <a:latin typeface="汉仪雅酷黑 85W" panose="020B0904020202020204" pitchFamily="34" charset="-122"/>
              <a:ea typeface="汉仪雅酷黑 85W" panose="020B0904020202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7169" y="3181350"/>
            <a:ext cx="2357312" cy="15167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05249" y="3142662"/>
            <a:ext cx="1867676" cy="171508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3904662"/>
            <a:ext cx="9144000" cy="124248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600" y="666750"/>
            <a:ext cx="615520" cy="46498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3686879"/>
            <a:ext cx="2884826" cy="866071"/>
          </a:xfrm>
          <a:prstGeom prst="rect">
            <a:avLst/>
          </a:prstGeom>
        </p:spPr>
      </p:pic>
      <p:pic>
        <p:nvPicPr>
          <p:cNvPr id="19" name="1wwfwfwfwf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9">
                  <p14:trim st="13260.000000"/>
                  <p14:fade in="1000.000000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62000" y="5299547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24" grpId="0" bldLvl="0" animBg="1"/>
      <p:bldP spid="10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96822" y="1809750"/>
            <a:ext cx="1777842" cy="2376856"/>
            <a:chOff x="849224" y="1657350"/>
            <a:chExt cx="1777842" cy="2376856"/>
          </a:xfrm>
        </p:grpSpPr>
        <p:grpSp>
          <p:nvGrpSpPr>
            <p:cNvPr id="7" name="组合 6"/>
            <p:cNvGrpSpPr/>
            <p:nvPr/>
          </p:nvGrpSpPr>
          <p:grpSpPr>
            <a:xfrm>
              <a:off x="849224" y="1804880"/>
              <a:ext cx="1777842" cy="2229326"/>
              <a:chOff x="1993" y="3436"/>
              <a:chExt cx="2720" cy="4681"/>
            </a:xfrm>
          </p:grpSpPr>
          <p:sp>
            <p:nvSpPr>
              <p:cNvPr id="10" name="折角形 9"/>
              <p:cNvSpPr/>
              <p:nvPr/>
            </p:nvSpPr>
            <p:spPr>
              <a:xfrm>
                <a:off x="1993" y="3436"/>
                <a:ext cx="2720" cy="4681"/>
              </a:xfrm>
              <a:prstGeom prst="foldedCorner">
                <a:avLst>
                  <a:gd name="adj" fmla="val 0"/>
                </a:avLst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2384" y="4856"/>
                <a:ext cx="1807" cy="19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zh-CN" altLang="en-US" sz="2400" dirty="0">
                    <a:solidFill>
                      <a:schemeClr val="accent1"/>
                    </a:solidFill>
                    <a:latin typeface="+mn-ea"/>
                    <a:sym typeface="+mn-ea"/>
                  </a:rPr>
                  <a:t>学校</a:t>
                </a:r>
                <a:endParaRPr lang="en-US" altLang="zh-CN" sz="2400" dirty="0">
                  <a:solidFill>
                    <a:schemeClr val="accent1"/>
                  </a:solidFill>
                  <a:latin typeface="+mn-ea"/>
                  <a:sym typeface="+mn-ea"/>
                </a:endParaRPr>
              </a:p>
              <a:p>
                <a:pPr algn="ctr">
                  <a:lnSpc>
                    <a:spcPct val="110000"/>
                  </a:lnSpc>
                </a:pPr>
                <a:r>
                  <a:rPr lang="zh-CN" altLang="en-US" sz="2400" dirty="0">
                    <a:solidFill>
                      <a:schemeClr val="accent1"/>
                    </a:solidFill>
                    <a:latin typeface="+mn-ea"/>
                    <a:sym typeface="+mn-ea"/>
                  </a:rPr>
                  <a:t>教育</a:t>
                </a:r>
                <a:endParaRPr lang="zh-CN" altLang="en-US" sz="2400" dirty="0">
                  <a:solidFill>
                    <a:schemeClr val="accent1"/>
                  </a:solidFill>
                  <a:latin typeface="+mn-ea"/>
                  <a:sym typeface="+mn-ea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1321932" y="1657350"/>
              <a:ext cx="898892" cy="3251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2601823" y="1779218"/>
            <a:ext cx="3494175" cy="2316532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6858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3D3D3D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字魂105号-简雅黑" panose="00000500000000000000" pitchFamily="2" charset="-122"/>
              </a:rPr>
              <a:t>学校教育、校外培训和家庭教育并非泾渭分明，而是存在千丝万缕的联系。规范校外培训，实现“双减”，仅靠学校的力量还不够，还需要推进家庭、学校和社会的协同，特别是学校教育与家庭教育的协同。家长与学生朝夕相处，是孩子言传身教的老师，履行好法定监护职责至关重要，</a:t>
            </a:r>
            <a:endParaRPr lang="zh-CN" altLang="en-US" sz="1400" dirty="0">
              <a:solidFill>
                <a:srgbClr val="3D3D3D"/>
              </a:solidFill>
              <a:latin typeface="思源黑体 CN" panose="020B0500000000000000" pitchFamily="34" charset="-122"/>
              <a:ea typeface="思源黑体 CN" panose="020B0500000000000000" pitchFamily="34" charset="-122"/>
              <a:sym typeface="字魂105号-简雅黑" panose="00000500000000000000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0553" y="1571903"/>
            <a:ext cx="2676247" cy="2676247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线连接符 23"/>
          <p:cNvCxnSpPr/>
          <p:nvPr/>
        </p:nvCxnSpPr>
        <p:spPr>
          <a:xfrm>
            <a:off x="344905" y="757991"/>
            <a:ext cx="8494295" cy="0"/>
          </a:xfrm>
          <a:prstGeom prst="line">
            <a:avLst/>
          </a:prstGeom>
          <a:ln w="12700">
            <a:solidFill>
              <a:srgbClr val="C618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2971800" y="3434262"/>
            <a:ext cx="990600" cy="553741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b="1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字魂105号-简雅黑" panose="00000500000000000000" pitchFamily="2" charset="-122"/>
              </a:rPr>
              <a:t>开展</a:t>
            </a:r>
            <a:endParaRPr lang="en-US" altLang="zh-CN" sz="1500" b="1" dirty="0">
              <a:solidFill>
                <a:schemeClr val="bg1"/>
              </a:solidFill>
              <a:latin typeface="思源黑体 CN" panose="020B0500000000000000" pitchFamily="34" charset="-122"/>
              <a:ea typeface="思源黑体 CN" panose="020B0500000000000000" pitchFamily="34" charset="-122"/>
              <a:sym typeface="字魂105号-简雅黑" panose="00000500000000000000" pitchFamily="2" charset="-122"/>
            </a:endParaRP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b="1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字魂105号-简雅黑" panose="00000500000000000000" pitchFamily="2" charset="-122"/>
              </a:rPr>
              <a:t>试点</a:t>
            </a:r>
            <a:endParaRPr lang="zh-CN" altLang="en-US" sz="1500" b="1" dirty="0">
              <a:solidFill>
                <a:schemeClr val="bg1"/>
              </a:solidFill>
              <a:latin typeface="思源黑体 CN" panose="020B0500000000000000" pitchFamily="34" charset="-122"/>
              <a:ea typeface="思源黑体 CN" panose="020B0500000000000000" pitchFamily="34" charset="-122"/>
              <a:sym typeface="字魂105号-简雅黑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71800" y="2038350"/>
            <a:ext cx="990600" cy="553741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b="1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字魂105号-简雅黑" panose="00000500000000000000" pitchFamily="2" charset="-122"/>
              </a:rPr>
              <a:t>治理</a:t>
            </a:r>
            <a:endParaRPr lang="en-US" altLang="zh-CN" sz="1500" b="1" dirty="0">
              <a:solidFill>
                <a:schemeClr val="bg1"/>
              </a:solidFill>
              <a:latin typeface="思源黑体 CN" panose="020B0500000000000000" pitchFamily="34" charset="-122"/>
              <a:ea typeface="思源黑体 CN" panose="020B0500000000000000" pitchFamily="34" charset="-122"/>
              <a:sym typeface="字魂105号-简雅黑" panose="00000500000000000000" pitchFamily="2" charset="-122"/>
            </a:endParaRPr>
          </a:p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b="1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字魂105号-简雅黑" panose="00000500000000000000" pitchFamily="2" charset="-122"/>
              </a:rPr>
              <a:t>工作</a:t>
            </a:r>
            <a:endParaRPr lang="zh-CN" altLang="en-US" sz="1500" b="1" dirty="0">
              <a:solidFill>
                <a:schemeClr val="bg1"/>
              </a:solidFill>
              <a:latin typeface="思源黑体 CN" panose="020B0500000000000000" pitchFamily="34" charset="-122"/>
              <a:ea typeface="思源黑体 CN" panose="020B0500000000000000" pitchFamily="34" charset="-122"/>
              <a:sym typeface="字魂105号-简雅黑" panose="000005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00121" y="1944934"/>
            <a:ext cx="4343400" cy="932563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6858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3D3D3D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字魂105号-简雅黑" panose="00000500000000000000" pitchFamily="2" charset="-122"/>
              </a:rPr>
              <a:t>此次“双减”工作事关重大，将作为重大民生工程确保落地。全面开展的治理工作，确定北京市、上海市沈阳市</a:t>
            </a:r>
            <a:endParaRPr lang="zh-CN" altLang="en-US" sz="1400" dirty="0">
              <a:solidFill>
                <a:srgbClr val="3D3D3D"/>
              </a:solidFill>
              <a:latin typeface="思源黑体 CN" panose="020B0500000000000000" pitchFamily="34" charset="-122"/>
              <a:ea typeface="思源黑体 CN" panose="020B0500000000000000" pitchFamily="34" charset="-122"/>
              <a:sym typeface="字魂105号-简雅黑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92015" y="3443264"/>
            <a:ext cx="4343400" cy="652486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6858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3D3D3D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字魂105号-简雅黑" panose="00000500000000000000" pitchFamily="2" charset="-122"/>
              </a:rPr>
              <a:t>广州市、成都市、郑州市、长治市、威海市、南通市为全国试点，其他省份至少选择 </a:t>
            </a:r>
            <a:r>
              <a:rPr lang="en-US" altLang="zh-CN" sz="1400" dirty="0">
                <a:solidFill>
                  <a:srgbClr val="3D3D3D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字魂105号-简雅黑" panose="00000500000000000000" pitchFamily="2" charset="-122"/>
              </a:rPr>
              <a:t>1</a:t>
            </a:r>
            <a:r>
              <a:rPr lang="zh-CN" altLang="en-US" sz="1400" dirty="0">
                <a:solidFill>
                  <a:srgbClr val="3D3D3D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字魂105号-简雅黑" panose="00000500000000000000" pitchFamily="2" charset="-122"/>
              </a:rPr>
              <a:t>个地市开展试点。</a:t>
            </a:r>
            <a:endParaRPr lang="zh-CN" altLang="en-US" sz="1400" dirty="0">
              <a:solidFill>
                <a:srgbClr val="3D3D3D"/>
              </a:solidFill>
              <a:latin typeface="思源黑体 CN" panose="020B0500000000000000" pitchFamily="34" charset="-122"/>
              <a:ea typeface="思源黑体 CN" panose="020B0500000000000000" pitchFamily="34" charset="-122"/>
              <a:sym typeface="字魂105号-简雅黑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57350"/>
            <a:ext cx="2590800" cy="2590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43000" y="1200150"/>
            <a:ext cx="6768211" cy="2239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版权声明</a:t>
            </a:r>
            <a:endParaRPr lang="zh-CN" altLang="en-US" sz="2100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感谢您下载平台上提供的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PPT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作品，为了您和熊猫办公以及原创作者的利益，请勿复制、传播、销售，否则将承担法律责任！熊猫办公将对作品进行维权，按照传播下载次数进行十倍的索取赔偿！</a:t>
            </a:r>
            <a:endParaRPr lang="en-US" altLang="zh-CN" sz="9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algn="just">
              <a:lnSpc>
                <a:spcPct val="150000"/>
              </a:lnSpc>
            </a:pP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1.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在熊猫办公出售的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PPT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模板是免版税类（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RF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：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Royalty-Free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）正版受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《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中国人民共和国著作法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》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和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《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世界版权公约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》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的保护，作品的所有权、版权和著作权归熊猫办公所有，您下载的是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PPT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模板素材的使用权。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2.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不得将熊猫办公的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PPT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模板、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PPT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素材，本身用于再出售，或者出租、出借、转让、分销、发布或者作为礼物供他人使用，不得转授权、出卖、转让本协议或者本协议中的权利。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5" name="文本框 4">
            <a:hlinkClick r:id="rId1"/>
          </p:cNvPr>
          <p:cNvSpPr txBox="1"/>
          <p:nvPr/>
        </p:nvSpPr>
        <p:spPr>
          <a:xfrm>
            <a:off x="1143000" y="3733067"/>
            <a:ext cx="5472811" cy="30008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zh-CN" altLang="en-US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更多精品</a:t>
            </a:r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PPT</a:t>
            </a:r>
            <a:r>
              <a:rPr lang="zh-CN" altLang="en-US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模板：</a:t>
            </a:r>
            <a:r>
              <a:rPr lang="en-US" altLang="zh-CN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http://www.tukuppt.com/ppt/</a:t>
            </a:r>
            <a:endParaRPr lang="zh-CN" altLang="en-US" sz="135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888106" y="3733070"/>
            <a:ext cx="1023104" cy="300082"/>
            <a:chOff x="8158550" y="5010841"/>
            <a:chExt cx="1364139" cy="400109"/>
          </a:xfrm>
          <a:effectLst/>
        </p:grpSpPr>
        <p:sp>
          <p:nvSpPr>
            <p:cNvPr id="7" name="矩形: 圆角 6"/>
            <p:cNvSpPr/>
            <p:nvPr/>
          </p:nvSpPr>
          <p:spPr>
            <a:xfrm>
              <a:off x="8158550" y="5010841"/>
              <a:ext cx="1336431" cy="3429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highlight>
                  <a:srgbClr val="FFFF00"/>
                </a:highlight>
                <a:latin typeface="+mn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278621" y="5010841"/>
              <a:ext cx="1244068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hlinkClick r:id="rId1"/>
                </a:rPr>
                <a:t>点击进入</a:t>
              </a:r>
              <a:endParaRPr lang="zh-CN" altLang="en-US" sz="13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>
            <a:off x="381000" y="431328"/>
            <a:ext cx="8397806" cy="4334038"/>
          </a:xfrm>
          <a:prstGeom prst="roundRect">
            <a:avLst>
              <a:gd name="adj" fmla="val 1694"/>
            </a:avLst>
          </a:prstGeom>
          <a:solidFill>
            <a:srgbClr val="FFFB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76400" y="2156996"/>
            <a:ext cx="61350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微软雅黑" panose="020B0503020204020204" charset="-122"/>
              </a:rPr>
              <a:t>关于进一步减轻义务教育阶段学生作业负担和校外培训负担的意见</a:t>
            </a:r>
            <a:endParaRPr lang="zh-CN" altLang="en-US" sz="1600" dirty="0">
              <a:solidFill>
                <a:schemeClr val="accent1"/>
              </a:solidFill>
              <a:latin typeface="微软雅黑" panose="020B050302020402020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0255"/>
          <a:stretch>
            <a:fillRect/>
          </a:stretch>
        </p:blipFill>
        <p:spPr>
          <a:xfrm>
            <a:off x="756" y="4019550"/>
            <a:ext cx="9143244" cy="762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752600" y="2765492"/>
            <a:ext cx="5943600" cy="492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50" dirty="0">
                <a:solidFill>
                  <a:schemeClr val="accent1"/>
                </a:solidFill>
                <a:latin typeface="+mn-ea"/>
              </a:rPr>
              <a:t>opinions on further reducing students' homework burden and after-school training burden stage of compulsory education</a:t>
            </a:r>
            <a:endParaRPr lang="zh-CN" altLang="en-US" sz="105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00400" y="3270210"/>
            <a:ext cx="281027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spc="600" dirty="0">
                <a:solidFill>
                  <a:schemeClr val="accent1"/>
                </a:solidFill>
                <a:latin typeface="微软雅黑" panose="020B0503020204020204" charset="-122"/>
              </a:rPr>
              <a:t>演示完毕感谢您的观看</a:t>
            </a:r>
            <a:endParaRPr lang="zh-CN" altLang="en-US" sz="1400" spc="600" dirty="0">
              <a:solidFill>
                <a:schemeClr val="accent1"/>
              </a:solidFill>
              <a:latin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295400" y="1123950"/>
            <a:ext cx="6817162" cy="923330"/>
            <a:chOff x="1275844" y="1072026"/>
            <a:chExt cx="6817162" cy="923330"/>
          </a:xfrm>
        </p:grpSpPr>
        <p:sp>
          <p:nvSpPr>
            <p:cNvPr id="3" name="圆角矩形 2"/>
            <p:cNvSpPr/>
            <p:nvPr/>
          </p:nvSpPr>
          <p:spPr>
            <a:xfrm>
              <a:off x="4191000" y="1192058"/>
              <a:ext cx="3898256" cy="679731"/>
            </a:xfrm>
            <a:prstGeom prst="roundRect">
              <a:avLst>
                <a:gd name="adj" fmla="val 1071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275844" y="1072026"/>
              <a:ext cx="304800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5400" dirty="0">
                  <a:solidFill>
                    <a:schemeClr val="accent1"/>
                  </a:solidFill>
                  <a:latin typeface="汉仪雅酷黑 85W" panose="020B0904020202020204" pitchFamily="34" charset="-122"/>
                  <a:ea typeface="汉仪雅酷黑 85W" panose="020B0904020202020204" pitchFamily="34" charset="-122"/>
                </a:rPr>
                <a:t>关于双减</a:t>
              </a:r>
              <a:endParaRPr lang="zh-CN" altLang="en-US" sz="5400" dirty="0">
                <a:solidFill>
                  <a:schemeClr val="accent1"/>
                </a:solidFill>
                <a:latin typeface="汉仪雅酷黑 85W" panose="020B0904020202020204" pitchFamily="34" charset="-122"/>
                <a:ea typeface="汉仪雅酷黑 85W" panose="020B0904020202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267200" y="1242901"/>
              <a:ext cx="3825806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FFFBE7"/>
                  </a:solidFill>
                  <a:latin typeface="+mn-ea"/>
                </a:rPr>
                <a:t>重点解析《关于进一步减轻义务教育阶段学生作业负担和校外培训负担的意见》</a:t>
              </a:r>
              <a:endParaRPr lang="zh-CN" altLang="en-US" sz="1600" dirty="0">
                <a:solidFill>
                  <a:srgbClr val="FFFBE7"/>
                </a:solidFill>
                <a:latin typeface="+mn-ea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1828800" y="2647950"/>
            <a:ext cx="5874817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7169" y="3181350"/>
            <a:ext cx="2357312" cy="15167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05249" y="3142662"/>
            <a:ext cx="1867676" cy="171508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3904662"/>
            <a:ext cx="9144000" cy="124248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600" y="666750"/>
            <a:ext cx="615520" cy="46498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3686879"/>
            <a:ext cx="2884826" cy="8660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0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>
            <a:off x="381000" y="431328"/>
            <a:ext cx="8397806" cy="4334038"/>
          </a:xfrm>
          <a:prstGeom prst="roundRect">
            <a:avLst>
              <a:gd name="adj" fmla="val 1694"/>
            </a:avLst>
          </a:prstGeom>
          <a:solidFill>
            <a:srgbClr val="FFFB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96"/>
          <a:stretch>
            <a:fillRect/>
          </a:stretch>
        </p:blipFill>
        <p:spPr>
          <a:xfrm flipH="1">
            <a:off x="533400" y="3152760"/>
            <a:ext cx="2438400" cy="12477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0255"/>
          <a:stretch>
            <a:fillRect/>
          </a:stretch>
        </p:blipFill>
        <p:spPr>
          <a:xfrm>
            <a:off x="756" y="4019550"/>
            <a:ext cx="9143244" cy="76200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914400" y="1276350"/>
            <a:ext cx="815608" cy="1418828"/>
          </a:xfrm>
          <a:prstGeom prst="rect">
            <a:avLst/>
          </a:prstGeom>
        </p:spPr>
        <p:txBody>
          <a:bodyPr vert="eaVert" wrap="square" lIns="68580" tIns="34290" rIns="68580" bIns="34290">
            <a:spAutoFit/>
          </a:bodyPr>
          <a:lstStyle/>
          <a:p>
            <a:pPr defTabSz="685800">
              <a:defRPr/>
            </a:pPr>
            <a:r>
              <a:rPr lang="zh-CN" altLang="en-US" sz="4400" b="1" spc="225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目录</a:t>
            </a:r>
            <a:endParaRPr sz="4400" b="1" spc="225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806208" y="1358907"/>
            <a:ext cx="2895600" cy="290952"/>
            <a:chOff x="3113365" y="1214277"/>
            <a:chExt cx="2993107" cy="290952"/>
          </a:xfrm>
        </p:grpSpPr>
        <p:sp>
          <p:nvSpPr>
            <p:cNvPr id="21" name="文本框 7"/>
            <p:cNvSpPr txBox="1"/>
            <p:nvPr/>
          </p:nvSpPr>
          <p:spPr>
            <a:xfrm>
              <a:off x="3113365" y="1220536"/>
              <a:ext cx="489752" cy="28469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square" lIns="68580" tIns="34290" rIns="68580" bIns="34290" rtlCol="0">
              <a:spAutoFit/>
            </a:bodyPr>
            <a:lstStyle/>
            <a:p>
              <a:pPr algn="ctr" defTabSz="685800"/>
              <a:r>
                <a:rPr lang="en-US" altLang="zh-CN" sz="14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01</a:t>
              </a:r>
              <a:endParaRPr lang="en-US" altLang="zh-CN" sz="14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2" name="文本框 15"/>
            <p:cNvSpPr txBox="1"/>
            <p:nvPr/>
          </p:nvSpPr>
          <p:spPr>
            <a:xfrm>
              <a:off x="3679316" y="1214277"/>
              <a:ext cx="2427156" cy="284693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lIns="68580" tIns="34290" rIns="68580" bIns="34290" rtlCol="0">
              <a:spAutoFit/>
            </a:bodyPr>
            <a:lstStyle/>
            <a:p>
              <a:pPr algn="ctr" defTabSz="685800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如此重视双减为什么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806208" y="1971004"/>
            <a:ext cx="2895600" cy="290952"/>
            <a:chOff x="3113365" y="1214277"/>
            <a:chExt cx="2993107" cy="290952"/>
          </a:xfrm>
        </p:grpSpPr>
        <p:sp>
          <p:nvSpPr>
            <p:cNvPr id="39" name="文本框 7"/>
            <p:cNvSpPr txBox="1"/>
            <p:nvPr/>
          </p:nvSpPr>
          <p:spPr>
            <a:xfrm>
              <a:off x="3113365" y="1220536"/>
              <a:ext cx="489752" cy="28469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square" lIns="68580" tIns="34290" rIns="68580" bIns="34290" rtlCol="0">
              <a:spAutoFit/>
            </a:bodyPr>
            <a:lstStyle/>
            <a:p>
              <a:pPr algn="ctr" defTabSz="685800"/>
              <a:r>
                <a:rPr lang="en-US" altLang="zh-CN" sz="14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02</a:t>
              </a:r>
              <a:endParaRPr lang="en-US" altLang="zh-CN" sz="14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0" name="文本框 15"/>
            <p:cNvSpPr txBox="1"/>
            <p:nvPr/>
          </p:nvSpPr>
          <p:spPr>
            <a:xfrm>
              <a:off x="3679316" y="1214277"/>
              <a:ext cx="2427156" cy="284693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lIns="68580" tIns="34290" rIns="68580" bIns="34290" rtlCol="0">
              <a:spAutoFit/>
            </a:bodyPr>
            <a:lstStyle/>
            <a:p>
              <a:pPr algn="ctr" defTabSz="685800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双减工作的基本思路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806208" y="2583101"/>
            <a:ext cx="2895600" cy="290952"/>
            <a:chOff x="3113365" y="1214277"/>
            <a:chExt cx="2993107" cy="290952"/>
          </a:xfrm>
        </p:grpSpPr>
        <p:sp>
          <p:nvSpPr>
            <p:cNvPr id="42" name="文本框 7"/>
            <p:cNvSpPr txBox="1"/>
            <p:nvPr/>
          </p:nvSpPr>
          <p:spPr>
            <a:xfrm>
              <a:off x="3113365" y="1220536"/>
              <a:ext cx="489752" cy="28469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square" lIns="68580" tIns="34290" rIns="68580" bIns="34290" rtlCol="0">
              <a:spAutoFit/>
            </a:bodyPr>
            <a:lstStyle/>
            <a:p>
              <a:pPr algn="ctr" defTabSz="685800"/>
              <a:r>
                <a:rPr lang="en-US" altLang="zh-CN" sz="14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03</a:t>
              </a:r>
              <a:endParaRPr lang="en-US" altLang="zh-CN" sz="14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3" name="文本框 15"/>
            <p:cNvSpPr txBox="1"/>
            <p:nvPr/>
          </p:nvSpPr>
          <p:spPr>
            <a:xfrm>
              <a:off x="3679316" y="1214277"/>
              <a:ext cx="2427156" cy="284693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lIns="68580" tIns="34290" rIns="68580" bIns="34290" rtlCol="0">
              <a:spAutoFit/>
            </a:bodyPr>
            <a:lstStyle/>
            <a:p>
              <a:pPr algn="ctr" defTabSz="685800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减轻过重的作业负担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806208" y="3195198"/>
            <a:ext cx="2895600" cy="290952"/>
            <a:chOff x="3113365" y="1214277"/>
            <a:chExt cx="2993107" cy="290952"/>
          </a:xfrm>
        </p:grpSpPr>
        <p:sp>
          <p:nvSpPr>
            <p:cNvPr id="45" name="文本框 7"/>
            <p:cNvSpPr txBox="1"/>
            <p:nvPr/>
          </p:nvSpPr>
          <p:spPr>
            <a:xfrm>
              <a:off x="3113365" y="1220536"/>
              <a:ext cx="489752" cy="28469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square" lIns="68580" tIns="34290" rIns="68580" bIns="34290" rtlCol="0">
              <a:spAutoFit/>
            </a:bodyPr>
            <a:lstStyle/>
            <a:p>
              <a:pPr algn="ctr" defTabSz="685800"/>
              <a:r>
                <a:rPr lang="en-US" altLang="zh-CN" sz="14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04</a:t>
              </a:r>
              <a:endParaRPr lang="en-US" altLang="zh-CN" sz="14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6" name="文本框 15"/>
            <p:cNvSpPr txBox="1"/>
            <p:nvPr/>
          </p:nvSpPr>
          <p:spPr>
            <a:xfrm>
              <a:off x="3679316" y="1214277"/>
              <a:ext cx="2427156" cy="284693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lIns="68580" tIns="34290" rIns="68580" bIns="34290" rtlCol="0">
              <a:spAutoFit/>
            </a:bodyPr>
            <a:lstStyle/>
            <a:p>
              <a:pPr algn="ctr" defTabSz="685800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提升课后服务的水平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953000" y="1358907"/>
            <a:ext cx="2895600" cy="290952"/>
            <a:chOff x="3113365" y="1214277"/>
            <a:chExt cx="2993107" cy="290952"/>
          </a:xfrm>
        </p:grpSpPr>
        <p:sp>
          <p:nvSpPr>
            <p:cNvPr id="48" name="文本框 7"/>
            <p:cNvSpPr txBox="1"/>
            <p:nvPr/>
          </p:nvSpPr>
          <p:spPr>
            <a:xfrm>
              <a:off x="3113365" y="1220536"/>
              <a:ext cx="489752" cy="28469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square" lIns="68580" tIns="34290" rIns="68580" bIns="34290" rtlCol="0">
              <a:spAutoFit/>
            </a:bodyPr>
            <a:lstStyle/>
            <a:p>
              <a:pPr algn="ctr" defTabSz="685800"/>
              <a:r>
                <a:rPr lang="en-US" altLang="zh-CN" sz="14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05</a:t>
              </a:r>
              <a:endParaRPr lang="en-US" altLang="zh-CN" sz="14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9" name="文本框 15"/>
            <p:cNvSpPr txBox="1"/>
            <p:nvPr/>
          </p:nvSpPr>
          <p:spPr>
            <a:xfrm>
              <a:off x="3679316" y="1214277"/>
              <a:ext cx="2427156" cy="284693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lIns="68580" tIns="34290" rIns="68580" bIns="34290" rtlCol="0">
              <a:spAutoFit/>
            </a:bodyPr>
            <a:lstStyle/>
            <a:p>
              <a:pPr algn="ctr" defTabSz="685800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全面规范校外的培训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953000" y="1971004"/>
            <a:ext cx="2895600" cy="290952"/>
            <a:chOff x="3113365" y="1214277"/>
            <a:chExt cx="2993107" cy="290952"/>
          </a:xfrm>
        </p:grpSpPr>
        <p:sp>
          <p:nvSpPr>
            <p:cNvPr id="51" name="文本框 7"/>
            <p:cNvSpPr txBox="1"/>
            <p:nvPr/>
          </p:nvSpPr>
          <p:spPr>
            <a:xfrm>
              <a:off x="3113365" y="1220536"/>
              <a:ext cx="489752" cy="28469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square" lIns="68580" tIns="34290" rIns="68580" bIns="34290" rtlCol="0">
              <a:spAutoFit/>
            </a:bodyPr>
            <a:lstStyle/>
            <a:p>
              <a:pPr algn="ctr" defTabSz="685800"/>
              <a:r>
                <a:rPr lang="en-US" altLang="zh-CN" sz="14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06</a:t>
              </a:r>
              <a:endParaRPr lang="en-US" altLang="zh-CN" sz="14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2" name="文本框 15"/>
            <p:cNvSpPr txBox="1"/>
            <p:nvPr/>
          </p:nvSpPr>
          <p:spPr>
            <a:xfrm>
              <a:off x="3679316" y="1214277"/>
              <a:ext cx="2427156" cy="284693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lIns="68580" tIns="34290" rIns="68580" bIns="34290" rtlCol="0">
              <a:spAutoFit/>
            </a:bodyPr>
            <a:lstStyle/>
            <a:p>
              <a:pPr algn="ctr" defTabSz="685800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确保学生能学足学好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953000" y="2583101"/>
            <a:ext cx="2895600" cy="290952"/>
            <a:chOff x="3113365" y="1214277"/>
            <a:chExt cx="2993107" cy="290952"/>
          </a:xfrm>
        </p:grpSpPr>
        <p:sp>
          <p:nvSpPr>
            <p:cNvPr id="54" name="文本框 7"/>
            <p:cNvSpPr txBox="1"/>
            <p:nvPr/>
          </p:nvSpPr>
          <p:spPr>
            <a:xfrm>
              <a:off x="3113365" y="1220536"/>
              <a:ext cx="489752" cy="28469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square" lIns="68580" tIns="34290" rIns="68580" bIns="34290" rtlCol="0">
              <a:spAutoFit/>
            </a:bodyPr>
            <a:lstStyle/>
            <a:p>
              <a:pPr algn="ctr" defTabSz="685800"/>
              <a:r>
                <a:rPr lang="en-US" altLang="zh-CN" sz="14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07</a:t>
              </a:r>
              <a:endParaRPr lang="en-US" altLang="zh-CN" sz="14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5" name="文本框 15"/>
            <p:cNvSpPr txBox="1"/>
            <p:nvPr/>
          </p:nvSpPr>
          <p:spPr>
            <a:xfrm>
              <a:off x="3679316" y="1214277"/>
              <a:ext cx="2427156" cy="284693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lIns="68580" tIns="34290" rIns="68580" bIns="34290" rtlCol="0">
              <a:spAutoFit/>
            </a:bodyPr>
            <a:lstStyle/>
            <a:p>
              <a:pPr algn="ctr" defTabSz="685800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提升支撑的保障能力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7060" y="2984810"/>
            <a:ext cx="1949140" cy="19491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3904662"/>
            <a:ext cx="9144000" cy="12424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>
            <a:off x="381000" y="431328"/>
            <a:ext cx="8397806" cy="4334038"/>
          </a:xfrm>
          <a:prstGeom prst="roundRect">
            <a:avLst>
              <a:gd name="adj" fmla="val 1694"/>
            </a:avLst>
          </a:prstGeom>
          <a:solidFill>
            <a:srgbClr val="FFFB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96"/>
          <a:stretch>
            <a:fillRect/>
          </a:stretch>
        </p:blipFill>
        <p:spPr>
          <a:xfrm>
            <a:off x="1219200" y="3105150"/>
            <a:ext cx="3200400" cy="14478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0255"/>
          <a:stretch>
            <a:fillRect/>
          </a:stretch>
        </p:blipFill>
        <p:spPr>
          <a:xfrm>
            <a:off x="756" y="4019550"/>
            <a:ext cx="9143244" cy="76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2054226"/>
            <a:ext cx="2711140" cy="27111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3904662"/>
            <a:ext cx="9144000" cy="1242485"/>
          </a:xfrm>
          <a:prstGeom prst="rect">
            <a:avLst/>
          </a:prstGeom>
        </p:spPr>
      </p:pic>
      <p:sp>
        <p:nvSpPr>
          <p:cNvPr id="29" name="TextBox 48"/>
          <p:cNvSpPr txBox="1"/>
          <p:nvPr/>
        </p:nvSpPr>
        <p:spPr>
          <a:xfrm>
            <a:off x="1371600" y="1962150"/>
            <a:ext cx="541020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685800"/>
            <a:r>
              <a:rPr lang="zh-CN" altLang="en-US" sz="4400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如此重视双减为什么</a:t>
            </a:r>
            <a:endParaRPr lang="zh-CN" altLang="en-US" sz="4400" b="1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0" name="TextBox 48"/>
          <p:cNvSpPr txBox="1"/>
          <p:nvPr/>
        </p:nvSpPr>
        <p:spPr>
          <a:xfrm>
            <a:off x="1371600" y="1352550"/>
            <a:ext cx="266700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685800"/>
            <a:r>
              <a:rPr lang="zh-CN" altLang="en-US" sz="4000" spc="600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第一部分</a:t>
            </a:r>
            <a:endParaRPr lang="en-US" altLang="zh-CN" sz="4000" spc="600" dirty="0">
              <a:solidFill>
                <a:schemeClr val="accent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295401" y="2724150"/>
            <a:ext cx="4724399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>
                <a:solidFill>
                  <a:schemeClr val="accent1"/>
                </a:solidFill>
                <a:latin typeface="+mn-ea"/>
              </a:rPr>
              <a:t>opinions on further reducing students' homework burden and after-school training burden stage of compulsory education</a:t>
            </a:r>
            <a:endParaRPr lang="en-US" altLang="zh-CN" sz="1000" dirty="0">
              <a:solidFill>
                <a:schemeClr val="accent1"/>
              </a:solidFill>
              <a:latin typeface="+mn-ea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949610"/>
            <a:ext cx="1006813" cy="7605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696824" y="1718894"/>
            <a:ext cx="1777842" cy="2376856"/>
            <a:chOff x="849224" y="1657350"/>
            <a:chExt cx="1777842" cy="2376856"/>
          </a:xfrm>
        </p:grpSpPr>
        <p:grpSp>
          <p:nvGrpSpPr>
            <p:cNvPr id="8" name="组合 7"/>
            <p:cNvGrpSpPr/>
            <p:nvPr/>
          </p:nvGrpSpPr>
          <p:grpSpPr>
            <a:xfrm>
              <a:off x="849224" y="1804880"/>
              <a:ext cx="1777842" cy="2229326"/>
              <a:chOff x="1993" y="3436"/>
              <a:chExt cx="2720" cy="4681"/>
            </a:xfrm>
          </p:grpSpPr>
          <p:sp>
            <p:nvSpPr>
              <p:cNvPr id="10" name="折角形 9"/>
              <p:cNvSpPr/>
              <p:nvPr/>
            </p:nvSpPr>
            <p:spPr>
              <a:xfrm>
                <a:off x="1993" y="3436"/>
                <a:ext cx="2720" cy="4681"/>
              </a:xfrm>
              <a:prstGeom prst="foldedCorner">
                <a:avLst>
                  <a:gd name="adj" fmla="val 0"/>
                </a:avLst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2233" y="4406"/>
                <a:ext cx="2240" cy="2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zh-CN" altLang="en-US" sz="1600" dirty="0">
                    <a:solidFill>
                      <a:schemeClr val="accent1"/>
                    </a:solidFill>
                    <a:latin typeface="+mn-ea"/>
                    <a:sym typeface="+mn-ea"/>
                  </a:rPr>
                  <a:t>“双减”虽然名为减负，但其实远远不是一个学生负担问题</a:t>
                </a:r>
                <a:endParaRPr lang="zh-CN" altLang="en-US" sz="1600" dirty="0">
                  <a:solidFill>
                    <a:schemeClr val="accent1"/>
                  </a:solidFill>
                  <a:latin typeface="+mn-ea"/>
                  <a:sym typeface="+mn-ea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1321932" y="1657350"/>
              <a:ext cx="898892" cy="3251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2601824" y="1741259"/>
            <a:ext cx="4099243" cy="2354491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6858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3D3D3D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字魂105号-简雅黑" panose="00000500000000000000" pitchFamily="2" charset="-122"/>
              </a:rPr>
              <a:t>中央担心的是，大范围过度培训将直接影响教育考试评价结果的真实性，阻碍教育实质公平挤压学校正常的教育教学时间、内容和价值取向，与“坚持立德树人”的教育方针相背离。这当然是大事中的大事，关系到培养德智体美劳全面发展的社会主义建设者和接班人，必须站在实现中华民族伟大复兴的战略高度来加以认识和考量。</a:t>
            </a:r>
            <a:endParaRPr lang="zh-CN" altLang="en-US" sz="1400" dirty="0">
              <a:solidFill>
                <a:srgbClr val="3D3D3D"/>
              </a:solidFill>
              <a:latin typeface="思源黑体 CN" panose="020B0500000000000000" pitchFamily="34" charset="-122"/>
              <a:ea typeface="思源黑体 CN" panose="020B0500000000000000" pitchFamily="34" charset="-122"/>
              <a:sym typeface="字魂105号-简雅黑" panose="00000500000000000000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3789" y="1890968"/>
            <a:ext cx="1363445" cy="2052382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910798" y="1733551"/>
            <a:ext cx="1830601" cy="2352645"/>
            <a:chOff x="728504" y="1676460"/>
            <a:chExt cx="1830601" cy="2352645"/>
          </a:xfrm>
        </p:grpSpPr>
        <p:sp>
          <p:nvSpPr>
            <p:cNvPr id="22" name="Rectangle 11"/>
            <p:cNvSpPr>
              <a:spLocks noChangeArrowheads="1"/>
            </p:cNvSpPr>
            <p:nvPr/>
          </p:nvSpPr>
          <p:spPr bwMode="auto">
            <a:xfrm>
              <a:off x="1033303" y="2438459"/>
              <a:ext cx="1299003" cy="1407427"/>
            </a:xfrm>
            <a:prstGeom prst="rect">
              <a:avLst/>
            </a:prstGeom>
            <a:noFill/>
            <a:ln w="9525" cap="flat" cmpd="sng">
              <a:noFill/>
              <a:bevel/>
            </a:ln>
            <a:effectLst/>
          </p:spPr>
          <p:txBody>
            <a:bodyPr wrap="square" lIns="54410" tIns="27205" rIns="54410" bIns="27205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5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5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5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5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5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5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5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5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5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685800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3D3D3D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  <a:sym typeface="字魂105号-简雅黑" panose="00000500000000000000" pitchFamily="2" charset="-122"/>
                </a:rPr>
                <a:t>坚持以习近平新时代中国特色社会主义思想为指导</a:t>
              </a:r>
              <a:r>
                <a:rPr lang="en-US" altLang="zh-CN" sz="1200" dirty="0">
                  <a:solidFill>
                    <a:srgbClr val="3D3D3D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  <a:sym typeface="字魂105号-简雅黑" panose="00000500000000000000" pitchFamily="2" charset="-122"/>
                </a:rPr>
                <a:t>,</a:t>
              </a:r>
              <a:r>
                <a:rPr lang="zh-CN" altLang="en-US" sz="1200" dirty="0">
                  <a:solidFill>
                    <a:srgbClr val="3D3D3D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  <a:sym typeface="字魂105号-简雅黑" panose="00000500000000000000" pitchFamily="2" charset="-122"/>
                </a:rPr>
                <a:t>全面贯彻党的教育方针</a:t>
              </a:r>
              <a:endParaRPr lang="zh-CN" altLang="en-US" sz="1200" dirty="0">
                <a:solidFill>
                  <a:srgbClr val="3D3D3D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24" name="TextBox 17"/>
            <p:cNvSpPr txBox="1"/>
            <p:nvPr/>
          </p:nvSpPr>
          <p:spPr>
            <a:xfrm>
              <a:off x="728504" y="1676460"/>
              <a:ext cx="1830601" cy="400110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bg1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  <a:sym typeface="字魂105号-简雅黑" panose="00000500000000000000" pitchFamily="2" charset="-122"/>
                </a:rPr>
                <a:t>教育方针</a:t>
              </a:r>
              <a:endParaRPr lang="zh-CN" altLang="en-US" sz="2000" b="1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728504" y="2209860"/>
              <a:ext cx="1808831" cy="1819245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581400" y="1733551"/>
            <a:ext cx="1830601" cy="2352645"/>
            <a:chOff x="728504" y="1676460"/>
            <a:chExt cx="1830601" cy="2352645"/>
          </a:xfrm>
        </p:grpSpPr>
        <p:sp>
          <p:nvSpPr>
            <p:cNvPr id="28" name="Rectangle 11"/>
            <p:cNvSpPr>
              <a:spLocks noChangeArrowheads="1"/>
            </p:cNvSpPr>
            <p:nvPr/>
          </p:nvSpPr>
          <p:spPr bwMode="auto">
            <a:xfrm>
              <a:off x="1066971" y="2438459"/>
              <a:ext cx="1188235" cy="1407427"/>
            </a:xfrm>
            <a:prstGeom prst="rect">
              <a:avLst/>
            </a:prstGeom>
            <a:noFill/>
            <a:ln w="9525" cap="flat" cmpd="sng">
              <a:noFill/>
              <a:bevel/>
            </a:ln>
            <a:effectLst/>
          </p:spPr>
          <p:txBody>
            <a:bodyPr wrap="square" lIns="54410" tIns="27205" rIns="54410" bIns="27205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5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5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5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5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5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5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5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5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5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685800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3D3D3D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  <a:sym typeface="字魂105号-简雅黑" panose="00000500000000000000" pitchFamily="2" charset="-122"/>
                </a:rPr>
                <a:t>落实立德树人根本任务</a:t>
              </a:r>
              <a:r>
                <a:rPr lang="en-US" altLang="zh-CN" sz="1200" dirty="0">
                  <a:solidFill>
                    <a:srgbClr val="3D3D3D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  <a:sym typeface="字魂105号-简雅黑" panose="00000500000000000000" pitchFamily="2" charset="-122"/>
                </a:rPr>
                <a:t>,</a:t>
              </a:r>
              <a:r>
                <a:rPr lang="zh-CN" altLang="en-US" sz="1200" dirty="0">
                  <a:solidFill>
                    <a:srgbClr val="3D3D3D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  <a:sym typeface="字魂105号-简雅黑" panose="00000500000000000000" pitchFamily="2" charset="-122"/>
                </a:rPr>
                <a:t>着眼建设高质量教育体系，强化学校教育主阵地作用</a:t>
              </a:r>
              <a:endParaRPr lang="zh-CN" altLang="en-US" sz="1200" dirty="0">
                <a:solidFill>
                  <a:srgbClr val="3D3D3D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29" name="TextBox 17"/>
            <p:cNvSpPr txBox="1"/>
            <p:nvPr/>
          </p:nvSpPr>
          <p:spPr>
            <a:xfrm>
              <a:off x="728504" y="1676460"/>
              <a:ext cx="1830601" cy="400110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bg1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  <a:sym typeface="字魂105号-简雅黑" panose="00000500000000000000" pitchFamily="2" charset="-122"/>
                </a:rPr>
                <a:t>强化教育</a:t>
              </a:r>
              <a:endParaRPr lang="zh-CN" altLang="en-US" sz="2000" b="1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728504" y="2209860"/>
              <a:ext cx="1808831" cy="1819245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325501" y="1733551"/>
            <a:ext cx="1830601" cy="2352645"/>
            <a:chOff x="728504" y="1676460"/>
            <a:chExt cx="1830601" cy="2352645"/>
          </a:xfrm>
        </p:grpSpPr>
        <p:sp>
          <p:nvSpPr>
            <p:cNvPr id="32" name="Rectangle 11"/>
            <p:cNvSpPr>
              <a:spLocks noChangeArrowheads="1"/>
            </p:cNvSpPr>
            <p:nvPr/>
          </p:nvSpPr>
          <p:spPr bwMode="auto">
            <a:xfrm>
              <a:off x="958905" y="2438459"/>
              <a:ext cx="1297202" cy="1439936"/>
            </a:xfrm>
            <a:prstGeom prst="rect">
              <a:avLst/>
            </a:prstGeom>
            <a:noFill/>
            <a:ln w="9525" cap="flat" cmpd="sng">
              <a:noFill/>
              <a:bevel/>
            </a:ln>
            <a:effectLst/>
          </p:spPr>
          <p:txBody>
            <a:bodyPr wrap="square" lIns="54410" tIns="27205" rIns="54410" bIns="27205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5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5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5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5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5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5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5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5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500"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685800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3D3D3D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  <a:sym typeface="字魂105号-简雅黑" panose="00000500000000000000" pitchFamily="2" charset="-122"/>
                </a:rPr>
                <a:t>深化校外培训机构治理，构建教育良好生态</a:t>
              </a:r>
              <a:r>
                <a:rPr lang="en-US" altLang="zh-CN" sz="1200" dirty="0">
                  <a:solidFill>
                    <a:srgbClr val="3D3D3D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  <a:sym typeface="字魂105号-简雅黑" panose="00000500000000000000" pitchFamily="2" charset="-122"/>
                </a:rPr>
                <a:t>,</a:t>
              </a:r>
              <a:r>
                <a:rPr lang="zh-CN" altLang="en-US" sz="1200" dirty="0">
                  <a:solidFill>
                    <a:srgbClr val="3D3D3D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  <a:sym typeface="字魂105号-简雅黑" panose="00000500000000000000" pitchFamily="2" charset="-122"/>
                </a:rPr>
                <a:t>促进学生全面发展健康成长</a:t>
              </a:r>
              <a:endParaRPr lang="zh-CN" altLang="en-US" sz="1200" dirty="0">
                <a:solidFill>
                  <a:srgbClr val="3D3D3D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33" name="TextBox 17"/>
            <p:cNvSpPr txBox="1"/>
            <p:nvPr/>
          </p:nvSpPr>
          <p:spPr>
            <a:xfrm>
              <a:off x="728504" y="1676460"/>
              <a:ext cx="1830601" cy="400110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chemeClr val="bg1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  <a:sym typeface="字魂105号-简雅黑" panose="00000500000000000000" pitchFamily="2" charset="-122"/>
                </a:rPr>
                <a:t>健康成长</a:t>
              </a:r>
              <a:endParaRPr lang="zh-CN" altLang="en-US" sz="2000" b="1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字魂105号-简雅黑" panose="00000500000000000000" pitchFamily="2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728504" y="2209860"/>
              <a:ext cx="1808831" cy="1819245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>
            <a:off x="381000" y="431328"/>
            <a:ext cx="8397806" cy="4334038"/>
          </a:xfrm>
          <a:prstGeom prst="roundRect">
            <a:avLst>
              <a:gd name="adj" fmla="val 1694"/>
            </a:avLst>
          </a:prstGeom>
          <a:solidFill>
            <a:srgbClr val="FFFB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96"/>
          <a:stretch>
            <a:fillRect/>
          </a:stretch>
        </p:blipFill>
        <p:spPr>
          <a:xfrm>
            <a:off x="1219200" y="3105150"/>
            <a:ext cx="3200400" cy="14478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0255"/>
          <a:stretch>
            <a:fillRect/>
          </a:stretch>
        </p:blipFill>
        <p:spPr>
          <a:xfrm>
            <a:off x="756" y="4019550"/>
            <a:ext cx="9143244" cy="76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2054226"/>
            <a:ext cx="2711140" cy="27111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3904662"/>
            <a:ext cx="9144000" cy="1242485"/>
          </a:xfrm>
          <a:prstGeom prst="rect">
            <a:avLst/>
          </a:prstGeom>
        </p:spPr>
      </p:pic>
      <p:sp>
        <p:nvSpPr>
          <p:cNvPr id="29" name="TextBox 48"/>
          <p:cNvSpPr txBox="1"/>
          <p:nvPr/>
        </p:nvSpPr>
        <p:spPr>
          <a:xfrm>
            <a:off x="1371600" y="1962150"/>
            <a:ext cx="541020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685800"/>
            <a:r>
              <a:rPr lang="zh-CN" altLang="en-US" sz="4400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双减工作的基本思路</a:t>
            </a:r>
            <a:endParaRPr lang="zh-CN" altLang="en-US" sz="4400" b="1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0" name="TextBox 48"/>
          <p:cNvSpPr txBox="1"/>
          <p:nvPr/>
        </p:nvSpPr>
        <p:spPr>
          <a:xfrm>
            <a:off x="1371600" y="1352550"/>
            <a:ext cx="266700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685800"/>
            <a:r>
              <a:rPr lang="zh-CN" altLang="en-US" sz="4000" spc="600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第二部分</a:t>
            </a:r>
            <a:endParaRPr lang="en-US" altLang="zh-CN" sz="4000" spc="600" dirty="0">
              <a:solidFill>
                <a:schemeClr val="accent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295401" y="2724150"/>
            <a:ext cx="4724399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>
                <a:solidFill>
                  <a:schemeClr val="accent1"/>
                </a:solidFill>
                <a:latin typeface="+mn-ea"/>
              </a:rPr>
              <a:t>opinions on further reducing students' homework burden and after-school training burden stage of compulsory education</a:t>
            </a:r>
            <a:endParaRPr lang="en-US" altLang="zh-CN" sz="1000" dirty="0">
              <a:solidFill>
                <a:schemeClr val="accent1"/>
              </a:solidFill>
              <a:latin typeface="+mn-ea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949610"/>
            <a:ext cx="1006813" cy="7605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/>
      <p:bldP spid="30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8"/>
          <p:cNvSpPr txBox="1"/>
          <p:nvPr/>
        </p:nvSpPr>
        <p:spPr>
          <a:xfrm>
            <a:off x="2225945" y="1657351"/>
            <a:ext cx="2057339" cy="862755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800" kern="1200" baseline="0">
                <a:solidFill>
                  <a:schemeClr val="bg1">
                    <a:lumMod val="50000"/>
                  </a:schemeClr>
                </a:solidFill>
                <a:latin typeface="Roboto Condensed" panose="02000000000000000000"/>
                <a:ea typeface="+mn-ea"/>
                <a:cs typeface="Roboto Condensed" panose="02000000000000000000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>
                <a:solidFill>
                  <a:schemeClr val="tx2"/>
                </a:solidFill>
                <a:latin typeface="+mn-ea"/>
                <a:cs typeface="+mn-ea"/>
                <a:sym typeface="+mn-lt"/>
              </a:rPr>
              <a:t>所谓源头治理，就是要充分发挥学校主阵地作用，坚持应教尽教</a:t>
            </a:r>
            <a:endParaRPr lang="zh-CN" altLang="en-US" sz="1200" dirty="0">
              <a:solidFill>
                <a:schemeClr val="tx2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9" name="Text Placeholder 8"/>
          <p:cNvSpPr txBox="1"/>
          <p:nvPr/>
        </p:nvSpPr>
        <p:spPr>
          <a:xfrm>
            <a:off x="2261742" y="3050230"/>
            <a:ext cx="2087309" cy="948088"/>
          </a:xfrm>
          <a:prstGeom prst="rect">
            <a:avLst/>
          </a:prstGeom>
        </p:spPr>
        <p:txBody>
          <a:bodyPr vert="horz"/>
          <a:lstStyle>
            <a:defPPr>
              <a:defRPr lang="zh-CN"/>
            </a:defPPr>
            <a:lvl1pPr indent="0" defTabSz="457200">
              <a:lnSpc>
                <a:spcPct val="100000"/>
              </a:lnSpc>
              <a:spcBef>
                <a:spcPct val="20000"/>
              </a:spcBef>
              <a:buFont typeface="Arial" panose="020B0604020202020204"/>
              <a:buNone/>
              <a:defRPr sz="1400" baseline="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anose="020B0503020204020204" charset="-122"/>
                <a:ea typeface="微软雅黑" panose="020B0503020204020204" charset="-122"/>
                <a:cs typeface="Roboto Condensed" panose="0200000000000000000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/>
              <a:buChar char="–"/>
              <a:defRPr sz="2800"/>
            </a:lvl2pPr>
            <a:lvl3pPr marL="1143000" indent="-228600" defTabSz="457200">
              <a:spcBef>
                <a:spcPct val="20000"/>
              </a:spcBef>
              <a:buFont typeface="Arial" panose="020B0604020202020204"/>
              <a:buChar char="•"/>
              <a:defRPr sz="2400"/>
            </a:lvl3pPr>
            <a:lvl4pPr marL="1600200" indent="-228600" defTabSz="457200">
              <a:spcBef>
                <a:spcPct val="20000"/>
              </a:spcBef>
              <a:buFont typeface="Arial" panose="020B0604020202020204"/>
              <a:buChar char="–"/>
              <a:defRPr sz="2000"/>
            </a:lvl4pPr>
            <a:lvl5pPr marL="2057400" indent="-228600" defTabSz="457200">
              <a:spcBef>
                <a:spcPct val="20000"/>
              </a:spcBef>
              <a:buFont typeface="Arial" panose="020B0604020202020204"/>
              <a:buChar char="»"/>
              <a:defRPr sz="2000"/>
            </a:lvl5pPr>
            <a:lvl6pPr marL="25146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6pPr>
            <a:lvl7pPr marL="29718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7pPr>
            <a:lvl8pPr marL="34290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8pPr>
            <a:lvl9pPr marL="38862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让学生学习更好回归校园。只有在校内“吃饱”“吃好”，才能从源头遏制参加校外培训需求。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10" name="Text Placeholder 8"/>
          <p:cNvSpPr txBox="1"/>
          <p:nvPr/>
        </p:nvSpPr>
        <p:spPr>
          <a:xfrm>
            <a:off x="6168862" y="1717360"/>
            <a:ext cx="1948040" cy="948087"/>
          </a:xfrm>
          <a:prstGeom prst="rect">
            <a:avLst/>
          </a:prstGeom>
        </p:spPr>
        <p:txBody>
          <a:bodyPr vert="horz"/>
          <a:lstStyle>
            <a:defPPr>
              <a:defRPr lang="zh-CN"/>
            </a:defPPr>
            <a:lvl1pPr indent="0" defTabSz="457200">
              <a:lnSpc>
                <a:spcPct val="100000"/>
              </a:lnSpc>
              <a:spcBef>
                <a:spcPct val="20000"/>
              </a:spcBef>
              <a:buFont typeface="Arial" panose="020B0604020202020204"/>
              <a:buNone/>
              <a:defRPr sz="1400" baseline="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anose="020B0503020204020204" charset="-122"/>
                <a:ea typeface="微软雅黑" panose="020B0503020204020204" charset="-122"/>
                <a:cs typeface="Roboto Condensed" panose="0200000000000000000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/>
              <a:buChar char="–"/>
              <a:defRPr sz="2800"/>
            </a:lvl2pPr>
            <a:lvl3pPr marL="1143000" indent="-228600" defTabSz="457200">
              <a:spcBef>
                <a:spcPct val="20000"/>
              </a:spcBef>
              <a:buFont typeface="Arial" panose="020B0604020202020204"/>
              <a:buChar char="•"/>
              <a:defRPr sz="2400"/>
            </a:lvl3pPr>
            <a:lvl4pPr marL="1600200" indent="-228600" defTabSz="457200">
              <a:spcBef>
                <a:spcPct val="20000"/>
              </a:spcBef>
              <a:buFont typeface="Arial" panose="020B0604020202020204"/>
              <a:buChar char="–"/>
              <a:defRPr sz="2000"/>
            </a:lvl4pPr>
            <a:lvl5pPr marL="2057400" indent="-228600" defTabSz="457200">
              <a:spcBef>
                <a:spcPct val="20000"/>
              </a:spcBef>
              <a:buFont typeface="Arial" panose="020B0604020202020204"/>
              <a:buChar char="»"/>
              <a:defRPr sz="2000"/>
            </a:lvl5pPr>
            <a:lvl6pPr marL="25146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6pPr>
            <a:lvl7pPr marL="29718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7pPr>
            <a:lvl8pPr marL="34290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8pPr>
            <a:lvl9pPr marL="38862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“双减”要取得成效，不能仅聚焦在作业和校外培训两个方面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11" name="Text Placeholder 8"/>
          <p:cNvSpPr txBox="1"/>
          <p:nvPr/>
        </p:nvSpPr>
        <p:spPr>
          <a:xfrm>
            <a:off x="6142291" y="3223862"/>
            <a:ext cx="2315909" cy="948088"/>
          </a:xfrm>
          <a:prstGeom prst="rect">
            <a:avLst/>
          </a:prstGeom>
        </p:spPr>
        <p:txBody>
          <a:bodyPr vert="horz"/>
          <a:lstStyle>
            <a:defPPr>
              <a:defRPr lang="zh-CN"/>
            </a:defPPr>
            <a:lvl1pPr indent="0" defTabSz="457200">
              <a:lnSpc>
                <a:spcPct val="100000"/>
              </a:lnSpc>
              <a:spcBef>
                <a:spcPct val="20000"/>
              </a:spcBef>
              <a:buFont typeface="Arial" panose="020B0604020202020204"/>
              <a:buNone/>
              <a:defRPr sz="1400" baseline="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anose="020B0503020204020204" charset="-122"/>
                <a:ea typeface="微软雅黑" panose="020B0503020204020204" charset="-122"/>
                <a:cs typeface="Roboto Condensed" panose="0200000000000000000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/>
              <a:buChar char="–"/>
              <a:defRPr sz="2800"/>
            </a:lvl2pPr>
            <a:lvl3pPr marL="1143000" indent="-228600" defTabSz="457200">
              <a:spcBef>
                <a:spcPct val="20000"/>
              </a:spcBef>
              <a:buFont typeface="Arial" panose="020B0604020202020204"/>
              <a:buChar char="•"/>
              <a:defRPr sz="2400"/>
            </a:lvl3pPr>
            <a:lvl4pPr marL="1600200" indent="-228600" defTabSz="457200">
              <a:spcBef>
                <a:spcPct val="20000"/>
              </a:spcBef>
              <a:buFont typeface="Arial" panose="020B0604020202020204"/>
              <a:buChar char="–"/>
              <a:defRPr sz="2000"/>
            </a:lvl4pPr>
            <a:lvl5pPr marL="2057400" indent="-228600" defTabSz="457200">
              <a:spcBef>
                <a:spcPct val="20000"/>
              </a:spcBef>
              <a:buFont typeface="Arial" panose="020B0604020202020204"/>
              <a:buChar char="»"/>
              <a:defRPr sz="2000"/>
            </a:lvl5pPr>
            <a:lvl6pPr marL="25146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6pPr>
            <a:lvl7pPr marL="29718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7pPr>
            <a:lvl8pPr marL="34290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8pPr>
            <a:lvl9pPr marL="3886200" indent="-228600" defTabSz="457200">
              <a:spcBef>
                <a:spcPct val="20000"/>
              </a:spcBef>
              <a:buFont typeface="Arial" panose="020B0604020202020204"/>
              <a:buChar char="•"/>
              <a:defRPr sz="2000"/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完善质量评价、营造良好生态等方面同样作出部署，系统推进、全链条推进。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41998" y="1504951"/>
            <a:ext cx="1078730" cy="1078730"/>
            <a:chOff x="2714799" y="2648622"/>
            <a:chExt cx="1891378" cy="1891378"/>
          </a:xfrm>
          <a:solidFill>
            <a:srgbClr val="005DA2"/>
          </a:solidFill>
        </p:grpSpPr>
        <p:sp>
          <p:nvSpPr>
            <p:cNvPr id="13" name="Oval 8"/>
            <p:cNvSpPr/>
            <p:nvPr/>
          </p:nvSpPr>
          <p:spPr>
            <a:xfrm>
              <a:off x="2714799" y="2648622"/>
              <a:ext cx="1891378" cy="1891378"/>
            </a:xfrm>
            <a:prstGeom prst="ellipse">
              <a:avLst/>
            </a:prstGeom>
            <a:solidFill>
              <a:schemeClr val="accent1"/>
            </a:solidFill>
            <a:ln w="666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44" tIns="34272" rIns="68544" bIns="34272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4" name="Text Placeholder 2"/>
            <p:cNvSpPr txBox="1"/>
            <p:nvPr/>
          </p:nvSpPr>
          <p:spPr>
            <a:xfrm>
              <a:off x="3146847" y="3357786"/>
              <a:ext cx="1224135" cy="567411"/>
            </a:xfrm>
            <a:prstGeom prst="rect">
              <a:avLst/>
            </a:prstGeom>
            <a:noFill/>
            <a:ln w="66675">
              <a:noFill/>
            </a:ln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 panose="02000000000000000000"/>
                  <a:ea typeface="+mn-ea"/>
                  <a:cs typeface="Roboto Condensed" panose="02000000000000000000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8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第一</a:t>
              </a:r>
              <a:endParaRPr lang="en-US" altLang="zh-CN" sz="1800" b="1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52020" y="3054331"/>
            <a:ext cx="1078730" cy="1078730"/>
            <a:chOff x="4290947" y="2648622"/>
            <a:chExt cx="1891378" cy="1891378"/>
          </a:xfrm>
          <a:solidFill>
            <a:srgbClr val="FFC400"/>
          </a:solidFill>
        </p:grpSpPr>
        <p:sp>
          <p:nvSpPr>
            <p:cNvPr id="18" name="Oval 9"/>
            <p:cNvSpPr/>
            <p:nvPr/>
          </p:nvSpPr>
          <p:spPr>
            <a:xfrm>
              <a:off x="4290947" y="2648622"/>
              <a:ext cx="1891378" cy="1891378"/>
            </a:xfrm>
            <a:prstGeom prst="ellipse">
              <a:avLst/>
            </a:prstGeom>
            <a:solidFill>
              <a:schemeClr val="accent2"/>
            </a:solidFill>
            <a:ln w="666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44" tIns="34272" rIns="68544" bIns="34272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19" name="Text Placeholder 2"/>
            <p:cNvSpPr txBox="1"/>
            <p:nvPr/>
          </p:nvSpPr>
          <p:spPr>
            <a:xfrm>
              <a:off x="4739406" y="3357786"/>
              <a:ext cx="1224135" cy="567411"/>
            </a:xfrm>
            <a:prstGeom prst="rect">
              <a:avLst/>
            </a:prstGeom>
            <a:noFill/>
            <a:ln w="66675">
              <a:noFill/>
            </a:ln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 panose="02000000000000000000"/>
                  <a:ea typeface="+mn-ea"/>
                  <a:cs typeface="Roboto Condensed" panose="02000000000000000000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8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第二</a:t>
              </a:r>
              <a:endParaRPr lang="en-US" altLang="zh-CN" sz="1800" b="1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990474" y="1612097"/>
            <a:ext cx="1078730" cy="1078730"/>
            <a:chOff x="5867096" y="2648622"/>
            <a:chExt cx="1891378" cy="1891378"/>
          </a:xfrm>
          <a:solidFill>
            <a:srgbClr val="005DA2"/>
          </a:solidFill>
        </p:grpSpPr>
        <p:sp>
          <p:nvSpPr>
            <p:cNvPr id="21" name="Oval 10"/>
            <p:cNvSpPr/>
            <p:nvPr/>
          </p:nvSpPr>
          <p:spPr>
            <a:xfrm>
              <a:off x="5867096" y="2648622"/>
              <a:ext cx="1891378" cy="1891378"/>
            </a:xfrm>
            <a:prstGeom prst="ellipse">
              <a:avLst/>
            </a:prstGeom>
            <a:solidFill>
              <a:schemeClr val="accent2"/>
            </a:solidFill>
            <a:ln w="666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44" tIns="34272" rIns="68544" bIns="34272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2" name="Text Placeholder 2"/>
            <p:cNvSpPr txBox="1"/>
            <p:nvPr/>
          </p:nvSpPr>
          <p:spPr>
            <a:xfrm>
              <a:off x="6315199" y="3357786"/>
              <a:ext cx="1224135" cy="567411"/>
            </a:xfrm>
            <a:prstGeom prst="rect">
              <a:avLst/>
            </a:prstGeom>
            <a:noFill/>
            <a:ln w="66675">
              <a:noFill/>
            </a:ln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 panose="02000000000000000000"/>
                  <a:ea typeface="+mn-ea"/>
                  <a:cs typeface="Roboto Condensed" panose="02000000000000000000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8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第三</a:t>
              </a:r>
              <a:endParaRPr lang="en-US" altLang="zh-CN" sz="1800" b="1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989497" y="3054331"/>
            <a:ext cx="1078730" cy="1078730"/>
            <a:chOff x="7520165" y="2648622"/>
            <a:chExt cx="1891378" cy="1891378"/>
          </a:xfrm>
          <a:solidFill>
            <a:srgbClr val="FFC400"/>
          </a:solidFill>
        </p:grpSpPr>
        <p:sp>
          <p:nvSpPr>
            <p:cNvPr id="24" name="Oval 11"/>
            <p:cNvSpPr/>
            <p:nvPr/>
          </p:nvSpPr>
          <p:spPr>
            <a:xfrm>
              <a:off x="7520165" y="2648622"/>
              <a:ext cx="1891378" cy="1891378"/>
            </a:xfrm>
            <a:prstGeom prst="ellipse">
              <a:avLst/>
            </a:prstGeom>
            <a:solidFill>
              <a:schemeClr val="accent1"/>
            </a:solidFill>
            <a:ln w="666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44" tIns="34272" rIns="68544" bIns="34272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27" name="Text Placeholder 2"/>
            <p:cNvSpPr txBox="1"/>
            <p:nvPr/>
          </p:nvSpPr>
          <p:spPr>
            <a:xfrm>
              <a:off x="7899375" y="3357786"/>
              <a:ext cx="1224135" cy="567411"/>
            </a:xfrm>
            <a:prstGeom prst="rect">
              <a:avLst/>
            </a:prstGeom>
            <a:noFill/>
            <a:ln w="66675">
              <a:noFill/>
            </a:ln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 panose="02000000000000000000"/>
                  <a:ea typeface="+mn-ea"/>
                  <a:cs typeface="Roboto Condensed" panose="02000000000000000000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8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第四</a:t>
              </a:r>
              <a:endParaRPr lang="en-US" altLang="zh-CN" sz="1800" b="1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773022" y="1581150"/>
            <a:ext cx="1777842" cy="2376856"/>
            <a:chOff x="849224" y="1657350"/>
            <a:chExt cx="1777842" cy="2376856"/>
          </a:xfrm>
        </p:grpSpPr>
        <p:grpSp>
          <p:nvGrpSpPr>
            <p:cNvPr id="29" name="组合 28"/>
            <p:cNvGrpSpPr/>
            <p:nvPr/>
          </p:nvGrpSpPr>
          <p:grpSpPr>
            <a:xfrm>
              <a:off x="849224" y="1804880"/>
              <a:ext cx="1777842" cy="2229326"/>
              <a:chOff x="1993" y="3436"/>
              <a:chExt cx="2720" cy="4681"/>
            </a:xfrm>
          </p:grpSpPr>
          <p:sp>
            <p:nvSpPr>
              <p:cNvPr id="31" name="折角形 30"/>
              <p:cNvSpPr/>
              <p:nvPr/>
            </p:nvSpPr>
            <p:spPr>
              <a:xfrm>
                <a:off x="1993" y="3436"/>
                <a:ext cx="2720" cy="4681"/>
              </a:xfrm>
              <a:prstGeom prst="foldedCorner">
                <a:avLst>
                  <a:gd name="adj" fmla="val 0"/>
                </a:avLst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2384" y="4856"/>
                <a:ext cx="1807" cy="19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zh-CN" altLang="en-US" sz="2400" dirty="0">
                    <a:solidFill>
                      <a:schemeClr val="accent1"/>
                    </a:solidFill>
                    <a:latin typeface="+mn-ea"/>
                    <a:sym typeface="+mn-ea"/>
                  </a:rPr>
                  <a:t>教学</a:t>
                </a:r>
                <a:endParaRPr lang="en-US" altLang="zh-CN" sz="2400" dirty="0">
                  <a:solidFill>
                    <a:schemeClr val="accent1"/>
                  </a:solidFill>
                  <a:latin typeface="+mn-ea"/>
                  <a:sym typeface="+mn-ea"/>
                </a:endParaRPr>
              </a:p>
              <a:p>
                <a:pPr algn="ctr">
                  <a:lnSpc>
                    <a:spcPct val="110000"/>
                  </a:lnSpc>
                </a:pPr>
                <a:r>
                  <a:rPr lang="zh-CN" altLang="en-US" sz="2400" dirty="0">
                    <a:solidFill>
                      <a:schemeClr val="accent1"/>
                    </a:solidFill>
                    <a:latin typeface="+mn-ea"/>
                    <a:sym typeface="+mn-ea"/>
                  </a:rPr>
                  <a:t>质量</a:t>
                </a:r>
                <a:endParaRPr lang="zh-CN" altLang="en-US" sz="2400" dirty="0">
                  <a:solidFill>
                    <a:schemeClr val="accent1"/>
                  </a:solidFill>
                  <a:latin typeface="+mn-ea"/>
                  <a:sym typeface="+mn-ea"/>
                </a:endParaRPr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1321932" y="1657350"/>
              <a:ext cx="898892" cy="3251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矩形 35"/>
          <p:cNvSpPr/>
          <p:nvPr/>
        </p:nvSpPr>
        <p:spPr>
          <a:xfrm>
            <a:off x="2678023" y="1674804"/>
            <a:ext cx="3494175" cy="2275816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6858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3D3D3D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sym typeface="字魂105号-简雅黑" panose="00000500000000000000" pitchFamily="2" charset="-122"/>
              </a:rPr>
              <a:t>使学校教育教学质量和服务水平进一步提升，作业布置更加科学合理，学校课后服务基本满足学生需要，学生学习更好回归校园；使校外培训机构培训行为全面规范，学科类校外培训各种乱象基本消除，校外培训热度逐步降温。一年内使学生过重作业负担和校外培训负担、家庭教育支出和家长相应精力负担有效减轻，三年内使各项负担显著减轻。</a:t>
            </a:r>
            <a:endParaRPr lang="zh-CN" altLang="en-US" sz="1200" dirty="0">
              <a:solidFill>
                <a:srgbClr val="3D3D3D"/>
              </a:solidFill>
              <a:latin typeface="思源黑体 CN" panose="020B0500000000000000" pitchFamily="34" charset="-122"/>
              <a:ea typeface="思源黑体 CN" panose="020B0500000000000000" pitchFamily="34" charset="-122"/>
              <a:sym typeface="字魂105号-简雅黑" panose="00000500000000000000" pitchFamily="2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791" y="1714024"/>
            <a:ext cx="1943020" cy="2229326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tags/tag1.xml><?xml version="1.0" encoding="utf-8"?>
<p:tagLst xmlns:p="http://schemas.openxmlformats.org/presentationml/2006/main">
  <p:tag name="KSO_WM_FULL_TEXT_BEAUTIFY_COPY_ID" val="150995228"/>
</p:tagLst>
</file>

<file path=ppt/tags/tag10.xml><?xml version="1.0" encoding="utf-8"?>
<p:tagLst xmlns:p="http://schemas.openxmlformats.org/presentationml/2006/main">
  <p:tag name="KSO_WM_FULL_TEXT_BEAUTIFY_COPY_ID" val="150995222"/>
</p:tagLst>
</file>

<file path=ppt/tags/tag11.xml><?xml version="1.0" encoding="utf-8"?>
<p:tagLst xmlns:p="http://schemas.openxmlformats.org/presentationml/2006/main">
  <p:tag name="KSO_WM_FULL_TEXT_BEAUTIFY_COPY_ID" val="150995225"/>
</p:tagLst>
</file>

<file path=ppt/tags/tag2.xml><?xml version="1.0" encoding="utf-8"?>
<p:tagLst xmlns:p="http://schemas.openxmlformats.org/presentationml/2006/main">
  <p:tag name="KSO_WM_SLIDE_ITEM_CNT" val="4"/>
  <p:tag name="KSO_WM_FULL_TEXT_BEAUTIFY_COPY_ID" val="150995229"/>
</p:tagLst>
</file>

<file path=ppt/tags/tag3.xml><?xml version="1.0" encoding="utf-8"?>
<p:tagLst xmlns:p="http://schemas.openxmlformats.org/presentationml/2006/main">
  <p:tag name="KSO_WM_FULL_TEXT_BEAUTIFY_COPY_ID" val="150995231"/>
</p:tagLst>
</file>

<file path=ppt/tags/tag4.xml><?xml version="1.0" encoding="utf-8"?>
<p:tagLst xmlns:p="http://schemas.openxmlformats.org/presentationml/2006/main">
  <p:tag name="KSO_WM_FULL_TEXT_BEAUTIFY_COPY_ID" val="150995234"/>
</p:tagLst>
</file>

<file path=ppt/tags/tag5.xml><?xml version="1.0" encoding="utf-8"?>
<p:tagLst xmlns:p="http://schemas.openxmlformats.org/presentationml/2006/main">
  <p:tag name="KSO_WM_FULL_TEXT_BEAUTIFY_COPY_ID" val="150995235"/>
</p:tagLst>
</file>

<file path=ppt/tags/tag6.xml><?xml version="1.0" encoding="utf-8"?>
<p:tagLst xmlns:p="http://schemas.openxmlformats.org/presentationml/2006/main">
  <p:tag name="KSO_WM_SLIDE_ITEM_CNT" val="3"/>
  <p:tag name="KSO_WM_FULL_TEXT_BEAUTIFY_COPY_ID" val="150995240"/>
</p:tagLst>
</file>

<file path=ppt/tags/tag7.xml><?xml version="1.0" encoding="utf-8"?>
<p:tagLst xmlns:p="http://schemas.openxmlformats.org/presentationml/2006/main">
  <p:tag name="KSO_WM_SLIDE_ITEM_CNT" val="2"/>
  <p:tag name="KSO_WM_FULL_TEXT_BEAUTIFY_COPY_ID" val="150995248"/>
</p:tagLst>
</file>

<file path=ppt/tags/tag8.xml><?xml version="1.0" encoding="utf-8"?>
<p:tagLst xmlns:p="http://schemas.openxmlformats.org/presentationml/2006/main">
  <p:tag name="KSO_WM_SLIDE_ITEM_CNT" val="3"/>
  <p:tag name="KSO_WM_FULL_TEXT_BEAUTIFY_COPY_ID" val="150995249"/>
</p:tagLst>
</file>

<file path=ppt/tags/tag9.xml><?xml version="1.0" encoding="utf-8"?>
<p:tagLst xmlns:p="http://schemas.openxmlformats.org/presentationml/2006/main">
  <p:tag name="KSO_WM_FULL_TEXT_BEAUTIFY_COPY_ID" val="150995219"/>
</p:tagLst>
</file>

<file path=ppt/theme/theme1.xml><?xml version="1.0" encoding="utf-8"?>
<a:theme xmlns:a="http://schemas.openxmlformats.org/drawingml/2006/main" name="Office 主题">
  <a:themeElements>
    <a:clrScheme name="自定义 98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DA0000"/>
      </a:accent1>
      <a:accent2>
        <a:srgbClr val="FFC000"/>
      </a:accent2>
      <a:accent3>
        <a:srgbClr val="DA0000"/>
      </a:accent3>
      <a:accent4>
        <a:srgbClr val="FFC000"/>
      </a:accent4>
      <a:accent5>
        <a:srgbClr val="DA0000"/>
      </a:accent5>
      <a:accent6>
        <a:srgbClr val="FFC000"/>
      </a:accent6>
      <a:hlink>
        <a:srgbClr val="DA0000"/>
      </a:hlink>
      <a:folHlink>
        <a:srgbClr val="FFC000"/>
      </a:folHlink>
    </a:clrScheme>
    <a:fontScheme name="自定义 1">
      <a:majorFont>
        <a:latin typeface="Calibri Light"/>
        <a:ea typeface="思源黑体 CN Bold"/>
        <a:cs typeface=""/>
      </a:majorFont>
      <a:minorFont>
        <a:latin typeface="Calibri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3210</Words>
  <Application>WPS 演示</Application>
  <PresentationFormat>全屏显示(16:9)</PresentationFormat>
  <Paragraphs>190</Paragraphs>
  <Slides>23</Slides>
  <Notes>10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汉仪雅酷黑 85W</vt:lpstr>
      <vt:lpstr>思源黑体 CN</vt:lpstr>
      <vt:lpstr>字魂105号-简雅黑</vt:lpstr>
      <vt:lpstr>Arial</vt:lpstr>
      <vt:lpstr>Roboto Condensed</vt:lpstr>
      <vt:lpstr>Calibri</vt:lpstr>
      <vt:lpstr>黑体</vt:lpstr>
      <vt:lpstr>Arial Unicode MS</vt:lpstr>
      <vt:lpstr>思源黑体 CN Bold</vt:lpstr>
      <vt:lpstr>Calibri Light</vt:lpstr>
      <vt:lpstr>思源黑體 ExtraLight</vt:lpstr>
      <vt:lpstr>思源黑体 CN</vt:lpstr>
      <vt:lpstr>Roboto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心与心语</cp:lastModifiedBy>
  <cp:revision>4</cp:revision>
  <dcterms:created xsi:type="dcterms:W3CDTF">2019-05-13T21:35:00Z</dcterms:created>
  <dcterms:modified xsi:type="dcterms:W3CDTF">2022-11-12T06:33:28Z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