
<file path=[Content_Types].xml><?xml version="1.0" encoding="utf-8"?>
<Types xmlns="http://schemas.openxmlformats.org/package/2006/content-types"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4"/>
  </p:notesMasterIdLst>
  <p:sldIdLst>
    <p:sldId id="553" r:id="rId3"/>
    <p:sldId id="578" r:id="rId5"/>
    <p:sldId id="579" r:id="rId6"/>
    <p:sldId id="580" r:id="rId7"/>
    <p:sldId id="558" r:id="rId8"/>
    <p:sldId id="561" r:id="rId9"/>
    <p:sldId id="581" r:id="rId10"/>
    <p:sldId id="564" r:id="rId11"/>
    <p:sldId id="567" r:id="rId12"/>
    <p:sldId id="569" r:id="rId13"/>
    <p:sldId id="582" r:id="rId14"/>
    <p:sldId id="572" r:id="rId15"/>
    <p:sldId id="574" r:id="rId16"/>
    <p:sldId id="583" r:id="rId17"/>
    <p:sldId id="576" r:id="rId18"/>
    <p:sldId id="577" r:id="rId19"/>
    <p:sldId id="552" r:id="rId20"/>
    <p:sldId id="584" r:id="rId21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</p:showPr>
  <p:clrMru>
    <a:srgbClr val="0D66B9"/>
    <a:srgbClr val="004A95"/>
    <a:srgbClr val="FFFFFF"/>
    <a:srgbClr val="F7FCFF"/>
    <a:srgbClr val="E3EEC6"/>
    <a:srgbClr val="E2F6FF"/>
    <a:srgbClr val="F5EBDC"/>
    <a:srgbClr val="F5ECDE"/>
    <a:srgbClr val="BE945E"/>
    <a:srgbClr val="39F7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3" autoAdjust="0"/>
    <p:restoredTop sz="94694" autoAdjust="0"/>
  </p:normalViewPr>
  <p:slideViewPr>
    <p:cSldViewPr>
      <p:cViewPr>
        <p:scale>
          <a:sx n="77" d="100"/>
          <a:sy n="77" d="100"/>
        </p:scale>
        <p:origin x="1728" y="1218"/>
      </p:cViewPr>
      <p:guideLst>
        <p:guide orient="horz" pos="1659"/>
        <p:guide pos="2880"/>
      </p:guideLst>
    </p:cSldViewPr>
  </p:slideViewPr>
  <p:outlineViewPr>
    <p:cViewPr>
      <p:scale>
        <a:sx n="33" d="100"/>
        <a:sy n="33" d="100"/>
      </p:scale>
      <p:origin x="0" y="-153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2778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ADD754-F49E-4351-AAFE-19D83F43501C}" type="datetimeFigureOut">
              <a:rPr lang="en-US" smtClean="0"/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8F6036-E835-44CB-A25A-34C755DFD5D4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844330-D65E-433C-A90B-DC730FD555C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844330-D65E-433C-A90B-DC730FD555C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844330-D65E-433C-A90B-DC730FD555C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844330-D65E-433C-A90B-DC730FD555C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844330-D65E-433C-A90B-DC730FD555C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844330-D65E-433C-A90B-DC730FD555C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844330-D65E-433C-A90B-DC730FD555C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844330-D65E-433C-A90B-DC730FD555C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378735" y="438150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bg1"/>
                </a:solidFill>
              </a:rPr>
              <a:t>交通安全篇</a:t>
            </a:r>
            <a:endParaRPr lang="zh-CN" altLang="en-US" sz="1600" dirty="0" smtClean="0">
              <a:solidFill>
                <a:schemeClr val="bg1"/>
              </a:solidFill>
            </a:endParaRPr>
          </a:p>
        </p:txBody>
      </p:sp>
      <p:sp>
        <p:nvSpPr>
          <p:cNvPr id="2" name="菱形 1"/>
          <p:cNvSpPr/>
          <p:nvPr userDrawn="1"/>
        </p:nvSpPr>
        <p:spPr>
          <a:xfrm>
            <a:off x="218022" y="476498"/>
            <a:ext cx="239178" cy="239178"/>
          </a:xfrm>
          <a:prstGeom prst="diamon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189914" y="780757"/>
            <a:ext cx="8769151" cy="42062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节标题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378735" y="438150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bg1"/>
                </a:solidFill>
              </a:rPr>
              <a:t>财产安全篇</a:t>
            </a:r>
            <a:endParaRPr lang="zh-CN" altLang="en-US" sz="1600" dirty="0" smtClean="0">
              <a:solidFill>
                <a:schemeClr val="bg1"/>
              </a:solidFill>
            </a:endParaRPr>
          </a:p>
        </p:txBody>
      </p:sp>
      <p:sp>
        <p:nvSpPr>
          <p:cNvPr id="2" name="菱形 1"/>
          <p:cNvSpPr/>
          <p:nvPr userDrawn="1"/>
        </p:nvSpPr>
        <p:spPr>
          <a:xfrm>
            <a:off x="218022" y="476498"/>
            <a:ext cx="239178" cy="239178"/>
          </a:xfrm>
          <a:prstGeom prst="diamon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189914" y="780757"/>
            <a:ext cx="8769151" cy="42062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节标题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378735" y="438150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bg1"/>
                </a:solidFill>
              </a:rPr>
              <a:t>消防安全篇</a:t>
            </a:r>
            <a:endParaRPr lang="zh-CN" altLang="en-US" sz="1600" dirty="0" smtClean="0">
              <a:solidFill>
                <a:schemeClr val="bg1"/>
              </a:solidFill>
            </a:endParaRPr>
          </a:p>
        </p:txBody>
      </p:sp>
      <p:sp>
        <p:nvSpPr>
          <p:cNvPr id="2" name="菱形 1"/>
          <p:cNvSpPr/>
          <p:nvPr userDrawn="1"/>
        </p:nvSpPr>
        <p:spPr>
          <a:xfrm>
            <a:off x="218022" y="476498"/>
            <a:ext cx="239178" cy="239178"/>
          </a:xfrm>
          <a:prstGeom prst="diamon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189914" y="780757"/>
            <a:ext cx="8769151" cy="42062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节标题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378735" y="438150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bg1"/>
                </a:solidFill>
              </a:rPr>
              <a:t>食品安全篇</a:t>
            </a:r>
            <a:endParaRPr lang="zh-CN" altLang="en-US" sz="1600" dirty="0" smtClean="0">
              <a:solidFill>
                <a:schemeClr val="bg1"/>
              </a:solidFill>
            </a:endParaRPr>
          </a:p>
        </p:txBody>
      </p:sp>
      <p:sp>
        <p:nvSpPr>
          <p:cNvPr id="2" name="菱形 1"/>
          <p:cNvSpPr/>
          <p:nvPr userDrawn="1"/>
        </p:nvSpPr>
        <p:spPr>
          <a:xfrm>
            <a:off x="218022" y="476498"/>
            <a:ext cx="239178" cy="239178"/>
          </a:xfrm>
          <a:prstGeom prst="diamon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189914" y="780757"/>
            <a:ext cx="8769151" cy="42062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节标题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189914" y="780757"/>
            <a:ext cx="8769151" cy="42062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EB1B6A-AEF1-4ACD-BD61-958570690F5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6CB991-6BD3-42F2-8A94-1903E942543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image" Target="../media/image8.png"/><Relationship Id="rId7" Type="http://schemas.microsoft.com/office/2007/relationships/hdphoto" Target="../media/image7.wdp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microsoft.com/office/2007/relationships/hdphoto" Target="../media/image4.wdp"/><Relationship Id="rId3" Type="http://schemas.openxmlformats.org/officeDocument/2006/relationships/image" Target="../media/image3.png"/><Relationship Id="rId2" Type="http://schemas.microsoft.com/office/2007/relationships/hdphoto" Target="../media/image2.wdp"/><Relationship Id="rId10" Type="http://schemas.openxmlformats.org/officeDocument/2006/relationships/notesSlide" Target="../notesSlides/notesSlide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5.xml"/><Relationship Id="rId1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image" Target="../media/image14.png"/><Relationship Id="rId7" Type="http://schemas.microsoft.com/office/2007/relationships/hdphoto" Target="../media/image7.wdp"/><Relationship Id="rId6" Type="http://schemas.openxmlformats.org/officeDocument/2006/relationships/image" Target="../media/image6.png"/><Relationship Id="rId5" Type="http://schemas.openxmlformats.org/officeDocument/2006/relationships/image" Target="../media/image13.png"/><Relationship Id="rId4" Type="http://schemas.microsoft.com/office/2007/relationships/hdphoto" Target="../media/image2.wdp"/><Relationship Id="rId3" Type="http://schemas.openxmlformats.org/officeDocument/2006/relationships/image" Target="../media/image1.png"/><Relationship Id="rId2" Type="http://schemas.microsoft.com/office/2007/relationships/hdphoto" Target="../media/image4.wdp"/><Relationship Id="rId10" Type="http://schemas.openxmlformats.org/officeDocument/2006/relationships/notesSlide" Target="../notesSlides/notesSlide6.xml"/><Relationship Id="rId1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6.xml"/><Relationship Id="rId1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7.xml"/><Relationship Id="rId1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image" Target="../media/image14.png"/><Relationship Id="rId7" Type="http://schemas.microsoft.com/office/2007/relationships/hdphoto" Target="../media/image7.wdp"/><Relationship Id="rId6" Type="http://schemas.openxmlformats.org/officeDocument/2006/relationships/image" Target="../media/image6.png"/><Relationship Id="rId5" Type="http://schemas.openxmlformats.org/officeDocument/2006/relationships/image" Target="../media/image13.png"/><Relationship Id="rId4" Type="http://schemas.microsoft.com/office/2007/relationships/hdphoto" Target="../media/image2.wdp"/><Relationship Id="rId3" Type="http://schemas.openxmlformats.org/officeDocument/2006/relationships/image" Target="../media/image1.png"/><Relationship Id="rId2" Type="http://schemas.microsoft.com/office/2007/relationships/hdphoto" Target="../media/image4.wdp"/><Relationship Id="rId10" Type="http://schemas.openxmlformats.org/officeDocument/2006/relationships/notesSlide" Target="../notesSlides/notesSlide7.xml"/><Relationship Id="rId1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8.xml"/><Relationship Id="rId1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9.xml"/><Relationship Id="rId1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hyperlink" Target="http://www.tukuppt.com/ppt/" TargetMode="Externa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image" Target="../media/image8.png"/><Relationship Id="rId7" Type="http://schemas.microsoft.com/office/2007/relationships/hdphoto" Target="../media/image7.wdp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microsoft.com/office/2007/relationships/hdphoto" Target="../media/image4.wdp"/><Relationship Id="rId3" Type="http://schemas.openxmlformats.org/officeDocument/2006/relationships/image" Target="../media/image3.png"/><Relationship Id="rId2" Type="http://schemas.microsoft.com/office/2007/relationships/hdphoto" Target="../media/image2.wdp"/><Relationship Id="rId10" Type="http://schemas.openxmlformats.org/officeDocument/2006/relationships/notesSlide" Target="../notesSlides/notesSlide8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image" Target="../media/image10.png"/><Relationship Id="rId7" Type="http://schemas.openxmlformats.org/officeDocument/2006/relationships/image" Target="../media/image9.png"/><Relationship Id="rId6" Type="http://schemas.microsoft.com/office/2007/relationships/hdphoto" Target="../media/image7.wdp"/><Relationship Id="rId5" Type="http://schemas.openxmlformats.org/officeDocument/2006/relationships/image" Target="../media/image6.png"/><Relationship Id="rId4" Type="http://schemas.microsoft.com/office/2007/relationships/hdphoto" Target="../media/image2.wdp"/><Relationship Id="rId3" Type="http://schemas.openxmlformats.org/officeDocument/2006/relationships/image" Target="../media/image1.png"/><Relationship Id="rId2" Type="http://schemas.microsoft.com/office/2007/relationships/hdphoto" Target="../media/image4.wdp"/><Relationship Id="rId10" Type="http://schemas.openxmlformats.org/officeDocument/2006/relationships/notesSlide" Target="../notesSlides/notesSlide2.xml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.xml"/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microsoft.com/office/2007/relationships/hdphoto" Target="../media/image7.wdp"/><Relationship Id="rId4" Type="http://schemas.openxmlformats.org/officeDocument/2006/relationships/image" Target="../media/image6.png"/><Relationship Id="rId3" Type="http://schemas.openxmlformats.org/officeDocument/2006/relationships/image" Target="../media/image11.png"/><Relationship Id="rId2" Type="http://schemas.microsoft.com/office/2007/relationships/hdphoto" Target="../media/image2.wdp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image" Target="../media/image14.png"/><Relationship Id="rId7" Type="http://schemas.microsoft.com/office/2007/relationships/hdphoto" Target="../media/image7.wdp"/><Relationship Id="rId6" Type="http://schemas.openxmlformats.org/officeDocument/2006/relationships/image" Target="../media/image6.png"/><Relationship Id="rId5" Type="http://schemas.openxmlformats.org/officeDocument/2006/relationships/image" Target="../media/image13.png"/><Relationship Id="rId4" Type="http://schemas.microsoft.com/office/2007/relationships/hdphoto" Target="../media/image2.wdp"/><Relationship Id="rId3" Type="http://schemas.openxmlformats.org/officeDocument/2006/relationships/image" Target="../media/image1.png"/><Relationship Id="rId2" Type="http://schemas.microsoft.com/office/2007/relationships/hdphoto" Target="../media/image4.wdp"/><Relationship Id="rId10" Type="http://schemas.openxmlformats.org/officeDocument/2006/relationships/notesSlide" Target="../notesSlides/notesSlide4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.xml"/><Relationship Id="rId1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image" Target="../media/image14.png"/><Relationship Id="rId7" Type="http://schemas.microsoft.com/office/2007/relationships/hdphoto" Target="../media/image7.wdp"/><Relationship Id="rId6" Type="http://schemas.openxmlformats.org/officeDocument/2006/relationships/image" Target="../media/image6.png"/><Relationship Id="rId5" Type="http://schemas.openxmlformats.org/officeDocument/2006/relationships/image" Target="../media/image13.png"/><Relationship Id="rId4" Type="http://schemas.microsoft.com/office/2007/relationships/hdphoto" Target="../media/image2.wdp"/><Relationship Id="rId3" Type="http://schemas.openxmlformats.org/officeDocument/2006/relationships/image" Target="../media/image1.png"/><Relationship Id="rId2" Type="http://schemas.microsoft.com/office/2007/relationships/hdphoto" Target="../media/image4.wdp"/><Relationship Id="rId10" Type="http://schemas.openxmlformats.org/officeDocument/2006/relationships/notesSlide" Target="../notesSlides/notesSlide5.xml"/><Relationship Id="rId1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3.xml"/><Relationship Id="rId1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4.xml"/><Relationship Id="rId1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圆角矩形 11"/>
          <p:cNvSpPr/>
          <p:nvPr/>
        </p:nvSpPr>
        <p:spPr>
          <a:xfrm>
            <a:off x="457200" y="438150"/>
            <a:ext cx="8229600" cy="4377386"/>
          </a:xfrm>
          <a:prstGeom prst="roundRect">
            <a:avLst>
              <a:gd name="adj" fmla="val 2012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2633802"/>
            <a:ext cx="9143244" cy="2523535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601" y="0"/>
            <a:ext cx="1680882" cy="219923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31875" y="802005"/>
            <a:ext cx="7231380" cy="1759585"/>
          </a:xfrm>
          <a:prstGeom prst="rect">
            <a:avLst/>
          </a:prstGeom>
          <a:noFill/>
        </p:spPr>
        <p:txBody>
          <a:bodyPr wrap="square" lIns="68531" tIns="34264" rIns="68531" bIns="34264" rtlCol="0">
            <a:spAutoFit/>
          </a:bodyPr>
          <a:lstStyle>
            <a:defPPr>
              <a:defRPr lang="zh-CN"/>
            </a:defPPr>
            <a:lvl1pPr algn="ctr">
              <a:defRPr sz="4000" b="1">
                <a:gradFill flip="none" rotWithShape="1">
                  <a:gsLst>
                    <a:gs pos="0">
                      <a:srgbClr val="FBD04E">
                        <a:lumMod val="65000"/>
                        <a:lumOff val="35000"/>
                      </a:srgbClr>
                    </a:gs>
                    <a:gs pos="51000">
                      <a:srgbClr val="B87600">
                        <a:lumMod val="98000"/>
                        <a:lumOff val="2000"/>
                      </a:srgbClr>
                    </a:gs>
                    <a:gs pos="78000">
                      <a:srgbClr val="F4CF68">
                        <a:lumMod val="90000"/>
                        <a:lumOff val="10000"/>
                      </a:srgbClr>
                    </a:gs>
                    <a:gs pos="28000">
                      <a:srgbClr val="F4CF68">
                        <a:lumMod val="93000"/>
                        <a:lumOff val="7000"/>
                      </a:srgbClr>
                    </a:gs>
                    <a:gs pos="100000">
                      <a:srgbClr val="FBD04E">
                        <a:lumMod val="64000"/>
                        <a:lumOff val="36000"/>
                      </a:srgbClr>
                    </a:gs>
                  </a:gsLst>
                  <a:lin ang="2700000" scaled="1"/>
                  <a:tileRect/>
                </a:gradFill>
                <a:effectLst>
                  <a:outerShdw blurRad="317500" dist="38100" dir="2700000" algn="tl" rotWithShape="0">
                    <a:prstClr val="black">
                      <a:alpha val="59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 defTabSz="685165">
              <a:defRPr/>
            </a:pPr>
            <a:r>
              <a:rPr lang="zh-CN" altLang="en-US" sz="5500" kern="0" spc="300" dirty="0">
                <a:ln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汉仪菱心体简" panose="02010400000101010101" pitchFamily="2" charset="-122"/>
                <a:ea typeface="汉仪菱心体简" panose="02010400000101010101" pitchFamily="2" charset="-122"/>
              </a:rPr>
              <a:t>生命健康关爱及安全教育宣讲</a:t>
            </a:r>
            <a:endParaRPr lang="zh-CN" altLang="en-US" sz="5500" kern="0" spc="300" dirty="0">
              <a:ln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汉仪菱心体简" panose="02010400000101010101" pitchFamily="2" charset="-122"/>
              <a:ea typeface="汉仪菱心体简" panose="02010400000101010101" pitchFamily="2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2996084" y="3333750"/>
            <a:ext cx="3083787" cy="368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chemeClr val="accent1"/>
                </a:solidFill>
                <a:latin typeface="+mn-ea"/>
              </a:rPr>
              <a:t>常州市新北区魏村中心小学</a:t>
            </a:r>
            <a:endParaRPr lang="zh-CN" altLang="en-US" dirty="0">
              <a:solidFill>
                <a:schemeClr val="accent1"/>
              </a:solidFill>
              <a:latin typeface="+mn-ea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515" y="3073400"/>
            <a:ext cx="1860550" cy="1860550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20000"/>
                    </a14:imgEffect>
                    <a14:imgEffect>
                      <a14:colorTemperature colorTemp="53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12681"/>
            <a:ext cx="9143998" cy="844521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2680" y="2953385"/>
            <a:ext cx="2480310" cy="207835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2860194" y="3763010"/>
            <a:ext cx="3083787" cy="368300"/>
          </a:xfrm>
          <a:prstGeom prst="rect">
            <a:avLst/>
          </a:prstGeom>
        </p:spPr>
        <p:txBody>
          <a:bodyPr wrap="square">
            <a:spAutoFit/>
          </a:bodyPr>
          <a:p>
            <a:pPr algn="ctr"/>
            <a:r>
              <a:rPr lang="en-US" altLang="zh-CN" dirty="0">
                <a:solidFill>
                  <a:schemeClr val="accent1"/>
                </a:solidFill>
                <a:latin typeface="+mn-ea"/>
              </a:rPr>
              <a:t>2022</a:t>
            </a:r>
            <a:r>
              <a:rPr lang="zh-CN" altLang="en-US" dirty="0">
                <a:solidFill>
                  <a:schemeClr val="accent1"/>
                </a:solidFill>
                <a:latin typeface="+mn-ea"/>
              </a:rPr>
              <a:t>年</a:t>
            </a:r>
            <a:r>
              <a:rPr lang="en-US" altLang="zh-CN" dirty="0">
                <a:solidFill>
                  <a:schemeClr val="accent1"/>
                </a:solidFill>
                <a:latin typeface="+mn-ea"/>
              </a:rPr>
              <a:t>11</a:t>
            </a:r>
            <a:r>
              <a:rPr lang="zh-CN" altLang="en-US" dirty="0">
                <a:solidFill>
                  <a:schemeClr val="accent1"/>
                </a:solidFill>
                <a:latin typeface="+mn-ea"/>
              </a:rPr>
              <a:t>月</a:t>
            </a:r>
            <a:r>
              <a:rPr lang="en-US" altLang="zh-CN" dirty="0">
                <a:solidFill>
                  <a:schemeClr val="accent1"/>
                </a:solidFill>
                <a:latin typeface="+mn-ea"/>
              </a:rPr>
              <a:t>28</a:t>
            </a:r>
            <a:r>
              <a:rPr lang="zh-CN" altLang="en-US" dirty="0">
                <a:solidFill>
                  <a:schemeClr val="accent1"/>
                </a:solidFill>
                <a:latin typeface="+mn-ea"/>
              </a:rPr>
              <a:t>日</a:t>
            </a:r>
            <a:endParaRPr lang="zh-CN" altLang="en-US" dirty="0">
              <a:solidFill>
                <a:schemeClr val="accent1"/>
              </a:solidFill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5" grpId="0"/>
      <p:bldP spid="29" grpId="0"/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1066801" y="1730572"/>
            <a:ext cx="3200399" cy="307777"/>
            <a:chOff x="674260" y="1200150"/>
            <a:chExt cx="3200399" cy="307777"/>
          </a:xfrm>
        </p:grpSpPr>
        <p:sp>
          <p:nvSpPr>
            <p:cNvPr id="12" name="文本框 11"/>
            <p:cNvSpPr txBox="1"/>
            <p:nvPr/>
          </p:nvSpPr>
          <p:spPr>
            <a:xfrm>
              <a:off x="674260" y="1200150"/>
              <a:ext cx="1746409" cy="307777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b="1" dirty="0">
                  <a:solidFill>
                    <a:schemeClr val="bg1"/>
                  </a:solidFill>
                  <a:latin typeface="+mn-ea"/>
                  <a:cs typeface="+mn-ea"/>
                  <a:sym typeface="+mn-lt"/>
                </a:rPr>
                <a:t>警惕推销</a:t>
              </a:r>
              <a:endParaRPr lang="zh-CN" altLang="en-US" sz="1400" b="1" dirty="0">
                <a:solidFill>
                  <a:schemeClr val="bg1"/>
                </a:solidFill>
                <a:latin typeface="+mn-ea"/>
                <a:cs typeface="+mn-ea"/>
                <a:sym typeface="+mn-lt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2551222" y="1200150"/>
              <a:ext cx="132343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 smtClean="0">
                  <a:latin typeface="+mn-ea"/>
                  <a:cs typeface="+mn-ea"/>
                  <a:sym typeface="+mn-lt"/>
                </a:rPr>
                <a:t>拒绝</a:t>
              </a:r>
              <a:r>
                <a:rPr lang="zh-CN" altLang="en-US" sz="1400" dirty="0">
                  <a:latin typeface="+mn-ea"/>
                  <a:cs typeface="+mn-ea"/>
                  <a:sym typeface="+mn-lt"/>
                </a:rPr>
                <a:t>上门推销</a:t>
              </a:r>
              <a:endParaRPr lang="en-US" altLang="zh-CN" sz="1400" dirty="0">
                <a:latin typeface="+mn-ea"/>
                <a:cs typeface="+mn-ea"/>
                <a:sym typeface="+mn-lt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1066801" y="2263972"/>
            <a:ext cx="3619411" cy="307778"/>
            <a:chOff x="1875970" y="2855515"/>
            <a:chExt cx="4825881" cy="410370"/>
          </a:xfrm>
        </p:grpSpPr>
        <p:sp>
          <p:nvSpPr>
            <p:cNvPr id="15" name="文本框 14"/>
            <p:cNvSpPr txBox="1"/>
            <p:nvPr/>
          </p:nvSpPr>
          <p:spPr>
            <a:xfrm>
              <a:off x="1875970" y="2855516"/>
              <a:ext cx="2328545" cy="410369"/>
            </a:xfrm>
            <a:prstGeom prst="rect">
              <a:avLst/>
            </a:prstGeom>
            <a:solidFill>
              <a:schemeClr val="accent2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b="1" dirty="0">
                  <a:solidFill>
                    <a:schemeClr val="bg1"/>
                  </a:solidFill>
                  <a:latin typeface="+mn-ea"/>
                  <a:cs typeface="+mn-ea"/>
                  <a:sym typeface="+mn-lt"/>
                </a:rPr>
                <a:t>妥善保管财物</a:t>
              </a:r>
              <a:endParaRPr lang="zh-CN" altLang="en-US" sz="1400" b="1" dirty="0">
                <a:solidFill>
                  <a:schemeClr val="bg1"/>
                </a:solidFill>
                <a:latin typeface="+mn-ea"/>
                <a:cs typeface="+mn-ea"/>
                <a:sym typeface="+mn-lt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4314251" y="2855515"/>
              <a:ext cx="2387600" cy="410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 smtClean="0">
                  <a:latin typeface="+mn-ea"/>
                  <a:cs typeface="+mn-ea"/>
                  <a:sym typeface="+mn-lt"/>
                </a:rPr>
                <a:t>妥善保管贵重</a:t>
              </a:r>
              <a:r>
                <a:rPr lang="zh-CN" altLang="en-US" sz="1400" dirty="0">
                  <a:latin typeface="+mn-ea"/>
                  <a:cs typeface="+mn-ea"/>
                  <a:sym typeface="+mn-lt"/>
                </a:rPr>
                <a:t>物品</a:t>
              </a:r>
              <a:endParaRPr lang="en-US" altLang="zh-CN" sz="1400" dirty="0">
                <a:latin typeface="+mn-ea"/>
                <a:cs typeface="+mn-ea"/>
                <a:sym typeface="+mn-lt"/>
              </a:endParaRPr>
            </a:p>
          </p:txBody>
        </p:sp>
      </p:grpSp>
      <p:sp>
        <p:nvSpPr>
          <p:cNvPr id="17" name="Text Placeholder 3"/>
          <p:cNvSpPr txBox="1"/>
          <p:nvPr/>
        </p:nvSpPr>
        <p:spPr>
          <a:xfrm>
            <a:off x="1054444" y="2724150"/>
            <a:ext cx="4117154" cy="1292662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1440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随手</a:t>
            </a: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锁门要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养成人走锁好门窗的习惯。最后离开宿舍的同学，一定要将门、窗关好。睡觉</a:t>
            </a: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时也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要将门窗关好，防止作案人员趁同学熟睡，盗窃宿舍中的财物</a:t>
            </a: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。禁止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留宿外来人员。大学生在交际中要注意</a:t>
            </a: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分寸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181600" y="1352550"/>
            <a:ext cx="2877442" cy="2877442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flip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457200" y="438150"/>
            <a:ext cx="8229600" cy="4377386"/>
            <a:chOff x="457200" y="438150"/>
            <a:chExt cx="8229600" cy="4377386"/>
          </a:xfrm>
        </p:grpSpPr>
        <p:sp>
          <p:nvSpPr>
            <p:cNvPr id="12" name="圆角矩形 11"/>
            <p:cNvSpPr/>
            <p:nvPr/>
          </p:nvSpPr>
          <p:spPr>
            <a:xfrm>
              <a:off x="457200" y="438150"/>
              <a:ext cx="8229600" cy="4377386"/>
            </a:xfrm>
            <a:prstGeom prst="roundRect">
              <a:avLst>
                <a:gd name="adj" fmla="val 2012"/>
              </a:avLst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1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rightnessContrast contrast="40000"/>
                      </a14:imgEffect>
                      <a14:imgEffect>
                        <a14:colorTemperature colorTemp="59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621693" y="273658"/>
              <a:ext cx="1066800" cy="1395783"/>
            </a:xfrm>
            <a:prstGeom prst="rect">
              <a:avLst/>
            </a:prstGeom>
          </p:spPr>
        </p:pic>
      </p:grpSp>
      <p:pic>
        <p:nvPicPr>
          <p:cNvPr id="21" name="图片 20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33802"/>
            <a:ext cx="9143244" cy="252353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90317" y="3055070"/>
            <a:ext cx="2100483" cy="2100483"/>
          </a:xfrm>
          <a:prstGeom prst="rect">
            <a:avLst/>
          </a:prstGeom>
        </p:spPr>
      </p:pic>
      <p:sp>
        <p:nvSpPr>
          <p:cNvPr id="13" name="TextBox 48"/>
          <p:cNvSpPr txBox="1"/>
          <p:nvPr/>
        </p:nvSpPr>
        <p:spPr>
          <a:xfrm>
            <a:off x="2057400" y="2057778"/>
            <a:ext cx="4572000" cy="7078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685800"/>
            <a:r>
              <a:rPr lang="zh-CN" altLang="en-US" sz="4600" b="1" spc="2100" dirty="0">
                <a:solidFill>
                  <a:schemeClr val="accent1"/>
                </a:solidFill>
                <a:latin typeface="+mj-ea"/>
                <a:ea typeface="+mj-ea"/>
                <a:cs typeface="+mn-ea"/>
                <a:sym typeface="+mn-lt"/>
              </a:rPr>
              <a:t>消防安全篇</a:t>
            </a:r>
            <a:endParaRPr lang="zh-CN" altLang="en-US" sz="4600" b="1" spc="2100" dirty="0">
              <a:solidFill>
                <a:schemeClr val="accent1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14" name="TextBox 48"/>
          <p:cNvSpPr txBox="1"/>
          <p:nvPr/>
        </p:nvSpPr>
        <p:spPr>
          <a:xfrm>
            <a:off x="2057400" y="1371978"/>
            <a:ext cx="2667000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685800"/>
            <a:r>
              <a:rPr lang="zh-CN" altLang="en-US" sz="4000" spc="600" dirty="0" smtClean="0">
                <a:solidFill>
                  <a:schemeClr val="accent1"/>
                </a:solidFill>
                <a:latin typeface="+mn-ea"/>
                <a:cs typeface="+mn-ea"/>
                <a:sym typeface="+mn-lt"/>
              </a:rPr>
              <a:t>第三部分</a:t>
            </a:r>
            <a:endParaRPr lang="en-US" altLang="zh-CN" sz="4000" spc="600" dirty="0">
              <a:solidFill>
                <a:schemeClr val="accent1"/>
              </a:solidFill>
              <a:latin typeface="+mn-ea"/>
              <a:cs typeface="+mn-ea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981201" y="2860735"/>
            <a:ext cx="4190999" cy="473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000" dirty="0">
                <a:solidFill>
                  <a:schemeClr val="accent1"/>
                </a:solidFill>
                <a:latin typeface="+mn-ea"/>
              </a:rPr>
              <a:t>attach importance to safety diagnosis and life campus winter safety theme education attach importance</a:t>
            </a:r>
            <a:endParaRPr lang="en-US" altLang="zh-CN" sz="1000" dirty="0">
              <a:solidFill>
                <a:schemeClr val="accent1"/>
              </a:solidFill>
              <a:latin typeface="+mn-ea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20000"/>
                    </a14:imgEffect>
                    <a14:imgEffect>
                      <a14:colorTemperature colorTemp="53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12681"/>
            <a:ext cx="9143998" cy="84452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1809750"/>
            <a:ext cx="3352800" cy="3352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Box 24"/>
          <p:cNvSpPr txBox="1">
            <a:spLocks noChangeArrowheads="1"/>
          </p:cNvSpPr>
          <p:nvPr/>
        </p:nvSpPr>
        <p:spPr bwMode="auto">
          <a:xfrm>
            <a:off x="1027276" y="1795501"/>
            <a:ext cx="4800600" cy="823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r>
              <a:rPr lang="zh-CN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思源黑体 CN" panose="020B0500000000000000" pitchFamily="34" charset="-122"/>
                <a:ea typeface="思源黑体 CN" panose="020B0500000000000000" pitchFamily="34" charset="-122"/>
              </a:rPr>
              <a:t>明火引燃</a:t>
            </a:r>
            <a:r>
              <a:rPr lang="en-US" altLang="zh-CN" dirty="0">
                <a:solidFill>
                  <a:prstClr val="black">
                    <a:lumMod val="75000"/>
                    <a:lumOff val="25000"/>
                  </a:prstClr>
                </a:solidFill>
                <a:latin typeface="思源黑体 CN" panose="020B0500000000000000" pitchFamily="34" charset="-122"/>
                <a:ea typeface="思源黑体 CN" panose="020B0500000000000000" pitchFamily="34" charset="-122"/>
              </a:rPr>
              <a:t>--</a:t>
            </a:r>
            <a:r>
              <a:rPr lang="zh-CN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思源黑体 CN" panose="020B0500000000000000" pitchFamily="34" charset="-122"/>
                <a:ea typeface="思源黑体 CN" panose="020B0500000000000000" pitchFamily="34" charset="-122"/>
              </a:rPr>
              <a:t>如在床上点蜡烛，吸烟者乱扔未熄灭的烟头和火柴等</a:t>
            </a:r>
            <a:r>
              <a:rPr lang="zh-CN" altLang="en-US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思源黑体 CN" panose="020B0500000000000000" pitchFamily="34" charset="-122"/>
                <a:ea typeface="思源黑体 CN" panose="020B0500000000000000" pitchFamily="34" charset="-122"/>
              </a:rPr>
              <a:t>。乱</a:t>
            </a:r>
            <a:r>
              <a:rPr lang="zh-CN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思源黑体 CN" panose="020B0500000000000000" pitchFamily="34" charset="-122"/>
                <a:ea typeface="思源黑体 CN" panose="020B0500000000000000" pitchFamily="34" charset="-122"/>
              </a:rPr>
              <a:t>拉乱接电线和保险丝</a:t>
            </a:r>
            <a:r>
              <a:rPr lang="en-US" altLang="zh-CN" dirty="0">
                <a:solidFill>
                  <a:prstClr val="black">
                    <a:lumMod val="75000"/>
                    <a:lumOff val="25000"/>
                  </a:prstClr>
                </a:solidFill>
                <a:latin typeface="思源黑体 CN" panose="020B0500000000000000" pitchFamily="34" charset="-122"/>
                <a:ea typeface="思源黑体 CN" panose="020B0500000000000000" pitchFamily="34" charset="-122"/>
              </a:rPr>
              <a:t>--</a:t>
            </a:r>
            <a:r>
              <a:rPr lang="zh-CN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思源黑体 CN" panose="020B0500000000000000" pitchFamily="34" charset="-122"/>
                <a:ea typeface="思源黑体 CN" panose="020B0500000000000000" pitchFamily="34" charset="-122"/>
              </a:rPr>
              <a:t>如因电线短路或因接触不良发热而引起火灾</a:t>
            </a:r>
            <a:r>
              <a:rPr lang="zh-CN" altLang="en-US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思源黑体 CN" panose="020B0500000000000000" pitchFamily="34" charset="-122"/>
                <a:ea typeface="思源黑体 CN" panose="020B0500000000000000" pitchFamily="34" charset="-122"/>
              </a:rPr>
              <a:t>；</a:t>
            </a:r>
            <a:endParaRPr lang="zh-CN" altLang="en-US" dirty="0">
              <a:solidFill>
                <a:prstClr val="black">
                  <a:lumMod val="75000"/>
                  <a:lumOff val="25000"/>
                </a:prstClr>
              </a:solidFill>
              <a:latin typeface="思源黑体 CN" panose="020B0500000000000000" pitchFamily="34" charset="-122"/>
              <a:ea typeface="思源黑体 CN" panose="020B0500000000000000" pitchFamily="34" charset="-122"/>
            </a:endParaRPr>
          </a:p>
        </p:txBody>
      </p:sp>
      <p:sp>
        <p:nvSpPr>
          <p:cNvPr id="18" name="Text Box 24"/>
          <p:cNvSpPr txBox="1">
            <a:spLocks noChangeArrowheads="1"/>
          </p:cNvSpPr>
          <p:nvPr/>
        </p:nvSpPr>
        <p:spPr bwMode="auto">
          <a:xfrm>
            <a:off x="990600" y="3258461"/>
            <a:ext cx="4837276" cy="823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r>
              <a:rPr lang="zh-CN" altLang="en-US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思源黑体 CN" panose="020B0500000000000000" pitchFamily="34" charset="-122"/>
                <a:ea typeface="思源黑体 CN" panose="020B0500000000000000" pitchFamily="34" charset="-122"/>
              </a:rPr>
              <a:t>使用</a:t>
            </a:r>
            <a:r>
              <a:rPr lang="zh-CN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思源黑体 CN" panose="020B0500000000000000" pitchFamily="34" charset="-122"/>
                <a:ea typeface="思源黑体 CN" panose="020B0500000000000000" pitchFamily="34" charset="-122"/>
              </a:rPr>
              <a:t>电器不当</a:t>
            </a:r>
            <a:r>
              <a:rPr lang="en-US" altLang="zh-CN" dirty="0">
                <a:solidFill>
                  <a:prstClr val="black">
                    <a:lumMod val="75000"/>
                    <a:lumOff val="25000"/>
                  </a:prstClr>
                </a:solidFill>
                <a:latin typeface="思源黑体 CN" panose="020B0500000000000000" pitchFamily="34" charset="-122"/>
                <a:ea typeface="思源黑体 CN" panose="020B0500000000000000" pitchFamily="34" charset="-122"/>
              </a:rPr>
              <a:t>--</a:t>
            </a:r>
            <a:r>
              <a:rPr lang="zh-CN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思源黑体 CN" panose="020B0500000000000000" pitchFamily="34" charset="-122"/>
                <a:ea typeface="思源黑体 CN" panose="020B0500000000000000" pitchFamily="34" charset="-122"/>
              </a:rPr>
              <a:t>如电灯泡靠近可燃物长时间烘烤起火</a:t>
            </a:r>
            <a:r>
              <a:rPr lang="zh-CN" altLang="en-US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思源黑体 CN" panose="020B0500000000000000" pitchFamily="34" charset="-122"/>
                <a:ea typeface="思源黑体 CN" panose="020B0500000000000000" pitchFamily="34" charset="-122"/>
              </a:rPr>
              <a:t>；在</a:t>
            </a:r>
            <a:r>
              <a:rPr lang="zh-CN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思源黑体 CN" panose="020B0500000000000000" pitchFamily="34" charset="-122"/>
                <a:ea typeface="思源黑体 CN" panose="020B0500000000000000" pitchFamily="34" charset="-122"/>
              </a:rPr>
              <a:t>宿舍使用大功率电器</a:t>
            </a:r>
            <a:r>
              <a:rPr lang="en-US" altLang="zh-CN" dirty="0">
                <a:solidFill>
                  <a:prstClr val="black">
                    <a:lumMod val="75000"/>
                    <a:lumOff val="25000"/>
                  </a:prstClr>
                </a:solidFill>
                <a:latin typeface="思源黑体 CN" panose="020B0500000000000000" pitchFamily="34" charset="-122"/>
                <a:ea typeface="思源黑体 CN" panose="020B0500000000000000" pitchFamily="34" charset="-122"/>
              </a:rPr>
              <a:t>--</a:t>
            </a:r>
            <a:r>
              <a:rPr lang="zh-CN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思源黑体 CN" panose="020B0500000000000000" pitchFamily="34" charset="-122"/>
                <a:ea typeface="思源黑体 CN" panose="020B0500000000000000" pitchFamily="34" charset="-122"/>
              </a:rPr>
              <a:t>如使用电炉、电饭煲、电热杯、热得快等电器常使电线过载发热而起火。</a:t>
            </a:r>
            <a:endParaRPr lang="zh-CN" altLang="en-US" dirty="0">
              <a:solidFill>
                <a:prstClr val="black">
                  <a:lumMod val="75000"/>
                  <a:lumOff val="25000"/>
                </a:prstClr>
              </a:solidFill>
              <a:latin typeface="思源黑体 CN" panose="020B0500000000000000" pitchFamily="34" charset="-122"/>
              <a:ea typeface="思源黑体 CN" panose="020B0500000000000000" pitchFamily="34" charset="-122"/>
            </a:endParaRP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1595399"/>
            <a:ext cx="2652751" cy="2652751"/>
          </a:xfrm>
          <a:prstGeom prst="rect">
            <a:avLst/>
          </a:prstGeom>
        </p:spPr>
      </p:pic>
      <p:cxnSp>
        <p:nvCxnSpPr>
          <p:cNvPr id="3" name="直接连接符 2"/>
          <p:cNvCxnSpPr/>
          <p:nvPr/>
        </p:nvCxnSpPr>
        <p:spPr>
          <a:xfrm>
            <a:off x="1103476" y="2938501"/>
            <a:ext cx="46115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gallery dir="l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6"/>
          <p:cNvSpPr txBox="1">
            <a:spLocks noChangeArrowheads="1"/>
          </p:cNvSpPr>
          <p:nvPr/>
        </p:nvSpPr>
        <p:spPr bwMode="auto">
          <a:xfrm>
            <a:off x="6096000" y="1644339"/>
            <a:ext cx="1905000" cy="2643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并尽可能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讲清着火的对象、类型和范围。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</a:endParaRPr>
          </a:p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要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注意对方的提问，并把自己的电话号码告诉对方，以便联系。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</a:endParaRPr>
          </a:p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打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完电话后，可立即派人在门口和消防车必经之处等候，引导消防车迅速到达火场。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13" name="TextBox 17"/>
          <p:cNvSpPr txBox="1">
            <a:spLocks noChangeArrowheads="1"/>
          </p:cNvSpPr>
          <p:nvPr/>
        </p:nvSpPr>
        <p:spPr bwMode="auto">
          <a:xfrm>
            <a:off x="1219201" y="1568139"/>
            <a:ext cx="1900112" cy="2756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全国统一规范使用的火警电话号码是“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119”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，拨打火警电话要注意以下事项：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</a:endParaRPr>
          </a:p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要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沉着镇定。在任何电话上都可直接拨打。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</a:endParaRPr>
          </a:p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在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听到对方报“消防队”时，要讲清火灾发生的地点和</a:t>
            </a: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单位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1644339"/>
            <a:ext cx="2590800" cy="259080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gallery dir="l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457200" y="438150"/>
            <a:ext cx="8229600" cy="4377386"/>
            <a:chOff x="457200" y="438150"/>
            <a:chExt cx="8229600" cy="4377386"/>
          </a:xfrm>
        </p:grpSpPr>
        <p:sp>
          <p:nvSpPr>
            <p:cNvPr id="12" name="圆角矩形 11"/>
            <p:cNvSpPr/>
            <p:nvPr/>
          </p:nvSpPr>
          <p:spPr>
            <a:xfrm>
              <a:off x="457200" y="438150"/>
              <a:ext cx="8229600" cy="4377386"/>
            </a:xfrm>
            <a:prstGeom prst="roundRect">
              <a:avLst>
                <a:gd name="adj" fmla="val 2012"/>
              </a:avLst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1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rightnessContrast contrast="40000"/>
                      </a14:imgEffect>
                      <a14:imgEffect>
                        <a14:colorTemperature colorTemp="59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621693" y="273658"/>
              <a:ext cx="1066800" cy="1395783"/>
            </a:xfrm>
            <a:prstGeom prst="rect">
              <a:avLst/>
            </a:prstGeom>
          </p:spPr>
        </p:pic>
      </p:grpSp>
      <p:pic>
        <p:nvPicPr>
          <p:cNvPr id="21" name="图片 20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33802"/>
            <a:ext cx="9143244" cy="252353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90317" y="3055070"/>
            <a:ext cx="2100483" cy="2100483"/>
          </a:xfrm>
          <a:prstGeom prst="rect">
            <a:avLst/>
          </a:prstGeom>
        </p:spPr>
      </p:pic>
      <p:sp>
        <p:nvSpPr>
          <p:cNvPr id="13" name="TextBox 48"/>
          <p:cNvSpPr txBox="1"/>
          <p:nvPr/>
        </p:nvSpPr>
        <p:spPr>
          <a:xfrm>
            <a:off x="2057400" y="2057778"/>
            <a:ext cx="4572000" cy="7078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685800"/>
            <a:r>
              <a:rPr lang="zh-CN" altLang="en-US" sz="4600" b="1" spc="2100" dirty="0">
                <a:solidFill>
                  <a:schemeClr val="accent1"/>
                </a:solidFill>
                <a:latin typeface="+mj-ea"/>
                <a:ea typeface="+mj-ea"/>
                <a:cs typeface="+mn-ea"/>
                <a:sym typeface="+mn-lt"/>
              </a:rPr>
              <a:t>食品安全篇</a:t>
            </a:r>
            <a:endParaRPr lang="zh-CN" altLang="en-US" sz="4600" b="1" spc="2100" dirty="0">
              <a:solidFill>
                <a:schemeClr val="accent1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14" name="TextBox 48"/>
          <p:cNvSpPr txBox="1"/>
          <p:nvPr/>
        </p:nvSpPr>
        <p:spPr>
          <a:xfrm>
            <a:off x="2057400" y="1371978"/>
            <a:ext cx="2667000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685800"/>
            <a:r>
              <a:rPr lang="zh-CN" altLang="en-US" sz="4000" spc="600" dirty="0" smtClean="0">
                <a:solidFill>
                  <a:schemeClr val="accent1"/>
                </a:solidFill>
                <a:latin typeface="+mn-ea"/>
                <a:cs typeface="+mn-ea"/>
                <a:sym typeface="+mn-lt"/>
              </a:rPr>
              <a:t>第四部分</a:t>
            </a:r>
            <a:endParaRPr lang="en-US" altLang="zh-CN" sz="4000" spc="600" dirty="0">
              <a:solidFill>
                <a:schemeClr val="accent1"/>
              </a:solidFill>
              <a:latin typeface="+mn-ea"/>
              <a:cs typeface="+mn-ea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981201" y="2860735"/>
            <a:ext cx="4190999" cy="473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000" dirty="0">
                <a:solidFill>
                  <a:schemeClr val="accent1"/>
                </a:solidFill>
                <a:latin typeface="+mn-ea"/>
              </a:rPr>
              <a:t>attach importance to safety diagnosis and life campus winter safety theme education attach importance</a:t>
            </a:r>
            <a:endParaRPr lang="en-US" altLang="zh-CN" sz="1000" dirty="0">
              <a:solidFill>
                <a:schemeClr val="accent1"/>
              </a:solidFill>
              <a:latin typeface="+mn-ea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20000"/>
                    </a14:imgEffect>
                    <a14:imgEffect>
                      <a14:colorTemperature colorTemp="53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12681"/>
            <a:ext cx="9143998" cy="84452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1809750"/>
            <a:ext cx="3352800" cy="3352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83" name="íšļïdê"/>
          <p:cNvSpPr>
            <a:spLocks noChangeArrowheads="1"/>
          </p:cNvSpPr>
          <p:nvPr/>
        </p:nvSpPr>
        <p:spPr bwMode="auto">
          <a:xfrm>
            <a:off x="990600" y="3701079"/>
            <a:ext cx="1634183" cy="3513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50625" tIns="26325" rIns="50625" bIns="26325"/>
          <a:lstStyle>
            <a:lvl1pPr>
              <a:tabLst>
                <a:tab pos="171450" algn="l"/>
              </a:tabLs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tabLst>
                <a:tab pos="171450" algn="l"/>
              </a:tabLs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tabLst>
                <a:tab pos="171450" algn="l"/>
              </a:tabLs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tabLst>
                <a:tab pos="171450" algn="l"/>
              </a:tabLs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tabLst>
                <a:tab pos="171450" algn="l"/>
              </a:tabLs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171450" algn="l"/>
              </a:tabLs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171450" algn="l"/>
              </a:tabLs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171450" algn="l"/>
              </a:tabLs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171450" algn="l"/>
              </a:tabLs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1600" dirty="0">
                <a:solidFill>
                  <a:schemeClr val="bg1"/>
                </a:solidFill>
                <a:latin typeface="+mn-ea"/>
                <a:ea typeface="+mn-ea"/>
                <a:sym typeface="Gen Shin Gothic P Regular" panose="020B0302020203020207" pitchFamily="34" charset="-128"/>
              </a:rPr>
              <a:t>不喝生水</a:t>
            </a:r>
            <a:endParaRPr lang="en-US" altLang="zh-CN" sz="1600" dirty="0">
              <a:solidFill>
                <a:schemeClr val="bg1"/>
              </a:solidFill>
              <a:latin typeface="+mn-ea"/>
              <a:ea typeface="+mn-ea"/>
              <a:sym typeface="Gen Shin Gothic P Regular" panose="020B0302020203020207" pitchFamily="34" charset="-128"/>
            </a:endParaRPr>
          </a:p>
        </p:txBody>
      </p:sp>
      <p:sp>
        <p:nvSpPr>
          <p:cNvPr id="28685" name="i$ḷiḍe"/>
          <p:cNvSpPr>
            <a:spLocks noChangeArrowheads="1"/>
          </p:cNvSpPr>
          <p:nvPr/>
        </p:nvSpPr>
        <p:spPr bwMode="auto">
          <a:xfrm>
            <a:off x="3048000" y="3701079"/>
            <a:ext cx="1601418" cy="39109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50625" tIns="26325" rIns="50625" bIns="26325"/>
          <a:lstStyle>
            <a:lvl1pPr>
              <a:tabLst>
                <a:tab pos="171450" algn="l"/>
              </a:tabLs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tabLst>
                <a:tab pos="171450" algn="l"/>
              </a:tabLs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tabLst>
                <a:tab pos="171450" algn="l"/>
              </a:tabLs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tabLst>
                <a:tab pos="171450" algn="l"/>
              </a:tabLs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tabLst>
                <a:tab pos="171450" algn="l"/>
              </a:tabLs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171450" algn="l"/>
              </a:tabLs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171450" algn="l"/>
              </a:tabLs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171450" algn="l"/>
              </a:tabLs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171450" algn="l"/>
              </a:tabLs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1600">
                <a:solidFill>
                  <a:schemeClr val="bg1"/>
                </a:solidFill>
                <a:latin typeface="+mn-ea"/>
                <a:ea typeface="+mn-ea"/>
                <a:sym typeface="Gen Shin Gothic P Regular" panose="020B0302020203020207" pitchFamily="34" charset="-128"/>
              </a:rPr>
              <a:t>不吃三无零食</a:t>
            </a:r>
            <a:endParaRPr lang="en-US" altLang="zh-CN" sz="1600">
              <a:solidFill>
                <a:schemeClr val="bg1"/>
              </a:solidFill>
              <a:latin typeface="+mn-ea"/>
              <a:ea typeface="+mn-ea"/>
              <a:sym typeface="Gen Shin Gothic P Regular" panose="020B0302020203020207" pitchFamily="34" charset="-128"/>
            </a:endParaRPr>
          </a:p>
        </p:txBody>
      </p:sp>
      <p:sp>
        <p:nvSpPr>
          <p:cNvPr id="28687" name="îšliďé"/>
          <p:cNvSpPr>
            <a:spLocks noChangeArrowheads="1"/>
          </p:cNvSpPr>
          <p:nvPr/>
        </p:nvSpPr>
        <p:spPr bwMode="auto">
          <a:xfrm>
            <a:off x="3048000" y="2722179"/>
            <a:ext cx="1601418" cy="36128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50625" tIns="26325" rIns="50625" bIns="26325"/>
          <a:lstStyle>
            <a:lvl1pPr>
              <a:tabLst>
                <a:tab pos="171450" algn="l"/>
              </a:tabLs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tabLst>
                <a:tab pos="171450" algn="l"/>
              </a:tabLs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tabLst>
                <a:tab pos="171450" algn="l"/>
              </a:tabLs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tabLst>
                <a:tab pos="171450" algn="l"/>
              </a:tabLs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tabLst>
                <a:tab pos="171450" algn="l"/>
              </a:tabLs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171450" algn="l"/>
              </a:tabLs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171450" algn="l"/>
              </a:tabLs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171450" algn="l"/>
              </a:tabLs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171450" algn="l"/>
              </a:tabLs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1600">
                <a:solidFill>
                  <a:schemeClr val="bg1"/>
                </a:solidFill>
                <a:latin typeface="+mn-ea"/>
                <a:ea typeface="+mn-ea"/>
                <a:sym typeface="Gen Shin Gothic P Regular" panose="020B0302020203020207" pitchFamily="34" charset="-128"/>
              </a:rPr>
              <a:t>不吃变质食物</a:t>
            </a:r>
            <a:endParaRPr lang="en-US" altLang="zh-CN" sz="1600">
              <a:solidFill>
                <a:schemeClr val="bg1"/>
              </a:solidFill>
              <a:latin typeface="+mn-ea"/>
              <a:ea typeface="+mn-ea"/>
              <a:sym typeface="Gen Shin Gothic P Regular" panose="020B0302020203020207" pitchFamily="34" charset="-128"/>
            </a:endParaRPr>
          </a:p>
        </p:txBody>
      </p:sp>
      <p:sp>
        <p:nvSpPr>
          <p:cNvPr id="28689" name="i$lîḑè"/>
          <p:cNvSpPr>
            <a:spLocks noChangeArrowheads="1"/>
          </p:cNvSpPr>
          <p:nvPr/>
        </p:nvSpPr>
        <p:spPr bwMode="auto">
          <a:xfrm>
            <a:off x="990601" y="1733550"/>
            <a:ext cx="1683158" cy="3710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50625" tIns="26325" rIns="50625" bIns="26325"/>
          <a:lstStyle>
            <a:lvl1pPr>
              <a:tabLst>
                <a:tab pos="171450" algn="l"/>
              </a:tabLs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tabLst>
                <a:tab pos="171450" algn="l"/>
              </a:tabLs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tabLst>
                <a:tab pos="171450" algn="l"/>
              </a:tabLs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tabLst>
                <a:tab pos="171450" algn="l"/>
              </a:tabLs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tabLst>
                <a:tab pos="171450" algn="l"/>
              </a:tabLs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171450" algn="l"/>
              </a:tabLs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171450" algn="l"/>
              </a:tabLs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171450" algn="l"/>
              </a:tabLs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171450" algn="l"/>
              </a:tabLs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1600" dirty="0">
                <a:solidFill>
                  <a:schemeClr val="bg1"/>
                </a:solidFill>
                <a:latin typeface="+mn-ea"/>
                <a:ea typeface="+mn-ea"/>
                <a:sym typeface="Gen Shin Gothic P Regular" panose="020B0302020203020207" pitchFamily="34" charset="-128"/>
              </a:rPr>
              <a:t>进食前洗手</a:t>
            </a:r>
            <a:endParaRPr lang="en-US" altLang="zh-CN" sz="1600" dirty="0">
              <a:solidFill>
                <a:schemeClr val="bg1"/>
              </a:solidFill>
              <a:latin typeface="+mn-ea"/>
              <a:ea typeface="+mn-ea"/>
              <a:sym typeface="Gen Shin Gothic P Regular" panose="020B0302020203020207" pitchFamily="34" charset="-128"/>
            </a:endParaRPr>
          </a:p>
        </p:txBody>
      </p:sp>
      <p:sp>
        <p:nvSpPr>
          <p:cNvPr id="28691" name="îşḻîḓe"/>
          <p:cNvSpPr>
            <a:spLocks noChangeArrowheads="1"/>
          </p:cNvSpPr>
          <p:nvPr/>
        </p:nvSpPr>
        <p:spPr bwMode="auto">
          <a:xfrm>
            <a:off x="990601" y="2724548"/>
            <a:ext cx="1683158" cy="35654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50625" tIns="26325" rIns="50625" bIns="26325"/>
          <a:lstStyle>
            <a:lvl1pPr>
              <a:tabLst>
                <a:tab pos="171450" algn="l"/>
              </a:tabLs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tabLst>
                <a:tab pos="171450" algn="l"/>
              </a:tabLs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tabLst>
                <a:tab pos="171450" algn="l"/>
              </a:tabLs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tabLst>
                <a:tab pos="171450" algn="l"/>
              </a:tabLs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tabLst>
                <a:tab pos="171450" algn="l"/>
              </a:tabLs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171450" algn="l"/>
              </a:tabLs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171450" algn="l"/>
              </a:tabLs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171450" algn="l"/>
              </a:tabLs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171450" algn="l"/>
              </a:tabLs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1600" dirty="0">
                <a:solidFill>
                  <a:schemeClr val="bg1"/>
                </a:solidFill>
                <a:latin typeface="+mn-ea"/>
                <a:ea typeface="+mn-ea"/>
                <a:sym typeface="Gen Shin Gothic P Regular" panose="020B0302020203020207" pitchFamily="34" charset="-128"/>
              </a:rPr>
              <a:t>瓜果清洗干净</a:t>
            </a:r>
            <a:endParaRPr lang="en-US" altLang="zh-CN" sz="1600" dirty="0">
              <a:solidFill>
                <a:schemeClr val="bg1"/>
              </a:solidFill>
              <a:latin typeface="+mn-ea"/>
              <a:ea typeface="+mn-ea"/>
              <a:sym typeface="Gen Shin Gothic P Regular" panose="020B0302020203020207" pitchFamily="34" charset="-128"/>
            </a:endParaRPr>
          </a:p>
        </p:txBody>
      </p:sp>
      <p:sp>
        <p:nvSpPr>
          <p:cNvPr id="28694" name="íṧliḋê"/>
          <p:cNvSpPr>
            <a:spLocks noChangeArrowheads="1"/>
          </p:cNvSpPr>
          <p:nvPr/>
        </p:nvSpPr>
        <p:spPr bwMode="auto">
          <a:xfrm>
            <a:off x="3048000" y="1748017"/>
            <a:ext cx="1601418" cy="35654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50625" tIns="26325" rIns="50625" bIns="26325"/>
          <a:lstStyle>
            <a:lvl1pPr>
              <a:tabLst>
                <a:tab pos="171450" algn="l"/>
              </a:tabLs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tabLst>
                <a:tab pos="171450" algn="l"/>
              </a:tabLs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tabLst>
                <a:tab pos="171450" algn="l"/>
              </a:tabLs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tabLst>
                <a:tab pos="171450" algn="l"/>
              </a:tabLs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tabLst>
                <a:tab pos="171450" algn="l"/>
              </a:tabLs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171450" algn="l"/>
              </a:tabLs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171450" algn="l"/>
              </a:tabLs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171450" algn="l"/>
              </a:tabLs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171450" algn="l"/>
              </a:tabLs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+mn-ea"/>
                <a:ea typeface="+mn-ea"/>
                <a:sym typeface="Gen Shin Gothic P Regular" panose="020B0302020203020207" pitchFamily="34" charset="-128"/>
              </a:rPr>
              <a:t>不吃不明食物</a:t>
            </a:r>
            <a:endParaRPr lang="en-US" altLang="zh-CN" sz="1600" dirty="0">
              <a:solidFill>
                <a:schemeClr val="bg1"/>
              </a:solidFill>
              <a:latin typeface="+mn-ea"/>
              <a:ea typeface="+mn-ea"/>
              <a:sym typeface="Gen Shin Gothic P Regular" panose="020B0302020203020207" pitchFamily="34" charset="-128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1276350"/>
            <a:ext cx="3429000" cy="342900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86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6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8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86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86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6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6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86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86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86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86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86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8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83" grpId="0" animBg="1"/>
      <p:bldP spid="28685" grpId="0" animBg="1"/>
      <p:bldP spid="28687" grpId="0" animBg="1"/>
      <p:bldP spid="28689" grpId="0" animBg="1"/>
      <p:bldP spid="28691" grpId="0" animBg="1"/>
      <p:bldP spid="2869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1147763" y="1613112"/>
            <a:ext cx="365474" cy="438251"/>
            <a:chOff x="685009" y="1514252"/>
            <a:chExt cx="365522" cy="438150"/>
          </a:xfrm>
        </p:grpSpPr>
        <p:sp>
          <p:nvSpPr>
            <p:cNvPr id="9" name="Flowchart: Off-page Connector 108"/>
            <p:cNvSpPr/>
            <p:nvPr/>
          </p:nvSpPr>
          <p:spPr bwMode="auto">
            <a:xfrm>
              <a:off x="704059" y="1529730"/>
              <a:ext cx="317898" cy="422672"/>
            </a:xfrm>
            <a:prstGeom prst="flowChartOffpageConnector">
              <a:avLst/>
            </a:prstGeom>
            <a:solidFill>
              <a:schemeClr val="accent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685800">
                <a:defRPr/>
              </a:pPr>
              <a:endParaRPr lang="zh-CN" altLang="zh-CN" sz="975" kern="0">
                <a:solidFill>
                  <a:srgbClr val="FFFFFF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0" name="Oval 111"/>
            <p:cNvSpPr/>
            <p:nvPr/>
          </p:nvSpPr>
          <p:spPr bwMode="auto">
            <a:xfrm>
              <a:off x="685009" y="1514252"/>
              <a:ext cx="365522" cy="419100"/>
            </a:xfrm>
            <a:prstGeom prst="ellipse">
              <a:avLst/>
            </a:prstGeom>
            <a:noFill/>
            <a:ln w="635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685800">
                <a:defRPr/>
              </a:pPr>
              <a:r>
                <a:rPr lang="en-US" sz="1350" kern="0" dirty="0">
                  <a:solidFill>
                    <a:srgbClr val="FFFFFF"/>
                  </a:solidFill>
                  <a:cs typeface="Arial" panose="020B0604020202020204" pitchFamily="34" charset="0"/>
                </a:rPr>
                <a:t>1</a:t>
              </a:r>
              <a:endParaRPr lang="en-US" altLang="zh-CN" sz="1350" kern="0" dirty="0">
                <a:solidFill>
                  <a:sysClr val="window" lastClr="FFFFFF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1147763" y="2596567"/>
            <a:ext cx="365474" cy="451351"/>
            <a:chOff x="685009" y="2261965"/>
            <a:chExt cx="365522" cy="451246"/>
          </a:xfrm>
        </p:grpSpPr>
        <p:sp>
          <p:nvSpPr>
            <p:cNvPr id="12" name="Flowchart: Off-page Connector 109"/>
            <p:cNvSpPr/>
            <p:nvPr/>
          </p:nvSpPr>
          <p:spPr bwMode="auto">
            <a:xfrm>
              <a:off x="704059" y="2290540"/>
              <a:ext cx="317898" cy="422671"/>
            </a:xfrm>
            <a:prstGeom prst="flowChartOffpageConnector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685800">
                <a:defRPr/>
              </a:pPr>
              <a:endParaRPr lang="zh-CN" altLang="zh-CN" sz="975" kern="0">
                <a:solidFill>
                  <a:srgbClr val="FFFFFF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3" name="Oval 112"/>
            <p:cNvSpPr/>
            <p:nvPr/>
          </p:nvSpPr>
          <p:spPr bwMode="auto">
            <a:xfrm>
              <a:off x="685009" y="2261965"/>
              <a:ext cx="365522" cy="419100"/>
            </a:xfrm>
            <a:prstGeom prst="ellipse">
              <a:avLst/>
            </a:prstGeom>
            <a:noFill/>
            <a:ln w="635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685800">
                <a:defRPr/>
              </a:pPr>
              <a:r>
                <a:rPr lang="en-US" sz="1350" kern="0" dirty="0">
                  <a:solidFill>
                    <a:srgbClr val="FFFFFF"/>
                  </a:solidFill>
                  <a:cs typeface="Arial" panose="020B0604020202020204" pitchFamily="34" charset="0"/>
                </a:rPr>
                <a:t>2</a:t>
              </a:r>
              <a:endParaRPr lang="en-US" altLang="zh-CN" sz="1350" kern="0" dirty="0">
                <a:solidFill>
                  <a:sysClr val="window" lastClr="FFFFFF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1143000" y="3683611"/>
            <a:ext cx="365474" cy="451351"/>
            <a:chOff x="680246" y="3021584"/>
            <a:chExt cx="365522" cy="451246"/>
          </a:xfrm>
        </p:grpSpPr>
        <p:sp>
          <p:nvSpPr>
            <p:cNvPr id="15" name="Flowchart: Off-page Connector 110"/>
            <p:cNvSpPr/>
            <p:nvPr/>
          </p:nvSpPr>
          <p:spPr bwMode="auto">
            <a:xfrm>
              <a:off x="704059" y="3050159"/>
              <a:ext cx="317898" cy="422671"/>
            </a:xfrm>
            <a:prstGeom prst="flowChartOffpageConnector">
              <a:avLst/>
            </a:prstGeom>
            <a:solidFill>
              <a:schemeClr val="accent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685800">
                <a:defRPr/>
              </a:pPr>
              <a:endParaRPr lang="zh-CN" altLang="zh-CN" sz="975" kern="0">
                <a:solidFill>
                  <a:srgbClr val="FFFFFF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6" name="Oval 113"/>
            <p:cNvSpPr/>
            <p:nvPr/>
          </p:nvSpPr>
          <p:spPr bwMode="auto">
            <a:xfrm>
              <a:off x="680246" y="3021584"/>
              <a:ext cx="365522" cy="419100"/>
            </a:xfrm>
            <a:prstGeom prst="ellipse">
              <a:avLst/>
            </a:prstGeom>
            <a:noFill/>
            <a:ln w="635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685800">
                <a:defRPr/>
              </a:pPr>
              <a:r>
                <a:rPr lang="en-US" sz="1350" kern="0" dirty="0">
                  <a:solidFill>
                    <a:srgbClr val="FFFFFF"/>
                  </a:solidFill>
                  <a:cs typeface="Arial" panose="020B0604020202020204" pitchFamily="34" charset="0"/>
                </a:rPr>
                <a:t>3</a:t>
              </a:r>
              <a:endParaRPr lang="en-US" altLang="zh-CN" sz="1350" kern="0" dirty="0">
                <a:solidFill>
                  <a:sysClr val="window" lastClr="FFFFFF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17" name="Content Placeholder 2"/>
          <p:cNvSpPr txBox="1"/>
          <p:nvPr/>
        </p:nvSpPr>
        <p:spPr bwMode="auto">
          <a:xfrm>
            <a:off x="1524000" y="1581150"/>
            <a:ext cx="3223793" cy="685800"/>
          </a:xfrm>
          <a:prstGeom prst="rect">
            <a:avLst/>
          </a:prstGeom>
        </p:spPr>
        <p:txBody>
          <a:bodyPr lIns="91438" tIns="45719" rIns="91438" bIns="45719"/>
          <a:lstStyle>
            <a:defPPr>
              <a:defRPr lang="zh-CN"/>
            </a:defPPr>
            <a:lvl1pPr marR="0" lvl="0" indent="0" defTabSz="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sz="1500" b="0" i="0" u="none" strike="noStrike" cap="none" spc="0" normalizeH="0" baseline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 Unicode MS" panose="020B0604020202020204" charset="-122"/>
                <a:ea typeface="微软雅黑" panose="020B0503020204020204" pitchFamily="34" charset="-122"/>
                <a:cs typeface="Segoe UI Semilight" panose="020B0402040204020203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400"/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200"/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100"/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100"/>
            </a:lvl5pPr>
            <a:lvl6pPr marL="25146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9pPr>
          </a:lstStyle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养成良好的卫生习惯。饭前便后要洗手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。选择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新鲜和安全的食品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。不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买没有卫生许可证的小摊贩处购买食物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18" name="Content Placeholder 2"/>
          <p:cNvSpPr txBox="1"/>
          <p:nvPr/>
        </p:nvSpPr>
        <p:spPr bwMode="auto">
          <a:xfrm>
            <a:off x="1547810" y="2571750"/>
            <a:ext cx="3199983" cy="685800"/>
          </a:xfrm>
          <a:prstGeom prst="rect">
            <a:avLst/>
          </a:prstGeom>
        </p:spPr>
        <p:txBody>
          <a:bodyPr lIns="91438" tIns="45719" rIns="91438" bIns="45719"/>
          <a:lstStyle>
            <a:defPPr>
              <a:defRPr lang="zh-CN"/>
            </a:defPPr>
            <a:lvl1pPr marR="0" lvl="0" indent="0" defTabSz="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sz="1500" b="0" i="0" u="none" strike="noStrike" cap="none" spc="0" normalizeH="0" baseline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 Unicode MS" panose="020B0604020202020204" charset="-122"/>
                <a:ea typeface="微软雅黑" panose="020B0503020204020204" pitchFamily="34" charset="-122"/>
                <a:cs typeface="Segoe UI Semilight" panose="020B0402040204020203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400"/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200"/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100"/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100"/>
            </a:lvl5pPr>
            <a:lvl6pPr marL="25146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9pPr>
          </a:lstStyle>
          <a:p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生吃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蔬菜瓜果前要彻底清洁，需加热的食物要加热彻底，尽量不吃剩饭菜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。警惕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误食有毒有害物质引起中毒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19" name="Content Placeholder 2"/>
          <p:cNvSpPr txBox="1"/>
          <p:nvPr/>
        </p:nvSpPr>
        <p:spPr bwMode="auto">
          <a:xfrm>
            <a:off x="1524000" y="3562350"/>
            <a:ext cx="3223793" cy="685800"/>
          </a:xfrm>
          <a:prstGeom prst="rect">
            <a:avLst/>
          </a:prstGeom>
        </p:spPr>
        <p:txBody>
          <a:bodyPr lIns="91438" tIns="45719" rIns="91438" bIns="45719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685800">
              <a:buNone/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Segoe UI Semilight" panose="020B0402040204020203" pitchFamily="34" charset="0"/>
              </a:rPr>
              <a:t>装有消毒剂、杀虫剂或鼠药的容器用后一定要妥善处理，防止用来喝水或误用而引起中毒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Segoe UI Semilight" panose="020B0402040204020203" pitchFamily="34" charset="0"/>
              </a:rPr>
              <a:t>。饮用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Segoe UI Semilight" panose="020B0402040204020203" pitchFamily="34" charset="0"/>
              </a:rPr>
              <a:t>符合卫生要求的饮用水。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Segoe UI Semilight" panose="020B0402040204020203" pitchFamily="34" charset="0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1504950"/>
            <a:ext cx="2895600" cy="2787384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143000" y="1200150"/>
            <a:ext cx="6768211" cy="22390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1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版权声明</a:t>
            </a:r>
            <a:endParaRPr lang="zh-CN" altLang="en-US" sz="2100" b="1" dirty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  <a:p>
            <a:pPr algn="just">
              <a:lnSpc>
                <a:spcPct val="150000"/>
              </a:lnSpc>
            </a:pPr>
            <a:endParaRPr lang="zh-CN" altLang="en-US" sz="9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感谢您下载平台上提供的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PPT</a:t>
            </a:r>
            <a:r>
              <a:rPr lang="zh-CN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作品，为了您和熊猫办公以及原创作者的利益，请勿复制、传播、销售，否则将承担法律责任！熊猫办公将对作品进行维权，按照传播下载次数进行十倍的索取赔偿！</a:t>
            </a:r>
            <a:endParaRPr lang="en-US" altLang="zh-CN" sz="9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  <a:p>
            <a:pPr algn="just">
              <a:lnSpc>
                <a:spcPct val="150000"/>
              </a:lnSpc>
            </a:pPr>
            <a:endParaRPr lang="zh-CN" altLang="en-US" sz="9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1.</a:t>
            </a:r>
            <a:r>
              <a:rPr lang="zh-CN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在熊猫办公出售的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PPT</a:t>
            </a:r>
            <a:r>
              <a:rPr lang="zh-CN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模板是免版税类（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RF</a:t>
            </a:r>
            <a:r>
              <a:rPr lang="zh-CN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：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Royalty-Free</a:t>
            </a:r>
            <a:r>
              <a:rPr lang="zh-CN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）正版受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《</a:t>
            </a:r>
            <a:r>
              <a:rPr lang="zh-CN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中国人民共和国著作法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》</a:t>
            </a:r>
            <a:r>
              <a:rPr lang="zh-CN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和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《</a:t>
            </a:r>
            <a:r>
              <a:rPr lang="zh-CN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世界版权公约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》</a:t>
            </a:r>
            <a:r>
              <a:rPr lang="zh-CN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的保护，作品的所有权、版权和著作权归熊猫办公所有，您下载的是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PPT</a:t>
            </a:r>
            <a:r>
              <a:rPr lang="zh-CN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模板素材的使用权。</a:t>
            </a:r>
            <a:endParaRPr lang="zh-CN" altLang="en-US" sz="9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2.</a:t>
            </a:r>
            <a:r>
              <a:rPr lang="zh-CN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不得将熊猫办公的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PPT</a:t>
            </a:r>
            <a:r>
              <a:rPr lang="zh-CN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模板、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PPT</a:t>
            </a:r>
            <a:r>
              <a:rPr lang="zh-CN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素材，本身用于再出售，或者出租、出借、转让、分销、发布或者作为礼物供他人使用，不得转授权、出卖、转让本协议或者本协议中的权利。</a:t>
            </a:r>
            <a:endParaRPr lang="zh-CN" altLang="en-US" sz="9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5" name="文本框 4">
            <a:hlinkClick r:id="rId1"/>
          </p:cNvPr>
          <p:cNvSpPr txBox="1"/>
          <p:nvPr/>
        </p:nvSpPr>
        <p:spPr>
          <a:xfrm>
            <a:off x="1143000" y="3733067"/>
            <a:ext cx="5472811" cy="30008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zh-CN" altLang="en-US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更多精品</a:t>
            </a:r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PPT</a:t>
            </a:r>
            <a:r>
              <a:rPr lang="zh-CN" altLang="en-US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模板：</a:t>
            </a:r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http://www.tukuppt.com/ppt/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6888106" y="3733070"/>
            <a:ext cx="1023104" cy="300082"/>
            <a:chOff x="8158550" y="5010841"/>
            <a:chExt cx="1364139" cy="400109"/>
          </a:xfrm>
          <a:effectLst/>
        </p:grpSpPr>
        <p:sp>
          <p:nvSpPr>
            <p:cNvPr id="7" name="矩形: 圆角 6"/>
            <p:cNvSpPr/>
            <p:nvPr/>
          </p:nvSpPr>
          <p:spPr>
            <a:xfrm>
              <a:off x="8158550" y="5010841"/>
              <a:ext cx="1336431" cy="34290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  <a:highlight>
                  <a:srgbClr val="FFFF00"/>
                </a:highlight>
                <a:latin typeface="+mn-ea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8278621" y="5010841"/>
              <a:ext cx="1244068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35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hlinkClick r:id="rId1"/>
                </a:rPr>
                <a:t>点击进入</a:t>
              </a:r>
              <a:endParaRPr lang="zh-CN" altLang="en-US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gallery dir="l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圆角矩形 11"/>
          <p:cNvSpPr/>
          <p:nvPr/>
        </p:nvSpPr>
        <p:spPr>
          <a:xfrm>
            <a:off x="457200" y="438150"/>
            <a:ext cx="8229600" cy="4377386"/>
          </a:xfrm>
          <a:prstGeom prst="roundRect">
            <a:avLst>
              <a:gd name="adj" fmla="val 2012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2633802"/>
            <a:ext cx="9143244" cy="2523535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601" y="0"/>
            <a:ext cx="1680882" cy="219923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76400" y="1138156"/>
            <a:ext cx="5986156" cy="900194"/>
          </a:xfrm>
          <a:prstGeom prst="rect">
            <a:avLst/>
          </a:prstGeom>
          <a:noFill/>
        </p:spPr>
        <p:txBody>
          <a:bodyPr wrap="none" lIns="68531" tIns="34264" rIns="68531" bIns="34264" rtlCol="0">
            <a:spAutoFit/>
            <a:scene3d>
              <a:camera prst="orthographicFront"/>
              <a:lightRig rig="flat" dir="t"/>
            </a:scene3d>
            <a:sp3d extrusionH="38100">
              <a:extrusionClr>
                <a:srgbClr val="FBD04E"/>
              </a:extrusionClr>
            </a:sp3d>
          </a:bodyPr>
          <a:lstStyle>
            <a:defPPr>
              <a:defRPr lang="zh-CN"/>
            </a:defPPr>
            <a:lvl1pPr algn="ctr">
              <a:defRPr sz="4000" b="1">
                <a:gradFill flip="none" rotWithShape="1">
                  <a:gsLst>
                    <a:gs pos="0">
                      <a:srgbClr val="FBD04E">
                        <a:lumMod val="65000"/>
                        <a:lumOff val="35000"/>
                      </a:srgbClr>
                    </a:gs>
                    <a:gs pos="51000">
                      <a:srgbClr val="B87600">
                        <a:lumMod val="98000"/>
                        <a:lumOff val="2000"/>
                      </a:srgbClr>
                    </a:gs>
                    <a:gs pos="78000">
                      <a:srgbClr val="F4CF68">
                        <a:lumMod val="90000"/>
                        <a:lumOff val="10000"/>
                      </a:srgbClr>
                    </a:gs>
                    <a:gs pos="28000">
                      <a:srgbClr val="F4CF68">
                        <a:lumMod val="93000"/>
                        <a:lumOff val="7000"/>
                      </a:srgbClr>
                    </a:gs>
                    <a:gs pos="100000">
                      <a:srgbClr val="FBD04E">
                        <a:lumMod val="64000"/>
                        <a:lumOff val="36000"/>
                      </a:srgbClr>
                    </a:gs>
                  </a:gsLst>
                  <a:lin ang="2700000" scaled="1"/>
                  <a:tileRect/>
                </a:gradFill>
                <a:effectLst>
                  <a:outerShdw blurRad="317500" dist="38100" dir="2700000" algn="tl" rotWithShape="0">
                    <a:prstClr val="black">
                      <a:alpha val="59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defTabSz="685165">
              <a:defRPr/>
            </a:pPr>
            <a:r>
              <a:rPr lang="zh-CN" altLang="en-US" sz="5400" b="0" kern="0" spc="300" dirty="0">
                <a:solidFill>
                  <a:schemeClr val="accent1"/>
                </a:solidFill>
                <a:effectLst/>
                <a:latin typeface="汉仪菱心体简" panose="02010400000101010101" pitchFamily="2" charset="-122"/>
                <a:ea typeface="汉仪菱心体简" panose="02010400000101010101" pitchFamily="2" charset="-122"/>
              </a:rPr>
              <a:t>校园</a:t>
            </a:r>
            <a:r>
              <a:rPr lang="zh-CN" altLang="en-US" sz="5400" b="0" kern="0" spc="300" dirty="0">
                <a:solidFill>
                  <a:schemeClr val="accent2"/>
                </a:solidFill>
                <a:effectLst/>
                <a:latin typeface="汉仪菱心体简" panose="02010400000101010101" pitchFamily="2" charset="-122"/>
                <a:ea typeface="汉仪菱心体简" panose="02010400000101010101" pitchFamily="2" charset="-122"/>
              </a:rPr>
              <a:t>冬季</a:t>
            </a:r>
            <a:r>
              <a:rPr lang="zh-CN" altLang="en-US" sz="5400" b="0" kern="0" spc="300" dirty="0" smtClean="0">
                <a:solidFill>
                  <a:schemeClr val="accent2"/>
                </a:solidFill>
                <a:effectLst/>
                <a:latin typeface="汉仪菱心体简" panose="02010400000101010101" pitchFamily="2" charset="-122"/>
                <a:ea typeface="汉仪菱心体简" panose="02010400000101010101" pitchFamily="2" charset="-122"/>
              </a:rPr>
              <a:t>安全</a:t>
            </a:r>
            <a:r>
              <a:rPr lang="zh-CN" altLang="en-US" sz="5400" b="0" kern="0" spc="300" dirty="0" smtClean="0">
                <a:solidFill>
                  <a:schemeClr val="accent1"/>
                </a:solidFill>
                <a:effectLst/>
                <a:latin typeface="汉仪菱心体简" panose="02010400000101010101" pitchFamily="2" charset="-122"/>
                <a:ea typeface="汉仪菱心体简" panose="02010400000101010101" pitchFamily="2" charset="-122"/>
              </a:rPr>
              <a:t>教育</a:t>
            </a:r>
            <a:endParaRPr lang="zh-CN" altLang="en-US" sz="5400" b="0" kern="0" spc="300" dirty="0">
              <a:solidFill>
                <a:schemeClr val="accent1"/>
              </a:solidFill>
              <a:effectLst/>
              <a:latin typeface="汉仪菱心体简" panose="02010400000101010101" pitchFamily="2" charset="-122"/>
              <a:ea typeface="汉仪菱心体简" panose="02010400000101010101" pitchFamily="2" charset="-122"/>
            </a:endParaRPr>
          </a:p>
        </p:txBody>
      </p:sp>
      <p:sp>
        <p:nvSpPr>
          <p:cNvPr id="19" name="矩形 18"/>
          <p:cNvSpPr/>
          <p:nvPr/>
        </p:nvSpPr>
        <p:spPr>
          <a:xfrm flipH="1">
            <a:off x="1871356" y="2173179"/>
            <a:ext cx="5524491" cy="3985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990" spc="300" dirty="0">
                <a:solidFill>
                  <a:schemeClr val="accent1"/>
                </a:solidFill>
                <a:latin typeface="+mn-ea"/>
              </a:rPr>
              <a:t>重视</a:t>
            </a:r>
            <a:r>
              <a:rPr lang="zh-CN" altLang="en-US" sz="1990" spc="300" dirty="0" smtClean="0">
                <a:solidFill>
                  <a:schemeClr val="accent1"/>
                </a:solidFill>
                <a:latin typeface="+mn-ea"/>
              </a:rPr>
              <a:t>安全诊视生命</a:t>
            </a:r>
            <a:r>
              <a:rPr lang="zh-CN" altLang="en-US" sz="1990" spc="300" dirty="0">
                <a:solidFill>
                  <a:schemeClr val="accent1"/>
                </a:solidFill>
                <a:latin typeface="+mn-ea"/>
              </a:rPr>
              <a:t>校园冬季安全主题</a:t>
            </a:r>
            <a:r>
              <a:rPr lang="zh-CN" altLang="en-US" sz="1990" spc="300" dirty="0" smtClean="0">
                <a:solidFill>
                  <a:schemeClr val="accent1"/>
                </a:solidFill>
                <a:latin typeface="+mn-ea"/>
              </a:rPr>
              <a:t>教育</a:t>
            </a:r>
            <a:endParaRPr lang="zh-CN" altLang="en-US" sz="1990" spc="300" dirty="0">
              <a:solidFill>
                <a:schemeClr val="accent1"/>
              </a:solidFill>
              <a:latin typeface="+mn-ea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1887202" y="2800350"/>
            <a:ext cx="5365765" cy="511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100" dirty="0" smtClean="0">
                <a:solidFill>
                  <a:schemeClr val="accent1"/>
                </a:solidFill>
                <a:latin typeface="+mn-ea"/>
              </a:rPr>
              <a:t>attach importance to safety diagnosis and life campus winter safety theme education </a:t>
            </a:r>
            <a:r>
              <a:rPr lang="en-US" altLang="zh-CN" sz="1100" dirty="0">
                <a:solidFill>
                  <a:schemeClr val="accent1"/>
                </a:solidFill>
                <a:latin typeface="+mn-ea"/>
              </a:rPr>
              <a:t>attach </a:t>
            </a:r>
            <a:r>
              <a:rPr lang="en-US" altLang="zh-CN" sz="1100" dirty="0" smtClean="0">
                <a:solidFill>
                  <a:schemeClr val="accent1"/>
                </a:solidFill>
                <a:latin typeface="+mn-ea"/>
              </a:rPr>
              <a:t>importance</a:t>
            </a:r>
            <a:endParaRPr lang="zh-CN" altLang="en-US" sz="1100" dirty="0">
              <a:solidFill>
                <a:schemeClr val="accent1"/>
              </a:solidFill>
              <a:latin typeface="+mn-ea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3124200" y="3333750"/>
            <a:ext cx="287131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spc="600" dirty="0" smtClean="0">
                <a:solidFill>
                  <a:schemeClr val="accent1"/>
                </a:solidFill>
                <a:latin typeface="+mn-ea"/>
              </a:rPr>
              <a:t>演示完毕感谢您的观看</a:t>
            </a:r>
            <a:endParaRPr lang="zh-CN" altLang="en-US" sz="1400" spc="600" dirty="0">
              <a:solidFill>
                <a:schemeClr val="accent1"/>
              </a:solidFill>
              <a:latin typeface="+mn-ea"/>
            </a:endParaRPr>
          </a:p>
        </p:txBody>
      </p:sp>
      <p:cxnSp>
        <p:nvCxnSpPr>
          <p:cNvPr id="32" name="直接连接符 31"/>
          <p:cNvCxnSpPr/>
          <p:nvPr/>
        </p:nvCxnSpPr>
        <p:spPr>
          <a:xfrm>
            <a:off x="1996358" y="2724150"/>
            <a:ext cx="5208998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图片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608" y="2983958"/>
            <a:ext cx="1949992" cy="1949992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20000"/>
                    </a14:imgEffect>
                    <a14:imgEffect>
                      <a14:colorTemperature colorTemp="53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12681"/>
            <a:ext cx="9143998" cy="844521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2800350"/>
            <a:ext cx="2663169" cy="223122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5" grpId="0"/>
      <p:bldP spid="19" grpId="0"/>
      <p:bldP spid="28" grpId="0"/>
      <p:bldP spid="2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457200" y="438150"/>
            <a:ext cx="8229600" cy="4377386"/>
            <a:chOff x="457200" y="438150"/>
            <a:chExt cx="8229600" cy="4377386"/>
          </a:xfrm>
        </p:grpSpPr>
        <p:sp>
          <p:nvSpPr>
            <p:cNvPr id="12" name="圆角矩形 11"/>
            <p:cNvSpPr/>
            <p:nvPr/>
          </p:nvSpPr>
          <p:spPr>
            <a:xfrm>
              <a:off x="457200" y="438150"/>
              <a:ext cx="8229600" cy="4377386"/>
            </a:xfrm>
            <a:prstGeom prst="roundRect">
              <a:avLst>
                <a:gd name="adj" fmla="val 2012"/>
              </a:avLst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1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rightnessContrast contrast="40000"/>
                      </a14:imgEffect>
                      <a14:imgEffect>
                        <a14:colorTemperature colorTemp="59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621693" y="273658"/>
              <a:ext cx="1066800" cy="1395783"/>
            </a:xfrm>
            <a:prstGeom prst="rect">
              <a:avLst/>
            </a:prstGeom>
          </p:spPr>
        </p:pic>
      </p:grpSp>
      <p:pic>
        <p:nvPicPr>
          <p:cNvPr id="21" name="图片 20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33802"/>
            <a:ext cx="9143244" cy="2523535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20000"/>
                    </a14:imgEffect>
                    <a14:imgEffect>
                      <a14:colorTemperature colorTemp="53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12681"/>
            <a:ext cx="9143998" cy="844521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flipH="1">
            <a:off x="452216" y="2461459"/>
            <a:ext cx="2862484" cy="2862484"/>
          </a:xfrm>
          <a:prstGeom prst="rect">
            <a:avLst/>
          </a:prstGeom>
        </p:spPr>
      </p:pic>
      <p:grpSp>
        <p:nvGrpSpPr>
          <p:cNvPr id="15" name="组合 13"/>
          <p:cNvGrpSpPr/>
          <p:nvPr/>
        </p:nvGrpSpPr>
        <p:grpSpPr bwMode="auto">
          <a:xfrm>
            <a:off x="1607190" y="1338389"/>
            <a:ext cx="1959711" cy="525208"/>
            <a:chOff x="5305403" y="1770162"/>
            <a:chExt cx="3483043" cy="935205"/>
          </a:xfrm>
        </p:grpSpPr>
        <p:sp>
          <p:nvSpPr>
            <p:cNvPr id="16" name="TextBox 1"/>
            <p:cNvSpPr txBox="1"/>
            <p:nvPr/>
          </p:nvSpPr>
          <p:spPr>
            <a:xfrm>
              <a:off x="5305403" y="1770162"/>
              <a:ext cx="1804022" cy="935205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3600" b="1">
                  <a:gradFill>
                    <a:gsLst>
                      <a:gs pos="0">
                        <a:srgbClr val="760000"/>
                      </a:gs>
                      <a:gs pos="100000">
                        <a:srgbClr val="FF0000"/>
                      </a:gs>
                    </a:gsLst>
                    <a:lin ang="5400000" scaled="0"/>
                  </a:gradFill>
                  <a:ea typeface="微软雅黑" panose="020B0503020204020204" pitchFamily="34" charset="-122"/>
                </a:defRPr>
              </a:lvl1pPr>
            </a:lstStyle>
            <a:p>
              <a:pPr defTabSz="514350">
                <a:defRPr/>
              </a:pPr>
              <a:r>
                <a:rPr lang="zh-CN" altLang="en-US" sz="2815" noProof="1">
                  <a:solidFill>
                    <a:schemeClr val="accent1"/>
                  </a:solidFill>
                  <a:latin typeface="+mj-ea"/>
                  <a:ea typeface="+mj-ea"/>
                  <a:cs typeface="阿里巴巴普惠体 M" panose="00020600040101010101" pitchFamily="18" charset="-122"/>
                  <a:sym typeface="Gen Shin Gothic P Regular" panose="020B0302020203020207" pitchFamily="34" charset="-128"/>
                </a:rPr>
                <a:t>前 言</a:t>
              </a:r>
              <a:endParaRPr lang="zh-CN" altLang="en-US" sz="2815" noProof="1">
                <a:solidFill>
                  <a:schemeClr val="accent1"/>
                </a:solidFill>
                <a:latin typeface="+mj-ea"/>
                <a:ea typeface="+mj-ea"/>
                <a:cs typeface="阿里巴巴普惠体 M" panose="00020600040101010101" pitchFamily="18" charset="-122"/>
                <a:sym typeface="Gen Shin Gothic P Regular" panose="020B0302020203020207" pitchFamily="34" charset="-128"/>
              </a:endParaRPr>
            </a:p>
          </p:txBody>
        </p:sp>
        <p:sp>
          <p:nvSpPr>
            <p:cNvPr id="17" name="TextBox 2"/>
            <p:cNvSpPr txBox="1">
              <a:spLocks noChangeArrowheads="1"/>
            </p:cNvSpPr>
            <p:nvPr/>
          </p:nvSpPr>
          <p:spPr bwMode="auto">
            <a:xfrm>
              <a:off x="6742253" y="1960968"/>
              <a:ext cx="2046193" cy="626934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3600" b="1">
                  <a:gradFill>
                    <a:gsLst>
                      <a:gs pos="0">
                        <a:srgbClr val="760000"/>
                      </a:gs>
                      <a:gs pos="100000">
                        <a:srgbClr val="FF0000"/>
                      </a:gs>
                    </a:gsLst>
                    <a:lin ang="5400000" scaled="0"/>
                  </a:gradFill>
                  <a:ea typeface="微软雅黑" panose="020B0503020204020204" pitchFamily="34" charset="-122"/>
                </a:defRPr>
              </a:lvl1pPr>
            </a:lstStyle>
            <a:p>
              <a:pPr defTabSz="514350">
                <a:defRPr/>
              </a:pPr>
              <a:r>
                <a:rPr lang="en-US" altLang="zh-CN" sz="1690" noProof="1">
                  <a:solidFill>
                    <a:schemeClr val="accent1"/>
                  </a:solidFill>
                  <a:latin typeface="+mj-ea"/>
                  <a:ea typeface="+mj-ea"/>
                  <a:cs typeface="阿里巴巴普惠体 M" panose="00020600040101010101" pitchFamily="18" charset="-122"/>
                  <a:sym typeface="Gen Shin Gothic P Regular" panose="020B0302020203020207" pitchFamily="34" charset="-128"/>
                </a:rPr>
                <a:t>PREFACE</a:t>
              </a:r>
              <a:endParaRPr lang="en-US" altLang="zh-CN" sz="1690" noProof="1">
                <a:solidFill>
                  <a:schemeClr val="accent1"/>
                </a:solidFill>
                <a:latin typeface="+mj-ea"/>
                <a:ea typeface="+mj-ea"/>
                <a:cs typeface="阿里巴巴普惠体 M" panose="00020600040101010101" pitchFamily="18" charset="-122"/>
                <a:sym typeface="Gen Shin Gothic P Regular" panose="020B0302020203020207" pitchFamily="34" charset="-128"/>
              </a:endParaRPr>
            </a:p>
          </p:txBody>
        </p:sp>
      </p:grpSp>
      <p:sp>
        <p:nvSpPr>
          <p:cNvPr id="18" name="TextBox 3"/>
          <p:cNvSpPr txBox="1">
            <a:spLocks noChangeArrowheads="1"/>
          </p:cNvSpPr>
          <p:nvPr/>
        </p:nvSpPr>
        <p:spPr bwMode="auto">
          <a:xfrm>
            <a:off x="1683390" y="1846796"/>
            <a:ext cx="6196621" cy="1436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15" tIns="25707" rIns="51415" bIns="25707">
            <a:spAutoFit/>
          </a:bodyPr>
          <a:lstStyle>
            <a:lvl1pPr defTabSz="6858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defTabSz="6858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defTabSz="6858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defTabSz="6858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defTabSz="6858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just" eaLnBrk="0" hangingPunct="0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  <a:sym typeface="Gen Shin Gothic P Regular" panose="020B0302020203020207" pitchFamily="34" charset="-128"/>
              </a:rPr>
              <a:t>对于</a:t>
            </a: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  <a:sym typeface="Gen Shin Gothic P Regular" panose="020B0302020203020207" pitchFamily="34" charset="-128"/>
              </a:rPr>
              <a:t>每个人来说，生命都只有一次。注意安全，就是善待和珍惜生命的一种有效途径，而在现实生活中，并非人人都具有较高的安全意识。甚至可能你还会否认它的重要性，因为虽然你已造成了许多次疏忽，而灾难刚好与你擦肩而过。因此，你就庆幸自我的幸运，甚至会得意忘形地说：“我是个幸运者，灾难和不幸都对我敬而远之。”但是，安全问题不容忽视，生命安全不容疏忽，重视安全，就是诊视我们生命。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ea typeface="+mn-ea"/>
              <a:sym typeface="Gen Shin Gothic P Regular" panose="020B0302020203020207" pitchFamily="34" charset="-128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096000" y="2994941"/>
            <a:ext cx="2329002" cy="232900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flip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圆角矩形 11"/>
          <p:cNvSpPr/>
          <p:nvPr/>
        </p:nvSpPr>
        <p:spPr>
          <a:xfrm>
            <a:off x="457200" y="438150"/>
            <a:ext cx="8229600" cy="4377386"/>
          </a:xfrm>
          <a:prstGeom prst="roundRect">
            <a:avLst>
              <a:gd name="adj" fmla="val 2012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33802"/>
            <a:ext cx="9143244" cy="252353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/>
          <a:srcRect b="14705"/>
          <a:stretch>
            <a:fillRect/>
          </a:stretch>
        </p:blipFill>
        <p:spPr>
          <a:xfrm>
            <a:off x="6248400" y="2876325"/>
            <a:ext cx="2591025" cy="2210025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20000"/>
                    </a14:imgEffect>
                    <a14:imgEffect>
                      <a14:colorTemperature colorTemp="53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12681"/>
            <a:ext cx="9143998" cy="844521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33"/>
          <a:stretch>
            <a:fillRect/>
          </a:stretch>
        </p:blipFill>
        <p:spPr>
          <a:xfrm flipH="1">
            <a:off x="609600" y="3071157"/>
            <a:ext cx="1752600" cy="1915212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1676400" y="1352550"/>
            <a:ext cx="815608" cy="1418828"/>
          </a:xfrm>
          <a:prstGeom prst="rect">
            <a:avLst/>
          </a:prstGeom>
        </p:spPr>
        <p:txBody>
          <a:bodyPr vert="eaVert" wrap="square" lIns="68580" tIns="34290" rIns="68580" bIns="34290">
            <a:spAutoFit/>
          </a:bodyPr>
          <a:lstStyle/>
          <a:p>
            <a:pPr defTabSz="685800">
              <a:defRPr/>
            </a:pPr>
            <a:r>
              <a:rPr lang="zh-CN" altLang="en-US" sz="4400" b="1" spc="225" dirty="0" smtClean="0">
                <a:solidFill>
                  <a:schemeClr val="accent1"/>
                </a:solidFill>
                <a:latin typeface="+mj-ea"/>
                <a:ea typeface="+mj-ea"/>
                <a:cs typeface="+mn-ea"/>
                <a:sym typeface="+mn-lt"/>
              </a:rPr>
              <a:t>目录</a:t>
            </a:r>
            <a:endParaRPr sz="4400" b="1" spc="225" dirty="0">
              <a:solidFill>
                <a:schemeClr val="accent1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2590800" y="1428750"/>
            <a:ext cx="4648200" cy="321730"/>
            <a:chOff x="3113365" y="1214277"/>
            <a:chExt cx="4449212" cy="321730"/>
          </a:xfrm>
        </p:grpSpPr>
        <p:sp>
          <p:nvSpPr>
            <p:cNvPr id="20" name="文本框 7"/>
            <p:cNvSpPr txBox="1"/>
            <p:nvPr/>
          </p:nvSpPr>
          <p:spPr>
            <a:xfrm>
              <a:off x="3113365" y="1220536"/>
              <a:ext cx="489752" cy="31547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8580" tIns="34290" rIns="68580" bIns="34290" rtlCol="0">
              <a:spAutoFit/>
            </a:bodyPr>
            <a:lstStyle/>
            <a:p>
              <a:pPr algn="ctr" defTabSz="685800"/>
              <a:r>
                <a:rPr lang="en-US" altLang="zh-CN" sz="1600" dirty="0" smtClean="0">
                  <a:solidFill>
                    <a:schemeClr val="bg1"/>
                  </a:solidFill>
                  <a:latin typeface="+mn-ea"/>
                  <a:cs typeface="+mn-ea"/>
                  <a:sym typeface="+mn-lt"/>
                </a:rPr>
                <a:t>01</a:t>
              </a:r>
              <a:endParaRPr lang="en-US" altLang="zh-CN" sz="1600" dirty="0">
                <a:solidFill>
                  <a:schemeClr val="bg1"/>
                </a:solidFill>
                <a:latin typeface="+mn-ea"/>
                <a:cs typeface="+mn-ea"/>
                <a:sym typeface="+mn-lt"/>
              </a:endParaRPr>
            </a:p>
          </p:txBody>
        </p:sp>
        <p:sp>
          <p:nvSpPr>
            <p:cNvPr id="24" name="文本框 15"/>
            <p:cNvSpPr txBox="1"/>
            <p:nvPr/>
          </p:nvSpPr>
          <p:spPr>
            <a:xfrm>
              <a:off x="3679315" y="1214277"/>
              <a:ext cx="3883262" cy="315471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lIns="68580" tIns="34290" rIns="68580" bIns="34290" rtlCol="0">
              <a:spAutoFit/>
            </a:bodyPr>
            <a:lstStyle/>
            <a:p>
              <a:pPr algn="ctr" defTabSz="685800"/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  <a:sym typeface="+mn-lt"/>
                </a:rPr>
                <a:t>交通安全篇</a:t>
              </a:r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lt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2590800" y="2023532"/>
            <a:ext cx="4648200" cy="321730"/>
            <a:chOff x="3113365" y="1214277"/>
            <a:chExt cx="4449212" cy="321730"/>
          </a:xfrm>
        </p:grpSpPr>
        <p:sp>
          <p:nvSpPr>
            <p:cNvPr id="26" name="文本框 7"/>
            <p:cNvSpPr txBox="1"/>
            <p:nvPr/>
          </p:nvSpPr>
          <p:spPr>
            <a:xfrm>
              <a:off x="3113365" y="1220536"/>
              <a:ext cx="489752" cy="31547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8580" tIns="34290" rIns="68580" bIns="34290" rtlCol="0">
              <a:spAutoFit/>
            </a:bodyPr>
            <a:lstStyle/>
            <a:p>
              <a:pPr algn="ctr" defTabSz="685800"/>
              <a:r>
                <a:rPr lang="en-US" altLang="zh-CN" sz="1600" dirty="0" smtClean="0">
                  <a:solidFill>
                    <a:schemeClr val="bg1"/>
                  </a:solidFill>
                  <a:latin typeface="+mn-ea"/>
                  <a:cs typeface="+mn-ea"/>
                  <a:sym typeface="+mn-lt"/>
                </a:rPr>
                <a:t>02</a:t>
              </a:r>
              <a:endParaRPr lang="en-US" altLang="zh-CN" sz="1600" dirty="0">
                <a:solidFill>
                  <a:schemeClr val="bg1"/>
                </a:solidFill>
                <a:latin typeface="+mn-ea"/>
                <a:cs typeface="+mn-ea"/>
                <a:sym typeface="+mn-lt"/>
              </a:endParaRPr>
            </a:p>
          </p:txBody>
        </p:sp>
        <p:sp>
          <p:nvSpPr>
            <p:cNvPr id="27" name="文本框 15"/>
            <p:cNvSpPr txBox="1"/>
            <p:nvPr/>
          </p:nvSpPr>
          <p:spPr>
            <a:xfrm>
              <a:off x="3679315" y="1214277"/>
              <a:ext cx="3883262" cy="315471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lIns="68580" tIns="34290" rIns="68580" bIns="34290" rtlCol="0">
              <a:spAutoFit/>
            </a:bodyPr>
            <a:lstStyle/>
            <a:p>
              <a:pPr algn="ctr" defTabSz="685800"/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  <a:sym typeface="+mn-lt"/>
                </a:rPr>
                <a:t>财产安全篇</a:t>
              </a:r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lt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2590800" y="2618315"/>
            <a:ext cx="4648200" cy="321730"/>
            <a:chOff x="3113365" y="1214277"/>
            <a:chExt cx="4449212" cy="321730"/>
          </a:xfrm>
        </p:grpSpPr>
        <p:sp>
          <p:nvSpPr>
            <p:cNvPr id="29" name="文本框 7"/>
            <p:cNvSpPr txBox="1"/>
            <p:nvPr/>
          </p:nvSpPr>
          <p:spPr>
            <a:xfrm>
              <a:off x="3113365" y="1220536"/>
              <a:ext cx="489752" cy="31547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8580" tIns="34290" rIns="68580" bIns="34290" rtlCol="0">
              <a:spAutoFit/>
            </a:bodyPr>
            <a:lstStyle/>
            <a:p>
              <a:pPr algn="ctr" defTabSz="685800"/>
              <a:r>
                <a:rPr lang="en-US" altLang="zh-CN" sz="1600" dirty="0" smtClean="0">
                  <a:solidFill>
                    <a:schemeClr val="bg1"/>
                  </a:solidFill>
                  <a:latin typeface="+mn-ea"/>
                  <a:cs typeface="+mn-ea"/>
                  <a:sym typeface="+mn-lt"/>
                </a:rPr>
                <a:t>03</a:t>
              </a:r>
              <a:endParaRPr lang="en-US" altLang="zh-CN" sz="1600" dirty="0">
                <a:solidFill>
                  <a:schemeClr val="bg1"/>
                </a:solidFill>
                <a:latin typeface="+mn-ea"/>
                <a:cs typeface="+mn-ea"/>
                <a:sym typeface="+mn-lt"/>
              </a:endParaRPr>
            </a:p>
          </p:txBody>
        </p:sp>
        <p:sp>
          <p:nvSpPr>
            <p:cNvPr id="30" name="文本框 15"/>
            <p:cNvSpPr txBox="1"/>
            <p:nvPr/>
          </p:nvSpPr>
          <p:spPr>
            <a:xfrm>
              <a:off x="3679315" y="1214277"/>
              <a:ext cx="3883262" cy="315471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lIns="68580" tIns="34290" rIns="68580" bIns="34290" rtlCol="0">
              <a:spAutoFit/>
            </a:bodyPr>
            <a:lstStyle/>
            <a:p>
              <a:pPr algn="ctr" defTabSz="685800"/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  <a:sym typeface="+mn-lt"/>
                </a:rPr>
                <a:t>消防安全篇</a:t>
              </a:r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lt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2590800" y="3213098"/>
            <a:ext cx="4648200" cy="321730"/>
            <a:chOff x="3113365" y="1214277"/>
            <a:chExt cx="4449212" cy="321730"/>
          </a:xfrm>
        </p:grpSpPr>
        <p:sp>
          <p:nvSpPr>
            <p:cNvPr id="32" name="文本框 7"/>
            <p:cNvSpPr txBox="1"/>
            <p:nvPr/>
          </p:nvSpPr>
          <p:spPr>
            <a:xfrm>
              <a:off x="3113365" y="1220536"/>
              <a:ext cx="489752" cy="31547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8580" tIns="34290" rIns="68580" bIns="34290" rtlCol="0">
              <a:spAutoFit/>
            </a:bodyPr>
            <a:lstStyle/>
            <a:p>
              <a:pPr algn="ctr" defTabSz="685800"/>
              <a:r>
                <a:rPr lang="en-US" altLang="zh-CN" sz="1600" dirty="0" smtClean="0">
                  <a:solidFill>
                    <a:schemeClr val="bg1"/>
                  </a:solidFill>
                  <a:latin typeface="+mn-ea"/>
                  <a:cs typeface="+mn-ea"/>
                  <a:sym typeface="+mn-lt"/>
                </a:rPr>
                <a:t>04</a:t>
              </a:r>
              <a:endParaRPr lang="en-US" altLang="zh-CN" sz="1600" dirty="0">
                <a:solidFill>
                  <a:schemeClr val="bg1"/>
                </a:solidFill>
                <a:latin typeface="+mn-ea"/>
                <a:cs typeface="+mn-ea"/>
                <a:sym typeface="+mn-lt"/>
              </a:endParaRPr>
            </a:p>
          </p:txBody>
        </p:sp>
        <p:sp>
          <p:nvSpPr>
            <p:cNvPr id="33" name="文本框 15"/>
            <p:cNvSpPr txBox="1"/>
            <p:nvPr/>
          </p:nvSpPr>
          <p:spPr>
            <a:xfrm>
              <a:off x="3679315" y="1214277"/>
              <a:ext cx="3883262" cy="315471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lIns="68580" tIns="34290" rIns="68580" bIns="34290" rtlCol="0">
              <a:spAutoFit/>
            </a:bodyPr>
            <a:lstStyle/>
            <a:p>
              <a:pPr algn="ctr" defTabSz="685800"/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  <a:sym typeface="+mn-lt"/>
                </a:rPr>
                <a:t>食品安全篇</a:t>
              </a:r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gallery dir="l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457200" y="438150"/>
            <a:ext cx="8229600" cy="4377386"/>
            <a:chOff x="457200" y="438150"/>
            <a:chExt cx="8229600" cy="4377386"/>
          </a:xfrm>
        </p:grpSpPr>
        <p:sp>
          <p:nvSpPr>
            <p:cNvPr id="12" name="圆角矩形 11"/>
            <p:cNvSpPr/>
            <p:nvPr/>
          </p:nvSpPr>
          <p:spPr>
            <a:xfrm>
              <a:off x="457200" y="438150"/>
              <a:ext cx="8229600" cy="4377386"/>
            </a:xfrm>
            <a:prstGeom prst="roundRect">
              <a:avLst>
                <a:gd name="adj" fmla="val 2012"/>
              </a:avLst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1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rightnessContrast contrast="40000"/>
                      </a14:imgEffect>
                      <a14:imgEffect>
                        <a14:colorTemperature colorTemp="59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621693" y="273658"/>
              <a:ext cx="1066800" cy="1395783"/>
            </a:xfrm>
            <a:prstGeom prst="rect">
              <a:avLst/>
            </a:prstGeom>
          </p:spPr>
        </p:pic>
      </p:grpSp>
      <p:pic>
        <p:nvPicPr>
          <p:cNvPr id="21" name="图片 20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33802"/>
            <a:ext cx="9143244" cy="252353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90317" y="3055070"/>
            <a:ext cx="2100483" cy="2100483"/>
          </a:xfrm>
          <a:prstGeom prst="rect">
            <a:avLst/>
          </a:prstGeom>
        </p:spPr>
      </p:pic>
      <p:sp>
        <p:nvSpPr>
          <p:cNvPr id="13" name="TextBox 48"/>
          <p:cNvSpPr txBox="1"/>
          <p:nvPr/>
        </p:nvSpPr>
        <p:spPr>
          <a:xfrm>
            <a:off x="2057400" y="2057778"/>
            <a:ext cx="4572000" cy="7078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685800"/>
            <a:r>
              <a:rPr lang="zh-CN" altLang="en-US" sz="4600" b="1" spc="2100" dirty="0">
                <a:solidFill>
                  <a:schemeClr val="accent1"/>
                </a:solidFill>
                <a:latin typeface="+mj-ea"/>
                <a:ea typeface="+mj-ea"/>
                <a:cs typeface="+mn-ea"/>
                <a:sym typeface="+mn-lt"/>
              </a:rPr>
              <a:t>交通安全篇</a:t>
            </a:r>
            <a:endParaRPr lang="zh-CN" altLang="en-US" sz="4600" b="1" spc="2100" dirty="0">
              <a:solidFill>
                <a:schemeClr val="accent1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14" name="TextBox 48"/>
          <p:cNvSpPr txBox="1"/>
          <p:nvPr/>
        </p:nvSpPr>
        <p:spPr>
          <a:xfrm>
            <a:off x="2057400" y="1371978"/>
            <a:ext cx="2667000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685800"/>
            <a:r>
              <a:rPr lang="zh-CN" altLang="en-US" sz="4000" spc="600" dirty="0" smtClean="0">
                <a:solidFill>
                  <a:schemeClr val="accent1"/>
                </a:solidFill>
                <a:latin typeface="+mn-ea"/>
                <a:cs typeface="+mn-ea"/>
                <a:sym typeface="+mn-lt"/>
              </a:rPr>
              <a:t>第一部分</a:t>
            </a:r>
            <a:endParaRPr lang="en-US" altLang="zh-CN" sz="4000" spc="600" dirty="0">
              <a:solidFill>
                <a:schemeClr val="accent1"/>
              </a:solidFill>
              <a:latin typeface="+mn-ea"/>
              <a:cs typeface="+mn-ea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981201" y="2860735"/>
            <a:ext cx="4190999" cy="473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000" dirty="0">
                <a:solidFill>
                  <a:schemeClr val="accent1"/>
                </a:solidFill>
                <a:latin typeface="+mn-ea"/>
              </a:rPr>
              <a:t>attach importance to safety diagnosis and life campus winter safety theme education attach importance</a:t>
            </a:r>
            <a:endParaRPr lang="en-US" altLang="zh-CN" sz="1000" dirty="0">
              <a:solidFill>
                <a:schemeClr val="accent1"/>
              </a:solidFill>
              <a:latin typeface="+mn-ea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20000"/>
                    </a14:imgEffect>
                    <a14:imgEffect>
                      <a14:colorTemperature colorTemp="53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12681"/>
            <a:ext cx="9143998" cy="84452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1809750"/>
            <a:ext cx="3352800" cy="3352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3657600" y="1657350"/>
            <a:ext cx="4419600" cy="1219200"/>
            <a:chOff x="762000" y="1548744"/>
            <a:chExt cx="4419600" cy="1219200"/>
          </a:xfrm>
        </p:grpSpPr>
        <p:sp>
          <p:nvSpPr>
            <p:cNvPr id="23" name="矩形 22"/>
            <p:cNvSpPr/>
            <p:nvPr/>
          </p:nvSpPr>
          <p:spPr>
            <a:xfrm>
              <a:off x="1016000" y="1914839"/>
              <a:ext cx="3708400" cy="64633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200" dirty="0">
                  <a:latin typeface="+mn-ea"/>
                  <a:cs typeface="+mn-ea"/>
                  <a:sym typeface="+mn-lt"/>
                </a:rPr>
                <a:t>随着高校改革的不断深入，高校与社会的交流越来越频繁，使校园内人流量、车流量急剧增加</a:t>
              </a:r>
              <a:r>
                <a:rPr lang="zh-CN" altLang="en-US" sz="1200" dirty="0" smtClean="0">
                  <a:latin typeface="+mn-ea"/>
                  <a:cs typeface="+mn-ea"/>
                  <a:sym typeface="+mn-lt"/>
                </a:rPr>
                <a:t>。</a:t>
              </a:r>
              <a:endParaRPr lang="zh-CN" altLang="en-US" sz="1200" dirty="0">
                <a:latin typeface="+mn-ea"/>
                <a:cs typeface="+mn-ea"/>
                <a:sym typeface="+mn-lt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762000" y="1689100"/>
              <a:ext cx="4419600" cy="1078844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矩形 24"/>
            <p:cNvSpPr/>
            <p:nvPr/>
          </p:nvSpPr>
          <p:spPr>
            <a:xfrm>
              <a:off x="1092200" y="1548744"/>
              <a:ext cx="1400214" cy="324063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350" b="1" dirty="0">
                  <a:solidFill>
                    <a:schemeClr val="bg1"/>
                  </a:solidFill>
                  <a:cs typeface="+mn-ea"/>
                  <a:sym typeface="+mn-lt"/>
                </a:rPr>
                <a:t>急剧增加</a:t>
              </a:r>
              <a:endParaRPr lang="zh-CN" altLang="en-US" sz="135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3657600" y="3105150"/>
            <a:ext cx="4419600" cy="1219200"/>
            <a:chOff x="762000" y="1548744"/>
            <a:chExt cx="4419600" cy="1219200"/>
          </a:xfrm>
        </p:grpSpPr>
        <p:sp>
          <p:nvSpPr>
            <p:cNvPr id="27" name="矩形 26"/>
            <p:cNvSpPr/>
            <p:nvPr/>
          </p:nvSpPr>
          <p:spPr>
            <a:xfrm>
              <a:off x="1016000" y="1929744"/>
              <a:ext cx="3708400" cy="64633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200" dirty="0">
                  <a:latin typeface="+mn-ea"/>
                  <a:cs typeface="+mn-ea"/>
                  <a:sym typeface="+mn-lt"/>
                </a:rPr>
                <a:t>由于校园内人员居住集中，上、下课时容易形成人流高峰等等原因</a:t>
              </a:r>
              <a:r>
                <a:rPr lang="zh-CN" altLang="en-US" sz="1200" dirty="0" smtClean="0">
                  <a:latin typeface="+mn-ea"/>
                  <a:cs typeface="+mn-ea"/>
                  <a:sym typeface="+mn-lt"/>
                </a:rPr>
                <a:t>，交通事故</a:t>
              </a:r>
              <a:r>
                <a:rPr lang="zh-CN" altLang="en-US" sz="1200" dirty="0">
                  <a:latin typeface="+mn-ea"/>
                  <a:cs typeface="+mn-ea"/>
                  <a:sym typeface="+mn-lt"/>
                </a:rPr>
                <a:t>经常发生。</a:t>
              </a:r>
              <a:endParaRPr lang="zh-CN" altLang="en-US" sz="1200" dirty="0">
                <a:latin typeface="+mn-ea"/>
                <a:cs typeface="+mn-ea"/>
                <a:sym typeface="+mn-lt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762000" y="1689100"/>
              <a:ext cx="4419600" cy="1078844"/>
            </a:xfrm>
            <a:prstGeom prst="rect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矩形 28"/>
            <p:cNvSpPr/>
            <p:nvPr/>
          </p:nvSpPr>
          <p:spPr>
            <a:xfrm>
              <a:off x="1092200" y="1548744"/>
              <a:ext cx="1400214" cy="324063"/>
            </a:xfrm>
            <a:prstGeom prst="rect">
              <a:avLst/>
            </a:prstGeom>
            <a:solidFill>
              <a:schemeClr val="accent2"/>
            </a:solidFill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350" b="1" dirty="0">
                  <a:solidFill>
                    <a:schemeClr val="bg1"/>
                  </a:solidFill>
                  <a:cs typeface="+mn-ea"/>
                  <a:sym typeface="+mn-lt"/>
                </a:rPr>
                <a:t>居住集中</a:t>
              </a:r>
              <a:endParaRPr lang="zh-CN" altLang="en-US" sz="135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30" name="图片 2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584460"/>
            <a:ext cx="2192413" cy="281609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prism isInverted="1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1042403" y="3376505"/>
            <a:ext cx="7185201" cy="914400"/>
          </a:xfrm>
          <a:prstGeom prst="rect">
            <a:avLst/>
          </a:prstGeom>
          <a:noFill/>
          <a:ln w="1270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000" rIns="27000" rtlCol="0" anchor="ctr"/>
          <a:lstStyle/>
          <a:p>
            <a:pPr algn="ctr"/>
            <a:endParaRPr lang="zh-CN" altLang="en-US" sz="1050" dirty="0">
              <a:solidFill>
                <a:srgbClr val="0000EA"/>
              </a:solidFill>
              <a:latin typeface="思源黑体 CN" panose="020B0500000000000000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952591" y="1861385"/>
            <a:ext cx="2277009" cy="30813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000" rIns="27000" rtlCol="0" anchor="ctr"/>
          <a:lstStyle/>
          <a:p>
            <a:pPr algn="ctr"/>
            <a:r>
              <a:rPr lang="zh-CN" altLang="en-US" sz="1350" dirty="0">
                <a:solidFill>
                  <a:prstClr val="white"/>
                </a:solidFill>
                <a:latin typeface="思源黑体 CN" panose="020B0500000000000000" pitchFamily="34" charset="-122"/>
              </a:rPr>
              <a:t>思想麻痹</a:t>
            </a:r>
            <a:endParaRPr lang="zh-CN" altLang="en-US" sz="1350" dirty="0">
              <a:solidFill>
                <a:prstClr val="white"/>
              </a:solidFill>
              <a:latin typeface="思源黑体 CN" panose="020B0500000000000000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950596" y="2365249"/>
            <a:ext cx="2277009" cy="30813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000" rIns="27000" rtlCol="0" anchor="ctr"/>
          <a:lstStyle/>
          <a:p>
            <a:pPr algn="ctr"/>
            <a:r>
              <a:rPr lang="zh-CN" altLang="en-US" sz="1350" dirty="0">
                <a:solidFill>
                  <a:prstClr val="white"/>
                </a:solidFill>
                <a:latin typeface="思源黑体 CN" panose="020B0500000000000000" pitchFamily="34" charset="-122"/>
              </a:rPr>
              <a:t>生命之忧</a:t>
            </a:r>
            <a:endParaRPr lang="zh-CN" altLang="en-US" sz="1350" dirty="0">
              <a:solidFill>
                <a:prstClr val="white"/>
              </a:solidFill>
              <a:latin typeface="思源黑体 CN" panose="020B0500000000000000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950595" y="2869113"/>
            <a:ext cx="2277009" cy="308133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000" rIns="27000" rtlCol="0" anchor="ctr"/>
          <a:lstStyle/>
          <a:p>
            <a:pPr algn="ctr"/>
            <a:r>
              <a:rPr lang="zh-CN" altLang="en-US" sz="1350" dirty="0">
                <a:solidFill>
                  <a:prstClr val="white"/>
                </a:solidFill>
                <a:latin typeface="思源黑体 CN" panose="020B0500000000000000" pitchFamily="34" charset="-122"/>
              </a:rPr>
              <a:t>交通安全</a:t>
            </a:r>
            <a:endParaRPr lang="zh-CN" altLang="en-US" sz="1350" dirty="0">
              <a:solidFill>
                <a:prstClr val="white"/>
              </a:solidFill>
              <a:latin typeface="思源黑体 CN" panose="020B0500000000000000" pitchFamily="34" charset="-122"/>
            </a:endParaRPr>
          </a:p>
        </p:txBody>
      </p:sp>
      <p:sp>
        <p:nvSpPr>
          <p:cNvPr id="16" name="TextBox 58"/>
          <p:cNvSpPr txBox="1"/>
          <p:nvPr/>
        </p:nvSpPr>
        <p:spPr>
          <a:xfrm>
            <a:off x="919698" y="1809750"/>
            <a:ext cx="5007706" cy="13470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.</a:t>
            </a: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提高交通安全</a:t>
            </a:r>
            <a:r>
              <a:rPr lang="zh-CN" altLang="en-US" sz="1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意识发生</a:t>
            </a: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交通事故最主要的原因是思想麻痹、安全意识淡薄。遵守交通法规是最起码的要求。若没有交通安全意识很容易带来生命之忧</a:t>
            </a:r>
            <a:r>
              <a:rPr lang="zh-CN" altLang="en-US" sz="1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。自觉</a:t>
            </a: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遵守交通</a:t>
            </a:r>
            <a:r>
              <a:rPr lang="zh-CN" altLang="en-US" sz="1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法规提高</a:t>
            </a: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交通安全意识、掌握基本的交通安全</a:t>
            </a:r>
            <a:r>
              <a:rPr lang="zh-CN" altLang="en-US" sz="1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常识</a:t>
            </a:r>
            <a:endParaRPr lang="zh-CN" altLang="en-US" sz="1400" dirty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</p:txBody>
      </p:sp>
      <p:sp>
        <p:nvSpPr>
          <p:cNvPr id="17" name="矩形 30"/>
          <p:cNvSpPr>
            <a:spLocks noChangeArrowheads="1"/>
          </p:cNvSpPr>
          <p:nvPr/>
        </p:nvSpPr>
        <p:spPr bwMode="auto">
          <a:xfrm>
            <a:off x="1380109" y="3431023"/>
            <a:ext cx="6509788" cy="6863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77187" tIns="38594" rIns="77187" bIns="38594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思源黑体 CN" panose="020B0500000000000000" pitchFamily="34" charset="-122"/>
              </a:rPr>
              <a:t>走路时要集中精力，“眼观六路，耳听八方”；不与机动车抢道，不突然横穿马路、翻越护拦，过街走人行横道；不闯红灯，不进入标有</a:t>
            </a:r>
            <a:r>
              <a:rPr lang="zh-CN" altLang="en-US" sz="1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思源黑体 CN" panose="020B0500000000000000" pitchFamily="34" charset="-122"/>
              </a:rPr>
              <a:t>“禁止行人通行”</a:t>
            </a:r>
            <a:endParaRPr lang="zh-CN" altLang="en-US" sz="1400" dirty="0">
              <a:solidFill>
                <a:prstClr val="black">
                  <a:lumMod val="75000"/>
                  <a:lumOff val="25000"/>
                </a:prstClr>
              </a:solidFill>
              <a:latin typeface="思源黑体 CN" panose="020B0500000000000000" pitchFamily="34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prism isInverted="1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457200" y="438150"/>
            <a:ext cx="8229600" cy="4377386"/>
            <a:chOff x="457200" y="438150"/>
            <a:chExt cx="8229600" cy="4377386"/>
          </a:xfrm>
        </p:grpSpPr>
        <p:sp>
          <p:nvSpPr>
            <p:cNvPr id="12" name="圆角矩形 11"/>
            <p:cNvSpPr/>
            <p:nvPr/>
          </p:nvSpPr>
          <p:spPr>
            <a:xfrm>
              <a:off x="457200" y="438150"/>
              <a:ext cx="8229600" cy="4377386"/>
            </a:xfrm>
            <a:prstGeom prst="roundRect">
              <a:avLst>
                <a:gd name="adj" fmla="val 2012"/>
              </a:avLst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1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rightnessContrast contrast="40000"/>
                      </a14:imgEffect>
                      <a14:imgEffect>
                        <a14:colorTemperature colorTemp="59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621693" y="273658"/>
              <a:ext cx="1066800" cy="1395783"/>
            </a:xfrm>
            <a:prstGeom prst="rect">
              <a:avLst/>
            </a:prstGeom>
          </p:spPr>
        </p:pic>
      </p:grpSp>
      <p:pic>
        <p:nvPicPr>
          <p:cNvPr id="21" name="图片 20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33802"/>
            <a:ext cx="9143244" cy="252353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90317" y="3055070"/>
            <a:ext cx="2100483" cy="2100483"/>
          </a:xfrm>
          <a:prstGeom prst="rect">
            <a:avLst/>
          </a:prstGeom>
        </p:spPr>
      </p:pic>
      <p:sp>
        <p:nvSpPr>
          <p:cNvPr id="13" name="TextBox 48"/>
          <p:cNvSpPr txBox="1"/>
          <p:nvPr/>
        </p:nvSpPr>
        <p:spPr>
          <a:xfrm>
            <a:off x="2057400" y="2057778"/>
            <a:ext cx="4572000" cy="7078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685800"/>
            <a:r>
              <a:rPr lang="zh-CN" altLang="en-US" sz="4600" b="1" spc="2100" dirty="0">
                <a:solidFill>
                  <a:schemeClr val="accent1"/>
                </a:solidFill>
                <a:latin typeface="+mj-ea"/>
                <a:ea typeface="+mj-ea"/>
                <a:cs typeface="+mn-ea"/>
                <a:sym typeface="+mn-lt"/>
              </a:rPr>
              <a:t>财产安全篇</a:t>
            </a:r>
            <a:endParaRPr lang="zh-CN" altLang="en-US" sz="4600" b="1" spc="2100" dirty="0">
              <a:solidFill>
                <a:schemeClr val="accent1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14" name="TextBox 48"/>
          <p:cNvSpPr txBox="1"/>
          <p:nvPr/>
        </p:nvSpPr>
        <p:spPr>
          <a:xfrm>
            <a:off x="2057400" y="1371978"/>
            <a:ext cx="2667000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685800"/>
            <a:r>
              <a:rPr lang="zh-CN" altLang="en-US" sz="4000" spc="600" dirty="0" smtClean="0">
                <a:solidFill>
                  <a:schemeClr val="accent1"/>
                </a:solidFill>
                <a:latin typeface="+mn-ea"/>
                <a:cs typeface="+mn-ea"/>
                <a:sym typeface="+mn-lt"/>
              </a:rPr>
              <a:t>第二部分</a:t>
            </a:r>
            <a:endParaRPr lang="en-US" altLang="zh-CN" sz="4000" spc="600" dirty="0">
              <a:solidFill>
                <a:schemeClr val="accent1"/>
              </a:solidFill>
              <a:latin typeface="+mn-ea"/>
              <a:cs typeface="+mn-ea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981201" y="2860735"/>
            <a:ext cx="4190999" cy="473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000" dirty="0">
                <a:solidFill>
                  <a:schemeClr val="accent1"/>
                </a:solidFill>
                <a:latin typeface="+mn-ea"/>
              </a:rPr>
              <a:t>attach importance to safety diagnosis and life campus winter safety theme education attach importance</a:t>
            </a:r>
            <a:endParaRPr lang="en-US" altLang="zh-CN" sz="1000" dirty="0">
              <a:solidFill>
                <a:schemeClr val="accent1"/>
              </a:solidFill>
              <a:latin typeface="+mn-ea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20000"/>
                    </a14:imgEffect>
                    <a14:imgEffect>
                      <a14:colorTemperature colorTemp="53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12681"/>
            <a:ext cx="9143998" cy="84452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1809750"/>
            <a:ext cx="3352800" cy="3352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2143434" y="1563611"/>
            <a:ext cx="3091616" cy="1023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18" tIns="45709" rIns="91418" bIns="45709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思源黑体 CN" panose="020B0500000000000000" pitchFamily="34" charset="-122"/>
                <a:ea typeface="思源黑体 CN" panose="020B0500000000000000" pitchFamily="34" charset="-122"/>
                <a:sym typeface="微软雅黑" panose="020B0503020204020204" pitchFamily="34" charset="-122"/>
              </a:rPr>
              <a:t>近几年以来，电信网络诈骗犯罪发展迅猛，据统计，当前活跃在社会面上的电信诈骗形式将近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思源黑体 CN" panose="020B0500000000000000" pitchFamily="34" charset="-122"/>
                <a:ea typeface="思源黑体 CN" panose="020B0500000000000000" pitchFamily="34" charset="-122"/>
                <a:sym typeface="微软雅黑" panose="020B0503020204020204" pitchFamily="34" charset="-122"/>
              </a:rPr>
              <a:t>48</a:t>
            </a:r>
            <a:r>
              <a:rPr lang="zh-CN" altLang="en-US" sz="1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思源黑体 CN" panose="020B0500000000000000" pitchFamily="34" charset="-122"/>
                <a:ea typeface="思源黑体 CN" panose="020B0500000000000000" pitchFamily="34" charset="-122"/>
                <a:sym typeface="微软雅黑" panose="020B0503020204020204" pitchFamily="34" charset="-122"/>
              </a:rPr>
              <a:t>种</a:t>
            </a:r>
            <a:endParaRPr lang="zh-CN" altLang="en-US" sz="1400" dirty="0">
              <a:solidFill>
                <a:prstClr val="black">
                  <a:lumMod val="75000"/>
                  <a:lumOff val="25000"/>
                </a:prstClr>
              </a:solidFill>
              <a:latin typeface="思源黑体 CN" panose="020B0500000000000000" pitchFamily="34" charset="-122"/>
              <a:ea typeface="思源黑体 CN" panose="020B0500000000000000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2141849" y="3107544"/>
            <a:ext cx="3093201" cy="1023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18" tIns="45709" rIns="91418" bIns="45709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思源黑体 CN" panose="020B0500000000000000" pitchFamily="34" charset="-122"/>
                <a:ea typeface="思源黑体 CN" panose="020B0500000000000000" pitchFamily="34" charset="-122"/>
                <a:sym typeface="微软雅黑" panose="020B0503020204020204" pitchFamily="34" charset="-122"/>
              </a:rPr>
              <a:t>手段</a:t>
            </a: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思源黑体 CN" panose="020B0500000000000000" pitchFamily="34" charset="-122"/>
                <a:ea typeface="思源黑体 CN" panose="020B0500000000000000" pitchFamily="34" charset="-122"/>
                <a:sym typeface="微软雅黑" panose="020B0503020204020204" pitchFamily="34" charset="-122"/>
              </a:rPr>
              <a:t>不断翻新，侵害的对象逐渐向特殊群体发展，在校的高校大学生成为犯罪分子侵害的主要群体之一。</a:t>
            </a:r>
            <a:endParaRPr lang="zh-CN" altLang="en-US" sz="1400" dirty="0">
              <a:solidFill>
                <a:prstClr val="black">
                  <a:lumMod val="75000"/>
                  <a:lumOff val="25000"/>
                </a:prstClr>
              </a:solidFill>
              <a:latin typeface="思源黑体 CN" panose="020B0500000000000000" pitchFamily="34" charset="-122"/>
              <a:ea typeface="思源黑体 CN" panose="020B0500000000000000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076942" y="1635868"/>
            <a:ext cx="1037880" cy="2378176"/>
            <a:chOff x="3897336" y="1428750"/>
            <a:chExt cx="1037880" cy="2378176"/>
          </a:xfrm>
        </p:grpSpPr>
        <p:sp>
          <p:nvSpPr>
            <p:cNvPr id="14" name="矩形 13"/>
            <p:cNvSpPr/>
            <p:nvPr/>
          </p:nvSpPr>
          <p:spPr>
            <a:xfrm>
              <a:off x="3897336" y="2955876"/>
              <a:ext cx="1037880" cy="85105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3897336" y="1428750"/>
              <a:ext cx="1037880" cy="85105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6" name="TextBox 682"/>
            <p:cNvSpPr>
              <a:spLocks noChangeArrowheads="1"/>
            </p:cNvSpPr>
            <p:nvPr/>
          </p:nvSpPr>
          <p:spPr bwMode="auto">
            <a:xfrm>
              <a:off x="4093664" y="1586106"/>
              <a:ext cx="604608" cy="5847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18" tIns="45709" rIns="91418" bIns="45709">
              <a:spAutoFit/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r>
                <a:rPr lang="zh-CN" altLang="en-US" sz="1600" b="1" dirty="0" smtClean="0">
                  <a:solidFill>
                    <a:prstClr val="white"/>
                  </a:solidFill>
                  <a:latin typeface="思源黑体 CN" panose="020B0500000000000000" pitchFamily="34" charset="-122"/>
                  <a:ea typeface="思源黑体 CN" panose="020B0500000000000000" pitchFamily="34" charset="-122"/>
                </a:rPr>
                <a:t>网络</a:t>
              </a:r>
              <a:endParaRPr lang="en-US" altLang="zh-CN" sz="1600" b="1" dirty="0" smtClean="0">
                <a:solidFill>
                  <a:prstClr val="white"/>
                </a:solidFill>
                <a:latin typeface="思源黑体 CN" panose="020B0500000000000000" pitchFamily="34" charset="-122"/>
                <a:ea typeface="思源黑体 CN" panose="020B0500000000000000" pitchFamily="34" charset="-122"/>
              </a:endParaRPr>
            </a:p>
            <a:p>
              <a:pPr algn="ctr"/>
              <a:r>
                <a:rPr lang="zh-CN" altLang="en-US" sz="1600" b="1" dirty="0" smtClean="0">
                  <a:solidFill>
                    <a:prstClr val="white"/>
                  </a:solidFill>
                  <a:latin typeface="思源黑体 CN" panose="020B0500000000000000" pitchFamily="34" charset="-122"/>
                  <a:ea typeface="思源黑体 CN" panose="020B0500000000000000" pitchFamily="34" charset="-122"/>
                </a:rPr>
                <a:t>诈骗</a:t>
              </a:r>
              <a:endParaRPr lang="zh-CN" altLang="en-US" sz="1600" b="1" dirty="0">
                <a:solidFill>
                  <a:prstClr val="white"/>
                </a:solidFill>
                <a:latin typeface="思源黑体 CN" panose="020B0500000000000000" pitchFamily="34" charset="-122"/>
                <a:ea typeface="思源黑体 CN" panose="020B0500000000000000" pitchFamily="34" charset="-122"/>
              </a:endParaRPr>
            </a:p>
          </p:txBody>
        </p:sp>
        <p:sp>
          <p:nvSpPr>
            <p:cNvPr id="17" name="TextBox 682"/>
            <p:cNvSpPr>
              <a:spLocks noChangeArrowheads="1"/>
            </p:cNvSpPr>
            <p:nvPr/>
          </p:nvSpPr>
          <p:spPr bwMode="auto">
            <a:xfrm>
              <a:off x="4113972" y="3089024"/>
              <a:ext cx="604608" cy="5847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18" tIns="45709" rIns="91418" bIns="45709">
              <a:spAutoFit/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r>
                <a:rPr lang="zh-CN" altLang="en-US" sz="1600" b="1" dirty="0" smtClean="0">
                  <a:solidFill>
                    <a:prstClr val="white"/>
                  </a:solidFill>
                  <a:latin typeface="思源黑体 CN" panose="020B0500000000000000" pitchFamily="34" charset="-122"/>
                  <a:ea typeface="思源黑体 CN" panose="020B0500000000000000" pitchFamily="34" charset="-122"/>
                </a:rPr>
                <a:t>群体</a:t>
              </a:r>
              <a:endParaRPr lang="en-US" altLang="zh-CN" sz="1600" b="1" dirty="0" smtClean="0">
                <a:solidFill>
                  <a:prstClr val="white"/>
                </a:solidFill>
                <a:latin typeface="思源黑体 CN" panose="020B0500000000000000" pitchFamily="34" charset="-122"/>
                <a:ea typeface="思源黑体 CN" panose="020B0500000000000000" pitchFamily="34" charset="-122"/>
              </a:endParaRPr>
            </a:p>
            <a:p>
              <a:pPr algn="ctr"/>
              <a:r>
                <a:rPr lang="zh-CN" altLang="en-US" sz="1600" b="1" dirty="0" smtClean="0">
                  <a:solidFill>
                    <a:prstClr val="white"/>
                  </a:solidFill>
                  <a:latin typeface="思源黑体 CN" panose="020B0500000000000000" pitchFamily="34" charset="-122"/>
                  <a:ea typeface="思源黑体 CN" panose="020B0500000000000000" pitchFamily="34" charset="-122"/>
                </a:rPr>
                <a:t>发展</a:t>
              </a:r>
              <a:endParaRPr lang="zh-CN" altLang="en-US" sz="1600" b="1" dirty="0">
                <a:solidFill>
                  <a:prstClr val="white"/>
                </a:solidFill>
                <a:latin typeface="思源黑体 CN" panose="020B0500000000000000" pitchFamily="34" charset="-122"/>
                <a:ea typeface="思源黑体 CN" panose="020B0500000000000000" pitchFamily="34" charset="-122"/>
              </a:endParaRPr>
            </a:p>
          </p:txBody>
        </p:sp>
      </p:grpSp>
      <p:pic>
        <p:nvPicPr>
          <p:cNvPr id="18" name="图片 17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2077" y="1563611"/>
            <a:ext cx="2819400" cy="281940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flip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11"/>
          <p:cNvSpPr txBox="1"/>
          <p:nvPr/>
        </p:nvSpPr>
        <p:spPr>
          <a:xfrm>
            <a:off x="3877760" y="1834722"/>
            <a:ext cx="1767781" cy="299954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350" b="1" dirty="0">
                <a:solidFill>
                  <a:prstClr val="white"/>
                </a:solidFill>
                <a:latin typeface="思源黑体 CN" panose="020B0500000000000000" pitchFamily="34" charset="-122"/>
              </a:rPr>
              <a:t>借贷平台</a:t>
            </a:r>
            <a:endParaRPr lang="en-US" altLang="zh-CN" sz="1350" b="1" dirty="0">
              <a:solidFill>
                <a:prstClr val="white"/>
              </a:solidFill>
              <a:latin typeface="思源黑体 CN" panose="020B0500000000000000" pitchFamily="34" charset="-122"/>
            </a:endParaRPr>
          </a:p>
        </p:txBody>
      </p:sp>
      <p:sp>
        <p:nvSpPr>
          <p:cNvPr id="9" name="TextBox 12"/>
          <p:cNvSpPr txBox="1"/>
          <p:nvPr/>
        </p:nvSpPr>
        <p:spPr>
          <a:xfrm>
            <a:off x="3810000" y="2216825"/>
            <a:ext cx="193239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思源黑体 CN" panose="020B0500000000000000" pitchFamily="34" charset="-122"/>
                <a:sym typeface="微软雅黑" panose="020B0503020204020204" pitchFamily="34" charset="-122"/>
              </a:rPr>
              <a:t> 当前，市面上出现了多种多样的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思源黑体 CN" panose="020B0500000000000000" pitchFamily="34" charset="-122"/>
                <a:sym typeface="微软雅黑" panose="020B0503020204020204" pitchFamily="34" charset="-122"/>
              </a:rPr>
              <a:t>P2P</a:t>
            </a: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思源黑体 CN" panose="020B0500000000000000" pitchFamily="34" charset="-122"/>
                <a:sym typeface="微软雅黑" panose="020B0503020204020204" pitchFamily="34" charset="-122"/>
              </a:rPr>
              <a:t>网络借贷平台，号称无抵押，利息低，下款快，不断向高校拓展业务。降低贷款</a:t>
            </a:r>
            <a:r>
              <a:rPr lang="zh-CN" altLang="en-US" sz="1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思源黑体 CN" panose="020B0500000000000000" pitchFamily="34" charset="-122"/>
                <a:sym typeface="微软雅黑" panose="020B0503020204020204" pitchFamily="34" charset="-122"/>
              </a:rPr>
              <a:t>门槛</a:t>
            </a:r>
            <a:endParaRPr lang="zh-CN" altLang="en-US" sz="1400" dirty="0">
              <a:solidFill>
                <a:prstClr val="black">
                  <a:lumMod val="75000"/>
                  <a:lumOff val="25000"/>
                </a:prstClr>
              </a:solidFill>
              <a:latin typeface="思源黑体 CN" panose="020B0500000000000000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0" name="TextBox 13"/>
          <p:cNvSpPr txBox="1"/>
          <p:nvPr/>
        </p:nvSpPr>
        <p:spPr>
          <a:xfrm>
            <a:off x="6309419" y="1834722"/>
            <a:ext cx="1767781" cy="299954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350" b="1" dirty="0">
                <a:solidFill>
                  <a:prstClr val="white"/>
                </a:solidFill>
                <a:latin typeface="思源黑体 CN" panose="020B0500000000000000" pitchFamily="34" charset="-122"/>
              </a:rPr>
              <a:t>诱导学生</a:t>
            </a:r>
            <a:endParaRPr lang="en-US" altLang="zh-CN" sz="1350" b="1" dirty="0">
              <a:solidFill>
                <a:prstClr val="white"/>
              </a:solidFill>
              <a:latin typeface="思源黑体 CN" panose="020B0500000000000000" pitchFamily="34" charset="-122"/>
            </a:endParaRPr>
          </a:p>
        </p:txBody>
      </p:sp>
      <p:sp>
        <p:nvSpPr>
          <p:cNvPr id="11" name="TextBox 16"/>
          <p:cNvSpPr txBox="1"/>
          <p:nvPr/>
        </p:nvSpPr>
        <p:spPr>
          <a:xfrm>
            <a:off x="6214167" y="2178584"/>
            <a:ext cx="184606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思源黑体 CN" panose="020B0500000000000000" pitchFamily="34" charset="-122"/>
                <a:sym typeface="微软雅黑" panose="020B0503020204020204" pitchFamily="34" charset="-122"/>
              </a:rPr>
              <a:t>隐瞒</a:t>
            </a: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思源黑体 CN" panose="020B0500000000000000" pitchFamily="34" charset="-122"/>
                <a:sym typeface="微软雅黑" panose="020B0503020204020204" pitchFamily="34" charset="-122"/>
              </a:rPr>
              <a:t>实际资费标准等手段，诱导学生办理</a:t>
            </a:r>
            <a:r>
              <a:rPr lang="zh-CN" altLang="en-US" sz="1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思源黑体 CN" panose="020B0500000000000000" pitchFamily="34" charset="-122"/>
                <a:sym typeface="微软雅黑" panose="020B0503020204020204" pitchFamily="34" charset="-122"/>
              </a:rPr>
              <a:t>“校园贷”很多</a:t>
            </a: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思源黑体 CN" panose="020B0500000000000000" pitchFamily="34" charset="-122"/>
                <a:sym typeface="微软雅黑" panose="020B0503020204020204" pitchFamily="34" charset="-122"/>
              </a:rPr>
              <a:t>学生陷入“高利贷”“裸贷”</a:t>
            </a:r>
            <a:r>
              <a:rPr lang="zh-CN" altLang="en-US" sz="1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思源黑体 CN" panose="020B0500000000000000" pitchFamily="34" charset="-122"/>
                <a:sym typeface="微软雅黑" panose="020B0503020204020204" pitchFamily="34" charset="-122"/>
              </a:rPr>
              <a:t>陷阱得不偿失</a:t>
            </a: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思源黑体 CN" panose="020B0500000000000000" pitchFamily="34" charset="-122"/>
                <a:sym typeface="微软雅黑" panose="020B0503020204020204" pitchFamily="34" charset="-122"/>
              </a:rPr>
              <a:t>，苦不堪言。</a:t>
            </a:r>
            <a:endParaRPr lang="zh-CN" altLang="en-US" sz="1400" dirty="0">
              <a:solidFill>
                <a:prstClr val="black">
                  <a:lumMod val="75000"/>
                  <a:lumOff val="25000"/>
                </a:prstClr>
              </a:solidFill>
              <a:latin typeface="思源黑体 CN" panose="020B0500000000000000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43000" y="1581150"/>
            <a:ext cx="2661035" cy="266103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flip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 animBg="1"/>
      <p:bldP spid="11" grpId="0"/>
    </p:bldLst>
  </p:timing>
</p:sld>
</file>

<file path=ppt/tags/tag1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2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3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4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5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6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7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8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9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heme/theme1.xml><?xml version="1.0" encoding="utf-8"?>
<a:theme xmlns:a="http://schemas.openxmlformats.org/drawingml/2006/main" name="Office 主题">
  <a:themeElements>
    <a:clrScheme name="自定义 110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F95FF"/>
      </a:accent1>
      <a:accent2>
        <a:srgbClr val="FF7E2F"/>
      </a:accent2>
      <a:accent3>
        <a:srgbClr val="0F95FF"/>
      </a:accent3>
      <a:accent4>
        <a:srgbClr val="FF7E2F"/>
      </a:accent4>
      <a:accent5>
        <a:srgbClr val="0F95FF"/>
      </a:accent5>
      <a:accent6>
        <a:srgbClr val="FF7E2F"/>
      </a:accent6>
      <a:hlink>
        <a:srgbClr val="0F95FF"/>
      </a:hlink>
      <a:folHlink>
        <a:srgbClr val="FF7E2F"/>
      </a:folHlink>
    </a:clrScheme>
    <a:fontScheme name="自定义 1">
      <a:majorFont>
        <a:latin typeface="Calibri Light"/>
        <a:ea typeface="思源黑体 CN Bold"/>
        <a:cs typeface=""/>
      </a:majorFont>
      <a:minorFont>
        <a:latin typeface="Calibri"/>
        <a:ea typeface="思源黑体 C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2222</Words>
  <Application>WPS 演示</Application>
  <PresentationFormat>全屏显示(16:9)</PresentationFormat>
  <Paragraphs>155</Paragraphs>
  <Slides>18</Slides>
  <Notes>8</Notes>
  <HiddenSlides>0</HiddenSlides>
  <MMClips>1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38" baseType="lpstr">
      <vt:lpstr>Arial</vt:lpstr>
      <vt:lpstr>宋体</vt:lpstr>
      <vt:lpstr>Wingdings</vt:lpstr>
      <vt:lpstr>微软雅黑</vt:lpstr>
      <vt:lpstr>汉仪菱心体简</vt:lpstr>
      <vt:lpstr>阿里巴巴普惠体 M</vt:lpstr>
      <vt:lpstr>Gen Shin Gothic P Regular</vt:lpstr>
      <vt:lpstr>Times New Roman</vt:lpstr>
      <vt:lpstr>思源黑体 CN</vt:lpstr>
      <vt:lpstr>Calibri</vt:lpstr>
      <vt:lpstr>Arial Narrow</vt:lpstr>
      <vt:lpstr>Arial Unicode MS</vt:lpstr>
      <vt:lpstr>Segoe UI Semilight</vt:lpstr>
      <vt:lpstr>黑体</vt:lpstr>
      <vt:lpstr>思源黑体 CN Bold</vt:lpstr>
      <vt:lpstr>Calibri Light</vt:lpstr>
      <vt:lpstr>思源黑体 CN</vt:lpstr>
      <vt:lpstr>Kozuka Gothic Pro R</vt:lpstr>
      <vt:lpstr>Segoe UI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心与心语</cp:lastModifiedBy>
  <cp:revision>6</cp:revision>
  <dcterms:created xsi:type="dcterms:W3CDTF">2019-05-13T21:35:00Z</dcterms:created>
  <dcterms:modified xsi:type="dcterms:W3CDTF">2022-11-28T04:05:35Z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2052-11.8.2.8053</vt:lpwstr>
  </property>
</Properties>
</file>