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9" r:id="rId6"/>
    <p:sldId id="260" r:id="rId7"/>
    <p:sldId id="261" r:id="rId8"/>
    <p:sldId id="262" r:id="rId9"/>
    <p:sldId id="263" r:id="rId10"/>
    <p:sldId id="264" r:id="rId11"/>
    <p:sldId id="265" r:id="rId12"/>
    <p:sldId id="266" r:id="rId13"/>
    <p:sldId id="267" r:id="rId1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A96FAD-165F-4D8A-BF2B-EEE03F71E24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A96FAD-165F-4D8A-BF2B-EEE03F71E2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9061" y="4259766"/>
            <a:ext cx="6082254" cy="1101301"/>
          </a:xfrm>
        </p:spPr>
        <p:txBody>
          <a:bodyPr anchor="ctr" anchorCtr="0">
            <a:normAutofit/>
          </a:bodyPr>
          <a:lstStyle>
            <a:lvl1pPr algn="ctr">
              <a:defRPr sz="5400" b="1"/>
            </a:lvl1pPr>
          </a:lstStyle>
          <a:p>
            <a:r>
              <a:rPr lang="zh-CN" altLang="en-US" dirty="0" smtClean="0"/>
              <a:t>编辑标题</a:t>
            </a:r>
            <a:endParaRPr lang="en-US" dirty="0"/>
          </a:p>
        </p:txBody>
      </p:sp>
      <p:sp>
        <p:nvSpPr>
          <p:cNvPr id="3" name="Subtitle 2"/>
          <p:cNvSpPr>
            <a:spLocks noGrp="1"/>
          </p:cNvSpPr>
          <p:nvPr>
            <p:ph type="subTitle" idx="1"/>
          </p:nvPr>
        </p:nvSpPr>
        <p:spPr>
          <a:xfrm>
            <a:off x="6039061" y="5403428"/>
            <a:ext cx="6082254" cy="701868"/>
          </a:xfrm>
        </p:spPr>
        <p:txBody>
          <a:bodyPr anchor="ctr" anchorCtr="0"/>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84891" y="1843552"/>
            <a:ext cx="8022218" cy="1917654"/>
          </a:xfrm>
        </p:spPr>
        <p:txBody>
          <a:bodyPr anchor="b">
            <a:normAutofit/>
          </a:bodyPr>
          <a:lstStyle>
            <a:lvl1pPr algn="ctr">
              <a:defRPr sz="48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2084891" y="3890179"/>
            <a:ext cx="8022218" cy="1008449"/>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184178-5E95-48FE-8FA5-5746B779089E}" type="slidenum">
              <a:rPr lang="zh-CN" altLang="en-US" smtClean="0"/>
            </a:fld>
            <a:endParaRPr lang="zh-CN" altLang="en-US"/>
          </a:p>
        </p:txBody>
      </p:sp>
      <p:sp>
        <p:nvSpPr>
          <p:cNvPr id="9" name="文本框 8"/>
          <p:cNvSpPr txBox="1"/>
          <p:nvPr/>
        </p:nvSpPr>
        <p:spPr>
          <a:xfrm>
            <a:off x="2209800" y="3800971"/>
            <a:ext cx="8022218" cy="824400"/>
          </a:xfrm>
          <a:prstGeom prst="rect">
            <a:avLst/>
          </a:prstGeom>
          <a:blipFill dpi="0" rotWithShape="1">
            <a:blip r:embed="rId2"/>
            <a:srcRect/>
            <a:stretch>
              <a:fillRect t="-1000"/>
            </a:stretch>
          </a:blipFill>
        </p:spPr>
        <p:txBody>
          <a:bodyPr vert="horz" lIns="91440" tIns="45720" rIns="91440" bIns="45720" rtlCol="0" anchor="t" anchorCtr="0">
            <a:normAutofit/>
          </a:bodyPr>
          <a:lstStyle>
            <a:defPPr>
              <a:defRPr lang="zh-CN"/>
            </a:defPPr>
            <a:lvl1pPr marL="0" indent="0" algn="ctr" defTabSz="914400" eaLnBrk="1" latinLnBrk="0" hangingPunct="1">
              <a:lnSpc>
                <a:spcPct val="90000"/>
              </a:lnSpc>
              <a:spcBef>
                <a:spcPts val="1000"/>
              </a:spcBef>
              <a:spcAft>
                <a:spcPts val="0"/>
              </a:spcAft>
              <a:buClr>
                <a:schemeClr val="accent1">
                  <a:lumMod val="50000"/>
                </a:schemeClr>
              </a:buClr>
              <a:buFont typeface="Wingdings" panose="05000000000000000000" pitchFamily="2" charset="2"/>
              <a:buNone/>
              <a:defRPr sz="1600">
                <a:solidFill>
                  <a:schemeClr val="tx1">
                    <a:lumMod val="60000"/>
                    <a:lumOff val="40000"/>
                  </a:schemeClr>
                </a:solidFill>
                <a:latin typeface="+mn-lt"/>
                <a:ea typeface="+mn-ea"/>
              </a:defRPr>
            </a:lvl1pPr>
            <a:lvl2pPr indent="0" defTabSz="914400" eaLnBrk="1" latinLnBrk="0" hangingPunct="1">
              <a:lnSpc>
                <a:spcPct val="90000"/>
              </a:lnSpc>
              <a:spcBef>
                <a:spcPts val="500"/>
              </a:spcBef>
              <a:buNone/>
              <a:defRPr sz="2000">
                <a:solidFill>
                  <a:schemeClr val="tx1">
                    <a:tint val="75000"/>
                  </a:schemeClr>
                </a:solidFill>
                <a:latin typeface="+mn-lt"/>
                <a:ea typeface="+mn-ea"/>
              </a:defRPr>
            </a:lvl2pPr>
            <a:lvl3pPr indent="0" defTabSz="914400" eaLnBrk="1" latinLnBrk="0" hangingPunct="1">
              <a:lnSpc>
                <a:spcPct val="90000"/>
              </a:lnSpc>
              <a:spcBef>
                <a:spcPts val="500"/>
              </a:spcBef>
              <a:buNone/>
              <a:defRPr sz="1800">
                <a:solidFill>
                  <a:schemeClr val="tx1">
                    <a:tint val="75000"/>
                  </a:schemeClr>
                </a:solidFill>
                <a:latin typeface="+mn-lt"/>
                <a:ea typeface="+mn-ea"/>
              </a:defRPr>
            </a:lvl3pPr>
            <a:lvl4pPr indent="0" defTabSz="914400" eaLnBrk="1" latinLnBrk="0" hangingPunct="1">
              <a:lnSpc>
                <a:spcPct val="90000"/>
              </a:lnSpc>
              <a:spcBef>
                <a:spcPts val="500"/>
              </a:spcBef>
              <a:buNone/>
              <a:defRPr sz="1600">
                <a:solidFill>
                  <a:schemeClr val="tx1">
                    <a:tint val="75000"/>
                  </a:schemeClr>
                </a:solidFill>
                <a:latin typeface="+mn-lt"/>
                <a:ea typeface="+mn-ea"/>
              </a:defRPr>
            </a:lvl4pPr>
            <a:lvl5pPr indent="0" defTabSz="914400" eaLnBrk="1" latinLnBrk="0" hangingPunct="1">
              <a:lnSpc>
                <a:spcPct val="90000"/>
              </a:lnSpc>
              <a:spcBef>
                <a:spcPts val="500"/>
              </a:spcBef>
              <a:buNone/>
              <a:defRPr sz="1600">
                <a:solidFill>
                  <a:schemeClr val="tx1">
                    <a:tint val="75000"/>
                  </a:schemeClr>
                </a:solidFill>
                <a:latin typeface="+mn-lt"/>
                <a:ea typeface="+mn-ea"/>
              </a:defRPr>
            </a:lvl5pPr>
            <a:lvl6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6pPr>
            <a:lvl7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7pPr>
            <a:lvl8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8pPr>
            <a:lvl9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9pPr>
          </a:lstStyle>
          <a:p>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50304" y="2009099"/>
            <a:ext cx="4662191" cy="41251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689934" y="2009099"/>
            <a:ext cx="4662191" cy="41251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1095270"/>
            <a:ext cx="10515600" cy="595418"/>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9788" y="1751499"/>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839788" y="2469535"/>
            <a:ext cx="5157787" cy="372012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751499"/>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469535"/>
            <a:ext cx="5183188" cy="372012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p:nvGrpSpPr>
        <p:grpSpPr>
          <a:xfrm>
            <a:off x="3615085" y="948085"/>
            <a:ext cx="4961831" cy="4961831"/>
            <a:chOff x="3593148" y="948085"/>
            <a:chExt cx="4961831" cy="4961831"/>
          </a:xfrm>
        </p:grpSpPr>
        <p:sp>
          <p:nvSpPr>
            <p:cNvPr id="11" name="椭圆 2"/>
            <p:cNvSpPr>
              <a:spLocks noChangeArrowheads="1"/>
            </p:cNvSpPr>
            <p:nvPr/>
          </p:nvSpPr>
          <p:spPr bwMode="auto">
            <a:xfrm>
              <a:off x="3754015" y="1108952"/>
              <a:ext cx="4638007" cy="4640097"/>
            </a:xfrm>
            <a:prstGeom prst="ellipse">
              <a:avLst/>
            </a:prstGeom>
            <a:solidFill>
              <a:srgbClr val="FFC2E0"/>
            </a:solidFill>
            <a:ln w="3175" cmpd="sng">
              <a:solidFill>
                <a:srgbClr val="FF85C2"/>
              </a:solidFill>
              <a:round/>
            </a:ln>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endParaRPr lang="zh-CN" altLang="en-US">
                <a:solidFill>
                  <a:srgbClr val="FFFFFF"/>
                </a:solidFill>
              </a:endParaRPr>
            </a:p>
          </p:txBody>
        </p:sp>
        <p:sp>
          <p:nvSpPr>
            <p:cNvPr id="12" name="椭圆 3"/>
            <p:cNvSpPr>
              <a:spLocks noChangeArrowheads="1"/>
            </p:cNvSpPr>
            <p:nvPr/>
          </p:nvSpPr>
          <p:spPr bwMode="auto">
            <a:xfrm>
              <a:off x="3593148" y="948085"/>
              <a:ext cx="4961831" cy="4961831"/>
            </a:xfrm>
            <a:prstGeom prst="ellipse">
              <a:avLst/>
            </a:prstGeom>
            <a:noFill/>
            <a:ln w="3175" cmpd="sng">
              <a:solidFill>
                <a:srgbClr val="FF85C2"/>
              </a:solidFill>
              <a:prstDash val="sysDash"/>
              <a:round/>
            </a:ln>
            <a:extLst>
              <a:ext uri="{909E8E84-426E-40DD-AFC4-6F175D3DCCD1}">
                <a14:hiddenFill xmlns:a14="http://schemas.microsoft.com/office/drawing/2010/main">
                  <a:solidFill>
                    <a:srgbClr val="FFFFFF"/>
                  </a:solidFill>
                </a14:hiddenFill>
              </a:ext>
            </a:extLst>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endParaRPr lang="zh-CN" altLang="en-US">
                <a:solidFill>
                  <a:srgbClr val="FFFFFF"/>
                </a:solidFill>
              </a:endParaRPr>
            </a:p>
          </p:txBody>
        </p:sp>
      </p:grpSp>
      <p:sp>
        <p:nvSpPr>
          <p:cNvPr id="13" name="圆角矩形 4"/>
          <p:cNvSpPr>
            <a:spLocks noChangeArrowheads="1"/>
          </p:cNvSpPr>
          <p:nvPr/>
        </p:nvSpPr>
        <p:spPr bwMode="auto">
          <a:xfrm>
            <a:off x="3150239" y="2834625"/>
            <a:ext cx="5891522" cy="95894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normAutofit fontScale="75000" lnSpcReduction="20000"/>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endParaRPr lang="zh-CN" altLang="en-US" sz="6000" dirty="0">
              <a:solidFill>
                <a:srgbClr val="FFFFFF"/>
              </a:solidFill>
              <a:ea typeface="黑体" panose="02010609060101010101" pitchFamily="49" charset="-122"/>
            </a:endParaRPr>
          </a:p>
        </p:txBody>
      </p:sp>
      <p:sp>
        <p:nvSpPr>
          <p:cNvPr id="14" name="KSO_Shape"/>
          <p:cNvSpPr/>
          <p:nvPr/>
        </p:nvSpPr>
        <p:spPr bwMode="auto">
          <a:xfrm>
            <a:off x="5669805" y="4075605"/>
            <a:ext cx="1151144" cy="1391402"/>
          </a:xfrm>
          <a:custGeom>
            <a:avLst/>
            <a:gdLst>
              <a:gd name="T0" fmla="*/ 86328 w 968375"/>
              <a:gd name="T1" fmla="*/ 968447 h 1170887"/>
              <a:gd name="T2" fmla="*/ 416627 w 968375"/>
              <a:gd name="T3" fmla="*/ 1114654 h 1170887"/>
              <a:gd name="T4" fmla="*/ 743172 w 968375"/>
              <a:gd name="T5" fmla="*/ 975945 h 1170887"/>
              <a:gd name="T6" fmla="*/ 791966 w 968375"/>
              <a:gd name="T7" fmla="*/ 998438 h 1170887"/>
              <a:gd name="T8" fmla="*/ 416627 w 968375"/>
              <a:gd name="T9" fmla="*/ 1170887 h 1170887"/>
              <a:gd name="T10" fmla="*/ 33780 w 968375"/>
              <a:gd name="T11" fmla="*/ 990941 h 1170887"/>
              <a:gd name="T12" fmla="*/ 86328 w 968375"/>
              <a:gd name="T13" fmla="*/ 968447 h 1170887"/>
              <a:gd name="T14" fmla="*/ 870787 w 968375"/>
              <a:gd name="T15" fmla="*/ 619801 h 1170887"/>
              <a:gd name="T16" fmla="*/ 968375 w 968375"/>
              <a:gd name="T17" fmla="*/ 739765 h 1170887"/>
              <a:gd name="T18" fmla="*/ 844513 w 968375"/>
              <a:gd name="T19" fmla="*/ 863478 h 1170887"/>
              <a:gd name="T20" fmla="*/ 799473 w 968375"/>
              <a:gd name="T21" fmla="*/ 855981 h 1170887"/>
              <a:gd name="T22" fmla="*/ 829500 w 968375"/>
              <a:gd name="T23" fmla="*/ 807245 h 1170887"/>
              <a:gd name="T24" fmla="*/ 844513 w 968375"/>
              <a:gd name="T25" fmla="*/ 810994 h 1170887"/>
              <a:gd name="T26" fmla="*/ 912074 w 968375"/>
              <a:gd name="T27" fmla="*/ 739765 h 1170887"/>
              <a:gd name="T28" fmla="*/ 867034 w 968375"/>
              <a:gd name="T29" fmla="*/ 676034 h 1170887"/>
              <a:gd name="T30" fmla="*/ 870787 w 968375"/>
              <a:gd name="T31" fmla="*/ 619801 h 1170887"/>
              <a:gd name="T32" fmla="*/ 821993 w 968375"/>
              <a:gd name="T33" fmla="*/ 537325 h 1170887"/>
              <a:gd name="T34" fmla="*/ 829500 w 968375"/>
              <a:gd name="T35" fmla="*/ 612303 h 1170887"/>
              <a:gd name="T36" fmla="*/ 416627 w 968375"/>
              <a:gd name="T37" fmla="*/ 1024681 h 1170887"/>
              <a:gd name="T38" fmla="*/ 0 w 968375"/>
              <a:gd name="T39" fmla="*/ 612303 h 1170887"/>
              <a:gd name="T40" fmla="*/ 7507 w 968375"/>
              <a:gd name="T41" fmla="*/ 544823 h 1170887"/>
              <a:gd name="T42" fmla="*/ 416627 w 968375"/>
              <a:gd name="T43" fmla="*/ 758510 h 1170887"/>
              <a:gd name="T44" fmla="*/ 821993 w 968375"/>
              <a:gd name="T45" fmla="*/ 544823 h 1170887"/>
              <a:gd name="T46" fmla="*/ 821993 w 968375"/>
              <a:gd name="T47" fmla="*/ 537325 h 1170887"/>
              <a:gd name="T48" fmla="*/ 416627 w 968375"/>
              <a:gd name="T49" fmla="*/ 372374 h 1170887"/>
              <a:gd name="T50" fmla="*/ 776952 w 968375"/>
              <a:gd name="T51" fmla="*/ 544823 h 1170887"/>
              <a:gd name="T52" fmla="*/ 773199 w 968375"/>
              <a:gd name="T53" fmla="*/ 571065 h 1170887"/>
              <a:gd name="T54" fmla="*/ 416627 w 968375"/>
              <a:gd name="T55" fmla="*/ 451101 h 1170887"/>
              <a:gd name="T56" fmla="*/ 56301 w 968375"/>
              <a:gd name="T57" fmla="*/ 571065 h 1170887"/>
              <a:gd name="T58" fmla="*/ 52547 w 968375"/>
              <a:gd name="T59" fmla="*/ 544823 h 1170887"/>
              <a:gd name="T60" fmla="*/ 416627 w 968375"/>
              <a:gd name="T61" fmla="*/ 372374 h 1170887"/>
              <a:gd name="T62" fmla="*/ 543902 w 968375"/>
              <a:gd name="T63" fmla="*/ 62096 h 1170887"/>
              <a:gd name="T64" fmla="*/ 554238 w 968375"/>
              <a:gd name="T65" fmla="*/ 372576 h 1170887"/>
              <a:gd name="T66" fmla="*/ 543902 w 968375"/>
              <a:gd name="T67" fmla="*/ 62096 h 1170887"/>
              <a:gd name="T68" fmla="*/ 275155 w 968375"/>
              <a:gd name="T69" fmla="*/ 41398 h 1170887"/>
              <a:gd name="T70" fmla="*/ 285491 w 968375"/>
              <a:gd name="T71" fmla="*/ 351878 h 1170887"/>
              <a:gd name="T72" fmla="*/ 275155 w 968375"/>
              <a:gd name="T73" fmla="*/ 41398 h 1170887"/>
              <a:gd name="T74" fmla="*/ 409528 w 968375"/>
              <a:gd name="T75" fmla="*/ 0 h 1170887"/>
              <a:gd name="T76" fmla="*/ 419865 w 968375"/>
              <a:gd name="T77" fmla="*/ 310480 h 1170887"/>
              <a:gd name="T78" fmla="*/ 409528 w 968375"/>
              <a:gd name="T79" fmla="*/ 0 h 1170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F85C2"/>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2" name="Title 1"/>
          <p:cNvSpPr>
            <a:spLocks noGrp="1"/>
          </p:cNvSpPr>
          <p:nvPr>
            <p:ph type="title" hasCustomPrompt="1"/>
          </p:nvPr>
        </p:nvSpPr>
        <p:spPr>
          <a:xfrm>
            <a:off x="3754014" y="2834624"/>
            <a:ext cx="4638007" cy="958939"/>
          </a:xfrm>
        </p:spPr>
        <p:txBody>
          <a:bodyPr>
            <a:normAutofit/>
          </a:bodyPr>
          <a:lstStyle>
            <a:lvl1pPr algn="ctr">
              <a:defRPr>
                <a:solidFill>
                  <a:schemeClr val="bg1"/>
                </a:solidFill>
              </a:defRPr>
            </a:lvl1pPr>
          </a:lstStyle>
          <a:p>
            <a:r>
              <a:rPr lang="zh-CN" altLang="en-US" dirty="0" smtClean="0"/>
              <a:t>编辑标题</a:t>
            </a:r>
            <a:endParaRPr lang="en-US" dirty="0"/>
          </a:p>
        </p:txBody>
      </p:sp>
      <p:sp>
        <p:nvSpPr>
          <p:cNvPr id="3" name="Date Placeholder 2"/>
          <p:cNvSpPr>
            <a:spLocks noGrp="1"/>
          </p:cNvSpPr>
          <p:nvPr>
            <p:ph type="dt" sz="half" idx="10"/>
          </p:nvPr>
        </p:nvSpPr>
        <p:spPr/>
        <p:txBody>
          <a:bodyPr>
            <a:normAutofit/>
          </a:bodyPr>
          <a:lstStyle/>
          <a:p>
            <a:fld id="{B1ABD5F9-081B-4062-9F80-0E315FE959E4}" type="datetimeFigureOut">
              <a:rPr lang="zh-CN" altLang="en-US" smtClean="0"/>
            </a:fld>
            <a:endParaRPr lang="zh-CN" altLang="en-US"/>
          </a:p>
        </p:txBody>
      </p:sp>
      <p:sp>
        <p:nvSpPr>
          <p:cNvPr id="4" name="Footer Placeholder 3"/>
          <p:cNvSpPr>
            <a:spLocks noGrp="1"/>
          </p:cNvSpPr>
          <p:nvPr>
            <p:ph type="ftr" sz="quarter" idx="11"/>
          </p:nvPr>
        </p:nvSpPr>
        <p:spPr/>
        <p:txBody>
          <a:bodyPr>
            <a:normAutofit/>
          </a:bodyPr>
          <a:lstStyle/>
          <a:p>
            <a:endParaRPr lang="zh-CN" altLang="en-US"/>
          </a:p>
        </p:txBody>
      </p:sp>
      <p:sp>
        <p:nvSpPr>
          <p:cNvPr id="5" name="Slide Number Placeholder 4"/>
          <p:cNvSpPr>
            <a:spLocks noGrp="1"/>
          </p:cNvSpPr>
          <p:nvPr>
            <p:ph type="sldNum" sz="quarter" idx="12"/>
          </p:nvPr>
        </p:nvSpPr>
        <p:spPr/>
        <p:txBody>
          <a:bodyPr>
            <a:normAutofit/>
          </a:bodyPr>
          <a:lstStyle/>
          <a:p>
            <a:fld id="{FE184178-5E95-48FE-8FA5-5746B779089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 name="矩形 9"/>
          <p:cNvSpPr>
            <a:spLocks noChangeArrowheads="1"/>
          </p:cNvSpPr>
          <p:nvPr/>
        </p:nvSpPr>
        <p:spPr bwMode="auto">
          <a:xfrm>
            <a:off x="0" y="83126"/>
            <a:ext cx="12192000" cy="67748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endParaRPr lang="zh-CN" altLang="en-US">
              <a:solidFill>
                <a:srgbClr val="FFFFFF"/>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Date Placeholder 4"/>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10329706" y="1055077"/>
            <a:ext cx="1024094" cy="5121886"/>
          </a:xfrm>
        </p:spPr>
        <p:txBody>
          <a:bodyPr vert="eaVert"/>
          <a:lstStyle>
            <a:lvl1pPr algn="l">
              <a:defRPr/>
            </a:lvl1pPr>
          </a:lstStyle>
          <a:p>
            <a:r>
              <a:rPr lang="zh-CN" altLang="en-US" dirty="0" smtClean="0"/>
              <a:t>编辑标题</a:t>
            </a:r>
            <a:endParaRPr lang="en-US" dirty="0"/>
          </a:p>
        </p:txBody>
      </p:sp>
      <p:sp>
        <p:nvSpPr>
          <p:cNvPr id="3" name="Vertical Text Placeholder 2"/>
          <p:cNvSpPr>
            <a:spLocks noGrp="1"/>
          </p:cNvSpPr>
          <p:nvPr>
            <p:ph type="body" orient="vert" idx="1"/>
          </p:nvPr>
        </p:nvSpPr>
        <p:spPr>
          <a:xfrm>
            <a:off x="838199" y="1055077"/>
            <a:ext cx="9411119" cy="5121886"/>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ABD5F9-081B-4062-9F80-0E315FE959E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184178-5E95-48FE-8FA5-5746B779089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3.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
            <a:ext cx="12192000" cy="3878317"/>
          </a:xfrm>
          <a:prstGeom prst="rect">
            <a:avLst/>
          </a:prstGeom>
        </p:spPr>
      </p:pic>
      <p:sp>
        <p:nvSpPr>
          <p:cNvPr id="2" name="Title Placeholder 1"/>
          <p:cNvSpPr>
            <a:spLocks noGrp="1"/>
          </p:cNvSpPr>
          <p:nvPr>
            <p:ph type="title"/>
            <p:custDataLst>
              <p:tags r:id="rId12"/>
            </p:custDataLst>
          </p:nvPr>
        </p:nvSpPr>
        <p:spPr>
          <a:xfrm>
            <a:off x="838200" y="1092203"/>
            <a:ext cx="10515600" cy="674688"/>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B1ABD5F9-081B-4062-9F80-0E315FE959E4}"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FE184178-5E95-48FE-8FA5-5746B779089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r" defTabSz="914400" rtl="0" eaLnBrk="1" latinLnBrk="0" hangingPunct="1">
        <a:lnSpc>
          <a:spcPct val="90000"/>
        </a:lnSpc>
        <a:spcBef>
          <a:spcPct val="0"/>
        </a:spcBef>
        <a:buNone/>
        <a:defRPr sz="3600" kern="1200">
          <a:gradFill>
            <a:gsLst>
              <a:gs pos="100000">
                <a:schemeClr val="accent2">
                  <a:lumMod val="75000"/>
                </a:schemeClr>
              </a:gs>
              <a:gs pos="60000">
                <a:schemeClr val="accent1"/>
              </a:gs>
              <a:gs pos="0">
                <a:schemeClr val="accent3"/>
              </a:gs>
            </a:gsLst>
            <a:path path="circle">
              <a:fillToRect l="50000" t="50000" r="50000" b="50000"/>
            </a:path>
          </a:gra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1">
            <a:lumMod val="50000"/>
          </a:schemeClr>
        </a:buClr>
        <a:buFont typeface="Wingdings" panose="05000000000000000000" pitchFamily="2" charset="2"/>
        <a:buChar char="n"/>
        <a:defRPr sz="2400" kern="1200">
          <a:solidFill>
            <a:schemeClr val="accent1">
              <a:lumMod val="75000"/>
            </a:schemeClr>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a:xfrm>
            <a:off x="550545" y="1534795"/>
            <a:ext cx="11254105" cy="2455545"/>
          </a:xfrm>
        </p:spPr>
        <p:txBody>
          <a:bodyPr>
            <a:normAutofit/>
          </a:bodyPr>
          <a:lstStyle/>
          <a:p>
            <a:r>
              <a:rPr lang="zh-CN" altLang="en-US" sz="3600" dirty="0">
                <a:solidFill>
                  <a:schemeClr val="tx2">
                    <a:lumMod val="50000"/>
                  </a:schemeClr>
                </a:solidFill>
              </a:rPr>
              <a:t>基于生活化器材开发的物理课后实验研究</a:t>
            </a:r>
            <a:br>
              <a:rPr lang="zh-CN" altLang="en-US" sz="3600" dirty="0">
                <a:solidFill>
                  <a:schemeClr val="tx2">
                    <a:lumMod val="50000"/>
                  </a:schemeClr>
                </a:solidFill>
              </a:rPr>
            </a:br>
            <a:br>
              <a:rPr lang="zh-CN" altLang="en-US" sz="3600" dirty="0">
                <a:solidFill>
                  <a:schemeClr val="tx2">
                    <a:lumMod val="50000"/>
                  </a:schemeClr>
                </a:solidFill>
              </a:rPr>
            </a:br>
            <a:r>
              <a:rPr lang="zh-CN" altLang="en-US" sz="6000" dirty="0">
                <a:solidFill>
                  <a:schemeClr val="tx2">
                    <a:lumMod val="50000"/>
                  </a:schemeClr>
                </a:solidFill>
              </a:rPr>
              <a:t>开题报告</a:t>
            </a:r>
            <a:r>
              <a:rPr lang="zh-CN" altLang="en-US" sz="3600" dirty="0">
                <a:solidFill>
                  <a:schemeClr val="tx2">
                    <a:lumMod val="50000"/>
                  </a:schemeClr>
                </a:solidFill>
              </a:rPr>
              <a:t> </a:t>
            </a:r>
            <a:endParaRPr lang="zh-CN" altLang="en-US" sz="3600" dirty="0">
              <a:solidFill>
                <a:schemeClr val="tx2">
                  <a:lumMod val="50000"/>
                </a:schemeClr>
              </a:solidFill>
            </a:endParaRPr>
          </a:p>
        </p:txBody>
      </p:sp>
      <p:sp>
        <p:nvSpPr>
          <p:cNvPr id="5" name="副标题 4"/>
          <p:cNvSpPr>
            <a:spLocks noGrp="1"/>
          </p:cNvSpPr>
          <p:nvPr>
            <p:ph type="subTitle" idx="1"/>
            <p:custDataLst>
              <p:tags r:id="rId2"/>
            </p:custDataLst>
          </p:nvPr>
        </p:nvSpPr>
        <p:spPr/>
        <p:txBody>
          <a:bodyPr>
            <a:normAutofit lnSpcReduction="20000"/>
          </a:bodyPr>
          <a:lstStyle/>
          <a:p>
            <a:r>
              <a:rPr lang="en-US" altLang="zh-CN" dirty="0"/>
              <a:t> </a:t>
            </a:r>
            <a:r>
              <a:rPr lang="zh-CN" altLang="en-US" dirty="0"/>
              <a:t>常州市正衡中学天宁分校</a:t>
            </a:r>
            <a:r>
              <a:rPr lang="en-US" altLang="zh-CN" dirty="0"/>
              <a:t>  </a:t>
            </a:r>
            <a:r>
              <a:rPr lang="zh-CN" altLang="zh-CN" dirty="0"/>
              <a:t>王丽</a:t>
            </a:r>
            <a:endParaRPr lang="zh-CN" altLang="zh-CN" dirty="0"/>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092200"/>
            <a:ext cx="5914390" cy="675005"/>
          </a:xfrm>
        </p:spPr>
        <p:txBody>
          <a:bodyPr>
            <a:normAutofit/>
          </a:bodyPr>
          <a:p>
            <a:r>
              <a:rPr lang="zh-CN" altLang="en-US"/>
              <a:t>九、完成课题的可行性分析</a:t>
            </a:r>
            <a:endParaRPr lang="zh-CN" altLang="en-US"/>
          </a:p>
        </p:txBody>
      </p:sp>
      <p:sp>
        <p:nvSpPr>
          <p:cNvPr id="3" name="内容占位符 2"/>
          <p:cNvSpPr>
            <a:spLocks noGrp="1"/>
          </p:cNvSpPr>
          <p:nvPr>
            <p:ph idx="1"/>
          </p:nvPr>
        </p:nvSpPr>
        <p:spPr>
          <a:xfrm>
            <a:off x="838200" y="1825625"/>
            <a:ext cx="10515600" cy="2455545"/>
          </a:xfrm>
        </p:spPr>
        <p:txBody>
          <a:bodyPr>
            <a:noAutofit/>
          </a:bodyPr>
          <a:p>
            <a:pPr>
              <a:lnSpc>
                <a:spcPct val="130000"/>
              </a:lnSpc>
              <a:spcBef>
                <a:spcPts val="1000"/>
              </a:spcBef>
              <a:spcAft>
                <a:spcPts val="0"/>
              </a:spcAft>
            </a:pPr>
            <a:r>
              <a:rPr lang="zh-CN" altLang="en-US" sz="1700" dirty="0">
                <a:latin typeface="宋体" panose="02010600030101010101" pitchFamily="2" charset="-122"/>
                <a:ea typeface="宋体" panose="02010600030101010101" pitchFamily="2" charset="-122"/>
              </a:rPr>
              <a:t>本课题组成员由6名来自教学一线的老中青教师构成，其中研究生学历一人，大学本科学历4人，中小学一级教师三名。本课题组中3人是校级课题《初中物理课堂教学中的研究性学习研究》的核心成员。这是一支积极进取、具有较高业务素质、较强科研意识和科研能力的一线教师队伍。</a:t>
            </a:r>
            <a:endParaRPr lang="zh-CN" altLang="en-US" sz="1700" dirty="0">
              <a:latin typeface="宋体" panose="02010600030101010101" pitchFamily="2" charset="-122"/>
              <a:ea typeface="宋体" panose="02010600030101010101" pitchFamily="2" charset="-122"/>
            </a:endParaRPr>
          </a:p>
          <a:p>
            <a:pPr>
              <a:lnSpc>
                <a:spcPct val="130000"/>
              </a:lnSpc>
              <a:spcBef>
                <a:spcPts val="1000"/>
              </a:spcBef>
              <a:spcAft>
                <a:spcPts val="0"/>
              </a:spcAft>
            </a:pPr>
            <a:r>
              <a:rPr lang="zh-CN" altLang="en-US" sz="1700" dirty="0">
                <a:latin typeface="宋体" panose="02010600030101010101" pitchFamily="2" charset="-122"/>
                <a:ea typeface="宋体" panose="02010600030101010101" pitchFamily="2" charset="-122"/>
              </a:rPr>
              <a:t>1.我校以教育教学科研为先导，各项研究都科学化，规范化。作为我校优秀教研组，每一位教师都积极参与课题，并希望研究成果和经验为教学更好的服务。这些为本课题的研究打下了扎实的基础。</a:t>
            </a:r>
            <a:endParaRPr lang="zh-CN" altLang="en-US" sz="1700" dirty="0">
              <a:latin typeface="宋体" panose="02010600030101010101" pitchFamily="2" charset="-122"/>
              <a:ea typeface="宋体" panose="02010600030101010101" pitchFamily="2" charset="-122"/>
            </a:endParaRPr>
          </a:p>
          <a:p>
            <a:pPr>
              <a:lnSpc>
                <a:spcPct val="130000"/>
              </a:lnSpc>
              <a:spcBef>
                <a:spcPts val="1000"/>
              </a:spcBef>
              <a:spcAft>
                <a:spcPts val="0"/>
              </a:spcAft>
            </a:pPr>
            <a:r>
              <a:rPr lang="zh-CN" altLang="en-US" sz="1700" dirty="0">
                <a:latin typeface="宋体" panose="02010600030101010101" pitchFamily="2" charset="-122"/>
                <a:ea typeface="宋体" panose="02010600030101010101" pitchFamily="2" charset="-122"/>
              </a:rPr>
              <a:t>2.课题研究的组织管理。本课题在学校的监管下，利用学校固定每周五教研活动时间，保证有效的理论学习时间，并按照课题计划，定期做总结交流。</a:t>
            </a:r>
            <a:endParaRPr lang="zh-CN" altLang="en-US" sz="1700" dirty="0">
              <a:latin typeface="宋体" panose="02010600030101010101" pitchFamily="2" charset="-122"/>
              <a:ea typeface="宋体" panose="02010600030101010101" pitchFamily="2" charset="-122"/>
            </a:endParaRPr>
          </a:p>
          <a:p>
            <a:pPr>
              <a:lnSpc>
                <a:spcPct val="130000"/>
              </a:lnSpc>
              <a:spcBef>
                <a:spcPts val="1000"/>
              </a:spcBef>
              <a:spcAft>
                <a:spcPts val="0"/>
              </a:spcAft>
            </a:pPr>
            <a:r>
              <a:rPr lang="zh-CN" altLang="en-US" sz="1700" dirty="0">
                <a:latin typeface="宋体" panose="02010600030101010101" pitchFamily="2" charset="-122"/>
                <a:ea typeface="宋体" panose="02010600030101010101" pitchFamily="2" charset="-122"/>
              </a:rPr>
              <a:t>3.坚持理论学习，组织教师进行研讨，不断提高研究者的理论水平和研究能力。定期开展课题组活动，有教科室负责组织管理，使研究活动制度化和专题化。</a:t>
            </a:r>
            <a:endParaRPr lang="zh-CN" altLang="en-US" sz="1700" dirty="0">
              <a:latin typeface="宋体" panose="02010600030101010101" pitchFamily="2" charset="-122"/>
              <a:ea typeface="宋体" panose="02010600030101010101" pitchFamily="2" charset="-122"/>
            </a:endParaRPr>
          </a:p>
          <a:p>
            <a:pPr>
              <a:lnSpc>
                <a:spcPct val="130000"/>
              </a:lnSpc>
              <a:spcBef>
                <a:spcPts val="1000"/>
              </a:spcBef>
              <a:spcAft>
                <a:spcPts val="0"/>
              </a:spcAft>
            </a:pPr>
            <a:r>
              <a:rPr lang="zh-CN" altLang="en-US" sz="1700" dirty="0">
                <a:latin typeface="宋体" panose="02010600030101010101" pitchFamily="2" charset="-122"/>
                <a:ea typeface="宋体" panose="02010600030101010101" pitchFamily="2" charset="-122"/>
              </a:rPr>
              <a:t>本课题的研究得到了课题组成员的积极响应，学校也给予大力支持，因而课题组能在时间、设备、资料查阅等方面得到切实的保证，从而能按时完成研究任务。</a:t>
            </a:r>
            <a:endParaRPr lang="zh-CN" altLang="en-US" sz="1700"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092200"/>
            <a:ext cx="4199255" cy="675005"/>
          </a:xfrm>
        </p:spPr>
        <p:txBody>
          <a:bodyPr>
            <a:normAutofit/>
          </a:bodyPr>
          <a:p>
            <a:r>
              <a:rPr lang="zh-CN" altLang="en-US"/>
              <a:t>十、预期研究成果</a:t>
            </a:r>
            <a:endParaRPr lang="zh-CN" altLang="en-US"/>
          </a:p>
        </p:txBody>
      </p:sp>
      <p:graphicFrame>
        <p:nvGraphicFramePr>
          <p:cNvPr id="6" name="表格 5"/>
          <p:cNvGraphicFramePr/>
          <p:nvPr>
            <p:custDataLst>
              <p:tags r:id="rId1"/>
            </p:custDataLst>
          </p:nvPr>
        </p:nvGraphicFramePr>
        <p:xfrm>
          <a:off x="1415415" y="1797050"/>
          <a:ext cx="8226425" cy="4408805"/>
        </p:xfrm>
        <a:graphic>
          <a:graphicData uri="http://schemas.openxmlformats.org/drawingml/2006/table">
            <a:tbl>
              <a:tblPr firstRow="1" bandRow="1"/>
              <a:tblGrid>
                <a:gridCol w="1021715"/>
                <a:gridCol w="3320415"/>
                <a:gridCol w="1569720"/>
                <a:gridCol w="1451610"/>
                <a:gridCol w="862965"/>
              </a:tblGrid>
              <a:tr h="480695">
                <a:tc>
                  <a:txBody>
                    <a:bodyPr/>
                    <a:p>
                      <a:pPr indent="0">
                        <a:buNone/>
                      </a:pPr>
                      <a:endParaRPr lang="en-US" altLang="en-US" sz="1400" b="1">
                        <a:solidFill>
                          <a:srgbClr val="FF6238"/>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0">
                          <a:solidFill>
                            <a:srgbClr val="FF6238"/>
                          </a:solidFill>
                          <a:latin typeface="宋体" panose="02010600030101010101" pitchFamily="2" charset="-122"/>
                          <a:ea typeface="宋体" panose="02010600030101010101" pitchFamily="2" charset="-122"/>
                          <a:cs typeface="宋体" panose="02010600030101010101" pitchFamily="2" charset="-122"/>
                        </a:rPr>
                        <a:t>成果名称</a:t>
                      </a:r>
                      <a:endParaRPr lang="en-US" altLang="en-US" sz="1400" b="0">
                        <a:solidFill>
                          <a:srgbClr val="FF6238"/>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0">
                          <a:solidFill>
                            <a:srgbClr val="FF6238"/>
                          </a:solidFill>
                          <a:latin typeface="宋体" panose="02010600030101010101" pitchFamily="2" charset="-122"/>
                          <a:ea typeface="宋体" panose="02010600030101010101" pitchFamily="2" charset="-122"/>
                          <a:cs typeface="宋体" panose="02010600030101010101" pitchFamily="2" charset="-122"/>
                        </a:rPr>
                        <a:t>成果形式</a:t>
                      </a:r>
                      <a:endParaRPr lang="en-US" altLang="en-US" sz="1400" b="0">
                        <a:solidFill>
                          <a:srgbClr val="FF6238"/>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0">
                          <a:solidFill>
                            <a:srgbClr val="FF6238"/>
                          </a:solidFill>
                          <a:latin typeface="宋体" panose="02010600030101010101" pitchFamily="2" charset="-122"/>
                          <a:ea typeface="宋体" panose="02010600030101010101" pitchFamily="2" charset="-122"/>
                          <a:cs typeface="宋体" panose="02010600030101010101" pitchFamily="2" charset="-122"/>
                        </a:rPr>
                        <a:t>完成时间</a:t>
                      </a:r>
                      <a:endParaRPr lang="en-US" altLang="en-US" sz="1400" b="0">
                        <a:solidFill>
                          <a:srgbClr val="FF6238"/>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0">
                          <a:solidFill>
                            <a:srgbClr val="FF6238"/>
                          </a:solidFill>
                          <a:latin typeface="宋体" panose="02010600030101010101" pitchFamily="2" charset="-122"/>
                          <a:ea typeface="宋体" panose="02010600030101010101" pitchFamily="2" charset="-122"/>
                          <a:cs typeface="宋体" panose="02010600030101010101" pitchFamily="2" charset="-122"/>
                        </a:rPr>
                        <a:t>负责人</a:t>
                      </a:r>
                      <a:endParaRPr lang="en-US" altLang="en-US" sz="1400" b="0">
                        <a:solidFill>
                          <a:srgbClr val="FF6238"/>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48640">
                <a:tc rowSpan="4">
                  <a:txBody>
                    <a:bodyPr/>
                    <a:p>
                      <a:pPr indent="0">
                        <a:buNone/>
                      </a:pPr>
                      <a:r>
                        <a:rPr lang="en-US" sz="1400" b="1">
                          <a:solidFill>
                            <a:srgbClr val="FF6238"/>
                          </a:solidFill>
                          <a:latin typeface="宋体" panose="02010600030101010101" pitchFamily="2" charset="-122"/>
                          <a:ea typeface="宋体" panose="02010600030101010101" pitchFamily="2" charset="-122"/>
                          <a:cs typeface="宋体" panose="02010600030101010101" pitchFamily="2" charset="-122"/>
                        </a:rPr>
                        <a:t>阶段成果（限5项）</a:t>
                      </a:r>
                      <a:endParaRPr lang="en-US" altLang="en-US" sz="1400" b="1">
                        <a:solidFill>
                          <a:srgbClr val="FF6238"/>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初中物理课后实验板块分类</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分析报告</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2022.4-8</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王丽</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14350">
                <a:tc vMerge="1">
                  <a:tcPr>
                    <a:lnL w="9525">
                      <a:solidFill>
                        <a:srgbClr val="FF6238"/>
                      </a:solidFill>
                      <a:prstDash val="sysDash"/>
                    </a:lnL>
                    <a:lnR w="9525">
                      <a:solidFill>
                        <a:srgbClr val="FF6238"/>
                      </a:solidFill>
                      <a:prstDash val="sysDash"/>
                    </a:lnR>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基于生活化器材选择的研究</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论文</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2022.8</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何华</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32130">
                <a:tc vMerge="1">
                  <a:tcPr>
                    <a:lnL w="9525">
                      <a:solidFill>
                        <a:srgbClr val="FF6238"/>
                      </a:solidFill>
                      <a:prstDash val="sysDash"/>
                    </a:lnL>
                    <a:lnR w="9525">
                      <a:solidFill>
                        <a:srgbClr val="FF6238"/>
                      </a:solidFill>
                      <a:prstDash val="sysDash"/>
                    </a:lnR>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物理课后实验内容选择的研究</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论文</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2022.8</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陈志亚</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14985">
                <a:tc vMerge="1">
                  <a:tcPr>
                    <a:lnL w="9525">
                      <a:solidFill>
                        <a:srgbClr val="FF6238"/>
                      </a:solidFill>
                      <a:prstDash val="sysDash"/>
                    </a:lnL>
                    <a:lnR w="9525">
                      <a:solidFill>
                        <a:srgbClr val="FF6238"/>
                      </a:solidFill>
                      <a:prstDash val="sysDash"/>
                    </a:lnR>
                    <a:lnB w="9525">
                      <a:solidFill>
                        <a:srgbClr val="FF6238"/>
                      </a:solidFill>
                      <a:prstDash val="sysDash"/>
                    </a:lnB>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物理课后实验指导手册的有效性研究</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论文</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2022.8</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赵卉露</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651510">
                <a:tc rowSpan="3">
                  <a:txBody>
                    <a:bodyPr/>
                    <a:p>
                      <a:pPr indent="0">
                        <a:buNone/>
                      </a:pPr>
                      <a:r>
                        <a:rPr lang="en-US" sz="1400" b="1">
                          <a:solidFill>
                            <a:srgbClr val="FF6238"/>
                          </a:solidFill>
                          <a:latin typeface="宋体" panose="02010600030101010101" pitchFamily="2" charset="-122"/>
                          <a:ea typeface="宋体" panose="02010600030101010101" pitchFamily="2" charset="-122"/>
                          <a:cs typeface="宋体" panose="02010600030101010101" pitchFamily="2" charset="-122"/>
                        </a:rPr>
                        <a:t>最终成果（限3项，其中必含研究报告）</a:t>
                      </a:r>
                      <a:endParaRPr lang="en-US" altLang="en-US" sz="1400" b="1">
                        <a:solidFill>
                          <a:srgbClr val="FF6238"/>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课题研究结题报告</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报告</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2023.9-12</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王丽</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652145">
                <a:tc vMerge="1">
                  <a:tcPr>
                    <a:lnL w="9525">
                      <a:solidFill>
                        <a:srgbClr val="FF6238"/>
                      </a:solidFill>
                      <a:prstDash val="sysDash"/>
                    </a:lnL>
                    <a:lnR w="9525">
                      <a:solidFill>
                        <a:srgbClr val="FF6238"/>
                      </a:solidFill>
                      <a:prstDash val="sysDash"/>
                    </a:lnR>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物理课后实验的指导手册</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手册</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2021.9-2023.9</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全体成员</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14350">
                <a:tc vMerge="1">
                  <a:tcPr>
                    <a:lnL w="9525">
                      <a:solidFill>
                        <a:srgbClr val="FF6238"/>
                      </a:solidFill>
                      <a:prstDash val="sysDash"/>
                    </a:lnL>
                    <a:lnR w="9525">
                      <a:solidFill>
                        <a:srgbClr val="FF6238"/>
                      </a:solidFill>
                      <a:prstDash val="sysDash"/>
                    </a:lnR>
                    <a:lnB w="9525">
                      <a:solidFill>
                        <a:srgbClr val="FF6238"/>
                      </a:solidFill>
                      <a:prstDash val="sysDash"/>
                    </a:lnB>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教师论文</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论文</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2023.9-12</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buNone/>
                      </a:pPr>
                      <a:r>
                        <a:rPr lang="en-US" sz="1400" b="1">
                          <a:solidFill>
                            <a:srgbClr val="404040"/>
                          </a:solidFill>
                          <a:latin typeface="宋体" panose="02010600030101010101" pitchFamily="2" charset="-122"/>
                          <a:ea typeface="宋体" panose="02010600030101010101" pitchFamily="2" charset="-122"/>
                          <a:cs typeface="宋体" panose="02010600030101010101" pitchFamily="2" charset="-122"/>
                        </a:rPr>
                        <a:t>全体成员</a:t>
                      </a:r>
                      <a:endParaRPr lang="en-US" altLang="en-US" sz="14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bl>
          </a:graphicData>
        </a:graphic>
      </p:graphicFrame>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custDataLst>
              <p:tags r:id="rId1"/>
            </p:custDataLst>
          </p:nvPr>
        </p:nvGrpSpPr>
        <p:grpSpPr>
          <a:xfrm>
            <a:off x="245187" y="1825625"/>
            <a:ext cx="593013" cy="678963"/>
            <a:chOff x="922338" y="1619704"/>
            <a:chExt cx="654050" cy="748846"/>
          </a:xfrm>
        </p:grpSpPr>
        <p:sp>
          <p:nvSpPr>
            <p:cNvPr id="4" name="椭圆 3"/>
            <p:cNvSpPr/>
            <p:nvPr>
              <p:custDataLst>
                <p:tags r:id="rId2"/>
              </p:custDataLst>
            </p:nvPr>
          </p:nvSpPr>
          <p:spPr>
            <a:xfrm>
              <a:off x="922338" y="1930400"/>
              <a:ext cx="438150" cy="43815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5000" lnSpcReduction="20000"/>
            </a:bodyPr>
            <a:lstStyle/>
            <a:p>
              <a:pPr algn="ctr"/>
              <a:endParaRPr lang="zh-CN" altLang="en-US"/>
            </a:p>
          </p:txBody>
        </p:sp>
        <p:sp>
          <p:nvSpPr>
            <p:cNvPr id="8" name="椭圆 7"/>
            <p:cNvSpPr/>
            <p:nvPr>
              <p:custDataLst>
                <p:tags r:id="rId3"/>
              </p:custDataLst>
            </p:nvPr>
          </p:nvSpPr>
          <p:spPr>
            <a:xfrm>
              <a:off x="1360488" y="1619704"/>
              <a:ext cx="215900" cy="215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
        <p:nvSpPr>
          <p:cNvPr id="7" name="标题 6"/>
          <p:cNvSpPr>
            <a:spLocks noGrp="1"/>
          </p:cNvSpPr>
          <p:nvPr>
            <p:ph type="title"/>
            <p:custDataLst>
              <p:tags r:id="rId4"/>
            </p:custDataLst>
          </p:nvPr>
        </p:nvSpPr>
        <p:spPr>
          <a:xfrm>
            <a:off x="838200" y="1092200"/>
            <a:ext cx="2828925" cy="675005"/>
          </a:xfrm>
        </p:spPr>
        <p:txBody>
          <a:bodyPr>
            <a:normAutofit fontScale="90000"/>
          </a:bodyPr>
          <a:lstStyle/>
          <a:p>
            <a:r>
              <a:rPr lang="zh-CN" altLang="en-US" dirty="0"/>
              <a:t>一、核心概念</a:t>
            </a:r>
            <a:endParaRPr lang="zh-CN" altLang="en-US" dirty="0"/>
          </a:p>
        </p:txBody>
      </p:sp>
      <p:sp>
        <p:nvSpPr>
          <p:cNvPr id="9" name="内容占位符 8"/>
          <p:cNvSpPr>
            <a:spLocks noGrp="1"/>
          </p:cNvSpPr>
          <p:nvPr>
            <p:ph idx="1"/>
            <p:custDataLst>
              <p:tags r:id="rId5"/>
            </p:custDataLst>
          </p:nvPr>
        </p:nvSpPr>
        <p:spPr>
          <a:xfrm>
            <a:off x="838200" y="1825625"/>
            <a:ext cx="10515600" cy="4679950"/>
          </a:xfrm>
        </p:spPr>
        <p:txBody>
          <a:bodyPr>
            <a:normAutofit fontScale="90000"/>
          </a:bodyPr>
          <a:lstStyle/>
          <a:p>
            <a:pPr fontAlgn="auto">
              <a:lnSpc>
                <a:spcPct val="150000"/>
              </a:lnSpc>
              <a:spcBef>
                <a:spcPts val="0"/>
              </a:spcBef>
              <a:spcAft>
                <a:spcPts val="0"/>
              </a:spcAft>
            </a:pPr>
            <a:r>
              <a:rPr lang="zh-CN" altLang="en-US" b="1" dirty="0">
                <a:latin typeface="宋体" panose="02010600030101010101" pitchFamily="2" charset="-122"/>
                <a:ea typeface="宋体" panose="02010600030101010101" pitchFamily="2" charset="-122"/>
              </a:rPr>
              <a:t>生活化器材：</a:t>
            </a:r>
            <a:r>
              <a:rPr lang="zh-CN" altLang="en-US" sz="2000" dirty="0">
                <a:latin typeface="宋体" panose="02010600030101010101" pitchFamily="2" charset="-122"/>
                <a:ea typeface="宋体" panose="02010600030101010101" pitchFamily="2" charset="-122"/>
              </a:rPr>
              <a:t>生活化器材是指非专业化器材。生活化器材的获得主要根据生活用品来制作或收集加工。在学生的生活中，可以用作实验的物品比比皆是，可以利用的资源十分丰富，比如家用物品、学习用品、家用视频、废旧瓶罐、废旧纸品中存在着非常多而广泛的实验用品。而初中物理所需要的一些简单仪器，大多可以找到替代用品，学生可随时注意手机各种材料，如废弃的饮料瓶、铁丝、导线、圆珠笔芯、泡沫塑料、易拉罐、橡皮筋等等。用它们作为实验器材，不仅数量多，而且还能让学生养成主动利用身边物品进行实验探究的意识和习惯，培养学生乐于探究生活中的物理知识的愿望和态度。</a:t>
            </a:r>
            <a:endParaRPr lang="zh-CN" altLang="en-US" sz="2000" dirty="0">
              <a:latin typeface="宋体" panose="02010600030101010101" pitchFamily="2" charset="-122"/>
              <a:ea typeface="宋体" panose="02010600030101010101" pitchFamily="2" charset="-122"/>
            </a:endParaRPr>
          </a:p>
          <a:p>
            <a:pPr fontAlgn="auto">
              <a:lnSpc>
                <a:spcPct val="150000"/>
              </a:lnSpc>
              <a:spcBef>
                <a:spcPts val="0"/>
              </a:spcBef>
              <a:spcAft>
                <a:spcPts val="0"/>
              </a:spcAft>
            </a:pPr>
            <a:endParaRPr lang="zh-CN" altLang="en-US" sz="2000" dirty="0">
              <a:latin typeface="宋体" panose="02010600030101010101" pitchFamily="2" charset="-122"/>
              <a:ea typeface="宋体" panose="02010600030101010101" pitchFamily="2" charset="-122"/>
            </a:endParaRPr>
          </a:p>
          <a:p>
            <a:pPr fontAlgn="auto">
              <a:lnSpc>
                <a:spcPct val="150000"/>
              </a:lnSpc>
              <a:spcBef>
                <a:spcPts val="0"/>
              </a:spcBef>
              <a:spcAft>
                <a:spcPts val="0"/>
              </a:spcAft>
            </a:pPr>
            <a:r>
              <a:rPr lang="zh-CN" altLang="en-US" b="1" dirty="0">
                <a:latin typeface="宋体" panose="02010600030101010101" pitchFamily="2" charset="-122"/>
                <a:ea typeface="宋体" panose="02010600030101010101" pitchFamily="2" charset="-122"/>
              </a:rPr>
              <a:t>物理课后实验：</a:t>
            </a:r>
            <a:r>
              <a:rPr lang="zh-CN" altLang="en-US" sz="2000" dirty="0">
                <a:latin typeface="宋体" panose="02010600030101010101" pitchFamily="2" charset="-122"/>
                <a:ea typeface="宋体" panose="02010600030101010101" pitchFamily="2" charset="-122"/>
              </a:rPr>
              <a:t>物理课后实验是课堂教学的拓展与延伸，在教师指导和帮助下的学生进行探究性实验、验证性实验和创新性实验，有利于学生对知识的理解和升华，有利于学生动手能力、观察思考能力、实验操作能力的提升，有利于学生理解“从生活走向物理，从物理走向社会”的理念。</a:t>
            </a:r>
            <a:endParaRPr lang="zh-CN" altLang="en-US" sz="2000" dirty="0">
              <a:latin typeface="宋体" panose="02010600030101010101" pitchFamily="2" charset="-122"/>
              <a:ea typeface="宋体" panose="02010600030101010101" pitchFamily="2" charset="-122"/>
            </a:endParaRPr>
          </a:p>
        </p:txBody>
      </p:sp>
    </p:spTree>
    <p:custDataLst>
      <p:tags r:id="rId6"/>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092200"/>
            <a:ext cx="5791200" cy="675005"/>
          </a:xfrm>
        </p:spPr>
        <p:txBody>
          <a:bodyPr/>
          <a:p>
            <a:r>
              <a:rPr lang="zh-CN" altLang="en-US"/>
              <a:t>二、国内外研究现状及趋势</a:t>
            </a:r>
            <a:endParaRPr lang="zh-CN" altLang="en-US"/>
          </a:p>
        </p:txBody>
      </p:sp>
      <p:sp>
        <p:nvSpPr>
          <p:cNvPr id="3" name="内容占位符 2"/>
          <p:cNvSpPr>
            <a:spLocks noGrp="1"/>
          </p:cNvSpPr>
          <p:nvPr>
            <p:ph idx="1"/>
          </p:nvPr>
        </p:nvSpPr>
        <p:spPr>
          <a:xfrm>
            <a:off x="838200" y="1767205"/>
            <a:ext cx="10515600" cy="4766310"/>
          </a:xfrm>
        </p:spPr>
        <p:txBody>
          <a:bodyPr>
            <a:noAutofit/>
          </a:bodyPr>
          <a:p>
            <a:pPr>
              <a:lnSpc>
                <a:spcPct val="150000"/>
              </a:lnSpc>
            </a:pPr>
            <a:r>
              <a:rPr lang="zh-CN" altLang="en-US" sz="1600" b="1" dirty="0">
                <a:latin typeface="宋体" panose="02010600030101010101" pitchFamily="2" charset="-122"/>
                <a:ea typeface="宋体" panose="02010600030101010101" pitchFamily="2" charset="-122"/>
              </a:rPr>
              <a:t>国外：</a:t>
            </a:r>
            <a:r>
              <a:rPr lang="zh-CN" altLang="en-US" sz="1600" dirty="0">
                <a:latin typeface="宋体" panose="02010600030101010101" pitchFamily="2" charset="-122"/>
                <a:ea typeface="宋体" panose="02010600030101010101" pitchFamily="2" charset="-122"/>
              </a:rPr>
              <a:t>世界各国、特别是教育发达国家对实验教学的功能十分重视，比如德国就特别强调在物理课上，应当把学习活动置于一个社会环境中，使学生自主地从情景中建构知识。日本的物理实验教学也非常活跃，他们非常重视物理实验教学和研究问题的方法，基本形成以实验为中心的课堂体系'在实验教学中，教师也重视使用生活用品进行物理实验。 又如美国中学物理实验搞得有声有色，大批自制教具和实验器材在物理实验教学中发挥了主要作用，有不少好的经验值得借鉴尤其是在教学设计当中，注重让学生使用生活器材完成主题研究。</a:t>
            </a:r>
            <a:endParaRPr lang="zh-CN" altLang="en-US" sz="1600" dirty="0">
              <a:latin typeface="宋体" panose="02010600030101010101" pitchFamily="2" charset="-122"/>
              <a:ea typeface="宋体" panose="02010600030101010101" pitchFamily="2" charset="-122"/>
            </a:endParaRPr>
          </a:p>
          <a:p>
            <a:pPr>
              <a:lnSpc>
                <a:spcPct val="150000"/>
              </a:lnSpc>
            </a:pPr>
            <a:r>
              <a:rPr lang="zh-CN" altLang="en-US" sz="1600" b="1" dirty="0">
                <a:latin typeface="宋体" panose="02010600030101010101" pitchFamily="2" charset="-122"/>
                <a:ea typeface="宋体" panose="02010600030101010101" pitchFamily="2" charset="-122"/>
              </a:rPr>
              <a:t>国内：</a:t>
            </a:r>
            <a:r>
              <a:rPr lang="zh-CN" altLang="en-US" sz="1600" dirty="0">
                <a:latin typeface="宋体" panose="02010600030101010101" pitchFamily="2" charset="-122"/>
                <a:ea typeface="宋体" panose="02010600030101010101" pitchFamily="2" charset="-122"/>
              </a:rPr>
              <a:t>国内同行对生活化物理实验在教学中的作用均有深刻的认识，普遍认为实验教学是落实课程目标、全面提高学生科学素养的基本途径,是改变学生的学习方式,教会学生学会学习，培养创新精神和实践能力的重要抓手，所以实验教学成为新一轮课程改革不可缺少的重要环节。但也都清醒的认识到,在中学物理等新课程实施过程中，实验教学却处于一种相对落后的状态。南京师范大学刘炳升教授是我国中学物理实验教学研究领域的知名专家，也是较早致力于自制教具的物理教育工作者。董耀、吴杰老师研究利用趣味实验创设物理教学情境；中学物理实验教学也开始受到了人们的广泛关注。且通过引导学生进行实验，可以有效提高学生对物理知识的理解，帮助学生掌握好物理概念，同时也可以有效提高学生对问题的分析与解决能力。</a:t>
            </a:r>
            <a:endParaRPr lang="zh-CN" altLang="en-US" sz="1600"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092200"/>
            <a:ext cx="3025775" cy="675005"/>
          </a:xfrm>
        </p:spPr>
        <p:txBody>
          <a:bodyPr/>
          <a:p>
            <a:r>
              <a:rPr lang="zh-CN" altLang="en-US"/>
              <a:t>三、研究目标</a:t>
            </a:r>
            <a:endParaRPr lang="zh-CN" altLang="en-US"/>
          </a:p>
        </p:txBody>
      </p:sp>
      <p:sp>
        <p:nvSpPr>
          <p:cNvPr id="3" name="内容占位符 2"/>
          <p:cNvSpPr>
            <a:spLocks noGrp="1"/>
          </p:cNvSpPr>
          <p:nvPr>
            <p:ph idx="1"/>
          </p:nvPr>
        </p:nvSpPr>
        <p:spPr>
          <a:xfrm>
            <a:off x="838200" y="1896745"/>
            <a:ext cx="10515600" cy="3478530"/>
          </a:xfrm>
        </p:spPr>
        <p:txBody>
          <a:bodyPr>
            <a:normAutofit/>
          </a:bodyPr>
          <a:p>
            <a:pPr fontAlgn="auto">
              <a:lnSpc>
                <a:spcPts val="3000"/>
              </a:lnSpc>
            </a:pPr>
            <a:r>
              <a:rPr lang="zh-CN" altLang="en-US" dirty="0">
                <a:latin typeface="宋体" panose="02010600030101010101" pitchFamily="2" charset="-122"/>
                <a:ea typeface="宋体" panose="02010600030101010101" pitchFamily="2" charset="-122"/>
              </a:rPr>
              <a:t>1.本课题将根据初中物理教材中涵盖的知识点，对4本教材18个章节进行梳理和分类，以生活化器材的物理课后实验为中轴，将一系列具有可操作和实施的物理课后实验进行研究活动，形成物理课后实验总体架构，形成课后实验的指导手册和视频集。</a:t>
            </a:r>
            <a:endParaRPr lang="zh-CN" altLang="en-US" dirty="0">
              <a:latin typeface="宋体" panose="02010600030101010101" pitchFamily="2" charset="-122"/>
              <a:ea typeface="宋体" panose="02010600030101010101" pitchFamily="2" charset="-122"/>
            </a:endParaRPr>
          </a:p>
          <a:p>
            <a:pPr fontAlgn="auto">
              <a:lnSpc>
                <a:spcPts val="3000"/>
              </a:lnSpc>
            </a:pPr>
            <a:r>
              <a:rPr lang="zh-CN" altLang="en-US" dirty="0">
                <a:latin typeface="宋体" panose="02010600030101010101" pitchFamily="2" charset="-122"/>
                <a:ea typeface="宋体" panose="02010600030101010101" pitchFamily="2" charset="-122"/>
              </a:rPr>
              <a:t>2.在本课题中提升学生动手能力、观察思考能力、实验操作能力，帮助学生理解“从生活走向物理，从物理走向社会”的理念，让学生树立正确的世界观、人生观和价值观。</a:t>
            </a:r>
            <a:endParaRPr lang="zh-CN" altLang="en-US"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092200"/>
            <a:ext cx="2750185" cy="675005"/>
          </a:xfrm>
        </p:spPr>
        <p:txBody>
          <a:bodyPr>
            <a:normAutofit fontScale="90000"/>
          </a:bodyPr>
          <a:p>
            <a:r>
              <a:rPr lang="zh-CN" altLang="en-US"/>
              <a:t>四、研究内容</a:t>
            </a:r>
            <a:endParaRPr lang="zh-CN" altLang="en-US"/>
          </a:p>
        </p:txBody>
      </p:sp>
      <p:sp>
        <p:nvSpPr>
          <p:cNvPr id="3" name="内容占位符 2"/>
          <p:cNvSpPr>
            <a:spLocks noGrp="1"/>
          </p:cNvSpPr>
          <p:nvPr>
            <p:ph idx="1"/>
          </p:nvPr>
        </p:nvSpPr>
        <p:spPr>
          <a:xfrm>
            <a:off x="838200" y="1767205"/>
            <a:ext cx="10515600" cy="4351338"/>
          </a:xfrm>
        </p:spPr>
        <p:txBody>
          <a:bodyPr/>
          <a:p>
            <a:pPr>
              <a:lnSpc>
                <a:spcPct val="150000"/>
              </a:lnSpc>
              <a:spcBef>
                <a:spcPts val="0"/>
              </a:spcBef>
              <a:spcAft>
                <a:spcPts val="0"/>
              </a:spcAft>
            </a:pPr>
            <a:r>
              <a:rPr lang="zh-CN" altLang="en-US" sz="2000" dirty="0">
                <a:latin typeface="宋体" panose="02010600030101010101" pitchFamily="2" charset="-122"/>
                <a:ea typeface="宋体" panose="02010600030101010101" pitchFamily="2" charset="-122"/>
              </a:rPr>
              <a:t>本课题将根据初中物理教材中涵盖的知识点，对4本教材18个章节进行梳理和分类，以生活化器材的物理课后实验为中轴，将一系列具有可操作和实施的物理课后实验进行研究活动。</a:t>
            </a:r>
            <a:endParaRPr lang="zh-CN" altLang="en-US" sz="2000" dirty="0">
              <a:latin typeface="宋体" panose="02010600030101010101" pitchFamily="2" charset="-122"/>
              <a:ea typeface="宋体" panose="02010600030101010101" pitchFamily="2" charset="-122"/>
            </a:endParaRPr>
          </a:p>
          <a:p>
            <a:pPr>
              <a:lnSpc>
                <a:spcPct val="150000"/>
              </a:lnSpc>
              <a:spcBef>
                <a:spcPts val="0"/>
              </a:spcBef>
              <a:spcAft>
                <a:spcPts val="0"/>
              </a:spcAft>
            </a:pPr>
            <a:r>
              <a:rPr lang="zh-CN" altLang="en-US" sz="2000" dirty="0">
                <a:latin typeface="宋体" panose="02010600030101010101" pitchFamily="2" charset="-122"/>
                <a:ea typeface="宋体" panose="02010600030101010101" pitchFamily="2" charset="-122"/>
              </a:rPr>
              <a:t>1.调查（分类、收集）：按章节、板块将可实施操作的物理课后实验进行分类，收集可使用的生活化器材。</a:t>
            </a:r>
            <a:endParaRPr lang="zh-CN" altLang="en-US" sz="2000" dirty="0">
              <a:latin typeface="宋体" panose="02010600030101010101" pitchFamily="2" charset="-122"/>
              <a:ea typeface="宋体" panose="02010600030101010101" pitchFamily="2" charset="-122"/>
            </a:endParaRPr>
          </a:p>
          <a:p>
            <a:pPr>
              <a:lnSpc>
                <a:spcPct val="150000"/>
              </a:lnSpc>
              <a:spcBef>
                <a:spcPts val="0"/>
              </a:spcBef>
              <a:spcAft>
                <a:spcPts val="0"/>
              </a:spcAft>
            </a:pPr>
            <a:r>
              <a:rPr lang="zh-CN" altLang="en-US" sz="2000" dirty="0">
                <a:latin typeface="宋体" panose="02010600030101010101" pitchFamily="2" charset="-122"/>
                <a:ea typeface="宋体" panose="02010600030101010101" pitchFamily="2" charset="-122"/>
              </a:rPr>
              <a:t>2.基于生活化器材选择的研究，形成物理课后实验总体架构。</a:t>
            </a:r>
            <a:endParaRPr lang="zh-CN" altLang="en-US" sz="2000" dirty="0">
              <a:latin typeface="宋体" panose="02010600030101010101" pitchFamily="2" charset="-122"/>
              <a:ea typeface="宋体" panose="02010600030101010101" pitchFamily="2" charset="-122"/>
            </a:endParaRPr>
          </a:p>
          <a:p>
            <a:pPr>
              <a:lnSpc>
                <a:spcPct val="150000"/>
              </a:lnSpc>
              <a:spcBef>
                <a:spcPts val="0"/>
              </a:spcBef>
              <a:spcAft>
                <a:spcPts val="0"/>
              </a:spcAft>
            </a:pPr>
            <a:r>
              <a:rPr lang="zh-CN" altLang="en-US" sz="2000" dirty="0">
                <a:latin typeface="宋体" panose="02010600030101010101" pitchFamily="2" charset="-122"/>
                <a:ea typeface="宋体" panose="02010600030101010101" pitchFamily="2" charset="-122"/>
              </a:rPr>
              <a:t>3.物理课后实验内容选择的研究，形成实施方案和评价办法。</a:t>
            </a:r>
            <a:endParaRPr lang="zh-CN" altLang="en-US" sz="2000" dirty="0">
              <a:latin typeface="宋体" panose="02010600030101010101" pitchFamily="2" charset="-122"/>
              <a:ea typeface="宋体" panose="02010600030101010101" pitchFamily="2" charset="-122"/>
            </a:endParaRPr>
          </a:p>
          <a:p>
            <a:pPr>
              <a:lnSpc>
                <a:spcPct val="150000"/>
              </a:lnSpc>
              <a:spcBef>
                <a:spcPts val="0"/>
              </a:spcBef>
              <a:spcAft>
                <a:spcPts val="0"/>
              </a:spcAft>
            </a:pPr>
            <a:r>
              <a:rPr lang="zh-CN" altLang="en-US" sz="2000" dirty="0">
                <a:latin typeface="宋体" panose="02010600030101010101" pitchFamily="2" charset="-122"/>
                <a:ea typeface="宋体" panose="02010600030101010101" pitchFamily="2" charset="-122"/>
              </a:rPr>
              <a:t>4.适配生活化器材的物理课后实验，形成物理课后实验的指导手册和视频集。</a:t>
            </a:r>
            <a:endParaRPr lang="zh-CN" altLang="en-US" sz="2000"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092200"/>
            <a:ext cx="3145155" cy="675005"/>
          </a:xfrm>
        </p:spPr>
        <p:txBody>
          <a:bodyPr/>
          <a:p>
            <a:r>
              <a:rPr lang="zh-CN" altLang="en-US"/>
              <a:t>五、研究思路</a:t>
            </a:r>
            <a:endParaRPr lang="zh-CN" altLang="en-US"/>
          </a:p>
        </p:txBody>
      </p:sp>
      <p:sp>
        <p:nvSpPr>
          <p:cNvPr id="3" name="内容占位符 2"/>
          <p:cNvSpPr>
            <a:spLocks noGrp="1"/>
          </p:cNvSpPr>
          <p:nvPr>
            <p:ph idx="1"/>
          </p:nvPr>
        </p:nvSpPr>
        <p:spPr>
          <a:xfrm>
            <a:off x="838200" y="1825625"/>
            <a:ext cx="10515600" cy="2455545"/>
          </a:xfrm>
        </p:spPr>
        <p:txBody>
          <a:bodyPr/>
          <a:p>
            <a:pPr>
              <a:lnSpc>
                <a:spcPct val="200000"/>
              </a:lnSpc>
            </a:pPr>
            <a:r>
              <a:rPr lang="zh-CN" altLang="en-US" sz="2000" dirty="0">
                <a:latin typeface="宋体" panose="02010600030101010101" pitchFamily="2" charset="-122"/>
                <a:ea typeface="宋体" panose="02010600030101010101" pitchFamily="2" charset="-122"/>
              </a:rPr>
              <a:t>首先，根据教材中可开发的物理课后实验，选择、收集、加工生活化器材。</a:t>
            </a:r>
            <a:endParaRPr lang="zh-CN" altLang="en-US" sz="2000" dirty="0">
              <a:latin typeface="宋体" panose="02010600030101010101" pitchFamily="2" charset="-122"/>
              <a:ea typeface="宋体" panose="02010600030101010101" pitchFamily="2" charset="-122"/>
            </a:endParaRPr>
          </a:p>
          <a:p>
            <a:pPr>
              <a:lnSpc>
                <a:spcPct val="200000"/>
              </a:lnSpc>
            </a:pPr>
            <a:r>
              <a:rPr lang="zh-CN" altLang="en-US" sz="2000" dirty="0">
                <a:latin typeface="宋体" panose="02010600030101010101" pitchFamily="2" charset="-122"/>
                <a:ea typeface="宋体" panose="02010600030101010101" pitchFamily="2" charset="-122"/>
              </a:rPr>
              <a:t>其次，</a:t>
            </a:r>
            <a:r>
              <a:rPr lang="zh-CN" altLang="en-US" sz="2000" dirty="0">
                <a:latin typeface="宋体" panose="02010600030101010101" pitchFamily="2" charset="-122"/>
                <a:ea typeface="宋体" panose="02010600030101010101" pitchFamily="2" charset="-122"/>
                <a:sym typeface="+mn-ea"/>
              </a:rPr>
              <a:t>从物理课后实践效能的有效提高着手，</a:t>
            </a:r>
            <a:r>
              <a:rPr lang="zh-CN" altLang="en-US" sz="2000" dirty="0">
                <a:latin typeface="宋体" panose="02010600030101010101" pitchFamily="2" charset="-122"/>
                <a:ea typeface="宋体" panose="02010600030101010101" pitchFamily="2" charset="-122"/>
              </a:rPr>
              <a:t>逐层深入实验探究活动。</a:t>
            </a:r>
            <a:endParaRPr lang="zh-CN" altLang="en-US" sz="2000" dirty="0">
              <a:latin typeface="宋体" panose="02010600030101010101" pitchFamily="2" charset="-122"/>
              <a:ea typeface="宋体" panose="02010600030101010101" pitchFamily="2" charset="-122"/>
            </a:endParaRPr>
          </a:p>
          <a:p>
            <a:pPr>
              <a:lnSpc>
                <a:spcPct val="200000"/>
              </a:lnSpc>
            </a:pPr>
            <a:r>
              <a:rPr lang="zh-CN" altLang="en-US" sz="2000" dirty="0">
                <a:latin typeface="宋体" panose="02010600030101010101" pitchFamily="2" charset="-122"/>
                <a:ea typeface="宋体" panose="02010600030101010101" pitchFamily="2" charset="-122"/>
                <a:sym typeface="+mn-ea"/>
              </a:rPr>
              <a:t>最后，及时整理研究的过程性资料，注重成果提炼。</a:t>
            </a:r>
            <a:endParaRPr lang="zh-CN" altLang="en-US" sz="2000" dirty="0">
              <a:latin typeface="宋体" panose="02010600030101010101" pitchFamily="2" charset="-122"/>
              <a:ea typeface="宋体" panose="02010600030101010101" pitchFamily="2" charset="-122"/>
            </a:endParaRPr>
          </a:p>
          <a:p>
            <a:pPr>
              <a:lnSpc>
                <a:spcPct val="200000"/>
              </a:lnSpc>
            </a:pPr>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092200"/>
            <a:ext cx="3145155" cy="675005"/>
          </a:xfrm>
        </p:spPr>
        <p:txBody>
          <a:bodyPr/>
          <a:p>
            <a:r>
              <a:rPr lang="zh-CN" altLang="en-US"/>
              <a:t>六、研究过程</a:t>
            </a:r>
            <a:endParaRPr lang="zh-CN" altLang="en-US"/>
          </a:p>
        </p:txBody>
      </p:sp>
      <p:sp>
        <p:nvSpPr>
          <p:cNvPr id="3" name="内容占位符 2"/>
          <p:cNvSpPr>
            <a:spLocks noGrp="1"/>
          </p:cNvSpPr>
          <p:nvPr>
            <p:ph idx="1"/>
          </p:nvPr>
        </p:nvSpPr>
        <p:spPr>
          <a:xfrm>
            <a:off x="838200" y="1703705"/>
            <a:ext cx="10515600" cy="4949825"/>
          </a:xfrm>
        </p:spPr>
        <p:txBody>
          <a:bodyPr>
            <a:noAutofit/>
          </a:bodyPr>
          <a:p>
            <a:pPr>
              <a:lnSpc>
                <a:spcPct val="100000"/>
              </a:lnSpc>
              <a:spcBef>
                <a:spcPts val="1000"/>
              </a:spcBef>
              <a:spcAft>
                <a:spcPts val="0"/>
              </a:spcAft>
            </a:pPr>
            <a:r>
              <a:rPr lang="zh-CN" altLang="en-US" sz="1800" b="1" dirty="0">
                <a:latin typeface="宋体" panose="02010600030101010101" pitchFamily="2" charset="-122"/>
                <a:ea typeface="宋体" panose="02010600030101010101" pitchFamily="2" charset="-122"/>
              </a:rPr>
              <a:t>第一阶段：文本解读阶段（2021.12-2022.3）</a:t>
            </a:r>
            <a:endParaRPr lang="zh-CN" altLang="en-US" sz="1800" b="1" dirty="0">
              <a:latin typeface="宋体" panose="02010600030101010101" pitchFamily="2" charset="-122"/>
              <a:ea typeface="宋体" panose="02010600030101010101" pitchFamily="2" charset="-122"/>
            </a:endParaRPr>
          </a:p>
          <a:p>
            <a:pPr>
              <a:lnSpc>
                <a:spcPct val="100000"/>
              </a:lnSpc>
              <a:spcBef>
                <a:spcPts val="1000"/>
              </a:spcBef>
              <a:spcAft>
                <a:spcPts val="0"/>
              </a:spcAft>
            </a:pPr>
            <a:r>
              <a:rPr lang="zh-CN" altLang="en-US" sz="1800" dirty="0">
                <a:latin typeface="宋体" panose="02010600030101010101" pitchFamily="2" charset="-122"/>
                <a:ea typeface="宋体" panose="02010600030101010101" pitchFamily="2" charset="-122"/>
              </a:rPr>
              <a:t>组建课题组，整个课题组进行磨合。通过查阅与本研究相关的文献，基本上了解课题研究所设计的理论知识，并根据课题研究方向做了较为全面细致的梳理。明确课题研究的目标和内容。</a:t>
            </a:r>
            <a:endParaRPr lang="zh-CN" altLang="en-US" sz="1800" dirty="0">
              <a:latin typeface="宋体" panose="02010600030101010101" pitchFamily="2" charset="-122"/>
              <a:ea typeface="宋体" panose="02010600030101010101" pitchFamily="2" charset="-122"/>
            </a:endParaRPr>
          </a:p>
          <a:p>
            <a:pPr>
              <a:lnSpc>
                <a:spcPct val="100000"/>
              </a:lnSpc>
              <a:spcBef>
                <a:spcPts val="1000"/>
              </a:spcBef>
              <a:spcAft>
                <a:spcPts val="0"/>
              </a:spcAft>
            </a:pPr>
            <a:r>
              <a:rPr lang="zh-CN" altLang="en-US" sz="1800" b="1" dirty="0">
                <a:latin typeface="宋体" panose="02010600030101010101" pitchFamily="2" charset="-122"/>
                <a:ea typeface="宋体" panose="02010600030101010101" pitchFamily="2" charset="-122"/>
              </a:rPr>
              <a:t>第二阶段：调查分类阶段（2022.4-2022.8）</a:t>
            </a:r>
            <a:endParaRPr lang="zh-CN" altLang="en-US" sz="1800" b="1" dirty="0">
              <a:latin typeface="宋体" panose="02010600030101010101" pitchFamily="2" charset="-122"/>
              <a:ea typeface="宋体" panose="02010600030101010101" pitchFamily="2" charset="-122"/>
            </a:endParaRPr>
          </a:p>
          <a:p>
            <a:pPr>
              <a:lnSpc>
                <a:spcPct val="100000"/>
              </a:lnSpc>
              <a:spcBef>
                <a:spcPts val="1000"/>
              </a:spcBef>
              <a:spcAft>
                <a:spcPts val="0"/>
              </a:spcAft>
            </a:pPr>
            <a:r>
              <a:rPr lang="zh-CN" altLang="en-US" sz="1800" dirty="0">
                <a:latin typeface="宋体" panose="02010600030101010101" pitchFamily="2" charset="-122"/>
                <a:ea typeface="宋体" panose="02010600030101010101" pitchFamily="2" charset="-122"/>
              </a:rPr>
              <a:t>课题组成员设计调查问卷方案，进行问卷调查分析，调查研究为我校八九年级部分学生为对象，可结合我校实际情况，对我校八九年级学生对于实验兴趣、实验能力、实验教学效果进行研究，使得调查研究的结果更具有说服力。最后，在罗列整理的理论文献资料的基础上，结合研究内容，概括出自己的观点。课题组成员每月活动一次，有侧重、创造性地展开研究，搜集并整理相关研究资料。</a:t>
            </a:r>
            <a:endParaRPr lang="zh-CN" altLang="en-US" sz="1800" dirty="0">
              <a:latin typeface="宋体" panose="02010600030101010101" pitchFamily="2" charset="-122"/>
              <a:ea typeface="宋体" panose="02010600030101010101" pitchFamily="2" charset="-122"/>
            </a:endParaRPr>
          </a:p>
          <a:p>
            <a:pPr>
              <a:lnSpc>
                <a:spcPct val="100000"/>
              </a:lnSpc>
              <a:spcBef>
                <a:spcPts val="1000"/>
              </a:spcBef>
              <a:spcAft>
                <a:spcPts val="0"/>
              </a:spcAft>
            </a:pPr>
            <a:r>
              <a:rPr lang="zh-CN" altLang="en-US" sz="1800" b="1" dirty="0">
                <a:latin typeface="宋体" panose="02010600030101010101" pitchFamily="2" charset="-122"/>
                <a:ea typeface="宋体" panose="02010600030101010101" pitchFamily="2" charset="-122"/>
              </a:rPr>
              <a:t>第三阶段：生活化器材选择和实验阶段（2022.9-2023.9）</a:t>
            </a:r>
            <a:endParaRPr lang="zh-CN" altLang="en-US" sz="1800" b="1" dirty="0">
              <a:latin typeface="宋体" panose="02010600030101010101" pitchFamily="2" charset="-122"/>
              <a:ea typeface="宋体" panose="02010600030101010101" pitchFamily="2" charset="-122"/>
            </a:endParaRPr>
          </a:p>
          <a:p>
            <a:pPr>
              <a:lnSpc>
                <a:spcPct val="100000"/>
              </a:lnSpc>
              <a:spcBef>
                <a:spcPts val="1000"/>
              </a:spcBef>
              <a:spcAft>
                <a:spcPts val="0"/>
              </a:spcAft>
            </a:pPr>
            <a:r>
              <a:rPr lang="zh-CN" altLang="en-US" sz="1800" dirty="0">
                <a:latin typeface="宋体" panose="02010600030101010101" pitchFamily="2" charset="-122"/>
                <a:ea typeface="宋体" panose="02010600030101010101" pitchFamily="2" charset="-122"/>
              </a:rPr>
              <a:t>分阶段分章节指导学生利用生活化器材完成各种物理小实验，锻炼学生的动手能力；设计物理课后实验的组织和实施的方案，丰富我校在物理课程社团课程的内涵。课题组成员分工合作，搜集并整理相关研究资料（教学案例，教学活动素材包括图片视频等），撰写论文。</a:t>
            </a:r>
            <a:endParaRPr lang="zh-CN" altLang="en-US" sz="1800" dirty="0">
              <a:latin typeface="宋体" panose="02010600030101010101" pitchFamily="2" charset="-122"/>
              <a:ea typeface="宋体" panose="02010600030101010101" pitchFamily="2" charset="-122"/>
            </a:endParaRPr>
          </a:p>
          <a:p>
            <a:pPr>
              <a:lnSpc>
                <a:spcPct val="100000"/>
              </a:lnSpc>
              <a:spcBef>
                <a:spcPts val="1000"/>
              </a:spcBef>
              <a:spcAft>
                <a:spcPts val="0"/>
              </a:spcAft>
            </a:pPr>
            <a:r>
              <a:rPr lang="zh-CN" altLang="en-US" sz="1800" b="1" dirty="0">
                <a:latin typeface="宋体" panose="02010600030101010101" pitchFamily="2" charset="-122"/>
                <a:ea typeface="宋体" panose="02010600030101010101" pitchFamily="2" charset="-122"/>
              </a:rPr>
              <a:t>第四阶段：过程总结和成果展示阶段（2023.9-2023.12）</a:t>
            </a:r>
            <a:endParaRPr lang="zh-CN" altLang="en-US" sz="1800" b="1" dirty="0">
              <a:latin typeface="宋体" panose="02010600030101010101" pitchFamily="2" charset="-122"/>
              <a:ea typeface="宋体" panose="02010600030101010101" pitchFamily="2" charset="-122"/>
            </a:endParaRPr>
          </a:p>
          <a:p>
            <a:pPr>
              <a:lnSpc>
                <a:spcPct val="100000"/>
              </a:lnSpc>
              <a:spcBef>
                <a:spcPts val="1000"/>
              </a:spcBef>
              <a:spcAft>
                <a:spcPts val="0"/>
              </a:spcAft>
            </a:pPr>
            <a:r>
              <a:rPr lang="zh-CN" altLang="en-US" sz="1800" dirty="0">
                <a:latin typeface="宋体" panose="02010600030101010101" pitchFamily="2" charset="-122"/>
                <a:ea typeface="宋体" panose="02010600030101010101" pitchFamily="2" charset="-122"/>
              </a:rPr>
              <a:t>课题组成员商讨并交流汇总研究资料，分工总结。结题阶段，汇总研究成果，撰写研究报告、研究总结。</a:t>
            </a:r>
            <a:endParaRPr lang="zh-CN" altLang="en-US" sz="1800"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092200"/>
            <a:ext cx="3145155" cy="675005"/>
          </a:xfrm>
        </p:spPr>
        <p:txBody>
          <a:bodyPr/>
          <a:p>
            <a:r>
              <a:rPr lang="zh-CN" altLang="en-US"/>
              <a:t>七、研究方法</a:t>
            </a:r>
            <a:endParaRPr lang="zh-CN" altLang="en-US"/>
          </a:p>
        </p:txBody>
      </p:sp>
      <p:sp>
        <p:nvSpPr>
          <p:cNvPr id="3" name="内容占位符 2"/>
          <p:cNvSpPr>
            <a:spLocks noGrp="1"/>
          </p:cNvSpPr>
          <p:nvPr>
            <p:ph idx="1"/>
          </p:nvPr>
        </p:nvSpPr>
        <p:spPr>
          <a:xfrm>
            <a:off x="838200" y="1825625"/>
            <a:ext cx="10515600" cy="4717415"/>
          </a:xfrm>
        </p:spPr>
        <p:txBody>
          <a:bodyPr>
            <a:noAutofit/>
          </a:bodyPr>
          <a:p>
            <a:pPr>
              <a:lnSpc>
                <a:spcPct val="150000"/>
              </a:lnSpc>
            </a:pPr>
            <a:r>
              <a:rPr lang="zh-CN" altLang="en-US" sz="1700" dirty="0">
                <a:latin typeface="宋体" panose="02010600030101010101" pitchFamily="2" charset="-122"/>
                <a:ea typeface="宋体" panose="02010600030101010101" pitchFamily="2" charset="-122"/>
              </a:rPr>
              <a:t>本课题综合运用文献研究法、个案研究法和行动研究法。</a:t>
            </a:r>
            <a:endParaRPr lang="zh-CN" altLang="en-US" sz="1700" dirty="0">
              <a:latin typeface="宋体" panose="02010600030101010101" pitchFamily="2" charset="-122"/>
              <a:ea typeface="宋体" panose="02010600030101010101" pitchFamily="2" charset="-122"/>
            </a:endParaRPr>
          </a:p>
          <a:p>
            <a:pPr>
              <a:lnSpc>
                <a:spcPct val="150000"/>
              </a:lnSpc>
            </a:pPr>
            <a:r>
              <a:rPr lang="zh-CN" altLang="en-US" sz="1700" b="1" dirty="0">
                <a:latin typeface="宋体" panose="02010600030101010101" pitchFamily="2" charset="-122"/>
                <a:ea typeface="宋体" panose="02010600030101010101" pitchFamily="2" charset="-122"/>
              </a:rPr>
              <a:t>1.文献研究法：</a:t>
            </a:r>
            <a:r>
              <a:rPr lang="zh-CN" altLang="en-US" sz="1700" dirty="0">
                <a:latin typeface="宋体" panose="02010600030101010101" pitchFamily="2" charset="-122"/>
                <a:ea typeface="宋体" panose="02010600030101010101" pitchFamily="2" charset="-122"/>
              </a:rPr>
              <a:t>通过对国内外学者的相关论著，论文及期刊资料的收集、整理和分析、了解主题意义探究的发展现状、基本特征和具体策略，作为本课题研究的基础。</a:t>
            </a:r>
            <a:endParaRPr lang="zh-CN" altLang="en-US" sz="1700" dirty="0">
              <a:latin typeface="宋体" panose="02010600030101010101" pitchFamily="2" charset="-122"/>
              <a:ea typeface="宋体" panose="02010600030101010101" pitchFamily="2" charset="-122"/>
            </a:endParaRPr>
          </a:p>
          <a:p>
            <a:pPr>
              <a:lnSpc>
                <a:spcPct val="150000"/>
              </a:lnSpc>
            </a:pPr>
            <a:r>
              <a:rPr lang="zh-CN" altLang="en-US" sz="1700" b="1" dirty="0">
                <a:latin typeface="宋体" panose="02010600030101010101" pitchFamily="2" charset="-122"/>
                <a:ea typeface="宋体" panose="02010600030101010101" pitchFamily="2" charset="-122"/>
              </a:rPr>
              <a:t>2.行动研究法：</a:t>
            </a:r>
            <a:r>
              <a:rPr lang="zh-CN" altLang="en-US" sz="1700" dirty="0">
                <a:latin typeface="宋体" panose="02010600030101010101" pitchFamily="2" charset="-122"/>
                <a:ea typeface="宋体" panose="02010600030101010101" pitchFamily="2" charset="-122"/>
              </a:rPr>
              <a:t>在具体的课堂教学中开展研究，发现问题并寻找解决问题的解决办法，通过撰写教学案例和教学反思等形式改进教学。</a:t>
            </a:r>
            <a:endParaRPr lang="zh-CN" altLang="en-US" sz="1700" dirty="0">
              <a:latin typeface="宋体" panose="02010600030101010101" pitchFamily="2" charset="-122"/>
              <a:ea typeface="宋体" panose="02010600030101010101" pitchFamily="2" charset="-122"/>
            </a:endParaRPr>
          </a:p>
          <a:p>
            <a:pPr>
              <a:lnSpc>
                <a:spcPct val="150000"/>
              </a:lnSpc>
            </a:pPr>
            <a:r>
              <a:rPr lang="zh-CN" altLang="en-US" sz="1700" dirty="0">
                <a:latin typeface="宋体" panose="02010600030101010101" pitchFamily="2" charset="-122"/>
                <a:ea typeface="宋体" panose="02010600030101010101" pitchFamily="2" charset="-122"/>
              </a:rPr>
              <a:t>（1）调查研究法。调查现阶段学生学习物理和对物理实验兴趣状况；跟踪调查学生课后实验的完成情况；调查学生课题完成阶段对学生科学素养的影响。</a:t>
            </a:r>
            <a:endParaRPr lang="zh-CN" altLang="en-US" sz="1700" dirty="0">
              <a:latin typeface="宋体" panose="02010600030101010101" pitchFamily="2" charset="-122"/>
              <a:ea typeface="宋体" panose="02010600030101010101" pitchFamily="2" charset="-122"/>
            </a:endParaRPr>
          </a:p>
          <a:p>
            <a:pPr>
              <a:lnSpc>
                <a:spcPct val="150000"/>
              </a:lnSpc>
            </a:pPr>
            <a:r>
              <a:rPr lang="zh-CN" altLang="en-US" sz="1700" dirty="0">
                <a:latin typeface="宋体" panose="02010600030101010101" pitchFamily="2" charset="-122"/>
                <a:ea typeface="宋体" panose="02010600030101010101" pitchFamily="2" charset="-122"/>
              </a:rPr>
              <a:t>（2）文献综述法。对能与物理课程结合的实验进行归纳、收集、梳理和综述，形成文字材料。</a:t>
            </a:r>
            <a:endParaRPr lang="zh-CN" altLang="en-US" sz="1700" dirty="0">
              <a:latin typeface="宋体" panose="02010600030101010101" pitchFamily="2" charset="-122"/>
              <a:ea typeface="宋体" panose="02010600030101010101" pitchFamily="2" charset="-122"/>
            </a:endParaRPr>
          </a:p>
          <a:p>
            <a:pPr>
              <a:lnSpc>
                <a:spcPct val="150000"/>
              </a:lnSpc>
            </a:pPr>
            <a:r>
              <a:rPr lang="zh-CN" altLang="en-US" sz="1700" dirty="0">
                <a:latin typeface="宋体" panose="02010600030101010101" pitchFamily="2" charset="-122"/>
                <a:ea typeface="宋体" panose="02010600030101010101" pitchFamily="2" charset="-122"/>
              </a:rPr>
              <a:t>（3）经验总结法：在学生活动的基础上，结合课题研究重点，积累素材，探索有效措施，总结得失，完善评价体系，进一步提升学生素养。总结课题研究成果，形成有效可行的课后物理小实验的方案和评价体系。</a:t>
            </a:r>
            <a:endParaRPr lang="zh-CN" altLang="en-US" sz="1700"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092200"/>
            <a:ext cx="5974715" cy="675005"/>
          </a:xfrm>
        </p:spPr>
        <p:txBody>
          <a:bodyPr>
            <a:normAutofit fontScale="90000"/>
          </a:bodyPr>
          <a:p>
            <a:r>
              <a:rPr lang="zh-CN" altLang="en-US"/>
              <a:t>八、主要观点和可能的创新之处</a:t>
            </a:r>
            <a:endParaRPr lang="zh-CN" altLang="en-US"/>
          </a:p>
        </p:txBody>
      </p:sp>
      <p:sp>
        <p:nvSpPr>
          <p:cNvPr id="3" name="内容占位符 2"/>
          <p:cNvSpPr>
            <a:spLocks noGrp="1"/>
          </p:cNvSpPr>
          <p:nvPr>
            <p:ph idx="1"/>
          </p:nvPr>
        </p:nvSpPr>
        <p:spPr>
          <a:xfrm>
            <a:off x="838200" y="1825625"/>
            <a:ext cx="10515600" cy="2455545"/>
          </a:xfrm>
        </p:spPr>
        <p:txBody>
          <a:bodyPr>
            <a:noAutofit/>
          </a:bodyPr>
          <a:p>
            <a:pPr>
              <a:lnSpc>
                <a:spcPct val="200000"/>
              </a:lnSpc>
            </a:pPr>
            <a:r>
              <a:rPr lang="zh-CN" altLang="en-US" sz="1900" dirty="0">
                <a:latin typeface="宋体" panose="02010600030101010101" pitchFamily="2" charset="-122"/>
                <a:ea typeface="宋体" panose="02010600030101010101" pitchFamily="2" charset="-122"/>
              </a:rPr>
              <a:t>基于生活化器材的物理课后实验的研究提升学生动手能力、观察思考能力、实验操作能力，帮助学生理解“从生活走向物理，从物理走向社会”的理念，让学生树立正确的世界观、人生观和价值观。本课题将根据初中物理教材中涵盖的知识点，对4本教材18个章节进行梳理和分类，以生活化器材的物理课后实验为中轴，将一系列具有可操作和实施的物理课后实验进行研究活动，形成物理课后实验总体架构，形成课后实验的指导手册和视频集，便于将利用生活化器材的物理课后实验得以推广应用。</a:t>
            </a:r>
            <a:endParaRPr lang="zh-CN" altLang="en-US" sz="1900" dirty="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459"/>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11.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2.xml><?xml version="1.0" encoding="utf-8"?>
<p:tagLst xmlns:p="http://schemas.openxmlformats.org/presentationml/2006/main">
  <p:tag name="KSO_WM_BEAUTIFY_FLAG" val="#wm#"/>
  <p:tag name="KSO_WM_TEMPLATE_CATEGORY" val="custom"/>
  <p:tag name="KSO_WM_TEMPLATE_INDEX" val="160459"/>
</p:tagLst>
</file>

<file path=ppt/tags/tag13.xml><?xml version="1.0" encoding="utf-8"?>
<p:tagLst xmlns:p="http://schemas.openxmlformats.org/presentationml/2006/main">
  <p:tag name="KSO_WM_BEAUTIFY_FLAG" val="#wm#"/>
  <p:tag name="KSO_WM_TEMPLATE_CATEGORY" val="custom"/>
  <p:tag name="KSO_WM_TEMPLATE_INDEX" val="160459"/>
</p:tagLst>
</file>

<file path=ppt/tags/tag14.xml><?xml version="1.0" encoding="utf-8"?>
<p:tagLst xmlns:p="http://schemas.openxmlformats.org/presentationml/2006/main">
  <p:tag name="KSO_WM_BEAUTIFY_FLAG" val="#wm#"/>
  <p:tag name="KSO_WM_TEMPLATE_CATEGORY" val="custom"/>
  <p:tag name="KSO_WM_TEMPLATE_INDEX" val="160459"/>
</p:tagLst>
</file>

<file path=ppt/tags/tag15.xml><?xml version="1.0" encoding="utf-8"?>
<p:tagLst xmlns:p="http://schemas.openxmlformats.org/presentationml/2006/main">
  <p:tag name="KSO_WM_BEAUTIFY_FLAG" val="#wm#"/>
  <p:tag name="KSO_WM_TEMPLATE_CATEGORY" val="custom"/>
  <p:tag name="KSO_WM_TEMPLATE_INDEX" val="160459"/>
</p:tagLst>
</file>

<file path=ppt/tags/tag16.xml><?xml version="1.0" encoding="utf-8"?>
<p:tagLst xmlns:p="http://schemas.openxmlformats.org/presentationml/2006/main">
  <p:tag name="KSO_WM_BEAUTIFY_FLAG" val="#wm#"/>
  <p:tag name="KSO_WM_TEMPLATE_CATEGORY" val="custom"/>
  <p:tag name="KSO_WM_TEMPLATE_INDEX" val="160459"/>
</p:tagLst>
</file>

<file path=ppt/tags/tag17.xml><?xml version="1.0" encoding="utf-8"?>
<p:tagLst xmlns:p="http://schemas.openxmlformats.org/presentationml/2006/main">
  <p:tag name="KSO_WM_BEAUTIFY_FLAG" val="#wm#"/>
  <p:tag name="KSO_WM_TEMPLATE_CATEGORY" val="custom"/>
  <p:tag name="KSO_WM_TEMPLATE_INDEX" val="160459"/>
</p:tagLst>
</file>

<file path=ppt/tags/tag18.xml><?xml version="1.0" encoding="utf-8"?>
<p:tagLst xmlns:p="http://schemas.openxmlformats.org/presentationml/2006/main">
  <p:tag name="KSO_WM_BEAUTIFY_FLAG" val="#wm#"/>
  <p:tag name="KSO_WM_TEMPLATE_CATEGORY" val="custom"/>
  <p:tag name="KSO_WM_TEMPLATE_INDEX" val="160459"/>
</p:tagLst>
</file>

<file path=ppt/tags/tag19.xml><?xml version="1.0" encoding="utf-8"?>
<p:tagLst xmlns:p="http://schemas.openxmlformats.org/presentationml/2006/main">
  <p:tag name="KSO_WM_BEAUTIFY_FLAG" val="#wm#"/>
  <p:tag name="KSO_WM_TEMPLATE_CATEGORY" val="custom"/>
  <p:tag name="KSO_WM_TEMPLATE_INDEX" val="160459"/>
</p:tagLst>
</file>

<file path=ppt/tags/tag2.xml><?xml version="1.0" encoding="utf-8"?>
<p:tagLst xmlns:p="http://schemas.openxmlformats.org/presentationml/2006/main">
  <p:tag name="KSO_WM_TAG_VERSION" val="1.0"/>
  <p:tag name="KSO_WM_TEMPLATE_CATEGORY" val="custom"/>
  <p:tag name="KSO_WM_TEMPLATE_INDEX" val="160459"/>
</p:tagLst>
</file>

<file path=ppt/tags/tag20.xml><?xml version="1.0" encoding="utf-8"?>
<p:tagLst xmlns:p="http://schemas.openxmlformats.org/presentationml/2006/main">
  <p:tag name="KSO_WM_UNIT_TABLE_BEAUTIFY" val="smartTable{3b835553-ddcc-4f62-bc54-daa4b0122b31}"/>
  <p:tag name="TABLE_ENDDRAG_ORIGIN_RECT" val="583*331"/>
  <p:tag name="TABLE_ENDDRAG_RECT" val="111*141*583*331"/>
  <p:tag name="TABLE_EMPHASIZE_COLOR" val="16736824"/>
  <p:tag name="TABLE_SKINIDX" val="2"/>
  <p:tag name="TABLE_COLORIDX" val="3"/>
  <p:tag name="TABLE_COLOR_RGB" val="0x000000*0xFFFFFF*0x212121*0xFFFFFF*0xFF6238*0xFFD147*0xFFB57D*0xFF7A51*0xFFD791*0xFF8C6D"/>
</p:tagLst>
</file>

<file path=ppt/tags/tag21.xml><?xml version="1.0" encoding="utf-8"?>
<p:tagLst xmlns:p="http://schemas.openxmlformats.org/presentationml/2006/main">
  <p:tag name="KSO_WM_BEAUTIFY_FLAG" val="#wm#"/>
  <p:tag name="KSO_WM_TEMPLATE_CATEGORY" val="custom"/>
  <p:tag name="KSO_WM_TEMPLATE_INDEX" val="160459"/>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1*a*1"/>
  <p:tag name="KSO_WM_UNIT_CLEAR" val="1"/>
  <p:tag name="KSO_WM_UNIT_LAYERLEVEL" val="1"/>
  <p:tag name="KSO_WM_UNIT_VALUE" val="9"/>
  <p:tag name="KSO_WM_UNIT_ISCONTENTSTITLE" val="0"/>
  <p:tag name="KSO_WM_UNIT_HIGHLIGHT" val="0"/>
  <p:tag name="KSO_WM_UNIT_COMPATIBLE" val="0"/>
  <p:tag name="KSO_WM_UNIT_PRESET_TEXT_INDEX" val="3"/>
  <p:tag name="KSO_WM_UNIT_PRESET_TEXT_LEN" val="12"/>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459"/>
  <p:tag name="KSO_WM_UNIT_TYPE" val="b"/>
  <p:tag name="KSO_WM_UNIT_INDEX" val="1"/>
  <p:tag name="KSO_WM_UNIT_ID" val="custom160459_1*b*1"/>
  <p:tag name="KSO_WM_UNIT_CLEAR" val="1"/>
  <p:tag name="KSO_WM_UNIT_LAYERLEVEL" val="1"/>
  <p:tag name="KSO_WM_UNIT_VALUE" val="46"/>
  <p:tag name="KSO_WM_UNIT_ISCONTENTSTITLE" val="0"/>
  <p:tag name="KSO_WM_UNIT_HIGHLIGHT" val="0"/>
  <p:tag name="KSO_WM_UNIT_COMPATIBLE" val="0"/>
  <p:tag name="KSO_WM_UNIT_PRESET_TEXT_INDEX" val="4"/>
  <p:tag name="KSO_WM_UNIT_PRESET_TEXT_LEN" val="46"/>
</p:tagLst>
</file>

<file path=ppt/tags/tag5.xml><?xml version="1.0" encoding="utf-8"?>
<p:tagLst xmlns:p="http://schemas.openxmlformats.org/presentationml/2006/main">
  <p:tag name="KSO_WM_TEMPLATE_THUMBS_INDEX" val="1、10、12、16、19、20、24、28、30"/>
  <p:tag name="KSO_WM_TEMPLATE_CATEGORY" val="custom"/>
  <p:tag name="KSO_WM_TEMPLATE_INDEX" val="160459"/>
  <p:tag name="KSO_WM_SLIDE_ID" val="custom160459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6.xml><?xml version="1.0" encoding="utf-8"?>
<p:tagLst xmlns:p="http://schemas.openxmlformats.org/presentationml/2006/main">
  <p:tag name="KSO_WM_TAG_VERSION" val="1.0"/>
  <p:tag name="KSO_WM_BEAUTIFY_FLAG" val="#wm#"/>
  <p:tag name="KSO_WM_UNIT_TYPE" val="i"/>
  <p:tag name="KSO_WM_UNIT_ID" val="custom160459_2*i*0"/>
  <p:tag name="KSO_WM_TEMPLATE_CATEGORY" val="custom"/>
  <p:tag name="KSO_WM_TEMPLATE_INDEX" val="160459"/>
  <p:tag name="KSO_WM_UNIT_INDEX" val="0"/>
</p:tagLst>
</file>

<file path=ppt/tags/tag7.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8.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A000120140530A97PPBG">
  <a:themeElements>
    <a:clrScheme name="160179.179">
      <a:dk1>
        <a:srgbClr val="3D3F41"/>
      </a:dk1>
      <a:lt1>
        <a:srgbClr val="FFFFFF"/>
      </a:lt1>
      <a:dk2>
        <a:srgbClr val="3D3F41"/>
      </a:dk2>
      <a:lt2>
        <a:srgbClr val="FFFFFF"/>
      </a:lt2>
      <a:accent1>
        <a:srgbClr val="D2689D"/>
      </a:accent1>
      <a:accent2>
        <a:srgbClr val="D37051"/>
      </a:accent2>
      <a:accent3>
        <a:srgbClr val="F28711"/>
      </a:accent3>
      <a:accent4>
        <a:srgbClr val="D30E00"/>
      </a:accent4>
      <a:accent5>
        <a:srgbClr val="BAD038"/>
      </a:accent5>
      <a:accent6>
        <a:srgbClr val="46CBE6"/>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3395</Words>
  <Application>WPS 演示</Application>
  <PresentationFormat>宽屏</PresentationFormat>
  <Paragraphs>147</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宋体</vt:lpstr>
      <vt:lpstr>Wingdings</vt:lpstr>
      <vt:lpstr>幼圆</vt:lpstr>
      <vt:lpstr>黑体</vt:lpstr>
      <vt:lpstr>微软雅黑</vt:lpstr>
      <vt:lpstr>Arial Unicode MS</vt:lpstr>
      <vt:lpstr>Calibri</vt:lpstr>
      <vt:lpstr>A000120140530A97PPBG</vt:lpstr>
      <vt:lpstr>基于生活化器材的物理课后实验研究 开题报告 </vt:lpstr>
      <vt:lpstr>一、核心概念</vt:lpstr>
      <vt:lpstr>二、国内外研究现状及趋势</vt:lpstr>
      <vt:lpstr>三、研究目标</vt:lpstr>
      <vt:lpstr>四、研究内容</vt:lpstr>
      <vt:lpstr>五、研究思路</vt:lpstr>
      <vt:lpstr>六、研究过程</vt:lpstr>
      <vt:lpstr>七、研究方法</vt:lpstr>
      <vt:lpstr>八、主要观点和可能的创新之处</vt:lpstr>
      <vt:lpstr>九、完成课题的可行性分析</vt:lpstr>
      <vt:lpstr>十、预期研究成果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IRIS</cp:lastModifiedBy>
  <cp:revision>8</cp:revision>
  <dcterms:created xsi:type="dcterms:W3CDTF">2017-04-18T06:38:00Z</dcterms:created>
  <dcterms:modified xsi:type="dcterms:W3CDTF">2022-03-31T04:57:40Z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2052-11.1.0.11566</vt:lpwstr>
  </property>
  <property fmtid="{D5CDD505-2E9C-101B-9397-08002B2CF9AE}" pid="3" name="KSORubyTemplateID">
    <vt:lpwstr>8</vt:lpwstr>
  </property>
  <property fmtid="{D5CDD505-2E9C-101B-9397-08002B2CF9AE}" pid="4" name="ICV">
    <vt:lpwstr>9EE5051D00314E2E947692165D63D3E0</vt:lpwstr>
  </property>
</Properties>
</file>