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7" r:id="rId4"/>
    <p:sldId id="259" r:id="rId5"/>
    <p:sldId id="260" r:id="rId6"/>
    <p:sldId id="37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371" r:id="rId38"/>
    <p:sldId id="291" r:id="rId39"/>
    <p:sldId id="292" r:id="rId40"/>
    <p:sldId id="298" r:id="rId41"/>
    <p:sldId id="295" r:id="rId42"/>
    <p:sldId id="294" r:id="rId43"/>
    <p:sldId id="293" r:id="rId44"/>
    <p:sldId id="296" r:id="rId45"/>
    <p:sldId id="297" r:id="rId46"/>
    <p:sldId id="299" r:id="rId47"/>
    <p:sldId id="300" r:id="rId48"/>
    <p:sldId id="301" r:id="rId49"/>
    <p:sldId id="302" r:id="rId50"/>
    <p:sldId id="324" r:id="rId51"/>
    <p:sldId id="303" r:id="rId52"/>
    <p:sldId id="304" r:id="rId53"/>
    <p:sldId id="305" r:id="rId54"/>
    <p:sldId id="306" r:id="rId55"/>
    <p:sldId id="307" r:id="rId56"/>
    <p:sldId id="310" r:id="rId57"/>
    <p:sldId id="311" r:id="rId58"/>
    <p:sldId id="312" r:id="rId59"/>
    <p:sldId id="314" r:id="rId60"/>
    <p:sldId id="313" r:id="rId61"/>
    <p:sldId id="321" r:id="rId62"/>
    <p:sldId id="317" r:id="rId63"/>
    <p:sldId id="322" r:id="rId64"/>
    <p:sldId id="323" r:id="rId65"/>
    <p:sldId id="315" r:id="rId66"/>
    <p:sldId id="316" r:id="rId67"/>
    <p:sldId id="318" r:id="rId68"/>
    <p:sldId id="319" r:id="rId69"/>
    <p:sldId id="320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7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3" r:id="rId87"/>
    <p:sldId id="373" r:id="rId88"/>
    <p:sldId id="374" r:id="rId89"/>
    <p:sldId id="375" r:id="rId90"/>
    <p:sldId id="376" r:id="rId91"/>
    <p:sldId id="377" r:id="rId92"/>
    <p:sldId id="378" r:id="rId93"/>
    <p:sldId id="379" r:id="rId94"/>
    <p:sldId id="380" r:id="rId95"/>
    <p:sldId id="381" r:id="rId96"/>
    <p:sldId id="382" r:id="rId97"/>
    <p:sldId id="383" r:id="rId98"/>
    <p:sldId id="384" r:id="rId99"/>
    <p:sldId id="385" r:id="rId100"/>
    <p:sldId id="386" r:id="rId101"/>
    <p:sldId id="344" r:id="rId102"/>
    <p:sldId id="345" r:id="rId103"/>
    <p:sldId id="346" r:id="rId104"/>
    <p:sldId id="347" r:id="rId105"/>
    <p:sldId id="348" r:id="rId106"/>
    <p:sldId id="387" r:id="rId107"/>
    <p:sldId id="388" r:id="rId108"/>
    <p:sldId id="351" r:id="rId10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-93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6.xml"/><Relationship Id="rId98" Type="http://schemas.openxmlformats.org/officeDocument/2006/relationships/slide" Target="slides/slide95.xml"/><Relationship Id="rId97" Type="http://schemas.openxmlformats.org/officeDocument/2006/relationships/slide" Target="slides/slide94.xml"/><Relationship Id="rId96" Type="http://schemas.openxmlformats.org/officeDocument/2006/relationships/slide" Target="slides/slide93.xml"/><Relationship Id="rId95" Type="http://schemas.openxmlformats.org/officeDocument/2006/relationships/slide" Target="slides/slide92.xml"/><Relationship Id="rId94" Type="http://schemas.openxmlformats.org/officeDocument/2006/relationships/slide" Target="slides/slide91.xml"/><Relationship Id="rId93" Type="http://schemas.openxmlformats.org/officeDocument/2006/relationships/slide" Target="slides/slide90.xml"/><Relationship Id="rId92" Type="http://schemas.openxmlformats.org/officeDocument/2006/relationships/slide" Target="slides/slide89.xml"/><Relationship Id="rId91" Type="http://schemas.openxmlformats.org/officeDocument/2006/relationships/slide" Target="slides/slide88.xml"/><Relationship Id="rId90" Type="http://schemas.openxmlformats.org/officeDocument/2006/relationships/slide" Target="slides/slide87.xml"/><Relationship Id="rId9" Type="http://schemas.openxmlformats.org/officeDocument/2006/relationships/slide" Target="slides/slide6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2" Type="http://schemas.openxmlformats.org/officeDocument/2006/relationships/tableStyles" Target="tableStyles.xml"/><Relationship Id="rId111" Type="http://schemas.openxmlformats.org/officeDocument/2006/relationships/viewProps" Target="viewProps.xml"/><Relationship Id="rId110" Type="http://schemas.openxmlformats.org/officeDocument/2006/relationships/presProps" Target="presProps.xml"/><Relationship Id="rId11" Type="http://schemas.openxmlformats.org/officeDocument/2006/relationships/slide" Target="slides/slide8.xml"/><Relationship Id="rId109" Type="http://schemas.openxmlformats.org/officeDocument/2006/relationships/slide" Target="slides/slide106.xml"/><Relationship Id="rId108" Type="http://schemas.openxmlformats.org/officeDocument/2006/relationships/slide" Target="slides/slide105.xml"/><Relationship Id="rId107" Type="http://schemas.openxmlformats.org/officeDocument/2006/relationships/slide" Target="slides/slide104.xml"/><Relationship Id="rId106" Type="http://schemas.openxmlformats.org/officeDocument/2006/relationships/slide" Target="slides/slide103.xml"/><Relationship Id="rId105" Type="http://schemas.openxmlformats.org/officeDocument/2006/relationships/slide" Target="slides/slide102.xml"/><Relationship Id="rId104" Type="http://schemas.openxmlformats.org/officeDocument/2006/relationships/slide" Target="slides/slide101.xml"/><Relationship Id="rId103" Type="http://schemas.openxmlformats.org/officeDocument/2006/relationships/slide" Target="slides/slide100.xml"/><Relationship Id="rId102" Type="http://schemas.openxmlformats.org/officeDocument/2006/relationships/slide" Target="slides/slide99.xml"/><Relationship Id="rId101" Type="http://schemas.openxmlformats.org/officeDocument/2006/relationships/slide" Target="slides/slide98.xml"/><Relationship Id="rId100" Type="http://schemas.openxmlformats.org/officeDocument/2006/relationships/slide" Target="slides/slide97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146" name="图片 6" descr="2008102010413618777801.jpg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 rot="2520736">
            <a:off x="431800" y="515938"/>
            <a:ext cx="2389188" cy="220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图片 7" descr="2008102010413618777801.jpg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 rot="-6566018">
            <a:off x="7264400" y="4138613"/>
            <a:ext cx="1704975" cy="1576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0" y="2276475"/>
            <a:ext cx="9144000" cy="1944688"/>
          </a:xfrm>
          <a:prstGeom prst="rect">
            <a:avLst/>
          </a:prstGeom>
          <a:gradFill flip="none" rotWithShape="1">
            <a:gsLst>
              <a:gs pos="0">
                <a:srgbClr val="FF6699">
                  <a:tint val="66000"/>
                  <a:satMod val="160000"/>
                </a:srgbClr>
              </a:gs>
              <a:gs pos="50000">
                <a:srgbClr val="FF6699">
                  <a:tint val="44500"/>
                  <a:satMod val="160000"/>
                </a:srgbClr>
              </a:gs>
              <a:gs pos="100000">
                <a:srgbClr val="FF6699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49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150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3314" name="图片 6" descr="1.jpg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3316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0.png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6.png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7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2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5.jpeg"/><Relationship Id="rId1" Type="http://schemas.openxmlformats.org/officeDocument/2006/relationships/image" Target="../media/image34.wm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6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8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0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1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2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3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4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46.jpeg"/><Relationship Id="rId1" Type="http://schemas.openxmlformats.org/officeDocument/2006/relationships/image" Target="../media/image45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7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8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9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0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1.jpe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3.jpe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4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5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56.png"/><Relationship Id="rId1" Type="http://schemas.openxmlformats.org/officeDocument/2006/relationships/image" Target="../media/image35.jpe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7.jpe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8.jpe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9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0.jpe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1.jpe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7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2.jpe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3.jpe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4.jpe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5.jpe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6.pn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7.pn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8.pn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9.png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0.pn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1.pn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2.pn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3.png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4.png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5.png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 Box 2"/>
          <p:cNvSpPr txBox="1"/>
          <p:nvPr/>
        </p:nvSpPr>
        <p:spPr>
          <a:xfrm>
            <a:off x="0" y="2514600"/>
            <a:ext cx="9144000" cy="1401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r>
              <a:rPr lang="en-US" altLang="zh-CN" sz="5400" b="1">
                <a:latin typeface="Arial" panose="020B0604020202020204" pitchFamily="34" charset="0"/>
                <a:ea typeface="隶书" panose="02010509060101010101" pitchFamily="49" charset="-122"/>
              </a:rPr>
              <a:t> </a:t>
            </a:r>
            <a:r>
              <a:rPr lang="zh-CN" altLang="en-US" sz="5400" b="1" dirty="0">
                <a:latin typeface="隶书" panose="02010509060101010101" pitchFamily="49" charset="-122"/>
                <a:ea typeface="隶书" panose="02010509060101010101" pitchFamily="49" charset="-122"/>
              </a:rPr>
              <a:t>关爱女性健康 构建幸福家庭</a:t>
            </a:r>
            <a:endParaRPr lang="zh-CN" altLang="en-US" sz="54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       常州市第一人民医院妇科 江希萍</a:t>
            </a:r>
            <a:endParaRPr lang="zh-CN" altLang="en-US" sz="32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endParaRPr lang="zh-CN" altLang="zh-CN" dirty="0"/>
          </a:p>
        </p:txBody>
      </p:sp>
      <p:pic>
        <p:nvPicPr>
          <p:cNvPr id="20483" name="内容占位符 3"/>
          <p:cNvPicPr>
            <a:picLocks noGrp="1" noChangeAspect="1"/>
          </p:cNvPicPr>
          <p:nvPr>
            <p:ph type="body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1066800" y="1371600"/>
            <a:ext cx="7391400" cy="4800600"/>
          </a:xfrm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450" name="标题 104449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sp>
        <p:nvSpPr>
          <p:cNvPr id="104451" name="文本占位符 104450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积极关注女性心理健康 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世界卫生组织对健康有一定义：健康不仅是没有疾病，而是生理上、心理上、社会适应方面的一种完好状态。 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研究表明，许多躯体疾病包括肿瘤，都是由心理疾病诱发的，因此保持良好的心理健康是生理健康的基础，两者相辅相成，互为因果。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4" name="标题 105473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sp>
        <p:nvSpPr>
          <p:cNvPr id="105475" name="文本占位符 105474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zh-CN" altLang="en-US" b="1" dirty="0">
                <a:latin typeface="Times New Roman" panose="02020603050405020304" pitchFamily="18" charset="0"/>
                <a:ea typeface="隶书" panose="02010509060101010101" pitchFamily="49" charset="-122"/>
              </a:rPr>
              <a:t>心理健康的标准</a:t>
            </a:r>
            <a:endParaRPr lang="zh-CN" altLang="en-US" b="1" dirty="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“三良”：</a:t>
            </a:r>
            <a:endParaRPr lang="zh-CN" altLang="en-US" sz="2800" b="1" dirty="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r>
              <a:rPr lang="zh-CN" altLang="en-US" sz="28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良好的个性：性格温和，意志坚强，感情丰富，胸怀坦荡，心境达观；</a:t>
            </a:r>
            <a:endParaRPr lang="zh-CN" altLang="en-US" sz="2800" b="1" dirty="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r>
              <a:rPr lang="zh-CN" altLang="en-US" sz="28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良好的处世能力：沉浮自如，观察问题客观，有自控能力，能应付复杂环境，对事物的变迁保持良好的情绪，有知足感；</a:t>
            </a:r>
            <a:endParaRPr lang="zh-CN" altLang="en-US" sz="2800" b="1" dirty="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r>
              <a:rPr lang="zh-CN" altLang="en-US" sz="28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良好的人际关系：待人宽厚，珍惜友情，不吹毛求疵，不过分计较，能助人为乐，与人为善。</a:t>
            </a:r>
            <a:endParaRPr lang="zh-CN" altLang="en-US" sz="2800" b="1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498" name="文本框 106497"/>
          <p:cNvSpPr txBox="1"/>
          <p:nvPr/>
        </p:nvSpPr>
        <p:spPr>
          <a:xfrm>
            <a:off x="468313" y="404813"/>
            <a:ext cx="66960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改变认知：处理好三件事</a:t>
            </a:r>
            <a:endParaRPr lang="zh-CN" altLang="en-US" sz="4000" b="1" dirty="0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6499" name="文本框 106498"/>
          <p:cNvSpPr txBox="1"/>
          <p:nvPr/>
        </p:nvSpPr>
        <p:spPr>
          <a:xfrm>
            <a:off x="0" y="1196975"/>
            <a:ext cx="7632700" cy="4765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  <a:spcBef>
                <a:spcPct val="15000"/>
              </a:spcBef>
              <a:buChar char="•"/>
            </a:pPr>
            <a:r>
              <a:rPr lang="en-US" altLang="zh-CN" sz="2800" b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一件是自己的事：</a:t>
            </a:r>
            <a:r>
              <a:rPr lang="zh-CN" altLang="en-US" sz="2800" b="1" dirty="0">
                <a:solidFill>
                  <a:srgbClr val="00FFFF"/>
                </a:solidFill>
                <a:latin typeface="宋体" panose="02010600030101010101" pitchFamily="2" charset="-122"/>
              </a:rPr>
              <a:t>　　</a:t>
            </a:r>
            <a:endParaRPr lang="zh-CN" altLang="en-US" sz="2800" b="1" dirty="0">
              <a:solidFill>
                <a:srgbClr val="00FFFF"/>
              </a:solidFill>
              <a:latin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ct val="15000"/>
              </a:spcBef>
            </a:pPr>
            <a:r>
              <a:rPr lang="zh-CN" altLang="en-US" sz="2800" b="1" dirty="0">
                <a:solidFill>
                  <a:srgbClr val="00FFFF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sz="2800" b="1" dirty="0">
                <a:latin typeface="宋体" panose="02010600030101010101" pitchFamily="2" charset="-122"/>
              </a:rPr>
              <a:t>考不考学；结不结婚；要不要帮助人</a:t>
            </a:r>
            <a:r>
              <a:rPr lang="en-US" altLang="zh-CN" sz="2800" b="1">
                <a:latin typeface="宋体" panose="02010600030101010101" pitchFamily="2" charset="-122"/>
              </a:rPr>
              <a:t>……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ct val="15000"/>
              </a:spcBef>
            </a:pPr>
            <a:endParaRPr lang="en-US" altLang="zh-CN" sz="2800" b="1" u="sng">
              <a:solidFill>
                <a:srgbClr val="00FFFF"/>
              </a:solidFill>
              <a:latin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ct val="15000"/>
              </a:spcBef>
              <a:buChar char="•"/>
            </a:pPr>
            <a:r>
              <a:rPr lang="en-US" altLang="zh-CN" sz="2800" b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一件是别人的事：</a:t>
            </a:r>
            <a:r>
              <a:rPr lang="zh-CN" altLang="en-US" sz="2800" b="1" dirty="0">
                <a:solidFill>
                  <a:srgbClr val="00FFFF"/>
                </a:solidFill>
                <a:latin typeface="宋体" panose="02010600030101010101" pitchFamily="2" charset="-122"/>
              </a:rPr>
              <a:t>　　</a:t>
            </a:r>
            <a:endParaRPr lang="zh-CN" altLang="en-US" sz="2800" b="1" dirty="0">
              <a:solidFill>
                <a:srgbClr val="00FFFF"/>
              </a:solidFill>
              <a:latin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ct val="15000"/>
              </a:spcBef>
            </a:pPr>
            <a:r>
              <a:rPr lang="zh-CN" altLang="en-US" sz="2800" b="1" dirty="0">
                <a:solidFill>
                  <a:srgbClr val="00FF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</a:rPr>
              <a:t>小张行为懒散；老陈对我不满；小王对我提供的帮助并不表示感激</a:t>
            </a:r>
            <a:r>
              <a:rPr lang="en-US" altLang="zh-CN" sz="2800" b="1">
                <a:latin typeface="宋体" panose="02010600030101010101" pitchFamily="2" charset="-122"/>
              </a:rPr>
              <a:t>……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ct val="15000"/>
              </a:spcBef>
            </a:pPr>
            <a:endParaRPr lang="en-US" altLang="zh-CN" sz="2800" b="1">
              <a:latin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ct val="15000"/>
              </a:spcBef>
              <a:buChar char="•"/>
            </a:pPr>
            <a:r>
              <a:rPr lang="en-US" altLang="zh-CN" sz="2800" b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一件是老天爷的事：　</a:t>
            </a:r>
            <a:r>
              <a:rPr lang="zh-CN" altLang="en-US" sz="2800" b="1" dirty="0">
                <a:solidFill>
                  <a:srgbClr val="00FFFF"/>
                </a:solidFill>
                <a:latin typeface="宋体" panose="02010600030101010101" pitchFamily="2" charset="-122"/>
              </a:rPr>
              <a:t>　</a:t>
            </a:r>
            <a:endParaRPr lang="zh-CN" altLang="en-US" sz="2800" b="1" dirty="0">
              <a:solidFill>
                <a:srgbClr val="00FFFF"/>
              </a:solidFill>
              <a:latin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ct val="15000"/>
              </a:spcBef>
            </a:pPr>
            <a:r>
              <a:rPr lang="zh-CN" altLang="en-US" sz="2800" b="1" dirty="0">
                <a:solidFill>
                  <a:srgbClr val="00FF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</a:rPr>
              <a:t>会不会下雨、刮风、地震、闹灾</a:t>
            </a:r>
            <a:r>
              <a:rPr lang="en-US" altLang="zh-CN" sz="2800" b="1">
                <a:latin typeface="宋体" panose="02010600030101010101" pitchFamily="2" charset="-122"/>
              </a:rPr>
              <a:t>……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522" name="文本框 107521"/>
          <p:cNvSpPr txBox="1"/>
          <p:nvPr/>
        </p:nvSpPr>
        <p:spPr>
          <a:xfrm>
            <a:off x="395288" y="404813"/>
            <a:ext cx="7345362" cy="5672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人的烦恼就是来自于：</a:t>
            </a:r>
            <a:endParaRPr lang="zh-CN" altLang="en-US" sz="3200" b="1" dirty="0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00FF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</a:rPr>
              <a:t>忘了自己的事，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r>
              <a:rPr lang="zh-CN" altLang="en-US" sz="2800" b="1" dirty="0">
                <a:latin typeface="宋体" panose="02010600030101010101" pitchFamily="2" charset="-122"/>
              </a:rPr>
              <a:t>      爱管别人的事，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r>
              <a:rPr lang="zh-CN" altLang="en-US" sz="2800" b="1" dirty="0">
                <a:latin typeface="宋体" panose="02010600030101010101" pitchFamily="2" charset="-122"/>
              </a:rPr>
              <a:t>        担心老天爷的事</a:t>
            </a:r>
            <a:r>
              <a:rPr lang="en-US" altLang="zh-CN" sz="2800" b="1">
                <a:latin typeface="宋体" panose="02010600030101010101" pitchFamily="2" charset="-122"/>
              </a:rPr>
              <a:t>…… </a:t>
            </a:r>
            <a:endParaRPr lang="en-US" altLang="zh-CN" sz="2800" b="1">
              <a:latin typeface="宋体" panose="02010600030101010101" pitchFamily="2" charset="-122"/>
            </a:endParaRPr>
          </a:p>
          <a:p>
            <a:endParaRPr lang="en-US" altLang="zh-CN" sz="2800" b="1">
              <a:latin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要轻松自在其实很简单：</a:t>
            </a:r>
            <a:endParaRPr lang="zh-CN" altLang="en-US" sz="3200" b="1" dirty="0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00FF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</a:rPr>
              <a:t>处理好自己的事，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r>
              <a:rPr lang="zh-CN" altLang="en-US" sz="2800" b="1" dirty="0">
                <a:latin typeface="宋体" panose="02010600030101010101" pitchFamily="2" charset="-122"/>
              </a:rPr>
              <a:t>      少管别人的事，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r>
              <a:rPr lang="zh-CN" altLang="en-US" sz="2800" b="1" dirty="0">
                <a:latin typeface="宋体" panose="02010600030101010101" pitchFamily="2" charset="-122"/>
              </a:rPr>
              <a:t>        不操心老天爷的事。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00FF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</a:rPr>
              <a:t>下次心情不好时，赶快问自己：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这件让人心烦的事到底是谁的事？</a:t>
            </a:r>
            <a:endParaRPr lang="zh-CN" altLang="en-US" sz="32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600200" y="3200400"/>
            <a:ext cx="5657850" cy="3429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99895" y="1352550"/>
            <a:ext cx="652526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隶书" panose="02010509060101010101" pitchFamily="49" charset="-122"/>
                <a:ea typeface="隶书" panose="02010509060101010101" pitchFamily="49" charset="-122"/>
              </a:rPr>
              <a:t>顾佳的人设，乍看之下真的是完美，但是这样的完美，我最大的感觉到她活的如此之累。</a:t>
            </a:r>
            <a:endParaRPr lang="zh-CN" altLang="en-US" sz="28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sz="4000"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r>
              <a:rPr lang="zh-CN" altLang="en-US" sz="4000">
                <a:latin typeface="隶书" panose="02010509060101010101" pitchFamily="49" charset="-122"/>
                <a:ea typeface="隶书" panose="02010509060101010101" pitchFamily="49" charset="-122"/>
              </a:rPr>
              <a:t>生活本来是大部分的平凡和极少数的不平凡，努力确实可以改变一部分，但是学会坦然接受平凡的自己，也是一种生活中所需要的心态。这并非无能，而是一种自知之明。</a:t>
            </a:r>
            <a:endParaRPr lang="zh-CN" altLang="en-US" sz="40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0594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endParaRPr lang="zh-CN" altLang="zh-CN" dirty="0"/>
          </a:p>
        </p:txBody>
      </p:sp>
      <p:sp>
        <p:nvSpPr>
          <p:cNvPr id="110595" name="Rectangle 3"/>
          <p:cNvSpPr>
            <a:spLocks noGrp="1"/>
          </p:cNvSpPr>
          <p:nvPr>
            <p:ph type="body" idx="4294967295"/>
          </p:nvPr>
        </p:nvSpPr>
        <p:spPr>
          <a:xfrm>
            <a:off x="1066800" y="1524000"/>
            <a:ext cx="7696200" cy="3306763"/>
          </a:xfrm>
        </p:spPr>
        <p:txBody>
          <a:bodyPr vert="horz" wrap="square" lIns="91440" tIns="45720" rIns="91440" bIns="45720" anchor="t" anchorCtr="0"/>
          <a:p>
            <a:pPr>
              <a:buNone/>
            </a:pPr>
            <a:r>
              <a:rPr lang="zh-CN" altLang="en-US" sz="4400" dirty="0">
                <a:solidFill>
                  <a:schemeClr val="accent2"/>
                </a:solidFill>
                <a:ea typeface="隶书" panose="02010509060101010101" pitchFamily="49" charset="-122"/>
              </a:rPr>
              <a:t>祝大家身体健康，家庭幸福</a:t>
            </a:r>
            <a:endParaRPr lang="zh-CN" altLang="en-US" sz="4400" dirty="0">
              <a:solidFill>
                <a:schemeClr val="accent2"/>
              </a:solidFill>
              <a:ea typeface="隶书" panose="02010509060101010101" pitchFamily="49" charset="-122"/>
            </a:endParaRPr>
          </a:p>
        </p:txBody>
      </p:sp>
      <p:pic>
        <p:nvPicPr>
          <p:cNvPr id="110596" name="Picture 4" descr="t01f42330555fc67f3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0" y="3352800"/>
            <a:ext cx="4584700" cy="3200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838200"/>
            <a:ext cx="8229600" cy="1066800"/>
          </a:xfrm>
        </p:spPr>
        <p:txBody>
          <a:bodyPr vert="horz" wrap="square" lIns="91440" tIns="45720" rIns="91440" bIns="45720" anchor="ctr" anchorCtr="0"/>
          <a:p>
            <a:r>
              <a:rPr lang="en-US" altLang="zh-CN">
                <a:ea typeface="隶书" panose="02010509060101010101" pitchFamily="49" charset="-122"/>
              </a:rPr>
              <a:t>      </a:t>
            </a:r>
            <a:r>
              <a:rPr lang="zh-CN" altLang="en-US" dirty="0">
                <a:ea typeface="隶书" panose="02010509060101010101" pitchFamily="49" charset="-122"/>
              </a:rPr>
              <a:t>其实乳腺癌是可以避免的</a:t>
            </a:r>
            <a:endParaRPr lang="zh-CN" altLang="en-US" dirty="0"/>
          </a:p>
        </p:txBody>
      </p:sp>
      <p:sp>
        <p:nvSpPr>
          <p:cNvPr id="21507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905000"/>
            <a:ext cx="8229600" cy="4221163"/>
          </a:xfrm>
        </p:spPr>
        <p:txBody>
          <a:bodyPr vert="horz" wrap="square" lIns="91440" tIns="45720" rIns="91440" bIns="45720" anchor="t" anchorCtr="0"/>
          <a:p>
            <a:pPr>
              <a:buNone/>
            </a:pP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乳房自检方法：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检查时间通常为月经过后的七天内，因为乳房不太肿胀，方便检查。绝经女性每月固定一天 。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zh-CN" altLang="en-US"/>
          </a:p>
        </p:txBody>
      </p:sp>
      <p:pic>
        <p:nvPicPr>
          <p:cNvPr id="21508" name="Picture 4" descr="DSCF03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5200" y="3657600"/>
            <a:ext cx="4572000" cy="2933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r>
              <a:rPr lang="zh-CN" altLang="en-US" dirty="0">
                <a:ea typeface="隶书" panose="02010509060101010101" pitchFamily="49" charset="-122"/>
              </a:rPr>
              <a:t>自我检查步骤</a:t>
            </a:r>
            <a:endParaRPr lang="zh-CN" altLang="en-US" dirty="0">
              <a:ea typeface="隶书" panose="02010509060101010101" pitchFamily="49" charset="-122"/>
            </a:endParaRPr>
          </a:p>
        </p:txBody>
      </p:sp>
      <p:pic>
        <p:nvPicPr>
          <p:cNvPr id="22531" name="Picture 3" descr="自我检查1"/>
          <p:cNvPicPr>
            <a:picLocks noChangeAspect="1"/>
          </p:cNvPicPr>
          <p:nvPr>
            <p:ph type="body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685800" y="1524000"/>
            <a:ext cx="3581400" cy="2971800"/>
          </a:xfrm>
        </p:spPr>
      </p:pic>
      <p:pic>
        <p:nvPicPr>
          <p:cNvPr id="22532" name="Picture 4" descr="自我检查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0" y="1524000"/>
            <a:ext cx="3898900" cy="3011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3" name="Rectangle 6"/>
          <p:cNvSpPr/>
          <p:nvPr/>
        </p:nvSpPr>
        <p:spPr>
          <a:xfrm>
            <a:off x="762000" y="5029200"/>
            <a:ext cx="3505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000066"/>
                </a:solidFill>
                <a:latin typeface="Arial" panose="020B0604020202020204" pitchFamily="34" charset="0"/>
              </a:rPr>
              <a:t>对镜子，双手叉腰，观察双乳房外形、轮廓有无异常</a:t>
            </a:r>
            <a:endParaRPr lang="zh-CN" altLang="en-US" b="1" dirty="0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22534" name="Rectangle 7"/>
          <p:cNvSpPr/>
          <p:nvPr/>
        </p:nvSpPr>
        <p:spPr>
          <a:xfrm>
            <a:off x="4724400" y="5029200"/>
            <a:ext cx="3886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000066"/>
                </a:solidFill>
                <a:latin typeface="Arial" panose="020B0604020202020204" pitchFamily="34" charset="0"/>
              </a:rPr>
              <a:t>举起双臂，观察双乳房外形、皮肤、乳头、轮廓有无异常</a:t>
            </a:r>
            <a:endParaRPr lang="zh-CN" altLang="en-US" b="1" dirty="0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endParaRPr lang="zh-CN" altLang="zh-CN" dirty="0"/>
          </a:p>
        </p:txBody>
      </p:sp>
      <p:pic>
        <p:nvPicPr>
          <p:cNvPr id="23555" name="Picture 3" descr="自我检查5"/>
          <p:cNvPicPr>
            <a:picLocks noChangeAspect="1"/>
          </p:cNvPicPr>
          <p:nvPr>
            <p:ph type="body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533400" y="1676400"/>
            <a:ext cx="5067300" cy="4483100"/>
          </a:xfrm>
        </p:spPr>
      </p:pic>
      <p:sp>
        <p:nvSpPr>
          <p:cNvPr id="23556" name="Rectangle 5"/>
          <p:cNvSpPr/>
          <p:nvPr/>
        </p:nvSpPr>
        <p:spPr>
          <a:xfrm>
            <a:off x="5638800" y="1752600"/>
            <a:ext cx="3505200" cy="4483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66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用手触摸双侧乳房，转小圈，尽量覆盖所有的区域，轻压感觉皮肤下的改变，重压感觉深部乳房组织的改变。</a:t>
            </a:r>
            <a:endParaRPr lang="zh-CN" altLang="en-US" sz="3200" b="1" dirty="0">
              <a:solidFill>
                <a:srgbClr val="000066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endParaRPr lang="zh-CN" altLang="zh-CN" dirty="0"/>
          </a:p>
        </p:txBody>
      </p:sp>
      <p:pic>
        <p:nvPicPr>
          <p:cNvPr id="24579" name="Picture 3" descr="自我检查4"/>
          <p:cNvPicPr>
            <a:picLocks noChangeAspect="1"/>
          </p:cNvPicPr>
          <p:nvPr>
            <p:ph type="body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457200" y="2057400"/>
            <a:ext cx="5181600" cy="3886200"/>
          </a:xfrm>
        </p:spPr>
      </p:pic>
      <p:sp>
        <p:nvSpPr>
          <p:cNvPr id="24580" name="Rectangle 5"/>
          <p:cNvSpPr/>
          <p:nvPr/>
        </p:nvSpPr>
        <p:spPr>
          <a:xfrm>
            <a:off x="5715000" y="2133600"/>
            <a:ext cx="3429000" cy="3751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66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仰卧平躺，肩部稍垫高，举起右手臂，用手触摸对侧腋下、乳房尾叶有无肿块。</a:t>
            </a:r>
            <a:endParaRPr lang="zh-CN" altLang="en-US" sz="3200" b="1" dirty="0">
              <a:solidFill>
                <a:srgbClr val="000066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endParaRPr lang="zh-CN" altLang="zh-CN" dirty="0"/>
          </a:p>
        </p:txBody>
      </p:sp>
      <p:pic>
        <p:nvPicPr>
          <p:cNvPr id="25603" name="Picture 3" descr="自我检查3"/>
          <p:cNvPicPr>
            <a:picLocks noChangeAspect="1"/>
          </p:cNvPicPr>
          <p:nvPr>
            <p:ph type="body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152400" y="1828800"/>
            <a:ext cx="4724400" cy="4114800"/>
          </a:xfrm>
        </p:spPr>
      </p:pic>
      <p:sp>
        <p:nvSpPr>
          <p:cNvPr id="25604" name="Rectangle 5"/>
          <p:cNvSpPr/>
          <p:nvPr/>
        </p:nvSpPr>
        <p:spPr>
          <a:xfrm>
            <a:off x="5029200" y="1981200"/>
            <a:ext cx="3581400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376092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用拇指和食指挤压乳头检查流出的液体：</a:t>
            </a:r>
            <a:endParaRPr lang="zh-CN" altLang="en-US" sz="2400" b="1" dirty="0">
              <a:solidFill>
                <a:srgbClr val="376092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25605" name="Rectangle 6"/>
          <p:cNvSpPr/>
          <p:nvPr/>
        </p:nvSpPr>
        <p:spPr>
          <a:xfrm>
            <a:off x="5105400" y="3657600"/>
            <a:ext cx="3657600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隶书" panose="02010509060101010101" pitchFamily="49" charset="-122"/>
              </a:rPr>
              <a:t>正常：透明或白色的液体</a:t>
            </a:r>
            <a:endParaRPr lang="zh-CN" altLang="en-US" sz="2800" b="1" dirty="0"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不正常</a:t>
            </a:r>
            <a:r>
              <a:rPr lang="zh-CN" altLang="en-US" sz="2800" b="1" dirty="0">
                <a:latin typeface="Arial" panose="020B0604020202020204" pitchFamily="34" charset="0"/>
                <a:ea typeface="隶书" panose="02010509060101010101" pitchFamily="49" charset="-122"/>
              </a:rPr>
              <a:t>：铁锈色或脓性液体</a:t>
            </a:r>
            <a:endParaRPr lang="zh-CN" altLang="en-US" sz="2800" b="1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r>
              <a:rPr lang="zh-CN" altLang="en-US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乳腺癌的表现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26627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r>
              <a:rPr lang="zh-CN" altLang="en-US" sz="3600" dirty="0">
                <a:ea typeface="隶书" panose="02010509060101010101" pitchFamily="49" charset="-122"/>
              </a:rPr>
              <a:t>无痛性肿块</a:t>
            </a:r>
            <a:endParaRPr lang="zh-CN" altLang="en-US" sz="3600" dirty="0">
              <a:ea typeface="隶书" panose="02010509060101010101" pitchFamily="49" charset="-122"/>
            </a:endParaRPr>
          </a:p>
          <a:p>
            <a:r>
              <a:rPr lang="zh-CN" altLang="en-US" sz="3600" dirty="0">
                <a:ea typeface="隶书" panose="02010509060101010101" pitchFamily="49" charset="-122"/>
              </a:rPr>
              <a:t>乳头湿疹样变、回缩固定</a:t>
            </a:r>
            <a:endParaRPr lang="zh-CN" altLang="en-US" sz="3600" dirty="0">
              <a:ea typeface="隶书" panose="02010509060101010101" pitchFamily="49" charset="-122"/>
            </a:endParaRPr>
          </a:p>
          <a:p>
            <a:r>
              <a:rPr lang="zh-CN" altLang="en-US" sz="3600" dirty="0">
                <a:ea typeface="隶书" panose="02010509060101010101" pitchFamily="49" charset="-122"/>
              </a:rPr>
              <a:t>皮肤恶性征象</a:t>
            </a:r>
            <a:endParaRPr lang="zh-CN" altLang="en-US" sz="3600" dirty="0">
              <a:ea typeface="隶书" panose="02010509060101010101" pitchFamily="49" charset="-122"/>
            </a:endParaRPr>
          </a:p>
          <a:p>
            <a:r>
              <a:rPr lang="zh-CN" altLang="en-US" sz="3600" dirty="0">
                <a:ea typeface="隶书" panose="02010509060101010101" pitchFamily="49" charset="-122"/>
              </a:rPr>
              <a:t>乳头溢血性液</a:t>
            </a:r>
            <a:endParaRPr lang="zh-CN" altLang="en-US" sz="3600" dirty="0">
              <a:ea typeface="隶书" panose="02010509060101010101" pitchFamily="49" charset="-122"/>
            </a:endParaRPr>
          </a:p>
          <a:p>
            <a:r>
              <a:rPr lang="zh-CN" altLang="en-US" sz="3600" dirty="0">
                <a:ea typeface="隶书" panose="02010509060101010101" pitchFamily="49" charset="-122"/>
              </a:rPr>
              <a:t>局限性腺体增厚</a:t>
            </a:r>
            <a:endParaRPr lang="zh-CN" altLang="en-US" sz="3600" dirty="0">
              <a:ea typeface="隶书" panose="02010509060101010101" pitchFamily="49" charset="-122"/>
            </a:endParaRPr>
          </a:p>
          <a:p>
            <a:r>
              <a:rPr lang="zh-CN" altLang="en-US" sz="3600" dirty="0">
                <a:ea typeface="隶书" panose="02010509060101010101" pitchFamily="49" charset="-122"/>
              </a:rPr>
              <a:t>同侧腋淋巴结肿大</a:t>
            </a:r>
            <a:endParaRPr lang="zh-CN" altLang="en-US" sz="3600" dirty="0"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r>
              <a:rPr lang="zh-CN" altLang="en-US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视诊</a:t>
            </a:r>
            <a:r>
              <a:rPr lang="en-US" altLang="zh-CN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----</a:t>
            </a:r>
            <a:r>
              <a:rPr lang="zh-CN" altLang="en-US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外形</a:t>
            </a:r>
            <a:endParaRPr lang="zh-CN" altLang="en-US" dirty="0">
              <a:solidFill>
                <a:schemeClr val="accent2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7651" name="Picture 2" descr="局部皮肤向内收缩"/>
          <p:cNvPicPr>
            <a:picLocks noChangeAspect="1"/>
          </p:cNvPicPr>
          <p:nvPr>
            <p:ph type="body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1219200" y="1371600"/>
            <a:ext cx="7620000" cy="4038600"/>
          </a:xfrm>
        </p:spPr>
      </p:pic>
      <p:sp>
        <p:nvSpPr>
          <p:cNvPr id="27652" name="Rectangle 5"/>
          <p:cNvSpPr/>
          <p:nvPr/>
        </p:nvSpPr>
        <p:spPr>
          <a:xfrm>
            <a:off x="3200400" y="5867400"/>
            <a:ext cx="37020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隶书" panose="02010509060101010101" pitchFamily="49" charset="-122"/>
              </a:rPr>
              <a:t>局部皮肤向内收缩</a:t>
            </a:r>
            <a:endParaRPr lang="zh-CN" altLang="en-US" sz="3200" b="1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Picture 4" descr="R0013052"/>
          <p:cNvPicPr>
            <a:picLocks noChangeAspect="1"/>
          </p:cNvPicPr>
          <p:nvPr>
            <p:ph type="body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152400" y="2209800"/>
            <a:ext cx="3227388" cy="3276600"/>
          </a:xfrm>
          <a:ln>
            <a:solidFill>
              <a:srgbClr val="CC3300">
                <a:alpha val="100000"/>
              </a:srgbClr>
            </a:solidFill>
            <a:miter/>
          </a:ln>
        </p:spPr>
      </p:pic>
      <p:sp>
        <p:nvSpPr>
          <p:cNvPr id="28675" name="AutoShape 5"/>
          <p:cNvSpPr/>
          <p:nvPr/>
        </p:nvSpPr>
        <p:spPr>
          <a:xfrm>
            <a:off x="457200" y="1143000"/>
            <a:ext cx="2951163" cy="936625"/>
          </a:xfrm>
          <a:prstGeom prst="wedgeRectCallout">
            <a:avLst>
              <a:gd name="adj1" fmla="val 16218"/>
              <a:gd name="adj2" fmla="val 93051"/>
            </a:avLst>
          </a:prstGeom>
          <a:solidFill>
            <a:srgbClr val="8EB4E3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2075" tIns="46038" rIns="92075" bIns="46038"/>
          <a:p>
            <a:pPr algn="ctr"/>
            <a:r>
              <a:rPr lang="zh-CN" altLang="en-US" sz="2400" b="1" dirty="0">
                <a:latin typeface="Times New Roman" panose="02020603050405020304" pitchFamily="18" charset="0"/>
                <a:ea typeface="仿宋" panose="02010609060101010101" pitchFamily="49" charset="-122"/>
              </a:rPr>
              <a:t>乳房皮肤色泽改变</a:t>
            </a:r>
            <a:endParaRPr lang="zh-CN" altLang="en-US" sz="2400" b="1" dirty="0"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pPr algn="ctr"/>
            <a:r>
              <a:rPr lang="zh-CN" altLang="en-US" sz="2400" b="1" dirty="0">
                <a:solidFill>
                  <a:schemeClr val="hlink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炎性乳癌</a:t>
            </a:r>
            <a:endParaRPr lang="zh-CN" altLang="en-US" sz="2400" b="1" dirty="0">
              <a:solidFill>
                <a:schemeClr val="hlink"/>
              </a:solidFill>
              <a:latin typeface="Times New Roman" panose="02020603050405020304" pitchFamily="18" charset="0"/>
              <a:ea typeface="仿宋" panose="02010609060101010101" pitchFamily="49" charset="-122"/>
            </a:endParaRPr>
          </a:p>
        </p:txBody>
      </p:sp>
      <p:pic>
        <p:nvPicPr>
          <p:cNvPr id="28676" name="Picture 8" descr="皮肤红斑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762000"/>
            <a:ext cx="3529013" cy="2665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7" name="AutoShape 9"/>
          <p:cNvSpPr>
            <a:spLocks noGrp="1"/>
          </p:cNvSpPr>
          <p:nvPr>
            <p:ph type="title" idx="4294967295"/>
          </p:nvPr>
        </p:nvSpPr>
        <p:spPr>
          <a:xfrm>
            <a:off x="5867400" y="274638"/>
            <a:ext cx="2819400" cy="1143000"/>
          </a:xfrm>
          <a:prstGeom prst="wedgeEllipseCallout">
            <a:avLst>
              <a:gd name="adj1" fmla="val -72991"/>
              <a:gd name="adj2" fmla="val 101875"/>
            </a:avLst>
          </a:prstGeom>
          <a:solidFill>
            <a:srgbClr val="8EB4E3">
              <a:alpha val="100000"/>
            </a:srgbClr>
          </a:solidFill>
          <a:ln w="19050">
            <a:solidFill>
              <a:schemeClr val="tx1">
                <a:alpha val="100000"/>
              </a:schemeClr>
            </a:solidFill>
            <a:miter/>
          </a:ln>
        </p:spPr>
        <p:txBody>
          <a:bodyPr vert="horz" wrap="square" lIns="91440" tIns="45720" rIns="91440" bIns="45720" anchor="ctr" anchorCtr="0"/>
          <a:p>
            <a:r>
              <a:rPr lang="zh-CN" altLang="en-US" sz="4000" b="1" dirty="0"/>
              <a:t>皮肤红斑</a:t>
            </a:r>
            <a:endParaRPr lang="zh-CN" altLang="en-US" sz="4000" b="1" dirty="0"/>
          </a:p>
        </p:txBody>
      </p:sp>
      <p:pic>
        <p:nvPicPr>
          <p:cNvPr id="28678" name="Picture 6" descr="酒窝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505200"/>
            <a:ext cx="4932363" cy="3146425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8679" name="AutoShape 7"/>
          <p:cNvSpPr/>
          <p:nvPr/>
        </p:nvSpPr>
        <p:spPr>
          <a:xfrm>
            <a:off x="1447800" y="5562600"/>
            <a:ext cx="1905000" cy="990600"/>
          </a:xfrm>
          <a:prstGeom prst="wedgeRoundRectCallout">
            <a:avLst>
              <a:gd name="adj1" fmla="val 109907"/>
              <a:gd name="adj2" fmla="val -70375"/>
              <a:gd name="adj3" fmla="val 16667"/>
            </a:avLst>
          </a:prstGeom>
          <a:solidFill>
            <a:schemeClr val="accent1"/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400" b="1" dirty="0">
                <a:latin typeface="幼圆" panose="02010509060101010101" pitchFamily="49" charset="-122"/>
                <a:ea typeface="仿宋" panose="02010609060101010101" pitchFamily="49" charset="-122"/>
              </a:rPr>
              <a:t>皮肤凹陷</a:t>
            </a:r>
            <a:endParaRPr lang="zh-CN" altLang="en-US" sz="2400" b="1" dirty="0">
              <a:latin typeface="幼圆" panose="02010509060101010101" pitchFamily="49" charset="-122"/>
              <a:ea typeface="仿宋" panose="02010609060101010101" pitchFamily="49" charset="-122"/>
            </a:endParaRPr>
          </a:p>
          <a:p>
            <a:pPr algn="ctr"/>
            <a:r>
              <a:rPr lang="zh-CN" altLang="en-US" sz="2400" b="1" dirty="0">
                <a:solidFill>
                  <a:schemeClr val="hlink"/>
                </a:solidFill>
                <a:latin typeface="幼圆" panose="02010509060101010101" pitchFamily="49" charset="-122"/>
                <a:ea typeface="仿宋" panose="02010609060101010101" pitchFamily="49" charset="-122"/>
              </a:rPr>
              <a:t>酒窝征</a:t>
            </a:r>
            <a:endParaRPr lang="zh-CN" altLang="en-US" sz="2400" b="1" dirty="0">
              <a:solidFill>
                <a:schemeClr val="hlink"/>
              </a:solidFill>
              <a:latin typeface="幼圆" panose="020105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Picture 5" descr="乳癌(乳头内陷橘皮样改变)1"/>
          <p:cNvPicPr>
            <a:picLocks noChangeAspect="1"/>
          </p:cNvPicPr>
          <p:nvPr>
            <p:ph type="body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228600" y="1981200"/>
            <a:ext cx="3352800" cy="2514600"/>
          </a:xfrm>
        </p:spPr>
      </p:pic>
      <p:sp>
        <p:nvSpPr>
          <p:cNvPr id="29699" name="AutoShape 6"/>
          <p:cNvSpPr>
            <a:spLocks noGrp="1"/>
          </p:cNvSpPr>
          <p:nvPr>
            <p:ph type="title" idx="4294967295"/>
          </p:nvPr>
        </p:nvSpPr>
        <p:spPr>
          <a:xfrm>
            <a:off x="381000" y="152400"/>
            <a:ext cx="3886200" cy="944563"/>
          </a:xfrm>
          <a:prstGeom prst="wedgeRectCallout">
            <a:avLst>
              <a:gd name="adj1" fmla="val -31028"/>
              <a:gd name="adj2" fmla="val 181801"/>
            </a:avLst>
          </a:prstGeom>
          <a:solidFill>
            <a:srgbClr val="8EB4E3">
              <a:alpha val="100000"/>
            </a:srgbClr>
          </a:solidFill>
          <a:ln>
            <a:solidFill>
              <a:schemeClr val="tx1">
                <a:alpha val="100000"/>
              </a:schemeClr>
            </a:solidFill>
            <a:miter/>
          </a:ln>
        </p:spPr>
        <p:txBody>
          <a:bodyPr vert="horz" wrap="square" lIns="91440" tIns="45720" rIns="91440" bIns="45720" anchor="ctr" anchorCtr="0"/>
          <a:p>
            <a:r>
              <a:rPr lang="zh-CN" altLang="en-US" sz="2800" b="1" dirty="0">
                <a:ea typeface="隶书" panose="02010509060101010101" pitchFamily="49" charset="-122"/>
              </a:rPr>
              <a:t>乳头后天性内陷牵拉固定、皮肤</a:t>
            </a:r>
            <a:r>
              <a:rPr lang="zh-CN" altLang="en-US" sz="2800" b="1" dirty="0">
                <a:latin typeface="Arial" panose="020B0604020202020204" pitchFamily="34" charset="0"/>
                <a:ea typeface="隶书" panose="02010509060101010101" pitchFamily="49" charset="-122"/>
              </a:rPr>
              <a:t>“</a:t>
            </a:r>
            <a:r>
              <a:rPr lang="zh-CN" altLang="en-US" sz="2800" b="1" dirty="0">
                <a:ea typeface="隶书" panose="02010509060101010101" pitchFamily="49" charset="-122"/>
              </a:rPr>
              <a:t>橘皮样</a:t>
            </a:r>
            <a:r>
              <a:rPr lang="zh-CN" altLang="en-US" sz="2800" b="1" dirty="0">
                <a:latin typeface="Arial" panose="020B0604020202020204" pitchFamily="34" charset="0"/>
                <a:ea typeface="隶书" panose="02010509060101010101" pitchFamily="49" charset="-122"/>
              </a:rPr>
              <a:t>”</a:t>
            </a:r>
            <a:r>
              <a:rPr lang="zh-CN" altLang="en-US" sz="2800" b="1" dirty="0">
                <a:ea typeface="隶书" panose="02010509060101010101" pitchFamily="49" charset="-122"/>
              </a:rPr>
              <a:t>变</a:t>
            </a:r>
            <a:endParaRPr lang="zh-CN" altLang="en-US" sz="2800" b="1" dirty="0">
              <a:ea typeface="隶书" panose="02010509060101010101" pitchFamily="49" charset="-122"/>
            </a:endParaRPr>
          </a:p>
        </p:txBody>
      </p:sp>
      <p:pic>
        <p:nvPicPr>
          <p:cNvPr id="29700" name="Picture 2" descr="乳头内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6100" y="914400"/>
            <a:ext cx="4025900" cy="297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1" name="AutoShape 8"/>
          <p:cNvSpPr/>
          <p:nvPr/>
        </p:nvSpPr>
        <p:spPr>
          <a:xfrm>
            <a:off x="6516688" y="2781300"/>
            <a:ext cx="2376487" cy="790575"/>
          </a:xfrm>
          <a:prstGeom prst="wedgeEllipseCallout">
            <a:avLst>
              <a:gd name="adj1" fmla="val -53407"/>
              <a:gd name="adj2" fmla="val -134134"/>
            </a:avLst>
          </a:prstGeom>
          <a:solidFill>
            <a:srgbClr val="8EB4E3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800" b="1" dirty="0">
                <a:latin typeface="隶书" panose="02010509060101010101" pitchFamily="49" charset="-122"/>
                <a:ea typeface="隶书" panose="02010509060101010101" pitchFamily="49" charset="-122"/>
              </a:rPr>
              <a:t>乳头内陷</a:t>
            </a:r>
            <a:endParaRPr lang="zh-CN" altLang="en-US" sz="28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9702" name="Picture 7" descr="乳癌(乳头牵拉橘皮样改变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0" y="3886200"/>
            <a:ext cx="4176713" cy="2819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3" name="AutoShape 9"/>
          <p:cNvSpPr/>
          <p:nvPr/>
        </p:nvSpPr>
        <p:spPr>
          <a:xfrm>
            <a:off x="685800" y="4953000"/>
            <a:ext cx="3097213" cy="1511300"/>
          </a:xfrm>
          <a:prstGeom prst="wedgeEllipseCallout">
            <a:avLst>
              <a:gd name="adj1" fmla="val 93722"/>
              <a:gd name="adj2" fmla="val -46431"/>
            </a:avLst>
          </a:prstGeom>
          <a:solidFill>
            <a:srgbClr val="8EB4E3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000" b="1" dirty="0">
                <a:latin typeface="幼圆" panose="02010509060101010101" pitchFamily="49" charset="-122"/>
                <a:ea typeface="隶书" panose="02010509060101010101" pitchFamily="49" charset="-122"/>
              </a:rPr>
              <a:t>乳头后天性内陷、皮肤“橘皮样”变及皮疹</a:t>
            </a:r>
            <a:endParaRPr lang="zh-CN" altLang="en-US" sz="2000" b="1" dirty="0">
              <a:latin typeface="幼圆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矩形 2"/>
          <p:cNvSpPr/>
          <p:nvPr/>
        </p:nvSpPr>
        <p:spPr>
          <a:xfrm>
            <a:off x="1116013" y="1773238"/>
            <a:ext cx="691197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buClr>
                <a:srgbClr val="800000"/>
              </a:buClr>
            </a:pP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Clr>
                <a:srgbClr val="800000"/>
              </a:buClr>
            </a:pPr>
            <a:endParaRPr lang="en-US" altLang="zh-CN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>
              <a:lnSpc>
                <a:spcPct val="120000"/>
              </a:lnSpc>
              <a:buClr>
                <a:srgbClr val="800000"/>
              </a:buClr>
            </a:pPr>
            <a:endParaRPr lang="en-US" altLang="zh-CN"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04025" y="5589588"/>
            <a:ext cx="1439863" cy="503238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220" name="Rectangle 6"/>
          <p:cNvSpPr/>
          <p:nvPr/>
        </p:nvSpPr>
        <p:spPr>
          <a:xfrm>
            <a:off x="1981200" y="228600"/>
            <a:ext cx="4953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女人如花，健康是源</a:t>
            </a:r>
            <a:endParaRPr lang="zh-CN" altLang="en-US" sz="4000" b="1" dirty="0">
              <a:solidFill>
                <a:schemeClr val="accent2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9221" name="Picture 7" descr="u=1548912408,982901210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90600"/>
            <a:ext cx="9144000" cy="5867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endParaRPr lang="zh-CN" altLang="zh-CN" dirty="0"/>
          </a:p>
        </p:txBody>
      </p:sp>
      <p:pic>
        <p:nvPicPr>
          <p:cNvPr id="30723" name="Picture 2" descr="paget病"/>
          <p:cNvPicPr>
            <a:picLocks noChangeAspect="1"/>
          </p:cNvPicPr>
          <p:nvPr>
            <p:ph type="body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609600" y="1676400"/>
            <a:ext cx="7924800" cy="4343400"/>
          </a:xfrm>
        </p:spPr>
      </p:pic>
      <p:sp>
        <p:nvSpPr>
          <p:cNvPr id="30724" name="AutoShape 5"/>
          <p:cNvSpPr/>
          <p:nvPr/>
        </p:nvSpPr>
        <p:spPr>
          <a:xfrm>
            <a:off x="3924300" y="5805488"/>
            <a:ext cx="1800225" cy="576262"/>
          </a:xfrm>
          <a:prstGeom prst="wedgeRoundRectCallout">
            <a:avLst>
              <a:gd name="adj1" fmla="val -138009"/>
              <a:gd name="adj2" fmla="val -186639"/>
              <a:gd name="adj3" fmla="val 16667"/>
            </a:avLst>
          </a:prstGeom>
          <a:solidFill>
            <a:schemeClr val="accent1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800" b="1" dirty="0">
                <a:latin typeface="幼圆" panose="02010509060101010101" pitchFamily="49" charset="-122"/>
                <a:ea typeface="仿宋_GB2312"/>
              </a:rPr>
              <a:t>乳头湿疹</a:t>
            </a:r>
            <a:endParaRPr lang="zh-CN" altLang="en-US" sz="2800" b="1" dirty="0">
              <a:latin typeface="幼圆" panose="02010509060101010101" pitchFamily="49" charset="-122"/>
              <a:ea typeface="仿宋_GB231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600200"/>
            <a:ext cx="3886200" cy="4525963"/>
          </a:xfrm>
        </p:spPr>
        <p:txBody>
          <a:bodyPr vert="horz" wrap="square" lIns="91440" tIns="45720" rIns="91440" bIns="45720" anchor="t" anchorCtr="0"/>
          <a:p>
            <a:pPr>
              <a:buNone/>
            </a:pPr>
            <a:r>
              <a:rPr lang="zh-CN" altLang="en-US" sz="4000" dirty="0">
                <a:ea typeface="隶书" panose="02010509060101010101" pitchFamily="49" charset="-122"/>
              </a:rPr>
              <a:t>乳头溢液 </a:t>
            </a:r>
            <a:endParaRPr lang="zh-CN" altLang="en-US" sz="4000" dirty="0">
              <a:ea typeface="隶书" panose="02010509060101010101" pitchFamily="49" charset="-122"/>
            </a:endParaRPr>
          </a:p>
          <a:p>
            <a:r>
              <a:rPr lang="zh-CN" altLang="en-US" dirty="0">
                <a:ea typeface="隶书" panose="02010509060101010101" pitchFamily="49" charset="-122"/>
              </a:rPr>
              <a:t>血性溢液、</a:t>
            </a:r>
            <a:endParaRPr lang="zh-CN" altLang="en-US" dirty="0">
              <a:ea typeface="隶书" panose="02010509060101010101" pitchFamily="49" charset="-122"/>
            </a:endParaRPr>
          </a:p>
          <a:p>
            <a:r>
              <a:rPr lang="zh-CN" altLang="en-US" dirty="0">
                <a:ea typeface="隶书" panose="02010509060101010101" pitchFamily="49" charset="-122"/>
              </a:rPr>
              <a:t>棕褐色溢液</a:t>
            </a:r>
            <a:endParaRPr lang="zh-CN" altLang="en-US" dirty="0">
              <a:ea typeface="隶书" panose="02010509060101010101" pitchFamily="49" charset="-122"/>
            </a:endParaRPr>
          </a:p>
          <a:p>
            <a:r>
              <a:rPr lang="zh-CN" altLang="en-US" dirty="0">
                <a:ea typeface="隶书" panose="02010509060101010101" pitchFamily="49" charset="-122"/>
              </a:rPr>
              <a:t>黄色或黄绿色溢液</a:t>
            </a:r>
            <a:endParaRPr lang="zh-CN" altLang="en-US" dirty="0">
              <a:ea typeface="隶书" panose="02010509060101010101" pitchFamily="49" charset="-122"/>
            </a:endParaRPr>
          </a:p>
          <a:p>
            <a:r>
              <a:rPr lang="zh-CN" altLang="en-US" dirty="0">
                <a:ea typeface="隶书" panose="02010509060101010101" pitchFamily="49" charset="-122"/>
              </a:rPr>
              <a:t>乳汁样溢液</a:t>
            </a:r>
            <a:endParaRPr lang="zh-CN" altLang="en-US" dirty="0">
              <a:ea typeface="隶书" panose="02010509060101010101" pitchFamily="49" charset="-122"/>
            </a:endParaRPr>
          </a:p>
          <a:p>
            <a:r>
              <a:rPr lang="zh-CN" altLang="en-US" dirty="0">
                <a:ea typeface="隶书" panose="02010509060101010101" pitchFamily="49" charset="-122"/>
              </a:rPr>
              <a:t>浆液样溢液</a:t>
            </a:r>
            <a:endParaRPr lang="zh-CN" altLang="en-US" dirty="0">
              <a:ea typeface="隶书" panose="02010509060101010101" pitchFamily="49" charset="-122"/>
            </a:endParaRPr>
          </a:p>
          <a:p>
            <a:pPr>
              <a:buNone/>
            </a:pPr>
            <a:endParaRPr lang="zh-CN" altLang="en-US" dirty="0">
              <a:ea typeface="隶书" panose="02010509060101010101" pitchFamily="49" charset="-122"/>
            </a:endParaRPr>
          </a:p>
          <a:p>
            <a:pPr>
              <a:buNone/>
            </a:pPr>
            <a:endParaRPr lang="zh-CN" altLang="en-US">
              <a:ea typeface="隶书" panose="02010509060101010101" pitchFamily="49" charset="-122"/>
            </a:endParaRPr>
          </a:p>
        </p:txBody>
      </p:sp>
      <p:pic>
        <p:nvPicPr>
          <p:cNvPr id="31747" name="Picture 4" descr="乳头溢液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1295400"/>
            <a:ext cx="3635375" cy="2663825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31748" name="Picture 8" descr="左乳痈(乳头脓性分泌物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4114800"/>
            <a:ext cx="3635375" cy="2520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9" name="Rectangle 5"/>
          <p:cNvSpPr>
            <a:spLocks noGrp="1"/>
          </p:cNvSpPr>
          <p:nvPr>
            <p:ph type="title" idx="4294967295"/>
          </p:nvPr>
        </p:nvSpPr>
        <p:spPr>
          <a:xfrm>
            <a:off x="4648200" y="381000"/>
            <a:ext cx="3581400" cy="914400"/>
          </a:xfrm>
          <a:solidFill>
            <a:srgbClr val="8EB4E3">
              <a:alpha val="100000"/>
            </a:srgbClr>
          </a:solidFill>
          <a:ln w="28575">
            <a:solidFill>
              <a:schemeClr val="tx1">
                <a:alpha val="100000"/>
              </a:schemeClr>
            </a:solidFill>
            <a:miter/>
          </a:ln>
        </p:spPr>
        <p:txBody>
          <a:bodyPr vert="horz" wrap="square" lIns="91440" tIns="45720" rIns="91440" bIns="45720" anchor="ctr" anchorCtr="0"/>
          <a:p>
            <a:r>
              <a:rPr lang="zh-CN" altLang="en-US" sz="24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乳头血性溢液</a:t>
            </a:r>
            <a:endParaRPr lang="zh-CN" altLang="en-US" sz="2400" b="1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31750" name="Line 7"/>
          <p:cNvSpPr/>
          <p:nvPr/>
        </p:nvSpPr>
        <p:spPr>
          <a:xfrm flipH="1">
            <a:off x="6553200" y="1600200"/>
            <a:ext cx="71438" cy="1150938"/>
          </a:xfrm>
          <a:prstGeom prst="line">
            <a:avLst/>
          </a:prstGeom>
          <a:ln w="38100" cap="flat" cmpd="sng">
            <a:solidFill>
              <a:srgbClr val="CC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1751" name="AutoShape 9"/>
          <p:cNvSpPr/>
          <p:nvPr/>
        </p:nvSpPr>
        <p:spPr>
          <a:xfrm>
            <a:off x="3886200" y="6353175"/>
            <a:ext cx="2592388" cy="504825"/>
          </a:xfrm>
          <a:prstGeom prst="wedgeRoundRectCallout">
            <a:avLst>
              <a:gd name="adj1" fmla="val 34690"/>
              <a:gd name="adj2" fmla="val -212894"/>
              <a:gd name="adj3" fmla="val 16667"/>
            </a:avLst>
          </a:prstGeom>
          <a:solidFill>
            <a:srgbClr val="8EB4E3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幼圆" panose="02010509060101010101" pitchFamily="49" charset="-122"/>
                <a:ea typeface="仿宋_GB2312"/>
              </a:rPr>
              <a:t>乳头脓性分泌物</a:t>
            </a:r>
            <a:endParaRPr lang="zh-CN" altLang="en-US" sz="2400" b="1" dirty="0">
              <a:latin typeface="幼圆" panose="02010509060101010101" pitchFamily="49" charset="-122"/>
              <a:ea typeface="仿宋_GB2312"/>
            </a:endParaRPr>
          </a:p>
          <a:p>
            <a:pPr algn="ctr"/>
            <a:endParaRPr lang="zh-CN" altLang="en-US" sz="2400" b="1">
              <a:latin typeface="幼圆" panose="02010509060101010101" pitchFamily="49" charset="-122"/>
              <a:ea typeface="仿宋_GB231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endParaRPr lang="zh-CN" altLang="zh-CN" dirty="0"/>
          </a:p>
        </p:txBody>
      </p:sp>
      <p:sp>
        <p:nvSpPr>
          <p:cNvPr id="32771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600200"/>
            <a:ext cx="4800600" cy="4525963"/>
          </a:xfrm>
        </p:spPr>
        <p:txBody>
          <a:bodyPr vert="horz" wrap="square" lIns="91440" tIns="45720" rIns="91440" bIns="45720" anchor="t" anchorCtr="0"/>
          <a:p>
            <a:pPr>
              <a:buNone/>
            </a:pPr>
            <a:r>
              <a:rPr lang="zh-CN" altLang="en-US" sz="4000" dirty="0">
                <a:ea typeface="隶书" panose="02010509060101010101" pitchFamily="49" charset="-122"/>
              </a:rPr>
              <a:t>乳房皮肤改变</a:t>
            </a:r>
            <a:endParaRPr lang="zh-CN" altLang="en-US" sz="4000" dirty="0">
              <a:ea typeface="隶书" panose="02010509060101010101" pitchFamily="49" charset="-122"/>
            </a:endParaRPr>
          </a:p>
          <a:p>
            <a:pPr>
              <a:buNone/>
            </a:pPr>
            <a:r>
              <a:rPr lang="zh-CN" altLang="en-US" sz="2800" dirty="0">
                <a:ea typeface="隶书" panose="02010509060101010101" pitchFamily="49" charset="-122"/>
              </a:rPr>
              <a:t>皮肤粘连：</a:t>
            </a:r>
            <a:r>
              <a:rPr lang="zh-CN" altLang="en-US" sz="2800" dirty="0">
                <a:latin typeface="Arial" panose="020B0604020202020204" pitchFamily="34" charset="0"/>
                <a:ea typeface="隶书" panose="02010509060101010101" pitchFamily="49" charset="-122"/>
              </a:rPr>
              <a:t>“</a:t>
            </a:r>
            <a:r>
              <a:rPr lang="zh-CN" altLang="en-US" sz="2800" dirty="0">
                <a:ea typeface="隶书" panose="02010509060101010101" pitchFamily="49" charset="-122"/>
              </a:rPr>
              <a:t> 酒窝征</a:t>
            </a:r>
            <a:r>
              <a:rPr lang="zh-CN" altLang="en-US" sz="2800" dirty="0">
                <a:latin typeface="Arial" panose="020B0604020202020204" pitchFamily="34" charset="0"/>
                <a:ea typeface="隶书" panose="02010509060101010101" pitchFamily="49" charset="-122"/>
              </a:rPr>
              <a:t>”</a:t>
            </a:r>
            <a:endParaRPr lang="zh-CN" altLang="en-US" sz="2800" dirty="0">
              <a:ea typeface="隶书" panose="02010509060101010101" pitchFamily="49" charset="-122"/>
            </a:endParaRPr>
          </a:p>
          <a:p>
            <a:pPr>
              <a:buNone/>
            </a:pPr>
            <a:r>
              <a:rPr lang="zh-CN" altLang="en-US" sz="2800" dirty="0">
                <a:ea typeface="隶书" panose="02010509060101010101" pitchFamily="49" charset="-122"/>
              </a:rPr>
              <a:t>皮肤红肿：</a:t>
            </a:r>
            <a:r>
              <a:rPr lang="zh-CN" altLang="en-US" sz="2800" dirty="0">
                <a:latin typeface="Arial" panose="020B0604020202020204" pitchFamily="34" charset="0"/>
                <a:ea typeface="隶书" panose="02010509060101010101" pitchFamily="49" charset="-122"/>
              </a:rPr>
              <a:t>“</a:t>
            </a:r>
            <a:r>
              <a:rPr lang="zh-CN" altLang="en-US" sz="2800" dirty="0">
                <a:ea typeface="隶书" panose="02010509060101010101" pitchFamily="49" charset="-122"/>
              </a:rPr>
              <a:t>橘皮样变</a:t>
            </a:r>
            <a:r>
              <a:rPr lang="zh-CN" altLang="en-US" sz="2800" dirty="0">
                <a:latin typeface="Arial" panose="020B0604020202020204" pitchFamily="34" charset="0"/>
                <a:ea typeface="隶书" panose="02010509060101010101" pitchFamily="49" charset="-122"/>
              </a:rPr>
              <a:t>”</a:t>
            </a:r>
            <a:endParaRPr lang="zh-CN" altLang="en-US" sz="2800" dirty="0">
              <a:ea typeface="隶书" panose="02010509060101010101" pitchFamily="49" charset="-122"/>
            </a:endParaRPr>
          </a:p>
          <a:p>
            <a:pPr>
              <a:buNone/>
            </a:pPr>
            <a:r>
              <a:rPr lang="zh-CN" altLang="en-US" sz="2800" dirty="0">
                <a:ea typeface="隶书" panose="02010509060101010101" pitchFamily="49" charset="-122"/>
              </a:rPr>
              <a:t>皮肤结节：</a:t>
            </a:r>
            <a:r>
              <a:rPr lang="zh-CN" altLang="en-US" sz="2800" dirty="0">
                <a:latin typeface="Arial" panose="020B0604020202020204" pitchFamily="34" charset="0"/>
                <a:ea typeface="隶书" panose="02010509060101010101" pitchFamily="49" charset="-122"/>
              </a:rPr>
              <a:t>“</a:t>
            </a:r>
            <a:r>
              <a:rPr lang="zh-CN" altLang="en-US" sz="2800" dirty="0">
                <a:ea typeface="隶书" panose="02010509060101010101" pitchFamily="49" charset="-122"/>
              </a:rPr>
              <a:t>卫星结节</a:t>
            </a:r>
            <a:r>
              <a:rPr lang="zh-CN" altLang="en-US" sz="2800" dirty="0">
                <a:latin typeface="Arial" panose="020B0604020202020204" pitchFamily="34" charset="0"/>
                <a:ea typeface="隶书" panose="02010509060101010101" pitchFamily="49" charset="-122"/>
              </a:rPr>
              <a:t>”</a:t>
            </a:r>
            <a:endParaRPr lang="zh-CN" altLang="en-US" sz="2800" dirty="0">
              <a:ea typeface="隶书" panose="02010509060101010101" pitchFamily="49" charset="-122"/>
            </a:endParaRPr>
          </a:p>
          <a:p>
            <a:pPr>
              <a:buNone/>
            </a:pPr>
            <a:r>
              <a:rPr lang="zh-CN" altLang="en-US" sz="2800" dirty="0">
                <a:ea typeface="隶书" panose="02010509060101010101" pitchFamily="49" charset="-122"/>
              </a:rPr>
              <a:t>皮肤受侵：破溃、盔甲样改变</a:t>
            </a:r>
            <a:endParaRPr lang="zh-CN" altLang="en-US" sz="2800" dirty="0">
              <a:ea typeface="隶书" panose="02010509060101010101" pitchFamily="49" charset="-122"/>
            </a:endParaRPr>
          </a:p>
        </p:txBody>
      </p:sp>
      <p:pic>
        <p:nvPicPr>
          <p:cNvPr id="38916" name="Picture 6" descr="DSC00869"/>
          <p:cNvPicPr>
            <a:picLocks noChangeAspect="1"/>
          </p:cNvPicPr>
          <p:nvPr/>
        </p:nvPicPr>
        <p:blipFill>
          <a:blip r:embed="rId1"/>
          <a:srcRect b="6473"/>
          <a:stretch>
            <a:fillRect/>
          </a:stretch>
        </p:blipFill>
        <p:spPr>
          <a:xfrm>
            <a:off x="5029200" y="1676400"/>
            <a:ext cx="4114800" cy="3810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762000"/>
            <a:ext cx="8229600" cy="609600"/>
          </a:xfrm>
        </p:spPr>
        <p:txBody>
          <a:bodyPr vert="horz" wrap="square" lIns="91440" tIns="45720" rIns="91440" bIns="45720" anchor="ctr" anchorCtr="0"/>
          <a:p>
            <a:r>
              <a:rPr lang="zh-CN" altLang="en-US" sz="3600" dirty="0">
                <a:ea typeface="隶书" panose="02010509060101010101" pitchFamily="49" charset="-122"/>
              </a:rPr>
              <a:t>腋窝淋巴结突起</a:t>
            </a:r>
            <a:br>
              <a:rPr lang="zh-CN" altLang="en-US" sz="3600" dirty="0">
                <a:ea typeface="隶书" panose="02010509060101010101" pitchFamily="49" charset="-122"/>
              </a:rPr>
            </a:br>
            <a:endParaRPr lang="zh-CN" altLang="en-US" sz="3600" dirty="0">
              <a:ea typeface="隶书" panose="02010509060101010101" pitchFamily="49" charset="-122"/>
            </a:endParaRPr>
          </a:p>
        </p:txBody>
      </p:sp>
      <p:pic>
        <p:nvPicPr>
          <p:cNvPr id="33795" name="Picture 2" descr="腋窝淋巴结突起"/>
          <p:cNvPicPr>
            <a:picLocks noChangeAspect="1"/>
          </p:cNvPicPr>
          <p:nvPr>
            <p:ph type="body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1143000" y="1600200"/>
            <a:ext cx="6934200" cy="4724400"/>
          </a:xfrm>
          <a:solidFill>
            <a:srgbClr val="0070C0">
              <a:alpha val="100000"/>
            </a:srgb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r>
              <a:rPr lang="zh-CN" altLang="en-US" b="1" dirty="0">
                <a:latin typeface="隶书" panose="02010509060101010101" pitchFamily="49" charset="-122"/>
                <a:ea typeface="隶书" panose="02010509060101010101" pitchFamily="49" charset="-122"/>
              </a:rPr>
              <a:t>晚期乳腺癌</a:t>
            </a:r>
            <a:endParaRPr lang="zh-CN" altLang="en-US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4819" name="Picture 6"/>
          <p:cNvPicPr>
            <a:picLocks noChangeAspect="1"/>
          </p:cNvPicPr>
          <p:nvPr>
            <p:ph type="body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1524000" y="1524000"/>
            <a:ext cx="6629400" cy="5029200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r>
              <a:rPr lang="zh-CN" altLang="en-US" sz="4000" b="1" dirty="0">
                <a:ea typeface="隶书" panose="02010509060101010101" pitchFamily="49" charset="-122"/>
              </a:rPr>
              <a:t>晚期乳腺癌</a:t>
            </a:r>
            <a:endParaRPr lang="zh-CN" altLang="en-US" sz="4000" b="1" dirty="0">
              <a:ea typeface="隶书" panose="02010509060101010101" pitchFamily="49" charset="-122"/>
            </a:endParaRPr>
          </a:p>
        </p:txBody>
      </p:sp>
      <p:pic>
        <p:nvPicPr>
          <p:cNvPr id="35843" name="Picture 2" descr="IMG_4637"/>
          <p:cNvPicPr>
            <a:picLocks noChangeAspect="1"/>
          </p:cNvPicPr>
          <p:nvPr>
            <p:ph type="body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1371600" y="1752600"/>
            <a:ext cx="6711950" cy="4679950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r>
              <a:rPr lang="zh-CN" altLang="en-US" dirty="0">
                <a:ea typeface="隶书" panose="02010509060101010101" pitchFamily="49" charset="-122"/>
              </a:rPr>
              <a:t>乳腺癌检查方法</a:t>
            </a:r>
            <a:endParaRPr lang="zh-CN" altLang="en-US" dirty="0">
              <a:ea typeface="隶书" panose="02010509060101010101" pitchFamily="49" charset="-122"/>
            </a:endParaRPr>
          </a:p>
        </p:txBody>
      </p:sp>
      <p:sp>
        <p:nvSpPr>
          <p:cNvPr id="36867" name="Rectangle 3"/>
          <p:cNvSpPr>
            <a:spLocks noGrp="1"/>
          </p:cNvSpPr>
          <p:nvPr>
            <p:ph type="body" idx="4294967295"/>
          </p:nvPr>
        </p:nvSpPr>
        <p:spPr>
          <a:xfrm>
            <a:off x="838200" y="2332038"/>
            <a:ext cx="3581400" cy="4525962"/>
          </a:xfrm>
        </p:spPr>
        <p:txBody>
          <a:bodyPr vert="horz" wrap="square" lIns="91440" tIns="45720" rIns="91440" bIns="45720" anchor="t" anchorCtr="0"/>
          <a:p>
            <a:r>
              <a:rPr lang="zh-CN" altLang="en-US" sz="4000" b="1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超声</a:t>
            </a:r>
            <a:endParaRPr lang="zh-CN" altLang="en-US" sz="4000" b="1" dirty="0">
              <a:solidFill>
                <a:schemeClr val="accent2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6868" name="Picture 4" descr="%E8%BF%88%E7%91%9E%E5%BD%A9%E8%89%B2%E5%A4%9A%E6%99%AE%E5%8B%92%E8%B6%85%E5%A3%B0%E7%B3%BB%E7%BB%9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0" y="1752600"/>
            <a:ext cx="2851150" cy="4525963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endParaRPr lang="zh-CN" altLang="zh-CN" dirty="0"/>
          </a:p>
        </p:txBody>
      </p:sp>
      <p:sp>
        <p:nvSpPr>
          <p:cNvPr id="37891" name="Rectangle 3"/>
          <p:cNvSpPr>
            <a:spLocks noGrp="1"/>
          </p:cNvSpPr>
          <p:nvPr>
            <p:ph type="body" idx="4294967295"/>
          </p:nvPr>
        </p:nvSpPr>
        <p:spPr>
          <a:xfrm>
            <a:off x="304800" y="1524000"/>
            <a:ext cx="4800600" cy="4525963"/>
          </a:xfrm>
        </p:spPr>
        <p:txBody>
          <a:bodyPr vert="horz" wrap="square" lIns="91440" tIns="45720" rIns="91440" bIns="45720" anchor="t" anchorCtr="0"/>
          <a:p>
            <a:pPr>
              <a:lnSpc>
                <a:spcPct val="90000"/>
              </a:lnSpc>
              <a:buNone/>
            </a:pPr>
            <a:r>
              <a:rPr lang="zh-CN" altLang="en-US" sz="4400" b="1" dirty="0">
                <a:solidFill>
                  <a:schemeClr val="accent2"/>
                </a:solidFill>
                <a:ea typeface="隶书" panose="02010509060101010101" pitchFamily="49" charset="-122"/>
              </a:rPr>
              <a:t>钼靶检查</a:t>
            </a:r>
            <a:endParaRPr lang="zh-CN" altLang="en-US" sz="4400" b="1" dirty="0">
              <a:solidFill>
                <a:schemeClr val="accent2"/>
              </a:solidFill>
              <a:ea typeface="隶书" panose="020105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400" dirty="0">
                <a:latin typeface="隶书" panose="02010509060101010101" pitchFamily="49" charset="-122"/>
                <a:ea typeface="隶书" panose="02010509060101010101" pitchFamily="49" charset="-122"/>
              </a:rPr>
              <a:t>乳腺钼靶</a:t>
            </a:r>
            <a:r>
              <a:rPr lang="en-US" altLang="zh-CN" sz="2400">
                <a:latin typeface="隶书" panose="02010509060101010101" pitchFamily="49" charset="-122"/>
                <a:ea typeface="隶书" panose="02010509060101010101" pitchFamily="49" charset="-122"/>
              </a:rPr>
              <a:t>X</a:t>
            </a:r>
            <a:r>
              <a:rPr lang="zh-CN" altLang="en-US" sz="2400" dirty="0">
                <a:latin typeface="隶书" panose="02010509060101010101" pitchFamily="49" charset="-122"/>
                <a:ea typeface="隶书" panose="02010509060101010101" pitchFamily="49" charset="-122"/>
              </a:rPr>
              <a:t>线：一种低剂量乳腺</a:t>
            </a:r>
            <a:r>
              <a:rPr lang="en-US" altLang="zh-CN" sz="2400">
                <a:latin typeface="隶书" panose="02010509060101010101" pitchFamily="49" charset="-122"/>
                <a:ea typeface="隶书" panose="02010509060101010101" pitchFamily="49" charset="-122"/>
              </a:rPr>
              <a:t>X</a:t>
            </a:r>
            <a:r>
              <a:rPr lang="zh-CN" altLang="en-US" sz="2400" dirty="0">
                <a:latin typeface="隶书" panose="02010509060101010101" pitchFamily="49" charset="-122"/>
                <a:ea typeface="隶书" panose="02010509060101010101" pitchFamily="49" charset="-122"/>
              </a:rPr>
              <a:t>光拍摄乳房的技术</a:t>
            </a:r>
            <a:endParaRPr lang="zh-CN" altLang="en-US" sz="24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dirty="0">
                <a:latin typeface="隶书" panose="02010509060101010101" pitchFamily="49" charset="-122"/>
                <a:ea typeface="隶书" panose="02010509060101010101" pitchFamily="49" charset="-122"/>
              </a:rPr>
              <a:t>乳腺钼靶</a:t>
            </a:r>
            <a:r>
              <a:rPr lang="en-US" altLang="zh-CN" sz="2400">
                <a:latin typeface="隶书" panose="02010509060101010101" pitchFamily="49" charset="-122"/>
                <a:ea typeface="隶书" panose="02010509060101010101" pitchFamily="49" charset="-122"/>
              </a:rPr>
              <a:t>X</a:t>
            </a:r>
            <a:r>
              <a:rPr lang="zh-CN" altLang="en-US" sz="2400" dirty="0">
                <a:latin typeface="隶书" panose="02010509060101010101" pitchFamily="49" charset="-122"/>
                <a:ea typeface="隶书" panose="02010509060101010101" pitchFamily="49" charset="-122"/>
              </a:rPr>
              <a:t>线意义：</a:t>
            </a:r>
            <a:endParaRPr lang="zh-CN" altLang="en-US" sz="24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dirty="0">
                <a:latin typeface="隶书" panose="02010509060101010101" pitchFamily="49" charset="-122"/>
                <a:ea typeface="隶书" panose="02010509060101010101" pitchFamily="49" charset="-122"/>
              </a:rPr>
              <a:t>清晰显示乳腺各层组织；</a:t>
            </a:r>
            <a:endParaRPr lang="zh-CN" altLang="en-US" sz="24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dirty="0">
                <a:latin typeface="隶书" panose="02010509060101010101" pitchFamily="49" charset="-122"/>
                <a:ea typeface="隶书" panose="02010509060101010101" pitchFamily="49" charset="-122"/>
              </a:rPr>
              <a:t>可以发现乳腺增生；</a:t>
            </a:r>
            <a:endParaRPr lang="zh-CN" altLang="en-US" sz="24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dirty="0">
                <a:latin typeface="隶书" panose="02010509060101010101" pitchFamily="49" charset="-122"/>
                <a:ea typeface="隶书" panose="02010509060101010101" pitchFamily="49" charset="-122"/>
              </a:rPr>
              <a:t>各种良恶性肿瘤；</a:t>
            </a:r>
            <a:endParaRPr lang="zh-CN" altLang="en-US" sz="24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dirty="0">
                <a:latin typeface="隶书" panose="02010509060101010101" pitchFamily="49" charset="-122"/>
                <a:ea typeface="隶书" panose="02010509060101010101" pitchFamily="49" charset="-122"/>
              </a:rPr>
              <a:t>乳腺组织结构紊乱；</a:t>
            </a:r>
            <a:endParaRPr lang="zh-CN" altLang="en-US" sz="24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特别是临床不可能触及，以微小钙化簇为唯一表现的早期乳腺癌；</a:t>
            </a:r>
            <a:endParaRPr lang="zh-CN" altLang="en-US" sz="2400" dirty="0">
              <a:solidFill>
                <a:schemeClr val="accent2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7892" name="Picture 5" descr="013005346434161356591162182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10200" y="1371600"/>
            <a:ext cx="3057525" cy="5064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endParaRPr lang="zh-CN" altLang="zh-CN" dirty="0"/>
          </a:p>
        </p:txBody>
      </p:sp>
      <p:sp>
        <p:nvSpPr>
          <p:cNvPr id="38915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>
              <a:buNone/>
            </a:pPr>
            <a:r>
              <a:rPr lang="zh-CN" altLang="en-US" sz="4000" b="1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应该多久做一次超声、钼靶</a:t>
            </a:r>
            <a:endParaRPr lang="zh-CN" altLang="en-US" sz="4000" b="1" dirty="0">
              <a:solidFill>
                <a:schemeClr val="accent2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建议每半年和一年一次乳腺超声检查</a:t>
            </a:r>
            <a:endParaRPr lang="zh-CN" altLang="en-US" dirty="0">
              <a:solidFill>
                <a:schemeClr val="accent2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建议</a:t>
            </a:r>
            <a:r>
              <a:rPr lang="en-US" altLang="zh-CN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30</a:t>
            </a:r>
            <a:r>
              <a:rPr lang="zh-CN" altLang="en-US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岁时拍摄一次乳腺钼靶</a:t>
            </a:r>
            <a:r>
              <a:rPr lang="en-US" altLang="zh-CN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X</a:t>
            </a:r>
            <a:r>
              <a:rPr lang="zh-CN" altLang="en-US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线基础片</a:t>
            </a:r>
            <a:endParaRPr lang="zh-CN" altLang="en-US" dirty="0">
              <a:solidFill>
                <a:schemeClr val="accent2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en-US" altLang="zh-CN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35</a:t>
            </a:r>
            <a:r>
              <a:rPr lang="zh-CN" altLang="en-US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岁以后每</a:t>
            </a:r>
            <a:r>
              <a:rPr lang="en-US" altLang="zh-CN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年摄片一次</a:t>
            </a:r>
            <a:endParaRPr lang="zh-CN" altLang="en-US" dirty="0">
              <a:solidFill>
                <a:schemeClr val="accent2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en-US" altLang="zh-CN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40</a:t>
            </a:r>
            <a:r>
              <a:rPr lang="zh-CN" altLang="en-US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岁后每年摄片一次</a:t>
            </a:r>
            <a:endParaRPr lang="zh-CN" altLang="en-US" dirty="0">
              <a:solidFill>
                <a:schemeClr val="accent2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None/>
            </a:pPr>
            <a:endParaRPr lang="zh-CN" altLang="en-US">
              <a:solidFill>
                <a:schemeClr val="accent2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r>
              <a:rPr lang="zh-CN" altLang="en-US" sz="4000" b="1" dirty="0">
                <a:latin typeface="隶书" panose="02010509060101010101" pitchFamily="49" charset="-122"/>
                <a:ea typeface="隶书" panose="02010509060101010101" pitchFamily="49" charset="-122"/>
              </a:rPr>
              <a:t>乳腺</a:t>
            </a:r>
            <a:r>
              <a:rPr lang="en-US" altLang="zh-CN" sz="4000" b="1">
                <a:latin typeface="隶书" panose="02010509060101010101" pitchFamily="49" charset="-122"/>
                <a:ea typeface="隶书" panose="02010509060101010101" pitchFamily="49" charset="-122"/>
              </a:rPr>
              <a:t>MRI</a:t>
            </a:r>
            <a:endParaRPr lang="en-US" altLang="zh-CN" sz="40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9939" name="Picture 21" descr="乳腺 磁共振"/>
          <p:cNvPicPr>
            <a:picLocks noChangeAspect="1"/>
          </p:cNvPicPr>
          <p:nvPr>
            <p:ph type="body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3962400" y="1828800"/>
            <a:ext cx="4276725" cy="2857500"/>
          </a:xfrm>
        </p:spPr>
      </p:pic>
      <p:sp>
        <p:nvSpPr>
          <p:cNvPr id="39940" name="Text Box 20"/>
          <p:cNvSpPr txBox="1"/>
          <p:nvPr/>
        </p:nvSpPr>
        <p:spPr>
          <a:xfrm>
            <a:off x="914400" y="1828800"/>
            <a:ext cx="2667000" cy="4152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AutoNum type="arabicPeriod"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保乳手术前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AutoNum type="arabicPeriod"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术前化疗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AutoNum type="arabicPeriod"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年轻患者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AutoNum type="arabicPeriod"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超声和钼靶未见异常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AutoNum type="arabicPeriod"/>
            </a:pP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r>
              <a:rPr lang="zh-CN" altLang="en-US" dirty="0">
                <a:ea typeface="隶书" panose="02010509060101010101" pitchFamily="49" charset="-122"/>
              </a:rPr>
              <a:t>女性的压力越来越大</a:t>
            </a:r>
            <a:endParaRPr lang="zh-CN" altLang="en-US" dirty="0">
              <a:ea typeface="隶书" panose="02010509060101010101" pitchFamily="49" charset="-122"/>
            </a:endParaRPr>
          </a:p>
        </p:txBody>
      </p:sp>
      <p:sp>
        <p:nvSpPr>
          <p:cNvPr id="14339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600200"/>
            <a:ext cx="4724400" cy="4525963"/>
          </a:xfrm>
        </p:spPr>
        <p:txBody>
          <a:bodyPr vert="horz" wrap="square" lIns="91440" tIns="45720" rIns="91440" bIns="45720" anchor="t" anchorCtr="0"/>
          <a:p>
            <a:r>
              <a:rPr lang="zh-CN" altLang="en-US" b="1" dirty="0">
                <a:solidFill>
                  <a:schemeClr val="accent2"/>
                </a:solidFill>
                <a:ea typeface="隶书" panose="02010509060101010101" pitchFamily="49" charset="-122"/>
              </a:rPr>
              <a:t>角色的转变和提升</a:t>
            </a:r>
            <a:endParaRPr lang="zh-CN" altLang="en-US" b="1" dirty="0">
              <a:solidFill>
                <a:schemeClr val="accent2"/>
              </a:solidFill>
              <a:ea typeface="隶书" panose="02010509060101010101" pitchFamily="49" charset="-122"/>
            </a:endParaRPr>
          </a:p>
          <a:p>
            <a:r>
              <a:rPr lang="zh-CN" altLang="en-US" b="1" dirty="0">
                <a:solidFill>
                  <a:schemeClr val="accent2"/>
                </a:solidFill>
                <a:ea typeface="隶书" panose="02010509060101010101" pitchFamily="49" charset="-122"/>
              </a:rPr>
              <a:t>需要面对更多的挑战</a:t>
            </a:r>
            <a:endParaRPr lang="zh-CN" altLang="en-US" b="1" dirty="0">
              <a:solidFill>
                <a:schemeClr val="accent2"/>
              </a:solidFill>
              <a:ea typeface="隶书" panose="02010509060101010101" pitchFamily="49" charset="-122"/>
            </a:endParaRPr>
          </a:p>
          <a:p>
            <a:r>
              <a:rPr lang="zh-CN" altLang="en-US" b="1" dirty="0">
                <a:solidFill>
                  <a:schemeClr val="accent2"/>
                </a:solidFill>
                <a:ea typeface="隶书" panose="02010509060101010101" pitchFamily="49" charset="-122"/>
              </a:rPr>
              <a:t>越来越独立、中性化</a:t>
            </a:r>
            <a:endParaRPr lang="zh-CN" altLang="en-US" b="1" dirty="0">
              <a:solidFill>
                <a:schemeClr val="accent2"/>
              </a:solidFill>
              <a:ea typeface="隶书" panose="02010509060101010101" pitchFamily="49" charset="-122"/>
            </a:endParaRPr>
          </a:p>
          <a:p>
            <a:r>
              <a:rPr lang="zh-CN" altLang="en-US" b="1" dirty="0">
                <a:solidFill>
                  <a:schemeClr val="accent2"/>
                </a:solidFill>
                <a:ea typeface="隶书" panose="02010509060101010101" pitchFamily="49" charset="-122"/>
              </a:rPr>
              <a:t>妊娠、生育、更年期</a:t>
            </a:r>
            <a:endParaRPr lang="zh-CN" altLang="en-US" b="1" dirty="0">
              <a:solidFill>
                <a:schemeClr val="accent2"/>
              </a:solidFill>
              <a:ea typeface="隶书" panose="02010509060101010101" pitchFamily="49" charset="-122"/>
            </a:endParaRPr>
          </a:p>
          <a:p>
            <a:r>
              <a:rPr lang="zh-CN" altLang="en-US" b="1" dirty="0">
                <a:solidFill>
                  <a:schemeClr val="accent2"/>
                </a:solidFill>
                <a:ea typeface="隶书" panose="02010509060101010101" pitchFamily="49" charset="-122"/>
              </a:rPr>
              <a:t>渴望家庭与社会的关爱</a:t>
            </a:r>
            <a:endParaRPr lang="zh-CN" altLang="en-US" b="1" dirty="0">
              <a:solidFill>
                <a:schemeClr val="accent2"/>
              </a:solidFill>
              <a:ea typeface="隶书" panose="02010509060101010101" pitchFamily="49" charset="-122"/>
            </a:endParaRPr>
          </a:p>
        </p:txBody>
      </p:sp>
      <p:sp>
        <p:nvSpPr>
          <p:cNvPr id="14340" name="Rectangle 4"/>
          <p:cNvSpPr/>
          <p:nvPr/>
        </p:nvSpPr>
        <p:spPr>
          <a:xfrm>
            <a:off x="5181600" y="1143000"/>
            <a:ext cx="3276600" cy="4752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女儿（媳妇）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妻子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妈妈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婆婆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职业女性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endParaRPr lang="zh-CN" altLang="en-US" b="1">
              <a:solidFill>
                <a:srgbClr val="0099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endParaRPr lang="zh-CN" altLang="zh-CN" dirty="0"/>
          </a:p>
        </p:txBody>
      </p:sp>
      <p:sp>
        <p:nvSpPr>
          <p:cNvPr id="40963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2209800"/>
            <a:ext cx="8229600" cy="3916363"/>
          </a:xfrm>
        </p:spPr>
        <p:txBody>
          <a:bodyPr vert="horz" wrap="square" lIns="91440" tIns="45720" rIns="91440" bIns="45720" anchor="t" anchorCtr="0"/>
          <a:p>
            <a:pPr>
              <a:lnSpc>
                <a:spcPct val="120000"/>
              </a:lnSpc>
              <a:spcBef>
                <a:spcPct val="0"/>
              </a:spcBef>
              <a:buClr>
                <a:srgbClr val="800000"/>
              </a:buClr>
              <a:buFontTx/>
              <a:buNone/>
            </a:pPr>
            <a:r>
              <a:rPr lang="en-US" altLang="zh-CN" sz="4400" b="1">
                <a:ea typeface="隶书" panose="02010509060101010101" pitchFamily="49" charset="-122"/>
              </a:rPr>
              <a:t>2</a:t>
            </a:r>
            <a:r>
              <a:rPr lang="zh-CN" altLang="en-US" sz="4400" b="1" dirty="0">
                <a:ea typeface="隶书" panose="02010509060101010101" pitchFamily="49" charset="-122"/>
              </a:rPr>
              <a:t>、月经怎样才算正常的？</a:t>
            </a:r>
            <a:endParaRPr lang="zh-CN" altLang="en-US" sz="4400" b="1" dirty="0">
              <a:ea typeface="隶书" panose="020105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Clr>
                <a:srgbClr val="800000"/>
              </a:buClr>
              <a:buFontTx/>
              <a:buNone/>
            </a:pPr>
            <a:endParaRPr lang="zh-CN" altLang="en-US" sz="4400" b="1" dirty="0">
              <a:ea typeface="隶书" panose="02010509060101010101" pitchFamily="49" charset="-122"/>
            </a:endParaRPr>
          </a:p>
          <a:p>
            <a:pPr>
              <a:buNone/>
            </a:pPr>
            <a:endParaRPr lang="zh-CN" altLang="en-US" sz="4400"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标题 41985"/>
          <p:cNvSpPr>
            <a:spLocks noGrp="1"/>
          </p:cNvSpPr>
          <p:nvPr>
            <p:ph type="title"/>
          </p:nvPr>
        </p:nvSpPr>
        <p:spPr>
          <a:xfrm>
            <a:off x="457200" y="836613"/>
            <a:ext cx="8229600" cy="1223962"/>
          </a:xfrm>
        </p:spPr>
        <p:txBody>
          <a:bodyPr anchor="ctr" anchorCtr="0"/>
          <a:p>
            <a:r>
              <a:rPr lang="zh-CN" altLang="en-US" sz="3600" dirty="0">
                <a:ea typeface="隶书" panose="02010509060101010101" pitchFamily="49" charset="-122"/>
              </a:rPr>
              <a:t>先看看女性内生殖器官的构造</a:t>
            </a:r>
            <a:endParaRPr lang="zh-CN" altLang="en-US" sz="3600" dirty="0">
              <a:ea typeface="隶书" panose="02010509060101010101" pitchFamily="49" charset="-122"/>
            </a:endParaRPr>
          </a:p>
        </p:txBody>
      </p:sp>
      <p:pic>
        <p:nvPicPr>
          <p:cNvPr id="41987" name="图片 4198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2286000"/>
            <a:ext cx="4343400" cy="3986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8" name="图片 41987" descr="ae10edde9989dc1694ee37e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2514600"/>
            <a:ext cx="4105275" cy="316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9" name="文本占位符 41988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8229600" cy="4525963"/>
          </a:xfrm>
        </p:spPr>
        <p:txBody>
          <a:bodyPr/>
          <a:p>
            <a:endParaRPr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标题 43009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dirty="0">
                <a:ea typeface="隶书" panose="02010509060101010101" pitchFamily="49" charset="-122"/>
              </a:rPr>
              <a:t>排 卵</a:t>
            </a:r>
            <a:endParaRPr lang="zh-CN" altLang="en-US" dirty="0">
              <a:ea typeface="隶书" panose="02010509060101010101" pitchFamily="49" charset="-122"/>
            </a:endParaRPr>
          </a:p>
        </p:txBody>
      </p:sp>
      <p:pic>
        <p:nvPicPr>
          <p:cNvPr id="43011" name="文本占位符 43010" descr="排卵"/>
          <p:cNvPicPr>
            <a:picLocks noGrp="1"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971550" y="1484313"/>
            <a:ext cx="7559675" cy="5184775"/>
          </a:xfr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标题 44033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sp>
        <p:nvSpPr>
          <p:cNvPr id="44035" name="文本占位符 44034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正常月经的是这样的：</a:t>
            </a:r>
            <a:endParaRPr lang="zh-CN" altLang="en-US" sz="3600" b="1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是生殖功能成熟的主要标志；</a:t>
            </a:r>
            <a:endParaRPr lang="zh-CN" altLang="en-US" sz="3600" b="1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经期：月经持续时间，一般</a:t>
            </a:r>
            <a:r>
              <a:rPr lang="en-US" altLang="zh-CN" sz="28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2-7</a:t>
            </a:r>
            <a:r>
              <a:rPr lang="zh-CN" altLang="en-US" sz="28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天；</a:t>
            </a:r>
            <a:endParaRPr lang="zh-CN" altLang="en-US" sz="2800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月经周期</a:t>
            </a:r>
            <a:r>
              <a:rPr lang="en-US" altLang="zh-CN" sz="28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: </a:t>
            </a:r>
            <a:r>
              <a:rPr lang="zh-CN" altLang="en-US" sz="28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两次月经</a:t>
            </a:r>
            <a:r>
              <a:rPr lang="zh-CN" altLang="en-US" sz="28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第一日</a:t>
            </a:r>
            <a:r>
              <a:rPr lang="zh-CN" altLang="en-US" sz="28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的间隔时间，一般</a:t>
            </a:r>
            <a:r>
              <a:rPr lang="en-US" altLang="zh-CN" sz="28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21-35</a:t>
            </a:r>
            <a:r>
              <a:rPr lang="zh-CN" altLang="en-US" sz="28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天 ，平均</a:t>
            </a:r>
            <a:r>
              <a:rPr lang="en-US" altLang="zh-CN" sz="28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28</a:t>
            </a:r>
            <a:r>
              <a:rPr lang="zh-CN" altLang="en-US" sz="28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天；</a:t>
            </a:r>
            <a:endParaRPr lang="zh-CN" altLang="en-US" sz="2800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经量：一次月经的总失血量，平均约为</a:t>
            </a:r>
            <a:r>
              <a:rPr lang="en-US" altLang="zh-CN" sz="28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30-50ml</a:t>
            </a:r>
            <a:r>
              <a:rPr lang="zh-CN" altLang="en-US" sz="28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，超过</a:t>
            </a:r>
            <a:r>
              <a:rPr lang="en-US" altLang="zh-CN" sz="28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80ml</a:t>
            </a:r>
            <a:r>
              <a:rPr lang="zh-CN" altLang="en-US" sz="28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称为月经过多；</a:t>
            </a:r>
            <a:endParaRPr lang="zh-CN" altLang="en-US" sz="2800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放环后部分妇女经量会增多和经期会延长。</a:t>
            </a:r>
            <a:endParaRPr lang="zh-CN" altLang="en-US" sz="2800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None/>
            </a:pPr>
            <a:endParaRPr lang="zh-CN" altLang="en-US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标题 45057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sp>
        <p:nvSpPr>
          <p:cNvPr id="45059" name="文本占位符 45058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月经期症状：一般无特殊症状，有些可出现下腹及腰骶部酸胀不适（盆腔充血、</a:t>
            </a:r>
            <a:r>
              <a:rPr lang="en-US" altLang="zh-CN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PG</a:t>
            </a:r>
            <a:r>
              <a:rPr lang="zh-CN" altLang="en-US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），严重者可影响工作和生活，需要就医治疗，少数可出现腹泻、头痛等症状。</a:t>
            </a:r>
            <a:endParaRPr lang="zh-CN" altLang="en-US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920" y="457200"/>
            <a:ext cx="7626985" cy="1033780"/>
          </a:xfrm>
        </p:spPr>
        <p:txBody>
          <a:bodyPr/>
          <a:p>
            <a:r>
              <a:rPr lang="zh-CN" altLang="en-US" sz="3600">
                <a:latin typeface="隶书" panose="02010509060101010101" pitchFamily="49" charset="-122"/>
                <a:ea typeface="隶书" panose="02010509060101010101" pitchFamily="49" charset="-122"/>
              </a:rPr>
              <a:t>异常子宫出血有哪些情况？</a:t>
            </a:r>
            <a:endParaRPr lang="zh-CN" altLang="en-US" sz="36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962400" y="2133600"/>
            <a:ext cx="4629150" cy="3357880"/>
          </a:xfrm>
          <a:prstGeom prst="rect">
            <a:avLst/>
          </a:prstGeom>
        </p:spPr>
      </p:pic>
      <p:sp>
        <p:nvSpPr>
          <p:cNvPr id="5" name="文本占位符 4"/>
          <p:cNvSpPr>
            <a:spLocks noGrp="1"/>
          </p:cNvSpPr>
          <p:nvPr>
            <p:ph type="body" sz="half" idx="2"/>
          </p:nvPr>
        </p:nvSpPr>
        <p:spPr/>
        <p:txBody>
          <a:bodyPr/>
          <a:p>
            <a:r>
              <a:rPr lang="en-US" altLang="zh-CN" sz="240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1</a:t>
            </a:r>
            <a:r>
              <a:rPr lang="zh-CN" altLang="en-US" sz="240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、月经中期出血，月经紊乱</a:t>
            </a:r>
            <a:endParaRPr lang="zh-CN" altLang="en-US" sz="2400"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r>
              <a:rPr lang="en-US" altLang="zh-CN" sz="240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2</a:t>
            </a:r>
            <a:r>
              <a:rPr lang="zh-CN" altLang="en-US" sz="240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、妊娠流产</a:t>
            </a:r>
            <a:endParaRPr lang="zh-CN" altLang="en-US" sz="2400"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r>
              <a:rPr lang="en-US" altLang="zh-CN" sz="240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3</a:t>
            </a:r>
            <a:r>
              <a:rPr lang="zh-CN" altLang="en-US" sz="240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、异位妊娠</a:t>
            </a:r>
            <a:endParaRPr lang="zh-CN" altLang="en-US" sz="2400"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r>
              <a:rPr lang="en-US" altLang="zh-CN" sz="240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4</a:t>
            </a:r>
            <a:r>
              <a:rPr lang="zh-CN" altLang="en-US" sz="240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、子宫瘢痕憩室</a:t>
            </a:r>
            <a:endParaRPr lang="zh-CN" altLang="en-US" sz="2400"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r>
              <a:rPr lang="en-US" altLang="zh-CN" sz="240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5</a:t>
            </a:r>
            <a:r>
              <a:rPr lang="zh-CN" altLang="en-US" sz="240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、阴道炎</a:t>
            </a:r>
            <a:endParaRPr lang="zh-CN" altLang="en-US" sz="2400"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r>
              <a:rPr lang="en-US" altLang="zh-CN" sz="240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6</a:t>
            </a:r>
            <a:r>
              <a:rPr lang="zh-CN" altLang="en-US" sz="240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、子宫颈病变</a:t>
            </a:r>
            <a:endParaRPr lang="zh-CN" altLang="en-US" sz="2400"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r>
              <a:rPr lang="en-US" altLang="zh-CN" sz="240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7</a:t>
            </a:r>
            <a:r>
              <a:rPr lang="zh-CN" altLang="en-US" sz="240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、凝血功能异常</a:t>
            </a:r>
            <a:endParaRPr lang="zh-CN" altLang="en-US" sz="2400"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r>
              <a:rPr lang="en-US" altLang="zh-CN" sz="240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8</a:t>
            </a:r>
            <a:r>
              <a:rPr lang="zh-CN" altLang="en-US" sz="240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、血液病</a:t>
            </a:r>
            <a:endParaRPr lang="zh-CN" altLang="en-US" sz="2400"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标题 46081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sp>
        <p:nvSpPr>
          <p:cNvPr id="46083" name="文本占位符 4608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dirty="0">
                <a:ea typeface="隶书" panose="02010509060101010101" pitchFamily="49" charset="-122"/>
              </a:rPr>
              <a:t>原发性痛经：月经初潮后即出现痛经，如果经超声检查：子宫、输卵管卵巢无异常，无需特殊治疗，止痛即可。</a:t>
            </a:r>
            <a:endParaRPr lang="zh-CN" altLang="en-US" dirty="0">
              <a:ea typeface="隶书" panose="02010509060101010101" pitchFamily="49" charset="-122"/>
            </a:endParaRPr>
          </a:p>
          <a:p>
            <a:r>
              <a:rPr lang="zh-CN" altLang="en-US" dirty="0">
                <a:ea typeface="隶书" panose="02010509060101010101" pitchFamily="49" charset="-122"/>
              </a:rPr>
              <a:t>继发性痛经：未婚时无痛经，婚后或者生育后出现进行性加重痛经，需重视，要就诊。</a:t>
            </a:r>
            <a:endParaRPr lang="zh-CN" altLang="en-US" dirty="0"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endParaRPr lang="zh-CN" altLang="zh-CN" dirty="0"/>
          </a:p>
        </p:txBody>
      </p:sp>
      <p:sp>
        <p:nvSpPr>
          <p:cNvPr id="47107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2209800"/>
            <a:ext cx="8229600" cy="3916363"/>
          </a:xfrm>
        </p:spPr>
        <p:txBody>
          <a:bodyPr vert="horz" wrap="square" lIns="91440" tIns="45720" rIns="91440" bIns="45720" anchor="t" anchorCtr="0"/>
          <a:p>
            <a:pPr>
              <a:lnSpc>
                <a:spcPct val="120000"/>
              </a:lnSpc>
              <a:spcBef>
                <a:spcPct val="0"/>
              </a:spcBef>
              <a:buClr>
                <a:srgbClr val="800000"/>
              </a:buClr>
              <a:buFontTx/>
              <a:buNone/>
            </a:pPr>
            <a:r>
              <a:rPr lang="en-US" altLang="zh-CN" sz="4400" b="1">
                <a:ea typeface="隶书" panose="02010509060101010101" pitchFamily="49" charset="-122"/>
              </a:rPr>
              <a:t>3</a:t>
            </a:r>
            <a:r>
              <a:rPr lang="zh-CN" altLang="en-US" sz="4400" b="1" dirty="0">
                <a:ea typeface="隶书" panose="02010509060101010101" pitchFamily="49" charset="-122"/>
              </a:rPr>
              <a:t>、阴道炎是怎么回事？</a:t>
            </a:r>
            <a:endParaRPr lang="zh-CN" altLang="en-US" sz="4400" b="1" dirty="0">
              <a:ea typeface="隶书" panose="020105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Clr>
                <a:srgbClr val="800000"/>
              </a:buClr>
              <a:buFontTx/>
              <a:buNone/>
            </a:pPr>
            <a:endParaRPr lang="zh-CN" altLang="en-US" sz="4400" b="1" dirty="0">
              <a:ea typeface="隶书" panose="02010509060101010101" pitchFamily="49" charset="-122"/>
            </a:endParaRPr>
          </a:p>
          <a:p>
            <a:pPr>
              <a:buNone/>
            </a:pPr>
            <a:endParaRPr lang="zh-CN" altLang="en-US" sz="4400"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标题 55297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sp>
        <p:nvSpPr>
          <p:cNvPr id="55299" name="文本占位符 55298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55300" name="图片 55299" descr="1776ea3e60cb4506b8a7bc61b4711bb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295400"/>
            <a:ext cx="8534400" cy="4953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标题 50177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sp>
        <p:nvSpPr>
          <p:cNvPr id="50179" name="文本占位符 50178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sz="2800" dirty="0">
                <a:ea typeface="隶书" panose="02010509060101010101" pitchFamily="49" charset="-122"/>
              </a:rPr>
              <a:t>霉菌性阴道炎：豆渣样</a:t>
            </a:r>
            <a:endParaRPr lang="zh-CN" altLang="en-US" sz="2800" dirty="0">
              <a:ea typeface="隶书" panose="02010509060101010101" pitchFamily="49" charset="-122"/>
            </a:endParaRPr>
          </a:p>
          <a:p>
            <a:pPr>
              <a:buNone/>
            </a:pPr>
            <a:r>
              <a:rPr lang="zh-CN" altLang="en-US" sz="2800" dirty="0">
                <a:ea typeface="隶书" panose="02010509060101010101" pitchFamily="49" charset="-122"/>
              </a:rPr>
              <a:t>白带</a:t>
            </a:r>
            <a:endParaRPr lang="zh-CN" altLang="en-US" sz="2800" dirty="0">
              <a:ea typeface="隶书" panose="02010509060101010101" pitchFamily="49" charset="-122"/>
            </a:endParaRPr>
          </a:p>
          <a:p>
            <a:r>
              <a:rPr lang="zh-CN" altLang="en-US" sz="2800" dirty="0">
                <a:ea typeface="隶书" panose="02010509060101010101" pitchFamily="49" charset="-122"/>
              </a:rPr>
              <a:t>滴虫性阴道炎：黄色稀</a:t>
            </a:r>
            <a:endParaRPr lang="zh-CN" altLang="en-US" sz="2800" dirty="0">
              <a:ea typeface="隶书" panose="02010509060101010101" pitchFamily="49" charset="-122"/>
            </a:endParaRPr>
          </a:p>
          <a:p>
            <a:pPr>
              <a:buNone/>
            </a:pPr>
            <a:r>
              <a:rPr lang="zh-CN" altLang="en-US" sz="2800" dirty="0">
                <a:ea typeface="隶书" panose="02010509060101010101" pitchFamily="49" charset="-122"/>
              </a:rPr>
              <a:t>薄泡沫样白带</a:t>
            </a:r>
            <a:endParaRPr lang="zh-CN" altLang="en-US" sz="2800" dirty="0">
              <a:ea typeface="隶书" panose="02010509060101010101" pitchFamily="49" charset="-122"/>
            </a:endParaRPr>
          </a:p>
          <a:p>
            <a:r>
              <a:rPr lang="zh-CN" altLang="en-US" sz="2800" dirty="0">
                <a:ea typeface="隶书" panose="02010509060101010101" pitchFamily="49" charset="-122"/>
              </a:rPr>
              <a:t>细菌性阴道炎：腥臭味</a:t>
            </a:r>
            <a:endParaRPr lang="zh-CN" altLang="en-US" sz="2800" dirty="0">
              <a:ea typeface="隶书" panose="02010509060101010101" pitchFamily="49" charset="-122"/>
            </a:endParaRPr>
          </a:p>
          <a:p>
            <a:pPr>
              <a:buNone/>
            </a:pPr>
            <a:r>
              <a:rPr lang="zh-CN" altLang="en-US" sz="2800" dirty="0">
                <a:ea typeface="隶书" panose="02010509060101010101" pitchFamily="49" charset="-122"/>
              </a:rPr>
              <a:t>白带</a:t>
            </a:r>
            <a:endParaRPr lang="zh-CN" altLang="en-US" sz="2800" dirty="0">
              <a:ea typeface="隶书" panose="02010509060101010101" pitchFamily="49" charset="-122"/>
            </a:endParaRPr>
          </a:p>
        </p:txBody>
      </p:sp>
      <p:pic>
        <p:nvPicPr>
          <p:cNvPr id="50181" name="图片 50180" descr="ee1c095394f74d0c817cd7904baa90d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0" y="1295400"/>
            <a:ext cx="4038600" cy="5181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894205" y="609600"/>
            <a:ext cx="659257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latin typeface="隶书" panose="02010509060101010101" pitchFamily="49" charset="-122"/>
                <a:ea typeface="隶书" panose="02010509060101010101" pitchFamily="49" charset="-122"/>
              </a:rPr>
              <a:t>完美妻子形象</a:t>
            </a:r>
            <a:r>
              <a:rPr lang="zh-CN" altLang="en-US" sz="2400">
                <a:latin typeface="隶书" panose="02010509060101010101" pitchFamily="49" charset="-122"/>
                <a:ea typeface="隶书" panose="02010509060101010101" pitchFamily="49" charset="-122"/>
              </a:rPr>
              <a:t>现代女性已经不仅仅要出得厅堂入得厨房，还要斗得了小三，打得过流氓。</a:t>
            </a:r>
            <a:endParaRPr lang="zh-CN" altLang="en-US" sz="24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1828800"/>
            <a:ext cx="6858000" cy="46228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标题 49153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sp>
        <p:nvSpPr>
          <p:cNvPr id="49155" name="文本占位符 4915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49157" name="图片 49156" descr="f778775107ee4df796491d8991f194d2_th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629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标题 48129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sp>
        <p:nvSpPr>
          <p:cNvPr id="48131" name="文本占位符 48130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48133" name="图片 48132" descr="319b97622bba4ddba9f50dc04104490d_th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477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标题 51201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sp>
        <p:nvSpPr>
          <p:cNvPr id="51203" name="文本占位符 5120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51205" name="图片 51204" descr="e96b2f091be540a5add40475764812d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553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标题 52225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sp>
        <p:nvSpPr>
          <p:cNvPr id="52227" name="文本占位符 52226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sz="3600" dirty="0">
                <a:ea typeface="隶书" panose="02010509060101010101" pitchFamily="49" charset="-122"/>
              </a:rPr>
              <a:t>及时就诊，查明病因，针对性用药</a:t>
            </a:r>
            <a:endParaRPr lang="zh-CN" altLang="en-US" sz="3600" dirty="0">
              <a:ea typeface="隶书" panose="02010509060101010101" pitchFamily="49" charset="-122"/>
            </a:endParaRPr>
          </a:p>
          <a:p>
            <a:r>
              <a:rPr lang="zh-CN" altLang="en-US" sz="3600" dirty="0">
                <a:ea typeface="隶书" panose="02010509060101010101" pitchFamily="49" charset="-122"/>
              </a:rPr>
              <a:t>阴道有自净功能，平时不做阴道冲洗和乱用外阴阴道用保健品</a:t>
            </a:r>
            <a:endParaRPr lang="zh-CN" altLang="en-US" sz="3600" dirty="0">
              <a:ea typeface="隶书" panose="02010509060101010101" pitchFamily="49" charset="-122"/>
            </a:endParaRPr>
          </a:p>
          <a:p>
            <a:r>
              <a:rPr lang="zh-CN" altLang="en-US" sz="3600" dirty="0">
                <a:ea typeface="隶书" panose="02010509060101010101" pitchFamily="49" charset="-122"/>
              </a:rPr>
              <a:t>保持外阴清洁干燥，建议带冲洗功能马桶盖</a:t>
            </a:r>
            <a:endParaRPr lang="zh-CN" altLang="en-US" sz="3600" dirty="0"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endParaRPr lang="zh-CN" altLang="zh-CN" dirty="0"/>
          </a:p>
        </p:txBody>
      </p:sp>
      <p:sp>
        <p:nvSpPr>
          <p:cNvPr id="56323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2209800"/>
            <a:ext cx="8229600" cy="3916363"/>
          </a:xfrm>
        </p:spPr>
        <p:txBody>
          <a:bodyPr vert="horz" wrap="square" lIns="91440" tIns="45720" rIns="91440" bIns="45720" anchor="t" anchorCtr="0"/>
          <a:p>
            <a:pPr>
              <a:lnSpc>
                <a:spcPct val="120000"/>
              </a:lnSpc>
              <a:spcBef>
                <a:spcPct val="0"/>
              </a:spcBef>
              <a:buClr>
                <a:srgbClr val="800000"/>
              </a:buClr>
              <a:buFontTx/>
              <a:buNone/>
            </a:pPr>
            <a:r>
              <a:rPr lang="en-US" altLang="zh-CN" sz="4400" b="1">
                <a:ea typeface="隶书" panose="02010509060101010101" pitchFamily="49" charset="-122"/>
              </a:rPr>
              <a:t>4</a:t>
            </a:r>
            <a:r>
              <a:rPr lang="zh-CN" altLang="en-US" sz="4400" b="1" dirty="0">
                <a:ea typeface="隶书" panose="02010509060101010101" pitchFamily="49" charset="-122"/>
              </a:rPr>
              <a:t>、“宫颈糜烂”需要治疗吗？</a:t>
            </a:r>
            <a:endParaRPr lang="zh-CN" altLang="en-US" sz="4400" b="1" dirty="0">
              <a:ea typeface="隶书" panose="020105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Clr>
                <a:srgbClr val="800000"/>
              </a:buClr>
              <a:buFontTx/>
              <a:buNone/>
            </a:pPr>
            <a:endParaRPr lang="zh-CN" altLang="en-US" sz="4400" b="1" dirty="0">
              <a:ea typeface="隶书" panose="02010509060101010101" pitchFamily="49" charset="-122"/>
            </a:endParaRPr>
          </a:p>
          <a:p>
            <a:pPr>
              <a:buNone/>
            </a:pPr>
            <a:endParaRPr lang="zh-CN" altLang="en-US" sz="4400"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endParaRPr lang="zh-CN" altLang="zh-CN" dirty="0"/>
          </a:p>
        </p:txBody>
      </p:sp>
      <p:pic>
        <p:nvPicPr>
          <p:cNvPr id="57347" name="图片 195588" descr="11154645WH"/>
          <p:cNvPicPr>
            <a:picLocks noChangeAspect="1"/>
          </p:cNvPicPr>
          <p:nvPr>
            <p:ph type="body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1295400" y="1676400"/>
            <a:ext cx="6705600" cy="4191000"/>
          </a:xfr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762000"/>
            <a:ext cx="8229600" cy="762000"/>
          </a:xfrm>
        </p:spPr>
        <p:txBody>
          <a:bodyPr vert="horz" wrap="square" lIns="91440" tIns="45720" rIns="91440" bIns="45720" anchor="ctr" anchorCtr="0"/>
          <a:p>
            <a:r>
              <a:rPr lang="zh-CN" altLang="en-US" sz="4000" dirty="0">
                <a:ea typeface="隶书" panose="02010509060101010101" pitchFamily="49" charset="-122"/>
              </a:rPr>
              <a:t>正常未生育宫颈图</a:t>
            </a:r>
            <a:r>
              <a:rPr lang="zh-CN" altLang="en-US" sz="4000" dirty="0"/>
              <a:t> </a:t>
            </a:r>
            <a:br>
              <a:rPr lang="zh-CN" altLang="en-US" sz="4000" dirty="0"/>
            </a:br>
            <a:endParaRPr lang="zh-CN" altLang="en-US" sz="4000" dirty="0"/>
          </a:p>
        </p:txBody>
      </p:sp>
      <p:pic>
        <p:nvPicPr>
          <p:cNvPr id="58371" name="图片 228353" descr="20091109203501279"/>
          <p:cNvPicPr>
            <a:picLocks noChangeAspect="1"/>
          </p:cNvPicPr>
          <p:nvPr>
            <p:ph type="body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1447800" y="1828800"/>
            <a:ext cx="5791200" cy="4267200"/>
          </a:xfr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Rectangle 2"/>
          <p:cNvSpPr>
            <a:spLocks noGrp="1"/>
          </p:cNvSpPr>
          <p:nvPr>
            <p:ph type="title" idx="4294967295"/>
          </p:nvPr>
        </p:nvSpPr>
        <p:spPr>
          <a:xfrm>
            <a:off x="1752600" y="609600"/>
            <a:ext cx="6934200" cy="808038"/>
          </a:xfrm>
        </p:spPr>
        <p:txBody>
          <a:bodyPr vert="horz" wrap="square" lIns="91440" tIns="45720" rIns="91440" bIns="45720" anchor="ctr" anchorCtr="0"/>
          <a:p>
            <a:br>
              <a:rPr lang="en-US" altLang="zh-CN" sz="4000"/>
            </a:br>
            <a:endParaRPr lang="en-US" altLang="zh-CN" sz="4000"/>
          </a:p>
        </p:txBody>
      </p:sp>
      <p:sp>
        <p:nvSpPr>
          <p:cNvPr id="59395" name="Rectangle 3"/>
          <p:cNvSpPr>
            <a:spLocks noGrp="1"/>
          </p:cNvSpPr>
          <p:nvPr>
            <p:ph type="body" idx="4294967295"/>
          </p:nvPr>
        </p:nvSpPr>
        <p:spPr>
          <a:xfrm>
            <a:off x="152400" y="1752600"/>
            <a:ext cx="8991600" cy="1676400"/>
          </a:xfrm>
        </p:spPr>
        <p:txBody>
          <a:bodyPr vert="horz" wrap="square" lIns="91440" tIns="45720" rIns="91440" bIns="45720" anchor="t" anchorCtr="0"/>
          <a:p>
            <a:pPr>
              <a:buNone/>
            </a:pPr>
            <a:r>
              <a:rPr lang="zh-CN" altLang="en-US" sz="4400" dirty="0">
                <a:solidFill>
                  <a:schemeClr val="accent2"/>
                </a:solidFill>
                <a:ea typeface="隶书" panose="02010509060101010101" pitchFamily="49" charset="-122"/>
              </a:rPr>
              <a:t>宫颈癌是由宫颈糜烂发展来的吗？</a:t>
            </a:r>
            <a:endParaRPr lang="zh-CN" altLang="en-US" sz="4400" dirty="0">
              <a:solidFill>
                <a:schemeClr val="accent2"/>
              </a:solidFill>
              <a:ea typeface="隶书" panose="02010509060101010101" pitchFamily="49" charset="-122"/>
            </a:endParaRPr>
          </a:p>
        </p:txBody>
      </p:sp>
      <p:pic>
        <p:nvPicPr>
          <p:cNvPr id="59396" name="图片 219140" descr="rt_img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2438400"/>
            <a:ext cx="4643438" cy="3581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397" name="图片 222212" descr="rt_img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0" y="2514600"/>
            <a:ext cx="4267200" cy="3505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6" name="标题 82945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sp>
        <p:nvSpPr>
          <p:cNvPr id="82947" name="文本占位符 82946"/>
          <p:cNvSpPr>
            <a:spLocks noGrp="1"/>
          </p:cNvSpPr>
          <p:nvPr>
            <p:ph type="body" idx="1"/>
          </p:nvPr>
        </p:nvSpPr>
        <p:spPr>
          <a:xfrm>
            <a:off x="1343660" y="570230"/>
            <a:ext cx="7495540" cy="3529330"/>
          </a:xfrm>
        </p:spPr>
        <p:txBody>
          <a:bodyPr/>
          <a:p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在过去的医学教科书上，还有宫颈糜烂的所谓分度诊断，称之为轻度、中度和重度，见下图，认为范围的大小是炎症程度的轻重，面积小于</a:t>
            </a:r>
            <a:r>
              <a:rPr lang="en-US" altLang="zh-CN" sz="2800">
                <a:latin typeface="隶书" panose="02010509060101010101" pitchFamily="49" charset="-122"/>
                <a:ea typeface="隶书" panose="02010509060101010101" pitchFamily="49" charset="-122"/>
              </a:rPr>
              <a:t>1/3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是轻度，</a:t>
            </a:r>
            <a:r>
              <a:rPr lang="en-US" altLang="zh-CN" sz="2800">
                <a:latin typeface="隶书" panose="02010509060101010101" pitchFamily="49" charset="-122"/>
                <a:ea typeface="隶书" panose="02010509060101010101" pitchFamily="49" charset="-122"/>
              </a:rPr>
              <a:t>1/3-2/3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是中度，超过</a:t>
            </a:r>
            <a:r>
              <a:rPr lang="en-US" altLang="zh-CN" sz="2800">
                <a:latin typeface="隶书" panose="02010509060101010101" pitchFamily="49" charset="-122"/>
                <a:ea typeface="隶书" panose="02010509060101010101" pitchFamily="49" charset="-122"/>
              </a:rPr>
              <a:t>2/3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是重度，如果理解我前面所提到的所谓的“宫颈糜烂”的真正机制，就很好理解了，这个其实就是受雌激素影响后柱状上皮外翻的程度不同，都是正常的生理现象。</a:t>
            </a:r>
            <a:r>
              <a:rPr lang="zh-CN" altLang="en-US" sz="2400" dirty="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endParaRPr lang="zh-CN" altLang="en-US" sz="2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82948" name="图片 82947" descr="080309524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3581400"/>
            <a:ext cx="8424863" cy="3886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endParaRPr lang="zh-CN" altLang="zh-CN" dirty="0"/>
          </a:p>
        </p:txBody>
      </p:sp>
      <p:sp>
        <p:nvSpPr>
          <p:cNvPr id="60419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>
              <a:buNone/>
            </a:pP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在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2008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年，本科生的第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7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版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妇产科学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教材，取消</a:t>
            </a:r>
            <a:r>
              <a:rPr lang="zh-CN" altLang="en-US" dirty="0">
                <a:latin typeface="Arial" panose="020B0604020202020204" pitchFamily="34" charset="0"/>
                <a:ea typeface="隶书" panose="02010509060101010101" pitchFamily="49" charset="-122"/>
              </a:rPr>
              <a:t>“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宫颈糜烂</a:t>
            </a:r>
            <a:r>
              <a:rPr lang="zh-CN" altLang="en-US" dirty="0">
                <a:latin typeface="Arial" panose="020B0604020202020204" pitchFamily="34" charset="0"/>
                <a:ea typeface="隶书" panose="02010509060101010101" pitchFamily="49" charset="-122"/>
              </a:rPr>
              <a:t>”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病名，以</a:t>
            </a:r>
            <a:r>
              <a:rPr lang="zh-CN" altLang="en-US" dirty="0">
                <a:latin typeface="Arial" panose="020B0604020202020204" pitchFamily="34" charset="0"/>
                <a:ea typeface="隶书" panose="02010509060101010101" pitchFamily="49" charset="-122"/>
              </a:rPr>
              <a:t>“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宫颈柱状上皮异位</a:t>
            </a:r>
            <a:r>
              <a:rPr lang="zh-CN" altLang="en-US" dirty="0">
                <a:latin typeface="Arial" panose="020B0604020202020204" pitchFamily="34" charset="0"/>
                <a:ea typeface="隶书" panose="02010509060101010101" pitchFamily="49" charset="-122"/>
              </a:rPr>
              <a:t>”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生理现象取代。所以从那个时候开始，国内是应该要取消</a:t>
            </a:r>
            <a:r>
              <a:rPr lang="zh-CN" altLang="en-US" dirty="0">
                <a:latin typeface="Arial" panose="020B0604020202020204" pitchFamily="34" charset="0"/>
                <a:ea typeface="隶书" panose="02010509060101010101" pitchFamily="49" charset="-122"/>
              </a:rPr>
              <a:t>“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宫颈糜烂</a:t>
            </a:r>
            <a:r>
              <a:rPr lang="zh-CN" altLang="en-US" dirty="0">
                <a:latin typeface="Arial" panose="020B0604020202020204" pitchFamily="34" charset="0"/>
                <a:ea typeface="隶书" panose="02010509060101010101" pitchFamily="49" charset="-122"/>
              </a:rPr>
              <a:t>”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这一诊断的，但是由于不少医师知识更新缓慢，哪怕是在本科生教材修订这个诊断以后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7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年，仍然有很多医师在诊断</a:t>
            </a:r>
            <a:r>
              <a:rPr lang="zh-CN" altLang="en-US" dirty="0">
                <a:latin typeface="Arial" panose="020B0604020202020204" pitchFamily="34" charset="0"/>
                <a:ea typeface="隶书" panose="02010509060101010101" pitchFamily="49" charset="-122"/>
              </a:rPr>
              <a:t>“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宫颈糜烂</a:t>
            </a:r>
            <a:r>
              <a:rPr lang="zh-CN" altLang="en-US" dirty="0">
                <a:latin typeface="Arial" panose="020B0604020202020204" pitchFamily="34" charset="0"/>
                <a:ea typeface="隶书" panose="02010509060101010101" pitchFamily="49" charset="-122"/>
              </a:rPr>
              <a:t>”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。所以宫颈糜烂，说到底，实际上是过去对宫颈的一种正常表现的错误认识。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2"/>
          <p:cNvSpPr/>
          <p:nvPr/>
        </p:nvSpPr>
        <p:spPr>
          <a:xfrm>
            <a:off x="1116013" y="1295400"/>
            <a:ext cx="6911975" cy="63665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  <a:buClr>
                <a:srgbClr val="800000"/>
              </a:buClr>
            </a:pPr>
            <a:r>
              <a:rPr lang="en-US" altLang="zh-CN" sz="2800" b="1"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2800" b="1" dirty="0">
                <a:latin typeface="隶书" panose="02010509060101010101" pitchFamily="49" charset="-122"/>
                <a:ea typeface="隶书" panose="02010509060101010101" pitchFamily="49" charset="-122"/>
              </a:rPr>
              <a:t>、如何进行乳房自检？</a:t>
            </a:r>
            <a:endParaRPr lang="zh-CN" altLang="en-US" sz="28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20000"/>
              </a:lnSpc>
              <a:buClr>
                <a:srgbClr val="800000"/>
              </a:buClr>
            </a:pPr>
            <a:r>
              <a:rPr lang="en-US" altLang="zh-CN" sz="2800" b="1"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2800" b="1" dirty="0">
                <a:latin typeface="隶书" panose="02010509060101010101" pitchFamily="49" charset="-122"/>
                <a:ea typeface="隶书" panose="02010509060101010101" pitchFamily="49" charset="-122"/>
              </a:rPr>
              <a:t>、月经怎样才算正常的？</a:t>
            </a:r>
            <a:endParaRPr lang="zh-CN" altLang="en-US" sz="28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20000"/>
              </a:lnSpc>
              <a:buClr>
                <a:srgbClr val="800000"/>
              </a:buClr>
            </a:pPr>
            <a:r>
              <a:rPr lang="en-US" altLang="zh-CN" sz="2800" b="1"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2800" b="1" dirty="0">
                <a:latin typeface="隶书" panose="02010509060101010101" pitchFamily="49" charset="-122"/>
                <a:ea typeface="隶书" panose="02010509060101010101" pitchFamily="49" charset="-122"/>
              </a:rPr>
              <a:t>、阴道炎是怎么回事？</a:t>
            </a:r>
            <a:endParaRPr lang="zh-CN" altLang="en-US" sz="28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20000"/>
              </a:lnSpc>
              <a:buClr>
                <a:srgbClr val="800000"/>
              </a:buClr>
            </a:pPr>
            <a:r>
              <a:rPr lang="en-US" altLang="zh-CN" sz="2800" b="1"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  <a:r>
              <a:rPr lang="zh-CN" altLang="en-US" sz="2800" b="1" dirty="0">
                <a:latin typeface="隶书" panose="02010509060101010101" pitchFamily="49" charset="-122"/>
                <a:ea typeface="隶书" panose="02010509060101010101" pitchFamily="49" charset="-122"/>
              </a:rPr>
              <a:t>、“宫颈糜烂”需要治疗吗？</a:t>
            </a:r>
            <a:endParaRPr lang="zh-CN" altLang="en-US" sz="28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20000"/>
              </a:lnSpc>
              <a:buClr>
                <a:srgbClr val="800000"/>
              </a:buClr>
            </a:pPr>
            <a:r>
              <a:rPr lang="en-US" altLang="zh-CN" sz="2800" b="1">
                <a:latin typeface="隶书" panose="02010509060101010101" pitchFamily="49" charset="-122"/>
                <a:ea typeface="隶书" panose="02010509060101010101" pitchFamily="49" charset="-122"/>
              </a:rPr>
              <a:t>5</a:t>
            </a:r>
            <a:r>
              <a:rPr lang="zh-CN" altLang="en-US" sz="2800" b="1" dirty="0">
                <a:latin typeface="隶书" panose="02010509060101010101" pitchFamily="49" charset="-122"/>
                <a:ea typeface="隶书" panose="02010509060101010101" pitchFamily="49" charset="-122"/>
              </a:rPr>
              <a:t>、宫颈癌如何预防？</a:t>
            </a:r>
            <a:endParaRPr lang="zh-CN" altLang="en-US" sz="28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20000"/>
              </a:lnSpc>
              <a:buClr>
                <a:srgbClr val="800000"/>
              </a:buClr>
            </a:pPr>
            <a:r>
              <a:rPr lang="en-US" altLang="zh-CN" sz="2800" b="1">
                <a:latin typeface="隶书" panose="02010509060101010101" pitchFamily="49" charset="-122"/>
                <a:ea typeface="隶书" panose="02010509060101010101" pitchFamily="49" charset="-122"/>
              </a:rPr>
              <a:t>6</a:t>
            </a:r>
            <a:r>
              <a:rPr lang="zh-CN" altLang="en-US" sz="2800" b="1" dirty="0">
                <a:latin typeface="隶书" panose="02010509060101010101" pitchFamily="49" charset="-122"/>
                <a:ea typeface="隶书" panose="02010509060101010101" pitchFamily="49" charset="-122"/>
              </a:rPr>
              <a:t>、子宫肌瘤有药吃吗？</a:t>
            </a:r>
            <a:endParaRPr lang="zh-CN" altLang="en-US" sz="28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20000"/>
              </a:lnSpc>
              <a:buClr>
                <a:srgbClr val="800000"/>
              </a:buClr>
            </a:pPr>
            <a:r>
              <a:rPr lang="en-US" altLang="zh-CN" sz="2800" b="1">
                <a:latin typeface="隶书" panose="02010509060101010101" pitchFamily="49" charset="-122"/>
                <a:ea typeface="隶书" panose="02010509060101010101" pitchFamily="49" charset="-122"/>
              </a:rPr>
              <a:t>7</a:t>
            </a:r>
            <a:r>
              <a:rPr lang="zh-CN" altLang="en-US" sz="2800" b="1" dirty="0">
                <a:latin typeface="隶书" panose="02010509060101010101" pitchFamily="49" charset="-122"/>
                <a:ea typeface="隶书" panose="02010509060101010101" pitchFamily="49" charset="-122"/>
              </a:rPr>
              <a:t>、发现卵巢囊肿怎么办？</a:t>
            </a:r>
            <a:endParaRPr lang="zh-CN" altLang="en-US" sz="28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20000"/>
              </a:lnSpc>
              <a:buClr>
                <a:srgbClr val="800000"/>
              </a:buClr>
            </a:pPr>
            <a:r>
              <a:rPr lang="en-US" altLang="zh-CN" sz="280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8</a:t>
            </a:r>
            <a:r>
              <a:rPr lang="zh-CN" altLang="en-US" sz="280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、</a:t>
            </a:r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如何科学避孕</a:t>
            </a:r>
            <a:endParaRPr lang="zh-CN" altLang="en-US" sz="2800" b="1"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20000"/>
              </a:lnSpc>
              <a:buClr>
                <a:srgbClr val="800000"/>
              </a:buClr>
            </a:pPr>
            <a:r>
              <a:rPr lang="en-US" altLang="zh-CN" sz="2800" b="1" dirty="0">
                <a:latin typeface="隶书" panose="02010509060101010101" pitchFamily="49" charset="-122"/>
                <a:ea typeface="隶书" panose="02010509060101010101" pitchFamily="49" charset="-122"/>
              </a:rPr>
              <a:t>9</a:t>
            </a:r>
            <a:r>
              <a:rPr lang="zh-CN" altLang="en-US" sz="2800" b="1" dirty="0">
                <a:latin typeface="隶书" panose="02010509060101010101" pitchFamily="49" charset="-122"/>
                <a:ea typeface="隶书" panose="02010509060101010101" pitchFamily="49" charset="-122"/>
              </a:rPr>
              <a:t>、</a:t>
            </a:r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盆底功能锻炼</a:t>
            </a:r>
            <a:endParaRPr lang="zh-CN" altLang="en-US" sz="2800" b="1"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20000"/>
              </a:lnSpc>
              <a:buClr>
                <a:srgbClr val="800000"/>
              </a:buClr>
            </a:pPr>
            <a:r>
              <a:rPr lang="en-US" altLang="zh-CN" sz="2800" b="1" dirty="0">
                <a:latin typeface="隶书" panose="02010509060101010101" pitchFamily="49" charset="-122"/>
                <a:ea typeface="隶书" panose="02010509060101010101" pitchFamily="49" charset="-122"/>
              </a:rPr>
              <a:t>10</a:t>
            </a:r>
            <a:r>
              <a:rPr lang="zh-CN" altLang="en-US" sz="2800" b="1" dirty="0">
                <a:latin typeface="隶书" panose="02010509060101010101" pitchFamily="49" charset="-122"/>
                <a:ea typeface="隶书" panose="02010509060101010101" pitchFamily="49" charset="-122"/>
              </a:rPr>
              <a:t>、如何保持职业女性的心理健康？</a:t>
            </a:r>
            <a:endParaRPr lang="zh-CN" altLang="en-US" sz="28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20000"/>
              </a:lnSpc>
              <a:buClr>
                <a:srgbClr val="800000"/>
              </a:buClr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Clr>
                <a:srgbClr val="800000"/>
              </a:buClr>
            </a:pPr>
            <a:endParaRPr lang="zh-CN" altLang="en-US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>
              <a:lnSpc>
                <a:spcPct val="120000"/>
              </a:lnSpc>
              <a:buClr>
                <a:srgbClr val="800000"/>
              </a:buClr>
            </a:pPr>
            <a:endParaRPr lang="zh-CN" altLang="en-US" dirty="0"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04025" y="5589588"/>
            <a:ext cx="1439863" cy="503238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endParaRPr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64" name="图片 15363" descr="u=3294570599,356101126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4025" y="5295900"/>
            <a:ext cx="2095500" cy="1562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endParaRPr lang="zh-CN" altLang="zh-CN" dirty="0"/>
          </a:p>
        </p:txBody>
      </p:sp>
      <p:sp>
        <p:nvSpPr>
          <p:cNvPr id="61443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如果理解了前面提出的内容，就不难理解所谓的</a:t>
            </a:r>
            <a:r>
              <a:rPr lang="zh-CN" altLang="en-US" dirty="0">
                <a:latin typeface="Arial" panose="020B0604020202020204" pitchFamily="34" charset="0"/>
                <a:ea typeface="隶书" panose="02010509060101010101" pitchFamily="49" charset="-122"/>
              </a:rPr>
              <a:t>“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宫颈糜烂</a:t>
            </a:r>
            <a:r>
              <a:rPr lang="zh-CN" altLang="en-US" dirty="0">
                <a:latin typeface="Arial" panose="020B0604020202020204" pitchFamily="34" charset="0"/>
                <a:ea typeface="隶书" panose="02010509060101010101" pitchFamily="49" charset="-122"/>
              </a:rPr>
              <a:t>”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，其实是正常的生理现象，不需要进行任何的治疗，现在如果一上网查询到诸多治疗宫颈糜烂的方法，都是错误的。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endParaRPr lang="zh-CN" altLang="zh-CN" dirty="0"/>
          </a:p>
        </p:txBody>
      </p:sp>
      <p:sp>
        <p:nvSpPr>
          <p:cNvPr id="62467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不少不良医院，用宫颈糜烂这个来作为吸引病人来妇科门诊的招牌，让健康人去一查一个宫颈糜烂，紧接着就是上药、输液，甚至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LEEP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、激光都上，动不动治疗费上千上万，成为典型的过度治疗的手段。我们希望有更多的公众意识到这个问题，避免被过度治疗。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endParaRPr lang="zh-CN" altLang="zh-CN" dirty="0"/>
          </a:p>
        </p:txBody>
      </p:sp>
      <p:sp>
        <p:nvSpPr>
          <p:cNvPr id="63491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2209800"/>
            <a:ext cx="8229600" cy="3916363"/>
          </a:xfrm>
        </p:spPr>
        <p:txBody>
          <a:bodyPr vert="horz" wrap="square" lIns="91440" tIns="45720" rIns="91440" bIns="45720" anchor="t" anchorCtr="0"/>
          <a:p>
            <a:pPr>
              <a:lnSpc>
                <a:spcPct val="120000"/>
              </a:lnSpc>
              <a:spcBef>
                <a:spcPct val="0"/>
              </a:spcBef>
              <a:buClr>
                <a:srgbClr val="800000"/>
              </a:buClr>
              <a:buFontTx/>
              <a:buNone/>
            </a:pPr>
            <a:r>
              <a:rPr lang="en-US" altLang="zh-CN" sz="4400" b="1">
                <a:ea typeface="隶书" panose="02010509060101010101" pitchFamily="49" charset="-122"/>
              </a:rPr>
              <a:t>5</a:t>
            </a:r>
            <a:r>
              <a:rPr lang="zh-CN" altLang="en-US" sz="4400" b="1" dirty="0">
                <a:ea typeface="隶书" panose="02010509060101010101" pitchFamily="49" charset="-122"/>
              </a:rPr>
              <a:t>、宫颈癌如何预防？</a:t>
            </a:r>
            <a:endParaRPr lang="zh-CN" altLang="en-US" sz="4400" b="1" dirty="0">
              <a:ea typeface="隶书" panose="020105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Clr>
                <a:srgbClr val="800000"/>
              </a:buClr>
              <a:buFontTx/>
              <a:buNone/>
            </a:pPr>
            <a:endParaRPr lang="zh-CN" altLang="en-US" sz="4400" b="1" dirty="0">
              <a:ea typeface="隶书" panose="02010509060101010101" pitchFamily="49" charset="-122"/>
            </a:endParaRPr>
          </a:p>
          <a:p>
            <a:pPr>
              <a:buNone/>
            </a:pPr>
            <a:endParaRPr lang="zh-CN" altLang="en-US" sz="4400"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endParaRPr lang="zh-CN" altLang="zh-CN" dirty="0"/>
          </a:p>
        </p:txBody>
      </p:sp>
      <p:pic>
        <p:nvPicPr>
          <p:cNvPr id="64515" name="图片 9219" descr="9第一课时10"/>
          <p:cNvPicPr>
            <a:picLocks noChangeAspect="1"/>
          </p:cNvPicPr>
          <p:nvPr>
            <p:ph type="body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914400" y="533400"/>
            <a:ext cx="7924800" cy="5181600"/>
          </a:xfr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r>
              <a:rPr lang="zh-CN" altLang="en-US" dirty="0">
                <a:solidFill>
                  <a:schemeClr val="accent2"/>
                </a:solidFill>
                <a:ea typeface="隶书" panose="02010509060101010101" pitchFamily="49" charset="-122"/>
              </a:rPr>
              <a:t>宫颈癌可以早期发现</a:t>
            </a:r>
            <a:endParaRPr lang="zh-CN" altLang="en-US" dirty="0">
              <a:solidFill>
                <a:schemeClr val="accent2"/>
              </a:solidFill>
              <a:ea typeface="隶书" panose="02010509060101010101" pitchFamily="49" charset="-122"/>
            </a:endParaRPr>
          </a:p>
        </p:txBody>
      </p:sp>
      <p:sp>
        <p:nvSpPr>
          <p:cNvPr id="67587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r>
              <a:rPr lang="zh-CN" altLang="en-US" dirty="0">
                <a:ea typeface="隶书" panose="02010509060101010101" pitchFamily="49" charset="-122"/>
              </a:rPr>
              <a:t>谈起癌症，也许很多人认为一旦得了，就是死路一条。</a:t>
            </a:r>
            <a:endParaRPr lang="zh-CN" altLang="en-US" dirty="0">
              <a:ea typeface="隶书" panose="02010509060101010101" pitchFamily="49" charset="-122"/>
            </a:endParaRPr>
          </a:p>
          <a:p>
            <a:r>
              <a:rPr lang="zh-CN" altLang="en-US" dirty="0">
                <a:ea typeface="隶书" panose="02010509060101010101" pitchFamily="49" charset="-122"/>
              </a:rPr>
              <a:t>但是宫颈癌，它不同</a:t>
            </a:r>
            <a:r>
              <a:rPr lang="zh-CN" altLang="en-US" dirty="0"/>
              <a:t>。</a:t>
            </a:r>
            <a:endParaRPr lang="zh-CN" altLang="en-US" dirty="0"/>
          </a:p>
          <a:p>
            <a:r>
              <a:rPr lang="zh-CN" altLang="en-US" dirty="0">
                <a:ea typeface="隶书" panose="02010509060101010101" pitchFamily="49" charset="-122"/>
              </a:rPr>
              <a:t>和卵巢不同的是，宫颈的位置比较靠近体外，非常容易暴露，因此这就为预防宫颈癌提供了一个很大的方便。</a:t>
            </a:r>
            <a:endParaRPr lang="zh-CN" altLang="en-US" dirty="0">
              <a:ea typeface="隶书" panose="02010509060101010101" pitchFamily="49" charset="-122"/>
            </a:endParaRPr>
          </a:p>
        </p:txBody>
      </p:sp>
      <p:pic>
        <p:nvPicPr>
          <p:cNvPr id="67588" name="Picture 5" descr="timg?image&amp;quality=80&amp;size=b9999_10000&amp;sec=1488650154880&amp;di=5546a7d2e078219e7da2ea3afd3d1d7e&amp;imgtype=0&amp;src=http%3A%2F%2Fp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3600" y="4343400"/>
            <a:ext cx="2895600" cy="219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r>
              <a:rPr lang="zh-CN" altLang="en-US" dirty="0">
                <a:ea typeface="隶书" panose="02010509060101010101" pitchFamily="49" charset="-122"/>
              </a:rPr>
              <a:t>宫颈刮片检查</a:t>
            </a:r>
            <a:endParaRPr lang="zh-CN" altLang="en-US" dirty="0">
              <a:ea typeface="隶书" panose="02010509060101010101" pitchFamily="49" charset="-122"/>
            </a:endParaRPr>
          </a:p>
        </p:txBody>
      </p:sp>
      <p:pic>
        <p:nvPicPr>
          <p:cNvPr id="68611" name="Picture 3" descr="按住CTRL键使用鼠标滚轮缩放图片"/>
          <p:cNvPicPr>
            <a:picLocks noChangeAspect="1"/>
          </p:cNvPicPr>
          <p:nvPr>
            <p:ph type="body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1116013" y="1700213"/>
            <a:ext cx="6264275" cy="4321175"/>
          </a:xfr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TCT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检查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9635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>
              <a:buNone/>
            </a:pPr>
            <a:r>
              <a:rPr lang="zh-CN" altLang="en-US" dirty="0">
                <a:ea typeface="隶书" panose="02010509060101010101" pitchFamily="49" charset="-122"/>
              </a:rPr>
              <a:t>如何做宫颈细胞学检查</a:t>
            </a:r>
            <a:endParaRPr lang="zh-CN" altLang="en-US" dirty="0">
              <a:ea typeface="隶书" panose="02010509060101010101" pitchFamily="49" charset="-122"/>
            </a:endParaRPr>
          </a:p>
          <a:p>
            <a:pPr>
              <a:buNone/>
            </a:pPr>
            <a:endParaRPr lang="zh-CN" altLang="en-US">
              <a:ea typeface="隶书" panose="02010509060101010101" pitchFamily="49" charset="-122"/>
            </a:endParaRPr>
          </a:p>
        </p:txBody>
      </p:sp>
      <p:pic>
        <p:nvPicPr>
          <p:cNvPr id="69636" name="Picture 4" descr="-722834521270904852"/>
          <p:cNvPicPr>
            <a:picLocks noChangeAspect="1"/>
          </p:cNvPicPr>
          <p:nvPr/>
        </p:nvPicPr>
        <p:blipFill>
          <a:blip r:embed="rId1"/>
          <a:srcRect l="9158"/>
          <a:stretch>
            <a:fillRect/>
          </a:stretch>
        </p:blipFill>
        <p:spPr>
          <a:xfrm>
            <a:off x="1187450" y="2205038"/>
            <a:ext cx="6192838" cy="446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r>
              <a:rPr lang="zh-CN" altLang="en-US" dirty="0">
                <a:solidFill>
                  <a:schemeClr val="accent2"/>
                </a:solidFill>
                <a:ea typeface="隶书" panose="02010509060101010101" pitchFamily="49" charset="-122"/>
              </a:rPr>
              <a:t>子宫颈癌的危险因素</a:t>
            </a:r>
            <a:endParaRPr lang="zh-CN" altLang="en-US" dirty="0">
              <a:solidFill>
                <a:schemeClr val="accent2"/>
              </a:solidFill>
              <a:ea typeface="隶书" panose="02010509060101010101" pitchFamily="49" charset="-122"/>
            </a:endParaRPr>
          </a:p>
        </p:txBody>
      </p:sp>
      <p:sp>
        <p:nvSpPr>
          <p:cNvPr id="71683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性生活紊乱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性生活过早 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(≤ 17 years old)</a:t>
            </a:r>
            <a:endParaRPr lang="en-US" altLang="zh-CN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吸烟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人类乳头状瘤感染 </a:t>
            </a:r>
            <a:r>
              <a:rPr lang="en-US" altLang="zh-CN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(HPV )</a:t>
            </a:r>
            <a:endParaRPr lang="en-US" altLang="zh-CN">
              <a:solidFill>
                <a:schemeClr val="accent2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HIV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感染 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男性因素 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r>
              <a:rPr lang="zh-CN" altLang="en-US" sz="4800" dirty="0">
                <a:ea typeface="隶书" panose="02010509060101010101" pitchFamily="49" charset="-122"/>
              </a:rPr>
              <a:t>宫颈癌的病因</a:t>
            </a:r>
            <a:endParaRPr lang="zh-CN" altLang="en-US" dirty="0">
              <a:ea typeface="隶书" panose="02010509060101010101" pitchFamily="49" charset="-122"/>
            </a:endParaRPr>
          </a:p>
        </p:txBody>
      </p:sp>
      <p:sp>
        <p:nvSpPr>
          <p:cNvPr id="70659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>
              <a:lnSpc>
                <a:spcPct val="90000"/>
              </a:lnSpc>
            </a:pPr>
            <a:r>
              <a:rPr lang="zh-CN" altLang="en-US" dirty="0">
                <a:ea typeface="隶书" panose="02010509060101010101" pitchFamily="49" charset="-122"/>
              </a:rPr>
              <a:t>认为宫颈癌和众多的因素有关，譬如多性伴侣、过早性生活、吸烟等等，但是后来的研究发现，这些因素都是和一种因素有关。</a:t>
            </a:r>
            <a:endParaRPr lang="zh-CN" altLang="en-US" dirty="0">
              <a:ea typeface="隶书" panose="020105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宫颈癌真正的凶手其实是一种叫人乳头状瘤病毒（即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Human </a:t>
            </a:r>
            <a:r>
              <a:rPr lang="en-US" altLang="zh-CN" err="1">
                <a:latin typeface="隶书" panose="02010509060101010101" pitchFamily="49" charset="-122"/>
                <a:ea typeface="隶书" panose="02010509060101010101" pitchFamily="49" charset="-122"/>
              </a:rPr>
              <a:t>Papilloma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 virus, 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简称为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HPV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）的病毒。其中危险系数最高的</a:t>
            </a:r>
            <a:r>
              <a:rPr lang="zh-CN" altLang="en-US" dirty="0">
                <a:latin typeface="Arial" panose="020B0604020202020204" pitchFamily="34" charset="0"/>
                <a:ea typeface="隶书" panose="02010509060101010101" pitchFamily="49" charset="-122"/>
              </a:rPr>
              <a:t>“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元凶</a:t>
            </a:r>
            <a:r>
              <a:rPr lang="zh-CN" altLang="en-US" dirty="0">
                <a:latin typeface="Arial" panose="020B0604020202020204" pitchFamily="34" charset="0"/>
                <a:ea typeface="隶书" panose="02010509060101010101" pitchFamily="49" charset="-122"/>
              </a:rPr>
              <a:t>”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，就是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HPV16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和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18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型病毒。</a:t>
            </a:r>
            <a:br>
              <a:rPr lang="zh-CN" altLang="en-US" dirty="0"/>
            </a:b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4" name="标题 79873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sp>
        <p:nvSpPr>
          <p:cNvPr id="79875" name="文本占位符 79874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dirty="0">
                <a:ea typeface="隶书" panose="02010509060101010101" pitchFamily="49" charset="-122"/>
              </a:rPr>
              <a:t>豪森（图右），德国人，</a:t>
            </a:r>
            <a:endParaRPr lang="zh-CN" altLang="en-US" dirty="0">
              <a:ea typeface="隶书" panose="02010509060101010101" pitchFamily="49" charset="-122"/>
            </a:endParaRPr>
          </a:p>
          <a:p>
            <a:pPr>
              <a:buNone/>
            </a:pPr>
            <a:r>
              <a:rPr lang="zh-CN" altLang="en-US" dirty="0">
                <a:ea typeface="隶书" panose="02010509060101010101" pitchFamily="49" charset="-122"/>
              </a:rPr>
              <a:t>现任职于德国癌症研究中心</a:t>
            </a:r>
            <a:endParaRPr lang="zh-CN" altLang="en-US" dirty="0">
              <a:ea typeface="隶书" panose="02010509060101010101" pitchFamily="49" charset="-122"/>
            </a:endParaRPr>
          </a:p>
          <a:p>
            <a:pPr>
              <a:buNone/>
            </a:pPr>
            <a:br>
              <a:rPr lang="zh-CN" altLang="en-US" dirty="0">
                <a:ea typeface="隶书" panose="02010509060101010101" pitchFamily="49" charset="-122"/>
              </a:rPr>
            </a:br>
            <a:r>
              <a:rPr lang="zh-CN" altLang="en-US" dirty="0">
                <a:ea typeface="隶书" panose="02010509060101010101" pitchFamily="49" charset="-122"/>
              </a:rPr>
              <a:t>“一个为科学而快乐的</a:t>
            </a:r>
            <a:endParaRPr lang="zh-CN" altLang="en-US" dirty="0">
              <a:ea typeface="隶书" panose="02010509060101010101" pitchFamily="49" charset="-122"/>
            </a:endParaRPr>
          </a:p>
          <a:p>
            <a:pPr>
              <a:buNone/>
            </a:pPr>
            <a:r>
              <a:rPr lang="zh-CN" altLang="en-US" dirty="0">
                <a:ea typeface="隶书" panose="02010509060101010101" pitchFamily="49" charset="-122"/>
              </a:rPr>
              <a:t>德国老头儿”，</a:t>
            </a:r>
            <a:r>
              <a:rPr lang="en-US" altLang="zh-CN">
                <a:ea typeface="隶书" panose="02010509060101010101" pitchFamily="49" charset="-122"/>
              </a:rPr>
              <a:t>2008</a:t>
            </a:r>
            <a:r>
              <a:rPr lang="zh-CN" altLang="en-US" dirty="0">
                <a:ea typeface="隶书" panose="02010509060101010101" pitchFamily="49" charset="-122"/>
              </a:rPr>
              <a:t>年被授</a:t>
            </a:r>
            <a:endParaRPr lang="zh-CN" altLang="en-US" dirty="0">
              <a:ea typeface="隶书" panose="02010509060101010101" pitchFamily="49" charset="-122"/>
            </a:endParaRPr>
          </a:p>
          <a:p>
            <a:pPr>
              <a:buNone/>
            </a:pPr>
            <a:r>
              <a:rPr lang="zh-CN" altLang="en-US" dirty="0">
                <a:ea typeface="隶书" panose="02010509060101010101" pitchFamily="49" charset="-122"/>
              </a:rPr>
              <a:t>予诺贝尔生理学或医学奖</a:t>
            </a:r>
            <a:endParaRPr lang="zh-CN" altLang="en-US" dirty="0"/>
          </a:p>
        </p:txBody>
      </p:sp>
      <p:pic>
        <p:nvPicPr>
          <p:cNvPr id="79876" name="图片 79875" descr="10952458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4163" y="1628775"/>
            <a:ext cx="3311525" cy="4392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endParaRPr lang="zh-CN" altLang="zh-CN" dirty="0"/>
          </a:p>
        </p:txBody>
      </p:sp>
      <p:sp>
        <p:nvSpPr>
          <p:cNvPr id="16387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>
              <a:lnSpc>
                <a:spcPct val="120000"/>
              </a:lnSpc>
              <a:spcBef>
                <a:spcPct val="0"/>
              </a:spcBef>
              <a:buClr>
                <a:srgbClr val="800000"/>
              </a:buClr>
              <a:buFontTx/>
              <a:buNone/>
            </a:pPr>
            <a:r>
              <a:rPr lang="en-US" altLang="zh-CN" sz="4400" b="1">
                <a:ea typeface="隶书" panose="02010509060101010101" pitchFamily="49" charset="-122"/>
              </a:rPr>
              <a:t>1</a:t>
            </a:r>
            <a:r>
              <a:rPr lang="zh-CN" altLang="en-US" sz="4400" b="1" dirty="0">
                <a:ea typeface="隶书" panose="02010509060101010101" pitchFamily="49" charset="-122"/>
              </a:rPr>
              <a:t>、如何进行乳房自检？</a:t>
            </a:r>
            <a:endParaRPr lang="zh-CN" altLang="en-US" sz="4400" b="1" dirty="0">
              <a:ea typeface="隶书" panose="020105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Clr>
                <a:srgbClr val="800000"/>
              </a:buClr>
              <a:buFontTx/>
              <a:buNone/>
            </a:pPr>
            <a:r>
              <a:rPr lang="zh-CN" altLang="en-US" sz="2800" b="1" dirty="0">
                <a:ea typeface="隶书" panose="02010509060101010101" pitchFamily="49" charset="-122"/>
              </a:rPr>
              <a:t>美国癌症学会官方期刊发表</a:t>
            </a:r>
            <a:r>
              <a:rPr lang="en-US" altLang="zh-CN" sz="2800" b="1">
                <a:ea typeface="隶书" panose="02010509060101010101" pitchFamily="49" charset="-122"/>
              </a:rPr>
              <a:t>《2018</a:t>
            </a:r>
            <a:r>
              <a:rPr lang="zh-CN" altLang="en-US" sz="2800" b="1" dirty="0">
                <a:ea typeface="隶书" panose="02010509060101010101" pitchFamily="49" charset="-122"/>
              </a:rPr>
              <a:t>年全球癌症统计数据</a:t>
            </a:r>
            <a:r>
              <a:rPr lang="en-US" altLang="zh-CN" sz="2800" b="1">
                <a:ea typeface="隶书" panose="02010509060101010101" pitchFamily="49" charset="-122"/>
              </a:rPr>
              <a:t>》</a:t>
            </a:r>
            <a:r>
              <a:rPr lang="zh-CN" altLang="en-US" sz="2800" b="1" dirty="0">
                <a:ea typeface="隶书" panose="02010509060101010101" pitchFamily="49" charset="-122"/>
              </a:rPr>
              <a:t>报告，中国癌症发病率最高的前</a:t>
            </a:r>
            <a:r>
              <a:rPr lang="en-US" altLang="zh-CN" sz="2800" b="1">
                <a:ea typeface="隶书" panose="02010509060101010101" pitchFamily="49" charset="-122"/>
              </a:rPr>
              <a:t>3</a:t>
            </a:r>
            <a:r>
              <a:rPr lang="zh-CN" altLang="en-US" sz="2800" b="1" dirty="0">
                <a:ea typeface="隶书" panose="02010509060101010101" pitchFamily="49" charset="-122"/>
              </a:rPr>
              <a:t>位分别是肺癌、乳腺癌和胃癌，男性发病率最高的是肺癌，女性则是乳腺癌。</a:t>
            </a:r>
            <a:endParaRPr lang="zh-CN" altLang="en-US" sz="2800" b="1" dirty="0">
              <a:ea typeface="隶书" panose="02010509060101010101" pitchFamily="49" charset="-122"/>
            </a:endParaRPr>
          </a:p>
          <a:p>
            <a:pPr>
              <a:buNone/>
            </a:pPr>
            <a:endParaRPr lang="zh-CN" altLang="en-US" sz="4400"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标题 74753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sp>
        <p:nvSpPr>
          <p:cNvPr id="74755" name="文本占位符 7475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74757" name="图片 74756" descr="31810fc5a8144277b52f1be8b5be3f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28600"/>
            <a:ext cx="8991600" cy="609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标题 80897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sp>
        <p:nvSpPr>
          <p:cNvPr id="80899" name="文本占位符 80898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科学家的研究发现，宫颈上一块特殊的部位（鳞柱交界）是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HPV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容易感染的部位，如果人的免疫力有问题，在感染了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HPV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以后，不能将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HPV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清除，导致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HPV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持续性的感染，那么将会容易导致宫颈的癌变，当然也不是个个持续感染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HPV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的人，都会发生，只是相对于没有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HPV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持续性感染的人来说，这些人群更容易发生宫颈癌。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2" name="标题 81921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pic>
        <p:nvPicPr>
          <p:cNvPr id="81923" name="文本占位符 81922" descr="08030814249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900113" y="1412875"/>
            <a:ext cx="7993062" cy="4752975"/>
          </a:xfr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endParaRPr lang="zh-CN" altLang="zh-CN" dirty="0"/>
          </a:p>
        </p:txBody>
      </p:sp>
      <p:sp>
        <p:nvSpPr>
          <p:cNvPr id="72707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>
              <a:buNone/>
            </a:pPr>
            <a:r>
              <a:rPr lang="en-US" altLang="zh-CN" sz="360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HPV</a:t>
            </a:r>
            <a:r>
              <a:rPr lang="zh-CN" altLang="en-US" sz="3600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是如何感染的？</a:t>
            </a:r>
            <a:endParaRPr lang="zh-CN" altLang="en-US" sz="3600" dirty="0">
              <a:solidFill>
                <a:schemeClr val="accent2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女性感染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HPV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是非常常见的事情，防不胜防，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HPV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并非只是通过性生活传播的，密切接触可以导致都女性感染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HPV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，因此女性一生中感染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HPV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的机会是存在的。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endParaRPr lang="zh-CN" altLang="zh-CN" dirty="0"/>
          </a:p>
        </p:txBody>
      </p:sp>
      <p:sp>
        <p:nvSpPr>
          <p:cNvPr id="73731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>
              <a:buNone/>
            </a:pPr>
            <a:r>
              <a:rPr lang="en-US" altLang="zh-CN" sz="400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HPV</a:t>
            </a:r>
            <a:r>
              <a:rPr lang="zh-CN" altLang="en-US" sz="4000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如何治疗</a:t>
            </a:r>
            <a:endParaRPr lang="zh-CN" altLang="en-US" sz="4000" dirty="0">
              <a:solidFill>
                <a:schemeClr val="accent2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目前国际上并没有发现有针对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HPV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治疗的特效药，因此更多的建议是</a:t>
            </a:r>
            <a:r>
              <a:rPr lang="zh-CN" altLang="en-US" dirty="0">
                <a:latin typeface="Arial" panose="020B0604020202020204" pitchFamily="34" charset="0"/>
                <a:ea typeface="隶书" panose="02010509060101010101" pitchFamily="49" charset="-122"/>
              </a:rPr>
              <a:t>“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治病不治毒</a:t>
            </a:r>
            <a:r>
              <a:rPr lang="zh-CN" altLang="en-US" dirty="0">
                <a:latin typeface="Arial" panose="020B0604020202020204" pitchFamily="34" charset="0"/>
                <a:ea typeface="隶书" panose="02010509060101010101" pitchFamily="49" charset="-122"/>
              </a:rPr>
              <a:t>”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，即如果细胞学有问题了，查清楚治疗，如果仅仅是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HPV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的感染，没有细胞学的异常，加强监测，无需针对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HPV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做什么治疗。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Rectangle 2"/>
          <p:cNvSpPr>
            <a:spLocks noGrp="1"/>
          </p:cNvSpPr>
          <p:nvPr>
            <p:ph type="title" idx="4294967295"/>
          </p:nvPr>
        </p:nvSpPr>
        <p:spPr>
          <a:xfrm>
            <a:off x="1524000" y="457200"/>
            <a:ext cx="7162800" cy="1447800"/>
          </a:xfrm>
        </p:spPr>
        <p:txBody>
          <a:bodyPr vert="horz" wrap="square" lIns="91440" tIns="45720" rIns="91440" bIns="45720" anchor="ctr" anchorCtr="0"/>
          <a:p>
            <a:r>
              <a:rPr lang="zh-CN" altLang="en-US" sz="4000" dirty="0">
                <a:solidFill>
                  <a:schemeClr val="accent2"/>
                </a:solidFill>
                <a:ea typeface="隶书" panose="02010509060101010101" pitchFamily="49" charset="-122"/>
              </a:rPr>
              <a:t>如何能使细胞学检查更准确？</a:t>
            </a:r>
            <a:br>
              <a:rPr lang="zh-CN" altLang="en-US" sz="4000" dirty="0">
                <a:ea typeface="隶书" panose="02010509060101010101" pitchFamily="49" charset="-122"/>
              </a:rPr>
            </a:br>
            <a:endParaRPr lang="zh-CN" altLang="en-US" sz="4000" dirty="0">
              <a:ea typeface="隶书" panose="02010509060101010101" pitchFamily="49" charset="-122"/>
            </a:endParaRPr>
          </a:p>
        </p:txBody>
      </p:sp>
      <p:sp>
        <p:nvSpPr>
          <p:cNvPr id="75779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916113"/>
            <a:ext cx="8229600" cy="4210050"/>
          </a:xfrm>
        </p:spPr>
        <p:txBody>
          <a:bodyPr vert="horz" wrap="square" lIns="91440" tIns="45720" rIns="91440" bIns="45720" anchor="t" anchorCtr="0"/>
          <a:p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）避开月经期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）检查前禁性生活二天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）检查前二天不要冲洗阴道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）检查前二天禁用药栓、避孕药栓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zh-CN" altLang="en-US"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r>
              <a:rPr lang="en-US" altLang="zh-CN" sz="400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TCT</a:t>
            </a:r>
            <a:r>
              <a:rPr lang="zh-CN" altLang="en-US" sz="4000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联合</a:t>
            </a:r>
            <a:r>
              <a:rPr lang="en-US" altLang="zh-CN" sz="400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HPV</a:t>
            </a:r>
            <a:r>
              <a:rPr lang="zh-CN" altLang="en-US" sz="4000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检查间隔时间</a:t>
            </a:r>
            <a:endParaRPr lang="zh-CN" altLang="en-US" sz="4000" dirty="0">
              <a:solidFill>
                <a:schemeClr val="accent2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6803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30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岁以后将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HPV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和宫颈刮片联合进行筛查，如果发现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HPV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有阳性，那么需要告诉患者是一种高危状态，需要对宫颈癌加强监测，每半年至一年复查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HPV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如果每年监测，连续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年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HPV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和宫颈刮片都是阴性，那么以后可以延长检测的时间间隔，可以过度到每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2-3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年一次。 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标题 78849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sp>
        <p:nvSpPr>
          <p:cNvPr id="78851" name="文本占位符 78850"/>
          <p:cNvSpPr>
            <a:spLocks noGrp="1"/>
          </p:cNvSpPr>
          <p:nvPr>
            <p:ph type="body" idx="1"/>
          </p:nvPr>
        </p:nvSpPr>
        <p:spPr>
          <a:xfrm>
            <a:off x="1447800" y="2667000"/>
            <a:ext cx="7162800" cy="4525963"/>
          </a:xfrm>
        </p:spPr>
        <p:txBody>
          <a:bodyPr/>
          <a:p>
            <a:pPr>
              <a:buNone/>
            </a:pPr>
            <a:r>
              <a:rPr lang="zh-CN" altLang="en-US" sz="4400" dirty="0">
                <a:latin typeface="隶书" panose="02010509060101010101" pitchFamily="49" charset="-122"/>
                <a:ea typeface="隶书" panose="02010509060101010101" pitchFamily="49" charset="-122"/>
              </a:rPr>
              <a:t>谈谈关于</a:t>
            </a:r>
            <a:r>
              <a:rPr lang="en-US" altLang="zh-CN" sz="4400">
                <a:latin typeface="隶书" panose="02010509060101010101" pitchFamily="49" charset="-122"/>
                <a:ea typeface="隶书" panose="02010509060101010101" pitchFamily="49" charset="-122"/>
              </a:rPr>
              <a:t>HPV</a:t>
            </a:r>
            <a:r>
              <a:rPr lang="zh-CN" altLang="en-US" sz="4400" dirty="0">
                <a:latin typeface="隶书" panose="02010509060101010101" pitchFamily="49" charset="-122"/>
                <a:ea typeface="隶书" panose="02010509060101010101" pitchFamily="49" charset="-122"/>
              </a:rPr>
              <a:t>疫苗的问题</a:t>
            </a:r>
            <a:endParaRPr lang="zh-CN" altLang="en-US" sz="4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标题 83969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sp>
        <p:nvSpPr>
          <p:cNvPr id="83971" name="文本占位符 83970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目前关于宫颈癌预防最大进展是宫颈癌的疫苗，如前所述，随着对宫颈癌病因的了解，那么针对这些病毒，科学家研制了针对高危型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HPV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的疫苗，通过注射产生抗体，以避免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HPV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的感染，借此来减少宫颈癌的发生率。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4" name="标题 84993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sp>
        <p:nvSpPr>
          <p:cNvPr id="84995" name="文本占位符 84994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人类第一个癌症疫苗</a:t>
            </a:r>
            <a:r>
              <a:rPr lang="en-US" altLang="zh-CN">
                <a:latin typeface="Arial" panose="020B0604020202020204" pitchFamily="34" charset="0"/>
                <a:ea typeface="隶书" panose="02010509060101010101" pitchFamily="49" charset="-122"/>
              </a:rPr>
              <a:t>———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宫颈癌疫苗 ，给全球女性的“科学礼物”</a:t>
            </a:r>
            <a:b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标志着人类可以像预防传染病一样来预防癌症。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疫苗的发明者，英国人伊恩</a:t>
            </a:r>
            <a:r>
              <a:rPr lang="en-US" altLang="zh-CN">
                <a:latin typeface="Arial" panose="020B0604020202020204" pitchFamily="34" charset="0"/>
                <a:ea typeface="隶书" panose="02010509060101010101" pitchFamily="49" charset="-122"/>
              </a:rPr>
              <a:t>·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弗雷泽 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endParaRPr lang="zh-CN" altLang="zh-CN" dirty="0"/>
          </a:p>
        </p:txBody>
      </p:sp>
      <p:pic>
        <p:nvPicPr>
          <p:cNvPr id="17411" name="内容占位符 1"/>
          <p:cNvPicPr>
            <a:picLocks noGrp="1" noChangeAspect="1"/>
          </p:cNvPicPr>
          <p:nvPr>
            <p:ph type="body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990600" y="1371600"/>
            <a:ext cx="7391400" cy="5105400"/>
          </a:xfrm>
          <a:solidFill>
            <a:srgbClr val="FFFFFF">
              <a:alpha val="100000"/>
            </a:srgbClr>
          </a:solidFill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8" name="标题 86017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sp>
        <p:nvSpPr>
          <p:cNvPr id="86019" name="文本占位符 86018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目前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HPV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疫苗已经在多个国家上市，开始主要是适用于那些尚未解除性生活的青少年女性，但是目前研究表明对于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45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岁以下的女性都会获益；目前批准的上市有二价、四价、九价疫苗。国产的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11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价疫苗也在申请上市，希望早一天上市可以让广大的女性受益。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2" name="Rectangle 2"/>
          <p:cNvSpPr>
            <a:spLocks noGrp="1"/>
          </p:cNvSpPr>
          <p:nvPr>
            <p:ph type="title" idx="4294967295"/>
          </p:nvPr>
        </p:nvSpPr>
        <p:spPr>
          <a:xfrm>
            <a:off x="468313" y="981075"/>
            <a:ext cx="8229600" cy="652463"/>
          </a:xfrm>
        </p:spPr>
        <p:txBody>
          <a:bodyPr vert="horz" wrap="square" lIns="91440" tIns="45720" rIns="91440" bIns="45720" anchor="ctr" anchorCtr="0"/>
          <a:p>
            <a:r>
              <a:rPr lang="en-US" altLang="zh-CN" sz="3600" b="1">
                <a:latin typeface="隶书" panose="02010509060101010101" pitchFamily="49" charset="-122"/>
                <a:ea typeface="隶书" panose="02010509060101010101" pitchFamily="49" charset="-122"/>
              </a:rPr>
              <a:t>6</a:t>
            </a: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、子宫肌瘤有药吃吗？</a:t>
            </a:r>
            <a:b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</a:br>
            <a:endParaRPr lang="zh-CN" altLang="en-US" sz="36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7043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endParaRPr lang="zh-CN" altLang="zh-CN" dirty="0"/>
          </a:p>
        </p:txBody>
      </p:sp>
      <p:pic>
        <p:nvPicPr>
          <p:cNvPr id="87044" name="Picture 4" descr="013000001813221214902969525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1676400"/>
            <a:ext cx="5981700" cy="3492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6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endParaRPr lang="zh-CN" altLang="zh-CN" dirty="0"/>
          </a:p>
        </p:txBody>
      </p:sp>
      <p:sp>
        <p:nvSpPr>
          <p:cNvPr id="88067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没有不能剥除的子宫肌瘤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----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郎景和教授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88068" name="Picture 4" descr="ae10edde9989dc1694ee37e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2971800"/>
            <a:ext cx="3048000" cy="2667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8069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2209800"/>
            <a:ext cx="5029200" cy="411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090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endParaRPr lang="zh-CN" altLang="zh-CN" dirty="0"/>
          </a:p>
        </p:txBody>
      </p:sp>
      <p:sp>
        <p:nvSpPr>
          <p:cNvPr id="89091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600200"/>
            <a:ext cx="8229600" cy="4997450"/>
          </a:xfrm>
        </p:spPr>
        <p:txBody>
          <a:bodyPr vert="horz" wrap="square" lIns="91440" tIns="45720" rIns="91440" bIns="45720" anchor="t" anchorCtr="0"/>
          <a:p>
            <a:r>
              <a:rPr lang="zh-CN" altLang="en-US" dirty="0">
                <a:ea typeface="隶书" panose="02010509060101010101" pitchFamily="49" charset="-122"/>
              </a:rPr>
              <a:t>腹腔镜下子宫肌瘤图片</a:t>
            </a:r>
            <a:endParaRPr lang="zh-CN" altLang="en-US" dirty="0">
              <a:ea typeface="隶书" panose="02010509060101010101" pitchFamily="49" charset="-122"/>
            </a:endParaRPr>
          </a:p>
        </p:txBody>
      </p:sp>
      <p:pic>
        <p:nvPicPr>
          <p:cNvPr id="89092" name="Picture 4" descr="013000001813221214902452724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2286000"/>
            <a:ext cx="6350000" cy="4165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4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endParaRPr lang="zh-CN" altLang="zh-CN" dirty="0"/>
          </a:p>
        </p:txBody>
      </p:sp>
      <p:sp>
        <p:nvSpPr>
          <p:cNvPr id="90115" name="Rectangle 3"/>
          <p:cNvSpPr>
            <a:spLocks noGrp="1"/>
          </p:cNvSpPr>
          <p:nvPr>
            <p:ph type="body" idx="4294967295"/>
          </p:nvPr>
        </p:nvSpPr>
        <p:spPr>
          <a:xfrm>
            <a:off x="684213" y="1628775"/>
            <a:ext cx="8229600" cy="5040313"/>
          </a:xfrm>
        </p:spPr>
        <p:txBody>
          <a:bodyPr vert="horz" wrap="square" lIns="91440" tIns="45720" rIns="91440" bIns="45720" anchor="t" anchorCtr="0"/>
          <a:p>
            <a:r>
              <a:rPr lang="zh-CN" altLang="en-US" dirty="0">
                <a:ea typeface="隶书" panose="02010509060101010101" pitchFamily="49" charset="-122"/>
              </a:rPr>
              <a:t>腹腔镜下子宫肌瘤图片</a:t>
            </a:r>
            <a:endParaRPr lang="zh-CN" altLang="en-US" dirty="0">
              <a:ea typeface="隶书" panose="02010509060101010101" pitchFamily="49" charset="-122"/>
            </a:endParaRPr>
          </a:p>
        </p:txBody>
      </p:sp>
      <p:pic>
        <p:nvPicPr>
          <p:cNvPr id="90116" name="Picture 4" descr="20110624162257-6745531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2275" y="2492375"/>
            <a:ext cx="5327650" cy="4176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1447800"/>
            <a:ext cx="6858000" cy="4654550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62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endParaRPr lang="zh-CN" altLang="zh-CN" dirty="0"/>
          </a:p>
        </p:txBody>
      </p:sp>
      <p:sp>
        <p:nvSpPr>
          <p:cNvPr id="92163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r>
              <a:rPr lang="zh-CN" altLang="en-US" dirty="0">
                <a:ea typeface="隶书" panose="02010509060101010101" pitchFamily="49" charset="-122"/>
              </a:rPr>
              <a:t>腹腔镜下剥除的肌瘤</a:t>
            </a:r>
            <a:endParaRPr lang="zh-CN" altLang="en-US" dirty="0">
              <a:ea typeface="隶书" panose="02010509060101010101" pitchFamily="49" charset="-122"/>
            </a:endParaRPr>
          </a:p>
        </p:txBody>
      </p:sp>
      <p:pic>
        <p:nvPicPr>
          <p:cNvPr id="92164" name="Picture 4" descr="1317267642_904391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2133600"/>
            <a:ext cx="5759450" cy="4032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186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endParaRPr lang="zh-CN" altLang="zh-CN" dirty="0"/>
          </a:p>
        </p:txBody>
      </p:sp>
      <p:sp>
        <p:nvSpPr>
          <p:cNvPr id="93187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r>
              <a:rPr lang="zh-CN" altLang="en-US" dirty="0">
                <a:ea typeface="隶书" panose="02010509060101010101" pitchFamily="49" charset="-122"/>
              </a:rPr>
              <a:t>巨大子宫肌瘤</a:t>
            </a:r>
            <a:endParaRPr lang="zh-CN" altLang="en-US" dirty="0">
              <a:ea typeface="隶书" panose="02010509060101010101" pitchFamily="49" charset="-122"/>
            </a:endParaRPr>
          </a:p>
        </p:txBody>
      </p:sp>
      <p:pic>
        <p:nvPicPr>
          <p:cNvPr id="93188" name="Picture 4" descr="201106091009466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1913" y="2133600"/>
            <a:ext cx="5545137" cy="3959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10" name="标题 94209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sp>
        <p:nvSpPr>
          <p:cNvPr id="94211" name="文本占位符 94210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子宫肌瘤是一个常见病，有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1/3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的女性可能会可见，有症状者不多，大部分的子宫肌瘤就不需要处理，定期检查观察就可以了。 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理解我们患者的心态，大多数得了病了，总是希望可以不做手术吃点药就解决问题的。恰巧，这样的心态被一些人利用了。 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4" name="标题 95233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sp>
        <p:nvSpPr>
          <p:cNvPr id="95235" name="文本占位符 95234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在门诊，经常有患者问我得了子宫肌瘤是否可以吃点中药来治疗 </a:t>
            </a:r>
            <a:endParaRPr lang="zh-CN" altLang="en-US" sz="28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我的回答很直接：目前没有任何一种药物被证明有效可用于子宫肌瘤的长期治疗。</a:t>
            </a:r>
            <a:endParaRPr lang="zh-CN" altLang="en-US" sz="28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有些药物，如</a:t>
            </a:r>
            <a:r>
              <a:rPr lang="en-US" altLang="zh-CN" sz="2800" err="1">
                <a:latin typeface="隶书" panose="02010509060101010101" pitchFamily="49" charset="-122"/>
                <a:ea typeface="隶书" panose="02010509060101010101" pitchFamily="49" charset="-122"/>
              </a:rPr>
              <a:t>GnRH</a:t>
            </a:r>
            <a:r>
              <a:rPr lang="en-US" altLang="zh-CN" sz="2800">
                <a:latin typeface="隶书" panose="02010509060101010101" pitchFamily="49" charset="-122"/>
                <a:ea typeface="隶书" panose="02010509060101010101" pitchFamily="49" charset="-122"/>
              </a:rPr>
              <a:t>-a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（诺雷德、抑那通等）、米非司酮都可用于子宫肌瘤手术前的处理或者是围绝经期的处理。但是仅限于短期应用，一般是不超过</a:t>
            </a:r>
            <a:r>
              <a:rPr lang="en-US" altLang="zh-CN" sz="2800"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个月，经过预处理，子宫肌瘤体积缩小了以后，再进行手术干预。</a:t>
            </a:r>
            <a:endParaRPr lang="zh-CN" altLang="en-US" sz="28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r>
              <a:rPr lang="zh-CN" altLang="en-US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香消玉殒</a:t>
            </a:r>
            <a:endParaRPr lang="zh-CN" altLang="en-US" dirty="0">
              <a:solidFill>
                <a:schemeClr val="accent2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8435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一代佳人，林黛玉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扮演者</a:t>
            </a:r>
            <a:r>
              <a:rPr lang="zh-CN" altLang="en-US" dirty="0">
                <a:solidFill>
                  <a:srgbClr val="558ED5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陈晓旭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女士，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因罹患乳腺癌而永远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的离我们而去，年仅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42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岁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zh-CN" altLang="en-US"/>
          </a:p>
        </p:txBody>
      </p:sp>
      <p:grpSp>
        <p:nvGrpSpPr>
          <p:cNvPr id="18436" name="组合 23555"/>
          <p:cNvGrpSpPr/>
          <p:nvPr/>
        </p:nvGrpSpPr>
        <p:grpSpPr>
          <a:xfrm>
            <a:off x="4572000" y="1905000"/>
            <a:ext cx="3810000" cy="3849688"/>
            <a:chOff x="-2" y="-4"/>
            <a:chExt cx="1625" cy="1459"/>
          </a:xfrm>
        </p:grpSpPr>
        <p:pic>
          <p:nvPicPr>
            <p:cNvPr id="18437" name="Picture 16" descr="2007518127141317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2" y="-4"/>
              <a:ext cx="1625" cy="14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58" name="Text Box 20"/>
            <p:cNvSpPr txBox="1"/>
            <p:nvPr/>
          </p:nvSpPr>
          <p:spPr>
            <a:xfrm>
              <a:off x="608" y="1316"/>
              <a:ext cx="79" cy="1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marR="0" algn="ctr" defTabSz="914400">
                <a:buClrTx/>
                <a:buSzTx/>
                <a:buFontTx/>
                <a:buNone/>
                <a:defRPr/>
              </a:pPr>
              <a:endParaRPr kumimoji="0" lang="zh-CN" altLang="en-US" b="1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charset="-5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6258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endParaRPr lang="zh-CN" altLang="zh-CN" dirty="0"/>
          </a:p>
        </p:txBody>
      </p:sp>
      <p:sp>
        <p:nvSpPr>
          <p:cNvPr id="96259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2209800"/>
            <a:ext cx="8229600" cy="3916363"/>
          </a:xfrm>
        </p:spPr>
        <p:txBody>
          <a:bodyPr vert="horz" wrap="square" lIns="91440" tIns="45720" rIns="91440" bIns="45720" anchor="t" anchorCtr="0"/>
          <a:p>
            <a:pPr>
              <a:lnSpc>
                <a:spcPct val="120000"/>
              </a:lnSpc>
              <a:spcBef>
                <a:spcPct val="0"/>
              </a:spcBef>
              <a:buClr>
                <a:srgbClr val="800000"/>
              </a:buClr>
              <a:buFontTx/>
              <a:buNone/>
            </a:pPr>
            <a:r>
              <a:rPr lang="en-US" altLang="zh-CN" sz="4400" b="1">
                <a:latin typeface="隶书" panose="02010509060101010101" pitchFamily="49" charset="-122"/>
                <a:ea typeface="隶书" panose="02010509060101010101" pitchFamily="49" charset="-122"/>
              </a:rPr>
              <a:t>7</a:t>
            </a:r>
            <a:r>
              <a:rPr lang="zh-CN" altLang="en-US" sz="4400" b="1" dirty="0">
                <a:latin typeface="隶书" panose="02010509060101010101" pitchFamily="49" charset="-122"/>
                <a:ea typeface="隶书" panose="02010509060101010101" pitchFamily="49" charset="-122"/>
              </a:rPr>
              <a:t>、发现卵巢囊肿怎么办？</a:t>
            </a:r>
            <a:endParaRPr lang="zh-CN" altLang="en-US" sz="44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None/>
            </a:pPr>
            <a:endParaRPr lang="zh-CN" altLang="en-US" sz="44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2" name="标题 97281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sp>
        <p:nvSpPr>
          <p:cNvPr id="97283" name="文本占位符 97282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关于卵巢囊肿的问题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?</a:t>
            </a:r>
            <a:endParaRPr lang="en-US" altLang="zh-CN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小于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8cm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以下的卵巢囊肿可以定期随访，每隔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3~6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个月复查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B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超。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大于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8cm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的卵巢囊肿，考虑行腹腔镜探查。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None/>
            </a:pPr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97284" name="图片 97283" descr="图片11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1413" y="3933825"/>
            <a:ext cx="4248150" cy="2924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8306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endParaRPr lang="zh-CN" altLang="zh-CN" dirty="0"/>
          </a:p>
        </p:txBody>
      </p:sp>
      <p:sp>
        <p:nvSpPr>
          <p:cNvPr id="98307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endParaRPr lang="zh-CN" altLang="zh-CN" dirty="0"/>
          </a:p>
        </p:txBody>
      </p:sp>
      <p:pic>
        <p:nvPicPr>
          <p:cNvPr id="98308" name="Picture 5" descr="timg?image&amp;quality=80&amp;size=b9999_10000&amp;sec=1488961505672&amp;di=6078bf594876ff1f3ac02d75701336a6&amp;imgtype=0&amp;src=http%3A%2F%2Fheilongjia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1600200"/>
            <a:ext cx="6781800" cy="434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30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endParaRPr lang="zh-CN" altLang="zh-CN" dirty="0"/>
          </a:p>
        </p:txBody>
      </p:sp>
      <p:pic>
        <p:nvPicPr>
          <p:cNvPr id="99331" name="Picture 3" descr="DSCF0997"/>
          <p:cNvPicPr>
            <a:picLocks noChangeAspect="1"/>
          </p:cNvPicPr>
          <p:nvPr>
            <p:ph type="body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827088" y="1484313"/>
            <a:ext cx="7632700" cy="5113337"/>
          </a:xfrm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02" name="标题 102401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pic>
        <p:nvPicPr>
          <p:cNvPr id="102403" name="文本占位符 102402" descr="DSCF0999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827088" y="1600200"/>
            <a:ext cx="7848600" cy="5068888"/>
          </a:xfrm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602230"/>
            <a:ext cx="8229600" cy="3524250"/>
          </a:xfrm>
        </p:spPr>
        <p:txBody>
          <a:bodyPr/>
          <a:p>
            <a:pPr marL="0" indent="0" algn="ctr">
              <a:buNone/>
            </a:pPr>
            <a:r>
              <a:rPr lang="en-US" altLang="zh-CN" sz="480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8</a:t>
            </a:r>
            <a:r>
              <a:rPr lang="zh-CN" altLang="en-US" sz="480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、如何科学避孕</a:t>
            </a:r>
            <a:endParaRPr lang="zh-CN" altLang="en-US" sz="4800"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体外射精：不靠谱指数：</a:t>
            </a:r>
            <a:r>
              <a:rPr lang="zh-CN" altLang="en-US" b="1">
                <a:latin typeface="隶书" panose="02010509060101010101" pitchFamily="49" charset="-122"/>
                <a:ea typeface="隶书" panose="02010509060101010101" pitchFamily="49" charset="-122"/>
              </a:rPr>
              <a:t>⭐⭐⭐</a:t>
            </a:r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2286000"/>
            <a:ext cx="7620000" cy="4000500"/>
          </a:xfrm>
          <a:prstGeom prst="rect">
            <a:avLst/>
          </a:prstGeom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sz="3600"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lang="zh-CN" altLang="en-US" sz="3600">
                <a:latin typeface="隶书" panose="02010509060101010101" pitchFamily="49" charset="-122"/>
                <a:ea typeface="隶书" panose="02010509060101010101" pitchFamily="49" charset="-122"/>
              </a:rPr>
              <a:t>安全期避孕法：不靠谱指数：</a:t>
            </a:r>
            <a:r>
              <a:rPr lang="zh-CN" altLang="en-US" sz="3600" b="1">
                <a:latin typeface="隶书" panose="02010509060101010101" pitchFamily="49" charset="-122"/>
                <a:ea typeface="隶书" panose="02010509060101010101" pitchFamily="49" charset="-122"/>
              </a:rPr>
              <a:t>⭐⭐⭐</a:t>
            </a:r>
            <a:endParaRPr lang="zh-CN" altLang="en-US" sz="3600" b="1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indent="0">
              <a:buNone/>
            </a:pPr>
            <a:endParaRPr lang="zh-CN" altLang="en-US" sz="36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1200" y="2667000"/>
            <a:ext cx="5473700" cy="3079750"/>
          </a:xfrm>
          <a:prstGeom prst="rect">
            <a:avLst/>
          </a:prstGeom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sz="3600"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en-US" sz="3600">
                <a:latin typeface="隶书" panose="02010509060101010101" pitchFamily="49" charset="-122"/>
                <a:ea typeface="隶书" panose="02010509060101010101" pitchFamily="49" charset="-122"/>
              </a:rPr>
              <a:t>冲洗避孕法：不靠谱指数：</a:t>
            </a:r>
            <a:r>
              <a:rPr lang="zh-CN" altLang="en-US" sz="3600" b="1">
                <a:latin typeface="隶书" panose="02010509060101010101" pitchFamily="49" charset="-122"/>
                <a:ea typeface="隶书" panose="02010509060101010101" pitchFamily="49" charset="-122"/>
              </a:rPr>
              <a:t>⭐⭐⭐⭐</a:t>
            </a:r>
            <a:endParaRPr lang="zh-CN" altLang="en-US" sz="3600" b="1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indent="0">
              <a:buNone/>
            </a:pPr>
            <a:endParaRPr lang="zh-CN" altLang="en-US" sz="36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8800" y="2514600"/>
            <a:ext cx="4883150" cy="3403600"/>
          </a:xfrm>
          <a:prstGeom prst="rect">
            <a:avLst/>
          </a:prstGeom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sz="360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3600">
                <a:latin typeface="隶书" panose="02010509060101010101" pitchFamily="49" charset="-122"/>
                <a:ea typeface="隶书" panose="02010509060101010101" pitchFamily="49" charset="-122"/>
              </a:rPr>
              <a:t>哺乳期避孕法：不靠谱指数：</a:t>
            </a:r>
            <a:r>
              <a:rPr lang="zh-CN" altLang="en-US" sz="3600" b="1">
                <a:latin typeface="隶书" panose="02010509060101010101" pitchFamily="49" charset="-122"/>
                <a:ea typeface="隶书" panose="02010509060101010101" pitchFamily="49" charset="-122"/>
              </a:rPr>
              <a:t>⭐⭐⭐⭐</a:t>
            </a:r>
            <a:endParaRPr lang="zh-CN" altLang="en-US" sz="3600" b="1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indent="0">
              <a:buNone/>
            </a:pPr>
            <a:r>
              <a:rPr lang="en-US" altLang="zh-CN" sz="3600" b="1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</a:rPr>
              <a:t>很多人以为，生完孩子在哺乳期，是不需要避孕的。因为很多哺乳妈妈暂时没有月经。然后......很多二胎就这么来的。</a:t>
            </a:r>
            <a:endParaRPr lang="en-US" altLang="zh-CN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endParaRPr lang="zh-CN" altLang="zh-CN" dirty="0"/>
          </a:p>
        </p:txBody>
      </p:sp>
      <p:sp>
        <p:nvSpPr>
          <p:cNvPr id="19459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905000"/>
            <a:ext cx="8229600" cy="4221163"/>
          </a:xfrm>
        </p:spPr>
        <p:txBody>
          <a:bodyPr vert="horz" wrap="square" lIns="91440" tIns="45720" rIns="91440" bIns="45720" anchor="t" anchorCtr="0"/>
          <a:p>
            <a:pPr>
              <a:spcBef>
                <a:spcPct val="0"/>
              </a:spcBef>
              <a:buNone/>
            </a:pP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rPr>
              <a:t>奥黛丽</a:t>
            </a:r>
            <a:r>
              <a:rPr lang="en-US" altLang="zh-CN">
                <a:latin typeface="Arial" panose="020B0604020202020204" pitchFamily="34" charset="0"/>
                <a:ea typeface="隶书" panose="02010509060101010101" pitchFamily="49" charset="-122"/>
                <a:sym typeface="Arial" panose="020B0604020202020204" pitchFamily="34" charset="0"/>
              </a:rPr>
              <a:t>·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rPr>
              <a:t>赫本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rPr>
              <a:t>(1929.5.4</a:t>
            </a:r>
            <a:r>
              <a:rPr lang="en-US" altLang="zh-CN">
                <a:latin typeface="Arial" panose="020B0604020202020204" pitchFamily="34" charset="0"/>
                <a:ea typeface="隶书" panose="02010509060101010101" pitchFamily="49" charset="-122"/>
                <a:sym typeface="Arial" panose="020B0604020202020204" pitchFamily="34" charset="0"/>
              </a:rPr>
              <a:t>—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rPr>
              <a:t>1993.1.20)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rPr>
              <a:t>，著名影星，奥斯卡影后，以高雅的气质与有品味的穿着著称，</a:t>
            </a:r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逝于乳腺癌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None/>
            </a:pPr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9460" name="内容占位符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600" y="3733800"/>
            <a:ext cx="2881313" cy="2555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0" y="3733800"/>
            <a:ext cx="3048000" cy="2482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3600">
                <a:latin typeface="隶书" panose="02010509060101010101" pitchFamily="49" charset="-122"/>
                <a:ea typeface="隶书" panose="02010509060101010101" pitchFamily="49" charset="-122"/>
              </a:rPr>
              <a:t>人流避孕法：不靠谱指数：</a:t>
            </a:r>
            <a:r>
              <a:rPr lang="zh-CN" altLang="en-US" sz="3600" b="1">
                <a:latin typeface="隶书" panose="02010509060101010101" pitchFamily="49" charset="-122"/>
                <a:ea typeface="隶书" panose="02010509060101010101" pitchFamily="49" charset="-122"/>
              </a:rPr>
              <a:t>⭐⭐⭐⭐⭐</a:t>
            </a:r>
            <a:endParaRPr lang="zh-CN" altLang="en-US" sz="3600" b="1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indent="0">
              <a:buNone/>
            </a:pPr>
            <a:endParaRPr lang="zh-CN" altLang="en-US" sz="36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1750" y="2362200"/>
            <a:ext cx="6540500" cy="4343400"/>
          </a:xfrm>
          <a:prstGeom prst="rect">
            <a:avLst/>
          </a:prstGeom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sz="3600" b="1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3600" b="1">
                <a:latin typeface="隶书" panose="02010509060101010101" pitchFamily="49" charset="-122"/>
                <a:ea typeface="隶书" panose="02010509060101010101" pitchFamily="49" charset="-122"/>
              </a:rPr>
              <a:t>安全套避孕法：靠谱指数：⭐⭐⭐⭐</a:t>
            </a:r>
            <a:endParaRPr lang="zh-CN" altLang="en-US" sz="3600" b="1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indent="0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只要正确使用，避孕成功率可以达到90％以上</a:t>
            </a:r>
            <a:r>
              <a:rPr lang="zh-CN" altLang="en-US" sz="3600"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  <a:endParaRPr lang="zh-CN" altLang="en-US" sz="3600" b="1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indent="0">
              <a:buNone/>
            </a:pPr>
            <a:endParaRPr lang="zh-CN" altLang="en-US" sz="36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3124200"/>
            <a:ext cx="5442585" cy="3448050"/>
          </a:xfrm>
          <a:prstGeom prst="rect">
            <a:avLst/>
          </a:prstGeom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sz="3600" b="1"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en-US" sz="3600" b="1">
                <a:latin typeface="隶书" panose="02010509060101010101" pitchFamily="49" charset="-122"/>
                <a:ea typeface="隶书" panose="02010509060101010101" pitchFamily="49" charset="-122"/>
              </a:rPr>
              <a:t>节育环避孕法：靠谱指数：⭐⭐⭐⭐</a:t>
            </a:r>
            <a:endParaRPr lang="zh-CN" altLang="en-US" sz="3600" b="1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indent="0">
              <a:buNone/>
            </a:pPr>
            <a:endParaRPr lang="zh-CN" altLang="en-US" sz="36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2438400"/>
            <a:ext cx="6858000" cy="3587750"/>
          </a:xfrm>
          <a:prstGeom prst="rect">
            <a:avLst/>
          </a:prstGeom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b="1">
                <a:latin typeface="隶书" panose="02010509060101010101" pitchFamily="49" charset="-122"/>
                <a:ea typeface="隶书" panose="02010509060101010101" pitchFamily="49" charset="-122"/>
              </a:rPr>
              <a:t>短效避孕药避孕法：靠谱指数：⭐⭐⭐⭐⭐</a:t>
            </a:r>
            <a:endParaRPr lang="zh-CN" altLang="en-US" b="1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indent="0">
              <a:buNone/>
            </a:pPr>
            <a:r>
              <a:rPr lang="zh-CN" altLang="en-US" sz="2800">
                <a:latin typeface="隶书" panose="02010509060101010101" pitchFamily="49" charset="-122"/>
                <a:ea typeface="隶书" panose="02010509060101010101" pitchFamily="49" charset="-122"/>
              </a:rPr>
              <a:t>短效避孕药容易跟紧急避孕药混淆，买的时候千万别买错！</a:t>
            </a:r>
            <a:endParaRPr lang="zh-CN" altLang="en-US" b="1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indent="0">
              <a:buNone/>
            </a:pPr>
            <a:endParaRPr lang="zh-CN" altLang="en-US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1200" y="3200400"/>
            <a:ext cx="5568315" cy="3312795"/>
          </a:xfrm>
          <a:prstGeom prst="rect">
            <a:avLst/>
          </a:prstGeom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sz="3600"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en-US" sz="3600" b="1">
                <a:latin typeface="隶书" panose="02010509060101010101" pitchFamily="49" charset="-122"/>
                <a:ea typeface="隶书" panose="02010509060101010101" pitchFamily="49" charset="-122"/>
              </a:rPr>
              <a:t>结扎术：靠谱指数：⭐⭐⭐⭐⭐</a:t>
            </a:r>
            <a:endParaRPr lang="zh-CN" altLang="en-US" sz="3600" b="1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indent="0">
              <a:buNone/>
            </a:pPr>
            <a:endParaRPr lang="zh-CN" altLang="en-US" sz="36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3725" y="2790825"/>
            <a:ext cx="5212080" cy="3181350"/>
          </a:xfrm>
          <a:prstGeom prst="rect">
            <a:avLst/>
          </a:prstGeom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3600" b="1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紧急避孕药补救法:靠谱指数：⭐⭐⭐⭐</a:t>
            </a:r>
            <a:endParaRPr lang="zh-CN" altLang="en-US" sz="3600" b="1"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marL="0" indent="0">
              <a:buNone/>
            </a:pPr>
            <a:endParaRPr lang="zh-CN" altLang="en-US" sz="3600" b="1"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2410460"/>
            <a:ext cx="7620000" cy="4026535"/>
          </a:xfrm>
          <a:prstGeom prst="rect">
            <a:avLst/>
          </a:prstGeom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sz="4400" b="1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  9</a:t>
            </a:r>
            <a:r>
              <a:rPr lang="zh-CN" altLang="en-US" sz="4400" b="1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、盆底功能锻炼</a:t>
            </a:r>
            <a:endParaRPr lang="zh-CN" altLang="en-US" sz="4400" b="1"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marL="0" indent="0">
              <a:buNone/>
            </a:pPr>
            <a:r>
              <a:rPr lang="zh-CN" altLang="en-US" sz="3600" b="1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生完小孩后，很多人会发现，在打喷嚏、大笑、甚至用力提重物时，就会有漏尿的情形，在生活上会觉得相当的困窘与不便。</a:t>
            </a:r>
            <a:endParaRPr lang="zh-CN" altLang="en-US" sz="3600" b="1"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55345" y="1649095"/>
            <a:ext cx="7831455" cy="4477385"/>
          </a:xfrm>
        </p:spPr>
        <p:txBody>
          <a:bodyPr/>
          <a:p>
            <a:pPr marL="0" indent="0">
              <a:buNone/>
            </a:pPr>
            <a:r>
              <a:rPr lang="zh-CN" altLang="en-US" sz="3600" b="1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凯格尔提肛运动 ( Kegel Exercise )</a:t>
            </a:r>
            <a:endParaRPr lang="zh-CN" altLang="en-US" sz="3600" b="1"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marL="0" indent="0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凯格尔提肛运动乃是用来训练盆底肌肉群，以达到强化此肌肉群的目的。由于膀胱、阴道、子宫等盆腔器官是由这群骨盆底肌肉群 (提肛肌肉群) 所支撑</a:t>
            </a:r>
            <a:r>
              <a:rPr lang="zh-CN" altLang="en-US" sz="3600" b="1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。</a:t>
            </a:r>
            <a:endParaRPr lang="zh-CN" altLang="en-US" sz="3600" b="1"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029200" y="2057400"/>
            <a:ext cx="4029710" cy="42100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7835" y="2276475"/>
            <a:ext cx="421005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想象自己尿急找不到厕所时把尿憋住的感觉，每次用力5秒后放松10秒，重复此动作至少20次，每天做2-3组。不论看电视、坐公交车，任何时间都可以做。请大家多练习，这关系到一辈子的幸福和性福哦</a:t>
            </a:r>
            <a:r>
              <a:rPr lang="zh-CN" altLang="en-US" sz="240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！</a:t>
            </a:r>
            <a:endParaRPr lang="zh-CN" altLang="en-US" sz="2400"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426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endParaRPr lang="zh-CN" altLang="zh-CN" dirty="0"/>
          </a:p>
        </p:txBody>
      </p:sp>
      <p:sp>
        <p:nvSpPr>
          <p:cNvPr id="103427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2209800"/>
            <a:ext cx="8229600" cy="3916363"/>
          </a:xfrm>
        </p:spPr>
        <p:txBody>
          <a:bodyPr vert="horz" wrap="square" lIns="91440" tIns="45720" rIns="91440" bIns="45720" anchor="t" anchorCtr="0"/>
          <a:p>
            <a:pPr>
              <a:lnSpc>
                <a:spcPct val="120000"/>
              </a:lnSpc>
              <a:spcBef>
                <a:spcPct val="0"/>
              </a:spcBef>
              <a:buClr>
                <a:srgbClr val="800000"/>
              </a:buClr>
              <a:buFontTx/>
              <a:buNone/>
            </a:pPr>
            <a:r>
              <a:rPr lang="en-US" altLang="zh-CN" sz="4400" b="1" dirty="0">
                <a:latin typeface="隶书" panose="02010509060101010101" pitchFamily="49" charset="-122"/>
                <a:ea typeface="隶书" panose="02010509060101010101" pitchFamily="49" charset="-122"/>
              </a:rPr>
              <a:t>10</a:t>
            </a:r>
            <a:r>
              <a:rPr lang="zh-CN" altLang="en-US" sz="4400" b="1" dirty="0">
                <a:latin typeface="隶书" panose="02010509060101010101" pitchFamily="49" charset="-122"/>
                <a:ea typeface="隶书" panose="02010509060101010101" pitchFamily="49" charset="-122"/>
              </a:rPr>
              <a:t>、</a:t>
            </a:r>
            <a:r>
              <a:rPr lang="zh-CN" altLang="en-US" sz="4000" b="1" dirty="0">
                <a:latin typeface="隶书" panose="02010509060101010101" pitchFamily="49" charset="-122"/>
                <a:ea typeface="隶书" panose="02010509060101010101" pitchFamily="49" charset="-122"/>
              </a:rPr>
              <a:t>如何保持职业女性的心理健康？</a:t>
            </a:r>
            <a:endParaRPr lang="zh-CN" altLang="en-US" sz="40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None/>
            </a:pPr>
            <a:endParaRPr lang="zh-CN" altLang="en-US" sz="40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5081</Words>
  <Application>WPS 演示</Application>
  <PresentationFormat>在屏幕上显示</PresentationFormat>
  <Paragraphs>412</Paragraphs>
  <Slides>106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106</vt:i4>
      </vt:variant>
    </vt:vector>
  </HeadingPairs>
  <TitlesOfParts>
    <vt:vector size="128" baseType="lpstr">
      <vt:lpstr>Arial</vt:lpstr>
      <vt:lpstr>宋体</vt:lpstr>
      <vt:lpstr>Wingdings</vt:lpstr>
      <vt:lpstr>楷体</vt:lpstr>
      <vt:lpstr>隶书</vt:lpstr>
      <vt:lpstr>华文细黑</vt:lpstr>
      <vt:lpstr>微软雅黑</vt:lpstr>
      <vt:lpstr>Arial</vt:lpstr>
      <vt:lpstr>Calibri</vt:lpstr>
      <vt:lpstr>Arial Unicode MS</vt:lpstr>
      <vt:lpstr>Times New Roman</vt:lpstr>
      <vt:lpstr>仿宋</vt:lpstr>
      <vt:lpstr>幼圆</vt:lpstr>
      <vt:lpstr>仿宋_GB2312</vt:lpstr>
      <vt:lpstr>黑体</vt:lpstr>
      <vt:lpstr>华文仿宋</vt:lpstr>
      <vt:lpstr>华文楷体</vt:lpstr>
      <vt:lpstr>华文隶书</vt:lpstr>
      <vt:lpstr>华文彩云</vt:lpstr>
      <vt:lpstr>华文琥珀</vt:lpstr>
      <vt:lpstr>1_Office 主题</vt:lpstr>
      <vt:lpstr>2_Office 主题</vt:lpstr>
      <vt:lpstr>PowerPoint 演示文稿</vt:lpstr>
      <vt:lpstr>PowerPoint 演示文稿</vt:lpstr>
      <vt:lpstr>女性的压力越来越大</vt:lpstr>
      <vt:lpstr>PowerPoint 演示文稿</vt:lpstr>
      <vt:lpstr>PowerPoint 演示文稿</vt:lpstr>
      <vt:lpstr>PowerPoint 演示文稿</vt:lpstr>
      <vt:lpstr>PowerPoint 演示文稿</vt:lpstr>
      <vt:lpstr>香消玉殒</vt:lpstr>
      <vt:lpstr>PowerPoint 演示文稿</vt:lpstr>
      <vt:lpstr>PowerPoint 演示文稿</vt:lpstr>
      <vt:lpstr>      其实乳腺癌是可以避免的</vt:lpstr>
      <vt:lpstr>自我检查步骤</vt:lpstr>
      <vt:lpstr>PowerPoint 演示文稿</vt:lpstr>
      <vt:lpstr>PowerPoint 演示文稿</vt:lpstr>
      <vt:lpstr>PowerPoint 演示文稿</vt:lpstr>
      <vt:lpstr>乳腺癌的表现 </vt:lpstr>
      <vt:lpstr>视诊----外形</vt:lpstr>
      <vt:lpstr>皮肤红斑</vt:lpstr>
      <vt:lpstr>乳头后天性内陷牵拉固定、皮肤“橘皮样”变</vt:lpstr>
      <vt:lpstr>PowerPoint 演示文稿</vt:lpstr>
      <vt:lpstr>乳头血性溢液</vt:lpstr>
      <vt:lpstr>PowerPoint 演示文稿</vt:lpstr>
      <vt:lpstr>腋窝淋巴结突起 </vt:lpstr>
      <vt:lpstr>晚期乳腺癌</vt:lpstr>
      <vt:lpstr>晚期乳腺癌</vt:lpstr>
      <vt:lpstr>乳腺癌检查方法</vt:lpstr>
      <vt:lpstr>PowerPoint 演示文稿</vt:lpstr>
      <vt:lpstr>PowerPoint 演示文稿</vt:lpstr>
      <vt:lpstr>乳腺MRI</vt:lpstr>
      <vt:lpstr>PowerPoint 演示文稿</vt:lpstr>
      <vt:lpstr>先看看女性内生殖器官的构造</vt:lpstr>
      <vt:lpstr>排 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正常未生育宫颈图  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宫颈癌可以早期发现</vt:lpstr>
      <vt:lpstr>宫颈刮片检查</vt:lpstr>
      <vt:lpstr>TCT检查</vt:lpstr>
      <vt:lpstr>子宫颈癌的危险因素</vt:lpstr>
      <vt:lpstr>宫颈癌的病因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如何能使细胞学检查更准确？ </vt:lpstr>
      <vt:lpstr>TCT联合HPV检查间隔时间</vt:lpstr>
      <vt:lpstr>PowerPoint 演示文稿</vt:lpstr>
      <vt:lpstr>PowerPoint 演示文稿</vt:lpstr>
      <vt:lpstr>PowerPoint 演示文稿</vt:lpstr>
      <vt:lpstr>PowerPoint 演示文稿</vt:lpstr>
      <vt:lpstr>6、子宫肌瘤有药吃吗？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江希萍</cp:lastModifiedBy>
  <cp:revision>9</cp:revision>
  <dcterms:created xsi:type="dcterms:W3CDTF">2019-03-04T11:49:00Z</dcterms:created>
  <dcterms:modified xsi:type="dcterms:W3CDTF">2021-03-01T15:25:19Z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41ED33121FB9494695377A3EE5D7E0C6</vt:lpwstr>
  </property>
  <property fmtid="{D5CDD505-2E9C-101B-9397-08002B2CF9AE}" pid="4" name="KSOProductBuildVer">
    <vt:lpwstr>2052-11.1.0.10353</vt:lpwstr>
  </property>
</Properties>
</file>