
<file path=[Content_Types].xml><?xml version="1.0" encoding="utf-8"?>
<Types xmlns="http://schemas.openxmlformats.org/package/2006/content-types">
  <Default Extension="png" ContentType="image/png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58" r:id="rId3"/>
    <p:sldId id="282" r:id="rId4"/>
    <p:sldId id="402" r:id="rId6"/>
    <p:sldId id="403" r:id="rId7"/>
    <p:sldId id="429" r:id="rId8"/>
    <p:sldId id="437" r:id="rId9"/>
    <p:sldId id="438" r:id="rId10"/>
    <p:sldId id="411" r:id="rId11"/>
    <p:sldId id="426" r:id="rId12"/>
    <p:sldId id="427" r:id="rId13"/>
    <p:sldId id="428" r:id="rId14"/>
    <p:sldId id="416" r:id="rId15"/>
    <p:sldId id="430" r:id="rId16"/>
    <p:sldId id="431" r:id="rId17"/>
    <p:sldId id="432" r:id="rId18"/>
    <p:sldId id="433" r:id="rId19"/>
    <p:sldId id="434" r:id="rId20"/>
    <p:sldId id="412" r:id="rId21"/>
    <p:sldId id="417" r:id="rId22"/>
    <p:sldId id="414" r:id="rId23"/>
    <p:sldId id="413" r:id="rId24"/>
    <p:sldId id="299" r:id="rId2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FF99"/>
    <a:srgbClr val="FF3300"/>
    <a:srgbClr val="008000"/>
    <a:srgbClr val="397A36"/>
    <a:srgbClr val="E9D249"/>
    <a:srgbClr val="484848"/>
    <a:srgbClr val="43E161"/>
    <a:srgbClr val="39B3ED"/>
    <a:srgbClr val="D071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57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-510" y="144"/>
      </p:cViewPr>
      <p:guideLst>
        <p:guide orient="horz" pos="3465"/>
        <p:guide orient="horz" pos="4152"/>
        <p:guide orient="horz" pos="154"/>
        <p:guide pos="504"/>
        <p:guide pos="2815"/>
        <p:guide pos="71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83FF8CD-7B94-4380-BBE6-83CA2EE44E2F}" type="datetimeFigureOut">
              <a:rPr lang="zh-CN" altLang="en-US"/>
            </a:fld>
            <a:endParaRPr lang="zh-CN" altLang="en-US"/>
          </a:p>
        </p:txBody>
      </p:sp>
      <p:sp>
        <p:nvSpPr>
          <p:cNvPr id="2048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153983F9-7159-4687-B936-B4E03211FE6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z="2800">
                <a:sym typeface="+mn-ea"/>
              </a:rPr>
              <a:t>老师们：大家好！今天和大家一起来重温德泽文</a:t>
            </a:r>
            <a:r>
              <a:rPr lang="zh-CN" altLang="en-US" sz="3600">
                <a:sym typeface="+mn-ea"/>
              </a:rPr>
              <a:t>化，一起来欣赏一下我们国英所有人</a:t>
            </a:r>
            <a:r>
              <a:rPr lang="zh-CN" altLang="en-US" sz="2800">
                <a:sym typeface="+mn-ea"/>
              </a:rPr>
              <a:t>努力的成果。</a:t>
            </a:r>
            <a:endParaRPr lang="zh-CN" altLang="en-US" sz="2800" dirty="0">
              <a:sym typeface="+mn-ea"/>
            </a:endParaRPr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8024CC5F-A8FC-4EB0-83F3-53C0104B4E5A}" type="slidenum">
              <a:rPr lang="zh-CN" altLang="en-US" sz="1200"/>
            </a:fld>
            <a:endParaRPr lang="zh-CN" altLang="en-US" sz="12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感谢大家，感谢所有为这个ppt付出智慧和辛劳的亲们，感谢所有国英人为了我们国英自己的文化而努力的你！毛笔行书</a:t>
            </a:r>
            <a:endParaRPr lang="zh-CN" altLang="en-US"/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6825846F-3001-4149-9B00-0F99D006AC21}" type="slidenum">
              <a:rPr lang="zh-CN" altLang="en-US" sz="1200"/>
            </a:fld>
            <a:endParaRPr lang="zh-CN" altLang="en-US" sz="12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制度文化中也逐渐体现德泽元素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3BE59-8D9C-4291-BFED-0888CEB0DE8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EC53F-BE38-4C73-A941-4CBF305570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4C930-B417-4B54-8FEC-66257314BF7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F8D5A-2FC9-42FD-8EF0-229A9A9017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76B8E-841E-47BE-AB03-9F833197AD6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0600D-7AD3-42B5-B7E0-6896D0A9D0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EA984-A76B-4F6B-BE9E-F09020C29E9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87177-C39A-46EA-8DF0-0A05585F3C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E7166-536D-4424-B052-4279EF6BE71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8FAA2-578C-4910-A0F6-FCFD8F9E37E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F5D1C-50A6-4F2C-9F9A-2BA1EE45065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54AC7-9FE0-43C1-9CEE-E995C91619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0F0E4-3CD6-4C04-B2EE-ADE82DF54F6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9FD96-74AA-4233-B462-0501C38A228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500D7-C6D7-4627-94E9-7C9010DD939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A1A83-CF38-4DE7-ACAF-298C278C45A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D43D3-6BF2-4A25-87AB-12D583982CEB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C9D44-6815-4F07-AF15-86D7F82B674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2B921-1554-4E7B-92B1-BCE3B61E43A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C6E79-BDDF-48B7-BFB1-C84BABEB91A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C986C-C503-405A-979A-D314AD35AAF4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2B664-2C91-4DCA-817E-C7014E3F833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  <a:endParaRPr lang="zh-CN" altLang="zh-CN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  <a:endParaRPr lang="zh-CN" altLang="zh-CN"/>
          </a:p>
          <a:p>
            <a:pPr lvl="1"/>
            <a:r>
              <a:rPr lang="zh-CN" altLang="zh-CN"/>
              <a:t>第二级</a:t>
            </a:r>
            <a:endParaRPr lang="zh-CN" altLang="zh-CN"/>
          </a:p>
          <a:p>
            <a:pPr lvl="2"/>
            <a:r>
              <a:rPr lang="zh-CN" altLang="zh-CN"/>
              <a:t>第三级</a:t>
            </a:r>
            <a:endParaRPr lang="zh-CN" altLang="zh-CN"/>
          </a:p>
          <a:p>
            <a:pPr lvl="3"/>
            <a:r>
              <a:rPr lang="zh-CN" altLang="zh-CN"/>
              <a:t>第四级</a:t>
            </a:r>
            <a:endParaRPr lang="zh-CN" altLang="zh-CN"/>
          </a:p>
          <a:p>
            <a:pPr lvl="4"/>
            <a:r>
              <a:rPr lang="zh-CN" altLang="zh-CN"/>
              <a:t>第五级</a:t>
            </a:r>
            <a:endParaRPr lang="zh-CN" altLang="zh-CN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7C92790-4E1F-4DCC-ACDC-DF9D3C1F6057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4AE7D44-EFCB-4D04-B992-BBCA99E80B7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5.GIF"/><Relationship Id="rId7" Type="http://schemas.openxmlformats.org/officeDocument/2006/relationships/tags" Target="../tags/tag3.xml"/><Relationship Id="rId6" Type="http://schemas.openxmlformats.org/officeDocument/2006/relationships/image" Target="../media/image4.GIF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tags" Target="../tags/tag4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`}NP)7MPX]RSOA7OC]LLQHS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36450" cy="6941185"/>
          </a:xfrm>
          <a:prstGeom prst="rect">
            <a:avLst/>
          </a:prstGeom>
        </p:spPr>
      </p:pic>
      <p:sp>
        <p:nvSpPr>
          <p:cNvPr id="7170" name="矩形 6"/>
          <p:cNvSpPr/>
          <p:nvPr/>
        </p:nvSpPr>
        <p:spPr>
          <a:xfrm>
            <a:off x="814917" y="2602442"/>
            <a:ext cx="9408583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恭祝全体教职员工：</a:t>
            </a:r>
            <a:endParaRPr lang="zh-CN" altLang="en-US" sz="4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171" name="矩形 2"/>
          <p:cNvSpPr/>
          <p:nvPr/>
        </p:nvSpPr>
        <p:spPr>
          <a:xfrm>
            <a:off x="1992631" y="3538009"/>
            <a:ext cx="9215967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身体健康  工作顺利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阖家幸福  万事如意</a:t>
            </a:r>
            <a:endParaRPr lang="zh-CN" altLang="en-US" sz="4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/>
            <a:r>
              <a:rPr lang="zh-CN" altLang="en-US" sz="4800" dirty="0">
                <a:solidFill>
                  <a:srgbClr val="FF0000"/>
                </a:solidFill>
                <a:latin typeface="华文琥珀" panose="02010800040101010101" charset="-122"/>
                <a:ea typeface="华文琥珀" panose="02010800040101010101" charset="-122"/>
              </a:rPr>
              <a:t>年大吉</a:t>
            </a:r>
            <a:endParaRPr lang="zh-CN" altLang="en-US" sz="4800" dirty="0">
              <a:solidFill>
                <a:srgbClr val="FF0000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sp>
        <p:nvSpPr>
          <p:cNvPr id="7172" name="TextBo马年大吉6"/>
          <p:cNvSpPr>
            <a:spLocks noChangeAspect="1"/>
          </p:cNvSpPr>
          <p:nvPr/>
        </p:nvSpPr>
        <p:spPr>
          <a:xfrm>
            <a:off x="1968500" y="908051"/>
            <a:ext cx="8159751" cy="10668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9525">
            <a:noFill/>
          </a:ln>
        </p:spPr>
        <p:txBody>
          <a:bodyPr wrap="square" anchor="t">
            <a:spAutoFit/>
          </a:bodyPr>
          <a:p>
            <a:endParaRPr sz="100" b="1" i="1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3" name="TextBo新年进步马到成功"/>
          <p:cNvSpPr>
            <a:spLocks noChangeAspect="1"/>
          </p:cNvSpPr>
          <p:nvPr/>
        </p:nvSpPr>
        <p:spPr>
          <a:xfrm>
            <a:off x="1968500" y="908051"/>
            <a:ext cx="8159751" cy="10668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9525">
            <a:noFill/>
          </a:ln>
        </p:spPr>
        <p:txBody>
          <a:bodyPr wrap="square" anchor="t">
            <a:spAutoFit/>
          </a:bodyPr>
          <a:p>
            <a:endParaRPr sz="100" b="1" i="1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8197" name="Picture 童女" descr="1图片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03767" y="4652433"/>
            <a:ext cx="2302933" cy="219075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Picture 童男" descr="2图片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47742" y="4652433"/>
            <a:ext cx="2302933" cy="219075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18710" y="5089525"/>
            <a:ext cx="640080" cy="640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45110" y="405765"/>
            <a:ext cx="5876925" cy="1275080"/>
            <a:chOff x="0" y="0"/>
            <a:chExt cx="3986797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04306" y="124121"/>
              <a:ext cx="3582491" cy="48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看见儿童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07695" y="1680845"/>
            <a:ext cx="11221085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500" b="1">
                <a:latin typeface="+mn-ea"/>
                <a:ea typeface="+mn-ea"/>
              </a:rPr>
              <a:t>    第一个品质，好奇好问。当儿童来到这个世界的时候，一切都是他所未知的，他对世界的一切都充满着好奇，他想探索，他想了解，好奇心和提问题，是打开世界之门的钥匙。</a:t>
            </a:r>
            <a:endParaRPr lang="zh-CN" altLang="en-US" sz="1500" b="1">
              <a:latin typeface="+mn-ea"/>
              <a:ea typeface="+mn-ea"/>
            </a:endParaRPr>
          </a:p>
          <a:p>
            <a:endParaRPr lang="zh-CN" altLang="en-US" sz="1500" b="1">
              <a:latin typeface="+mn-ea"/>
              <a:ea typeface="+mn-ea"/>
            </a:endParaRPr>
          </a:p>
          <a:p>
            <a:r>
              <a:rPr lang="zh-CN" altLang="en-US" sz="1500" b="1">
                <a:latin typeface="+mn-ea"/>
                <a:ea typeface="+mn-ea"/>
              </a:rPr>
              <a:t>    第二个品质，纯洁天真。儿童是纯洁的，天真的，没有我们成年人世界的尔虞我诈、勾心斗角，没有各种虚假、狡诈、丑恶。在生活中，我们如果说一个人很天真，很纯真，很纯洁，往往就是表示他有童心。这自然也是弥足珍贵的。</a:t>
            </a:r>
            <a:endParaRPr lang="zh-CN" altLang="en-US" sz="1500" b="1">
              <a:latin typeface="+mn-ea"/>
              <a:ea typeface="+mn-ea"/>
            </a:endParaRPr>
          </a:p>
          <a:p>
            <a:endParaRPr lang="zh-CN" altLang="en-US" sz="1500" b="1">
              <a:latin typeface="+mn-ea"/>
              <a:ea typeface="+mn-ea"/>
            </a:endParaRPr>
          </a:p>
          <a:p>
            <a:r>
              <a:rPr lang="zh-CN" altLang="en-US" sz="1500" b="1">
                <a:latin typeface="+mn-ea"/>
                <a:ea typeface="+mn-ea"/>
              </a:rPr>
              <a:t>    第三个品质，无忧无虑。儿童本质上对这个世界是不设防的。他没有什么忧虑，不用担心明天，也不用考虑油盐酱醋，不要担心任何的事情，他只要啼哭差不多就能够满足他的需要，所以儿童是快乐的。一个人一天到晚愁眉苦脸担惊受怕，那他不是儿童了，他有着成年人世界的痛苦。儿童其实是真的没有痛苦的，或者是儿童的痛苦都是瞬间的，在他的躯体和其他需要得不到满足的情况下，他会表现出短暂的痛苦。</a:t>
            </a:r>
            <a:endParaRPr lang="zh-CN" altLang="en-US" sz="1500" b="1">
              <a:latin typeface="+mn-ea"/>
              <a:ea typeface="+mn-ea"/>
            </a:endParaRPr>
          </a:p>
          <a:p>
            <a:endParaRPr lang="zh-CN" altLang="en-US" sz="1500" b="1">
              <a:latin typeface="+mn-ea"/>
              <a:ea typeface="+mn-ea"/>
            </a:endParaRPr>
          </a:p>
          <a:p>
            <a:r>
              <a:rPr lang="zh-CN" altLang="en-US" sz="1500" b="1">
                <a:latin typeface="+mn-ea"/>
                <a:ea typeface="+mn-ea"/>
              </a:rPr>
              <a:t>    第四个品质，活泼好动。这个和好奇好问是紧密联系的，他要不断的去探索这个世界，就需要活动，通过他的手，通过他的腿，通过他的肢体等各种各样的方式。他要释放他的能量，你让一个儿童坐在那不动，双手背起来听老师讲课，那你已经不是在把他当作儿童来对待。所以儿童是活泼好动的，好动是儿童的天性，所以你要跟他游戏、跟他玩，你要跟他奔跑，你要让他走进自然。</a:t>
            </a:r>
            <a:endParaRPr lang="zh-CN" altLang="en-US" sz="1500" b="1">
              <a:latin typeface="+mn-ea"/>
              <a:ea typeface="+mn-ea"/>
            </a:endParaRPr>
          </a:p>
          <a:p>
            <a:endParaRPr lang="zh-CN" altLang="en-US" sz="1500" b="1">
              <a:latin typeface="+mn-ea"/>
              <a:ea typeface="+mn-ea"/>
            </a:endParaRPr>
          </a:p>
          <a:p>
            <a:r>
              <a:rPr lang="zh-CN" altLang="en-US" sz="1500" b="1">
                <a:latin typeface="+mn-ea"/>
                <a:ea typeface="+mn-ea"/>
              </a:rPr>
              <a:t>    第五个品质，不惧权威。成年人世界是有角色之分，是有上级和下级的，有领导和被领导的关系，是有权威的。儿童世界里没有权威，没有大小，完全平等。所以当儿童和你争辩，儿童和你讨论，儿童和你坚持，你不要觉得是他太倔强了，而是因为他根本没有把你当权威。当他发现权威、承认权威的时候，他已经不完全是儿童了。</a:t>
            </a:r>
            <a:endParaRPr lang="zh-CN" altLang="en-US" sz="15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45110" y="405765"/>
            <a:ext cx="5742940" cy="1275080"/>
            <a:chOff x="0" y="0"/>
            <a:chExt cx="3895904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313413" y="116986"/>
              <a:ext cx="3582491" cy="48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让儿童在中央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07695" y="1680845"/>
            <a:ext cx="11029950" cy="3692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600" b="1">
                <a:latin typeface="+mn-ea"/>
                <a:ea typeface="+mn-ea"/>
              </a:rPr>
              <a:t>    “花儿为什么会开？”有一天，幼儿园的老师这样问她面前的小朋友。第一位小朋友说：“她睡醒了，她想看看太阳。”第二位小朋友说：“她一伸懒腰，就把花骨朵顶开了！”第三位小朋友说：“她想和小朋友比一比，看谁穿得最漂亮。”第四位小朋友说：“她想看看，小朋友会不会把它摘走。”第五位小朋友说：“她也长耳朵，她想听小朋友唱歌。”突然，第六位小朋友问了老师一句：“老师，您说呢？”老师想了想说：“花特别懂事，她知道小朋友们都喜欢她，就仰起她的小脸，笑了！”听到这儿，孩子们全看着老师笑了。那笑脸比花更好看。只有老师知道，她原来的答案是：“花开了，是因为春天来了。”</a:t>
            </a:r>
            <a:endParaRPr lang="zh-CN" altLang="en-US" sz="26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06375" y="220345"/>
            <a:ext cx="5662313" cy="1275080"/>
            <a:chOff x="0" y="0"/>
            <a:chExt cx="4001619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19128" y="67042"/>
              <a:ext cx="3582491" cy="644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5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儿童幸福成长</a:t>
              </a:r>
              <a:endParaRPr lang="zh-CN" altLang="en-US" sz="25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  <a:p>
              <a:pPr eaLnBrk="1" hangingPunct="1"/>
              <a:r>
                <a:rPr lang="zh-CN" altLang="en-US" sz="25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从生命教育开始</a:t>
              </a:r>
              <a:endParaRPr lang="zh-CN" altLang="en-US" sz="25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40410" y="1322705"/>
            <a:ext cx="10611485" cy="52927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600" b="1">
                <a:latin typeface="+mn-ea"/>
                <a:ea typeface="+mn-ea"/>
              </a:rPr>
              <a:t>    </a:t>
            </a:r>
            <a:r>
              <a:rPr lang="zh-CN" altLang="en-US" sz="2600">
                <a:latin typeface="+mn-ea"/>
                <a:ea typeface="+mn-ea"/>
              </a:rPr>
              <a:t>疫情发生后，“停课不停学”固然重要，但守住教育的底线、关注教育的本质更重要。作为教育工作者，这个时候更重要的是坚守教育的根本，反思教育的目的。面对灾难，我们到底要用什么来教育儿童？我们能不能把疫情灾难作为教材，把危机变成机遇，真正重构我们的教育？面对这样一场疫情，我们除了教会儿童如何做好个人防护、养成良好的个人卫生习惯，还应该传递些什么？</a:t>
            </a:r>
            <a:endParaRPr lang="zh-CN" altLang="en-US" sz="2600">
              <a:latin typeface="+mn-ea"/>
              <a:ea typeface="+mn-ea"/>
            </a:endParaRPr>
          </a:p>
          <a:p>
            <a:r>
              <a:rPr lang="zh-CN" altLang="en-US" sz="2600">
                <a:latin typeface="+mn-ea"/>
                <a:ea typeface="+mn-ea"/>
              </a:rPr>
              <a:t>    一线医务人员的执着坚守，各条战线上工作人员的无私奉献，一方有难，八方支援的团结精神，这在疫情防控中都得到了集中的体现。感人的场景也可以化作课堂的养分，让孩子们乃至于全社会共同思考：在生命面前，个人、集体、政府乃至于全社会的“所为”与“应为”到底是什么？今天的儿童就是未来的专家、医务人员、公务员、企业员工等社会成员，不同的社会角色究竟要如何对待生命，如何理解责任，这些都涉及到生命教育。</a:t>
            </a:r>
            <a:endParaRPr lang="zh-CN" altLang="en-US" sz="260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25425" y="680720"/>
            <a:ext cx="5641340" cy="1275080"/>
            <a:chOff x="0" y="0"/>
            <a:chExt cx="3986797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04306" y="124121"/>
              <a:ext cx="3582491" cy="48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生命教育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84530" y="1748790"/>
            <a:ext cx="10611485" cy="4154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+mn-ea"/>
                <a:ea typeface="+mn-ea"/>
              </a:rPr>
              <a:t>    </a:t>
            </a:r>
            <a:r>
              <a:rPr lang="zh-CN" altLang="en-US" sz="2400">
                <a:latin typeface="+mn-ea"/>
                <a:ea typeface="+mn-ea"/>
              </a:rPr>
              <a:t>当今社会已是一个科技理性主宰的世界。当下教育往往注重的是学生认知能力的培养，向学生传授“何以为生”的知识和本领的训练，学生往往成为接受知识的容器，从而只见知识而不见生命。这次疫情也暴露出生命教育的缺失问题。我们孩子的生命，学校师生的身心健康，正在遭遇到了危机。这些问题固然有文化的因素，有社会的原因，但教育对于生命的关注明显还很不够。</a:t>
            </a:r>
            <a:endParaRPr lang="zh-CN" altLang="en-US" sz="2400">
              <a:latin typeface="+mn-ea"/>
              <a:ea typeface="+mn-ea"/>
            </a:endParaRPr>
          </a:p>
          <a:p>
            <a:endParaRPr lang="zh-CN" altLang="en-US" sz="2400">
              <a:latin typeface="+mn-ea"/>
              <a:ea typeface="+mn-ea"/>
            </a:endParaRPr>
          </a:p>
          <a:p>
            <a:r>
              <a:rPr lang="zh-CN" altLang="en-US" sz="2400">
                <a:latin typeface="+mn-ea"/>
                <a:ea typeface="+mn-ea"/>
              </a:rPr>
              <a:t>    要让孩子们深刻地知道，学会保全生命永远是第一位的选择。这也是世界生命教育的普遍做法。因为一个最简单的事实逻辑是：只有在生命得到保全的情况下，生命的其他意义才有延展的可能。</a:t>
            </a:r>
            <a:endParaRPr lang="zh-CN" altLang="en-US" sz="2400">
              <a:latin typeface="+mn-ea"/>
              <a:ea typeface="+mn-ea"/>
            </a:endParaRPr>
          </a:p>
          <a:p>
            <a:r>
              <a:rPr lang="zh-CN" altLang="en-US" sz="2400">
                <a:latin typeface="+mn-ea"/>
                <a:ea typeface="+mn-ea"/>
              </a:rPr>
              <a:t>    应该通过对个体自然生命在安全与健康两方面的努力，延长每一个人的生命长度</a:t>
            </a:r>
            <a:endParaRPr lang="zh-CN" altLang="en-US" sz="240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25425" y="680720"/>
            <a:ext cx="5641340" cy="1275080"/>
            <a:chOff x="0" y="0"/>
            <a:chExt cx="3986797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04306" y="124121"/>
              <a:ext cx="3582491" cy="48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生命教育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84530" y="1748790"/>
            <a:ext cx="10611485" cy="4154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+mn-ea"/>
                <a:ea typeface="+mn-ea"/>
              </a:rPr>
              <a:t>    </a:t>
            </a:r>
            <a:r>
              <a:rPr lang="zh-CN" altLang="en-US" sz="2400">
                <a:latin typeface="+mn-ea"/>
                <a:ea typeface="+mn-ea"/>
              </a:rPr>
              <a:t>我们的教育要更多关注学生的安全与健康：学会勤洗手，懂得何时需要戴口罩，懂得敬畏自然、敬畏生命，学会紧急避险和自我保护，养成科学膳食、锻炼身体、合理作息等良好习惯。把这些做好了，生命的物质基础就打牢了。那碰到灾难、碰到疫情，我们到底应该怎么办？该如何自我保护并帮助他人？</a:t>
            </a:r>
            <a:endParaRPr lang="zh-CN" altLang="en-US" sz="2400">
              <a:latin typeface="+mn-ea"/>
              <a:ea typeface="+mn-ea"/>
            </a:endParaRPr>
          </a:p>
          <a:p>
            <a:r>
              <a:rPr lang="zh-CN" altLang="en-US" sz="2400">
                <a:latin typeface="+mn-ea"/>
                <a:ea typeface="+mn-ea"/>
              </a:rPr>
              <a:t>    </a:t>
            </a:r>
            <a:endParaRPr lang="zh-CN" altLang="en-US" sz="2400">
              <a:latin typeface="+mn-ea"/>
              <a:ea typeface="+mn-ea"/>
            </a:endParaRPr>
          </a:p>
          <a:p>
            <a:r>
              <a:rPr lang="zh-CN" altLang="en-US" sz="2400">
                <a:latin typeface="+mn-ea"/>
                <a:ea typeface="+mn-ea"/>
              </a:rPr>
              <a:t>    央视曾报道：11月19日，在日本一艘载有52名小学生的海上渡轮在撞击岩石后沉船，令人吃惊的是，在这起沉船事件当中没有出现任何伤亡人员，所有的孩子都顺利获救上岸！这些孩子们之所以在突如其来的灾难面前能如此镇定，勇敢，没有乱作一团，背后和他们从小接受的教育是分不开的。学校教会了孩子们最重要的一课：那就是在面对不同的灾难时该怎样自保！</a:t>
            </a:r>
            <a:endParaRPr lang="zh-CN" altLang="en-US" sz="2400">
              <a:latin typeface="+mn-ea"/>
              <a:ea typeface="+mn-ea"/>
            </a:endParaRPr>
          </a:p>
          <a:p>
            <a:r>
              <a:rPr lang="zh-CN" altLang="en-US" sz="2400">
                <a:latin typeface="+mn-ea"/>
                <a:ea typeface="+mn-ea"/>
              </a:rPr>
              <a:t>    值得我们深思反省</a:t>
            </a:r>
            <a:r>
              <a:rPr lang="en-US" altLang="zh-CN" sz="2400">
                <a:latin typeface="+mn-ea"/>
                <a:ea typeface="+mn-ea"/>
              </a:rPr>
              <a:t>……</a:t>
            </a:r>
            <a:endParaRPr lang="en-US" altLang="zh-CN" sz="240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25425" y="680720"/>
            <a:ext cx="5641340" cy="1275080"/>
            <a:chOff x="0" y="0"/>
            <a:chExt cx="3986797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04306" y="124121"/>
              <a:ext cx="3582491" cy="48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生命教育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865505" y="1748790"/>
            <a:ext cx="10611485" cy="4154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+mn-ea"/>
                <a:ea typeface="+mn-ea"/>
              </a:rPr>
              <a:t>    </a:t>
            </a:r>
            <a:r>
              <a:rPr lang="zh-CN" altLang="en-US" sz="2400">
                <a:latin typeface="+mn-ea"/>
                <a:ea typeface="+mn-ea"/>
              </a:rPr>
              <a:t>我们的教育还要立足生命的社会属性，我们每个人都生活在社会，都要和别人打交道，都要学会理解、宽容、尊重别人，成为一个受人欢迎的人。所以，我们也该引导学生热爱生活，让学生熟悉开放的国际视野下与他人相处的法则；认识到个体命的共在性以及他人存在对于自己生命的意义和价值；学会人与人之间和谐相处，相互关心、共同合作、彼此尊重、善于沟通；同情弱小，积极面对人际冲突，树立宽容意识；尊重人与人之间的差异，发展健康的人际关系。拥有个性化的积极力量，包括乐观、胜任感、自尊感、人际支持等。</a:t>
            </a:r>
            <a:endParaRPr lang="zh-CN" altLang="en-US" sz="2400">
              <a:latin typeface="+mn-ea"/>
              <a:ea typeface="+mn-ea"/>
            </a:endParaRPr>
          </a:p>
          <a:p>
            <a:r>
              <a:rPr lang="zh-CN" altLang="en-US" sz="2400">
                <a:latin typeface="+mn-ea"/>
                <a:ea typeface="+mn-ea"/>
              </a:rPr>
              <a:t>    </a:t>
            </a:r>
            <a:endParaRPr lang="zh-CN" altLang="en-US" sz="2400">
              <a:latin typeface="+mn-ea"/>
              <a:ea typeface="+mn-ea"/>
            </a:endParaRPr>
          </a:p>
          <a:p>
            <a:r>
              <a:rPr lang="zh-CN" altLang="en-US" sz="2400">
                <a:latin typeface="+mn-ea"/>
                <a:ea typeface="+mn-ea"/>
              </a:rPr>
              <a:t>    </a:t>
            </a:r>
            <a:r>
              <a:rPr lang="en-US" altLang="zh-CN" sz="2400">
                <a:latin typeface="+mn-ea"/>
                <a:ea typeface="+mn-ea"/>
              </a:rPr>
              <a:t>2020</a:t>
            </a:r>
            <a:r>
              <a:rPr lang="zh-CN" altLang="en-US" sz="2400">
                <a:latin typeface="+mn-ea"/>
                <a:ea typeface="+mn-ea"/>
              </a:rPr>
              <a:t>年的经历清晰地告诉我们，我们怎么样帮助孩子们懂得感恩、懂得仁爱、懂得尊重，有着良好的社会情感，这是我们在生命教育的宽度拓展方面应该做的。</a:t>
            </a:r>
            <a:endParaRPr lang="zh-CN" altLang="en-US" sz="240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25425" y="680720"/>
            <a:ext cx="5641340" cy="1275080"/>
            <a:chOff x="0" y="0"/>
            <a:chExt cx="3986797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04306" y="124121"/>
              <a:ext cx="3582491" cy="48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精神生命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68960" y="2927350"/>
            <a:ext cx="1061148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+mn-ea"/>
                <a:ea typeface="+mn-ea"/>
              </a:rPr>
              <a:t>    </a:t>
            </a:r>
            <a:r>
              <a:rPr lang="zh-CN" altLang="en-US" sz="2400">
                <a:latin typeface="+mn-ea"/>
                <a:ea typeface="+mn-ea"/>
              </a:rPr>
              <a:t>关注人的精神生命，这是生命的高度。我们的教育要立足生命的精神属性，引导学生能够不断进行生命的自我体验和省思，欣赏和热爱自己与他人的生命，珍惜生命的存在，期盼生命的美好，体悟生命的意义，并且能够把这种生命的关怀和热爱惠及他人、自然，具有人文关怀、民胞物与的胸怀以及宽广的人类情怀。</a:t>
            </a:r>
            <a:endParaRPr lang="zh-CN" altLang="en-US" sz="240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25425" y="680720"/>
            <a:ext cx="5641340" cy="1275080"/>
            <a:chOff x="0" y="0"/>
            <a:chExt cx="3986797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04306" y="124121"/>
              <a:ext cx="3582491" cy="48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拥有好心态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84530" y="1758315"/>
            <a:ext cx="1061148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+mn-ea"/>
                <a:ea typeface="+mn-ea"/>
              </a:rPr>
              <a:t>   </a:t>
            </a:r>
            <a:r>
              <a:rPr lang="zh-CN" altLang="en-US" sz="2400">
                <a:latin typeface="+mn-ea"/>
                <a:ea typeface="+mn-ea"/>
              </a:rPr>
              <a:t>教师的工作是平平常常的，心态影响着我们自身的素质和教育教学工作业绩。</a:t>
            </a:r>
            <a:endParaRPr lang="zh-CN" altLang="en-US" sz="2400">
              <a:latin typeface="+mn-ea"/>
              <a:ea typeface="+mn-ea"/>
            </a:endParaRPr>
          </a:p>
          <a:p>
            <a:r>
              <a:rPr lang="zh-CN" altLang="en-US" sz="2400">
                <a:latin typeface="+mn-ea"/>
                <a:ea typeface="+mn-ea"/>
              </a:rPr>
              <a:t>   工作中有很多事情需要我们主动去做，例如备课、上课等，想学生所想，这样不仅会锻炼自我，提升自身的素质，同时也能为自我争取到更多的机会。</a:t>
            </a:r>
            <a:endParaRPr lang="zh-CN" altLang="en-US" sz="2400">
              <a:latin typeface="+mn-ea"/>
              <a:ea typeface="+mn-ea"/>
            </a:endParaRPr>
          </a:p>
          <a:p>
            <a:r>
              <a:rPr lang="zh-CN" altLang="en-US" sz="2400">
                <a:latin typeface="+mn-ea"/>
                <a:ea typeface="+mn-ea"/>
              </a:rPr>
              <a:t>   任何人都有缺陷，都有相对较弱的地方，我们要不断向优秀教师学习，这样往往就会走向成功。</a:t>
            </a:r>
            <a:endParaRPr lang="zh-CN" altLang="en-US" sz="2400">
              <a:latin typeface="+mn-ea"/>
              <a:ea typeface="+mn-ea"/>
            </a:endParaRPr>
          </a:p>
          <a:p>
            <a:endParaRPr lang="zh-CN" altLang="en-US" sz="2400">
              <a:latin typeface="+mn-ea"/>
              <a:ea typeface="+mn-ea"/>
            </a:endParaRPr>
          </a:p>
          <a:p>
            <a:r>
              <a:rPr lang="zh-CN" altLang="en-US" sz="2400">
                <a:latin typeface="+mn-ea"/>
                <a:ea typeface="+mn-ea"/>
              </a:rPr>
              <a:t>    也许，学生用他的无知与偏执让你生气，家长因对孩子的偏爱与袒护让你动气，领导因对你的误解让你怄气，而自己有时也对自己无端地不满意，低着脑袋生自己的闷气。</a:t>
            </a:r>
            <a:endParaRPr lang="zh-CN" altLang="en-US" sz="2400">
              <a:latin typeface="+mn-ea"/>
              <a:ea typeface="+mn-ea"/>
            </a:endParaRPr>
          </a:p>
          <a:p>
            <a:r>
              <a:rPr lang="zh-CN" altLang="en-US" sz="2400">
                <a:latin typeface="+mn-ea"/>
                <a:ea typeface="+mn-ea"/>
              </a:rPr>
              <a:t>    所以，你得学会原谅，原谅学生和家长；学会宽容，宽容领导和同事；学会安慰，安慰自己，不生自己和家人的气。</a:t>
            </a:r>
            <a:endParaRPr lang="zh-CN" altLang="en-US" sz="240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373380" y="226060"/>
            <a:ext cx="5821045" cy="1275394"/>
            <a:chOff x="0" y="0"/>
            <a:chExt cx="3788756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98840" y="124121"/>
              <a:ext cx="3582491" cy="48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  </a:t>
              </a:r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永远满怀激情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85140" y="1762760"/>
            <a:ext cx="1122108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+mn-ea"/>
                <a:ea typeface="+mn-ea"/>
              </a:rPr>
              <a:t>    做事情要有激情，有激情才能把事做好！所以培养激情就成为自我提高的方法之一。</a:t>
            </a:r>
            <a:endParaRPr lang="zh-CN" altLang="en-US" sz="2400" b="1">
              <a:latin typeface="+mn-ea"/>
              <a:ea typeface="+mn-ea"/>
            </a:endParaRPr>
          </a:p>
          <a:p>
            <a:endParaRPr lang="zh-CN" altLang="en-US" sz="2400" b="1">
              <a:latin typeface="+mn-ea"/>
              <a:ea typeface="+mn-ea"/>
            </a:endParaRPr>
          </a:p>
          <a:p>
            <a:r>
              <a:rPr lang="zh-CN" altLang="en-US" sz="2400" b="1">
                <a:latin typeface="+mn-ea"/>
                <a:ea typeface="+mn-ea"/>
              </a:rPr>
              <a:t>    大家要培养自己对工作的兴趣和激情，这样你就可以从工作中享受到无穷的快乐与幸福。</a:t>
            </a:r>
            <a:endParaRPr lang="zh-CN" altLang="en-US" sz="2400" b="1">
              <a:latin typeface="+mn-ea"/>
              <a:ea typeface="+mn-ea"/>
            </a:endParaRPr>
          </a:p>
          <a:p>
            <a:endParaRPr lang="zh-CN" altLang="en-US" sz="2400" b="1">
              <a:latin typeface="+mn-ea"/>
              <a:ea typeface="+mn-ea"/>
            </a:endParaRPr>
          </a:p>
          <a:p>
            <a:r>
              <a:rPr lang="zh-CN" altLang="en-US" sz="2400" b="1">
                <a:latin typeface="+mn-ea"/>
                <a:ea typeface="+mn-ea"/>
              </a:rPr>
              <a:t>    有激情还有一个巨大好处——它会使你保持年轻，不论是心态还是外表。</a:t>
            </a:r>
            <a:endParaRPr lang="zh-CN" altLang="en-US" sz="24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177773" y="317500"/>
            <a:ext cx="6243982" cy="1275080"/>
            <a:chOff x="-23277" y="0"/>
            <a:chExt cx="3812033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-23277" y="145526"/>
              <a:ext cx="3582491" cy="48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  </a:t>
              </a:r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回归</a:t>
              </a:r>
              <a:r>
                <a:rPr lang="en-US" altLang="zh-CN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“</a:t>
              </a:r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爱</a:t>
              </a:r>
              <a:r>
                <a:rPr lang="en-US" altLang="zh-CN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”</a:t>
              </a:r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的本质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07695" y="1317625"/>
            <a:ext cx="11221085" cy="4154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+mn-ea"/>
                <a:ea typeface="+mn-ea"/>
              </a:rPr>
              <a:t>    有爱心、耐心，认真对待每一个孩子。</a:t>
            </a:r>
            <a:endParaRPr lang="zh-CN" altLang="en-US" sz="2400" b="1">
              <a:latin typeface="+mn-ea"/>
              <a:ea typeface="+mn-ea"/>
            </a:endParaRPr>
          </a:p>
          <a:p>
            <a:r>
              <a:rPr lang="zh-CN" altLang="en-US" sz="2400" b="1">
                <a:latin typeface="+mn-ea"/>
                <a:ea typeface="+mn-ea"/>
              </a:rPr>
              <a:t>    人的智力是不等的，有差距的，往往也造成了学习的差异。要想把孩子都到达统一标准是不可能，也就是说教好所有的孩子是不容易的。</a:t>
            </a:r>
            <a:endParaRPr lang="zh-CN" altLang="en-US" sz="2400" b="1">
              <a:latin typeface="+mn-ea"/>
              <a:ea typeface="+mn-ea"/>
            </a:endParaRPr>
          </a:p>
          <a:p>
            <a:endParaRPr lang="zh-CN" altLang="en-US" sz="2400" b="1">
              <a:latin typeface="+mn-ea"/>
              <a:ea typeface="+mn-ea"/>
            </a:endParaRPr>
          </a:p>
          <a:p>
            <a:r>
              <a:rPr lang="zh-CN" altLang="en-US" sz="2400" b="1">
                <a:latin typeface="+mn-ea"/>
                <a:ea typeface="+mn-ea"/>
              </a:rPr>
              <a:t>    用统一的眼光看不一样的孩子是不对的。要用不一样的尺子来量孩子，发现孩子与众不同的长处。</a:t>
            </a:r>
            <a:endParaRPr lang="zh-CN" altLang="en-US" sz="2400" b="1">
              <a:latin typeface="+mn-ea"/>
              <a:ea typeface="+mn-ea"/>
            </a:endParaRPr>
          </a:p>
          <a:p>
            <a:endParaRPr lang="zh-CN" altLang="en-US" sz="2400" b="1">
              <a:latin typeface="+mn-ea"/>
              <a:ea typeface="+mn-ea"/>
            </a:endParaRPr>
          </a:p>
          <a:p>
            <a:r>
              <a:rPr lang="zh-CN" altLang="en-US" sz="2400" b="1">
                <a:latin typeface="+mn-ea"/>
                <a:ea typeface="+mn-ea"/>
              </a:rPr>
              <a:t>    也许你不会想象到，课堂上，办公室，或者是在其他集体场合，你可以随时随地叫出某位学生的名字，这对于他来说，是莫大的荣幸，他自然地会想到“老师在意自己”，从而也就随之规范自己的行为，以获得老师的好感，也好对得起老师对自己的看重。</a:t>
            </a:r>
            <a:endParaRPr lang="zh-CN" altLang="en-US" sz="24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887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715" y="-16510"/>
            <a:ext cx="12186285" cy="68910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58775" y="2835275"/>
            <a:ext cx="12717145" cy="34150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</a:t>
            </a:r>
            <a:r>
              <a:rPr lang="zh-CN" altLang="en-US" sz="5400" b="1" dirty="0" smtClean="0">
                <a:solidFill>
                  <a:srgbClr val="FF0000"/>
                </a:solidFill>
                <a:latin typeface="经典繁颜体" panose="02010609000101010101" charset="-122"/>
                <a:ea typeface="经典繁颜体" panose="02010609000101010101" charset="-122"/>
                <a:cs typeface="经典繁颜体" panose="02010609000101010101" charset="-122"/>
              </a:rPr>
              <a:t>凝聚魏小力量    凝练润泽文化</a:t>
            </a:r>
            <a:endParaRPr lang="en-US" altLang="zh-CN" sz="5400" dirty="0" smtClean="0">
              <a:solidFill>
                <a:srgbClr val="FF0000"/>
              </a:solidFill>
              <a:latin typeface="经典繁颜体" panose="02010609000101010101" charset="-122"/>
              <a:ea typeface="经典繁颜体" panose="02010609000101010101" charset="-122"/>
              <a:cs typeface="经典繁颜体" panose="02010609000101010101" charset="-122"/>
            </a:endParaRPr>
          </a:p>
          <a:p>
            <a:r>
              <a:rPr lang="en-US" altLang="zh-CN" sz="54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                   </a:t>
            </a:r>
            <a:endParaRPr lang="en-US" altLang="zh-CN" sz="5400" dirty="0" smtClean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en-US" altLang="zh-CN" sz="54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                              </a:t>
            </a:r>
            <a:endParaRPr lang="zh-CN" altLang="en-US" sz="5400" b="1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endParaRPr lang="zh-CN" altLang="en-US" sz="5400" b="1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2590165" y="4041775"/>
            <a:ext cx="9596120" cy="20612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 ——</a:t>
            </a:r>
            <a:r>
              <a:rPr lang="en-US" sz="3200" b="1" dirty="0" smtClean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2021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年，全体魏小人再踏新征程</a:t>
            </a:r>
            <a:endParaRPr lang="zh-CN" altLang="en-US" sz="3200" b="1" dirty="0" smtClean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endParaRPr lang="zh-CN" alt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zh-CN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           </a:t>
            </a:r>
            <a:r>
              <a:rPr lang="zh-CN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</a:rPr>
              <a:t>常州市新北区魏村中心小学</a:t>
            </a:r>
            <a:r>
              <a:rPr lang="en-US" altLang="zh-CN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</a:rPr>
              <a:t>                          </a:t>
            </a:r>
            <a:endParaRPr lang="en-US" altLang="zh-CN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en-US" altLang="zh-CN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</a:rPr>
              <a:t>                          2021</a:t>
            </a:r>
            <a:r>
              <a:rPr lang="zh-CN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</a:rPr>
              <a:t>年</a:t>
            </a:r>
            <a:r>
              <a:rPr lang="en-US" altLang="zh-CN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</a:rPr>
              <a:t>2</a:t>
            </a:r>
            <a:r>
              <a:rPr lang="zh-CN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</a:rPr>
              <a:t>月</a:t>
            </a:r>
            <a:r>
              <a:rPr lang="en-US" altLang="zh-CN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</a:rPr>
              <a:t>19</a:t>
            </a:r>
            <a:r>
              <a:rPr lang="zh-CN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</a:rPr>
              <a:t>日</a:t>
            </a:r>
            <a:endParaRPr lang="zh-CN" alt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08915" y="220345"/>
            <a:ext cx="6092825" cy="1299845"/>
            <a:chOff x="-6228" y="-313584"/>
            <a:chExt cx="3794984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13584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-6228" y="-183180"/>
              <a:ext cx="3582491" cy="474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solidFill>
                    <a:srgbClr val="FFFF00"/>
                  </a:solidFill>
                  <a:latin typeface="+mn-ea"/>
                  <a:ea typeface="+mn-ea"/>
                  <a:sym typeface="+mn-ea"/>
                </a:rPr>
                <a:t> </a:t>
              </a:r>
              <a:r>
                <a:rPr lang="zh-CN" altLang="en-US" sz="3600" b="1">
                  <a:solidFill>
                    <a:srgbClr val="FFFF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  <a:sym typeface="+mn-ea"/>
                </a:rPr>
                <a:t>学高为师，身正为范</a:t>
              </a:r>
              <a:endParaRPr lang="zh-CN" altLang="en-US" sz="3600" b="1">
                <a:solidFill>
                  <a:srgbClr val="FFFF00"/>
                </a:solidFill>
                <a:latin typeface="华文隶书" panose="02010800040101010101" pitchFamily="2" charset="-122"/>
                <a:ea typeface="华文隶书" panose="02010800040101010101" pitchFamily="2" charset="-122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85775" y="1871345"/>
            <a:ext cx="11221085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latin typeface="+mn-ea"/>
                <a:ea typeface="+mn-ea"/>
              </a:rPr>
              <a:t>    若有志一辈子当老师，请记住这两句话：学高为师，身正为范。虽然此话只有八个字，但它把怎么样当一个好老师讲全了。</a:t>
            </a:r>
            <a:endParaRPr lang="en-US" altLang="zh-CN" sz="2800" b="1">
              <a:latin typeface="+mn-ea"/>
              <a:ea typeface="+mn-ea"/>
            </a:endParaRPr>
          </a:p>
          <a:p>
            <a:endParaRPr lang="en-US" altLang="zh-CN" sz="2800" b="1">
              <a:latin typeface="+mn-ea"/>
              <a:ea typeface="+mn-ea"/>
            </a:endParaRPr>
          </a:p>
          <a:p>
            <a:r>
              <a:rPr lang="en-US" altLang="zh-CN" sz="2800" b="1">
                <a:latin typeface="+mn-ea"/>
                <a:ea typeface="+mn-ea"/>
              </a:rPr>
              <a:t>    若干年后，当你把这两句话读“厚”了，读成一本书了，你就是个优秀的老师了，我相信你会成为一位十分优秀的老师。</a:t>
            </a:r>
            <a:endParaRPr lang="en-US" altLang="zh-CN" sz="28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25345" y="680844"/>
            <a:ext cx="4525327" cy="1275396"/>
            <a:chOff x="0" y="0"/>
            <a:chExt cx="3986797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04306" y="124121"/>
              <a:ext cx="3582491" cy="483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期盼未来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91465" y="1680845"/>
            <a:ext cx="11537315" cy="34766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b="1">
                <a:latin typeface="+mn-ea"/>
                <a:ea typeface="+mn-ea"/>
              </a:rPr>
              <a:t>    2021，做个这样的老师，占据于考试的分数之上，用人之本性来渗透教育，用反功利的坚持来兑换教育的良知。</a:t>
            </a:r>
            <a:endParaRPr lang="zh-CN" altLang="en-US" sz="2200" b="1">
              <a:latin typeface="+mn-ea"/>
              <a:ea typeface="+mn-ea"/>
            </a:endParaRPr>
          </a:p>
          <a:p>
            <a:endParaRPr lang="zh-CN" altLang="en-US" sz="2200" b="1">
              <a:latin typeface="+mn-ea"/>
              <a:ea typeface="+mn-ea"/>
            </a:endParaRPr>
          </a:p>
          <a:p>
            <a:r>
              <a:rPr lang="zh-CN" altLang="en-US" sz="2200" b="1">
                <a:latin typeface="+mn-ea"/>
                <a:ea typeface="+mn-ea"/>
              </a:rPr>
              <a:t>2021，做个这样的老师，追求教育的原本，用最真实的心来抒写最真实的教育空间。</a:t>
            </a:r>
            <a:endParaRPr lang="zh-CN" altLang="en-US" sz="2200" b="1">
              <a:latin typeface="+mn-ea"/>
              <a:ea typeface="+mn-ea"/>
            </a:endParaRPr>
          </a:p>
          <a:p>
            <a:endParaRPr lang="zh-CN" altLang="en-US" sz="2200" b="1">
              <a:latin typeface="+mn-ea"/>
              <a:ea typeface="+mn-ea"/>
            </a:endParaRPr>
          </a:p>
          <a:p>
            <a:r>
              <a:rPr lang="zh-CN" altLang="en-US" sz="2200" b="1">
                <a:latin typeface="+mn-ea"/>
                <a:ea typeface="+mn-ea"/>
              </a:rPr>
              <a:t>2021，做个这样的老师，始终坚持教育的方向，朝着目标不言放弃。</a:t>
            </a:r>
            <a:endParaRPr lang="zh-CN" altLang="en-US" sz="2200" b="1">
              <a:latin typeface="+mn-ea"/>
              <a:ea typeface="+mn-ea"/>
            </a:endParaRPr>
          </a:p>
          <a:p>
            <a:endParaRPr lang="zh-CN" altLang="en-US" sz="2200" b="1">
              <a:latin typeface="+mn-ea"/>
              <a:ea typeface="+mn-ea"/>
            </a:endParaRPr>
          </a:p>
          <a:p>
            <a:r>
              <a:rPr lang="zh-CN" altLang="en-US" sz="2200" b="1">
                <a:latin typeface="+mn-ea"/>
                <a:ea typeface="+mn-ea"/>
              </a:rPr>
              <a:t>2021，做个这样的老师，相信人间还有真善美，相信世界还是纯洁的，相信教育也是如此。</a:t>
            </a:r>
            <a:endParaRPr lang="zh-CN" altLang="en-US" sz="2200" b="1">
              <a:latin typeface="+mn-ea"/>
              <a:ea typeface="+mn-ea"/>
            </a:endParaRPr>
          </a:p>
          <a:p>
            <a:endParaRPr lang="zh-CN" altLang="en-US" sz="2200" b="1">
              <a:latin typeface="+mn-ea"/>
              <a:ea typeface="+mn-ea"/>
            </a:endParaRPr>
          </a:p>
          <a:p>
            <a:r>
              <a:rPr lang="zh-CN" altLang="en-US" sz="2200" b="1">
                <a:latin typeface="+mn-ea"/>
                <a:ea typeface="+mn-ea"/>
              </a:rPr>
              <a:t>2021，我们将会是那朵和学生一起待放的花，既不耽误孩子的青春，亦不辜负自己的芳华！</a:t>
            </a:r>
            <a:endParaRPr lang="zh-CN" altLang="en-US" sz="22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80110" y="2562860"/>
            <a:ext cx="1049718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anose="02010601030101010101" pitchFamily="2" charset="-122"/>
                <a:ea typeface="方正舒体" panose="02010601030101010101" pitchFamily="2" charset="-122"/>
              </a:rPr>
              <a:t>       给大家拜个晚年！</a:t>
            </a:r>
            <a:r>
              <a:rPr lang="en-US" altLang="zh-CN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anose="02010601030101010101" pitchFamily="2" charset="-122"/>
                <a:ea typeface="方正舒体" panose="02010601030101010101" pitchFamily="2" charset="-122"/>
              </a:rPr>
              <a:t>2021</a:t>
            </a:r>
            <a:r>
              <a:rPr lang="zh-CN" alt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anose="02010601030101010101" pitchFamily="2" charset="-122"/>
                <a:ea typeface="方正舒体" panose="02010601030101010101" pitchFamily="2" charset="-122"/>
              </a:rPr>
              <a:t>，我们携手同行！</a:t>
            </a:r>
            <a:endParaRPr lang="zh-CN" altLang="en-US" sz="8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084225" y="5518333"/>
            <a:ext cx="2495973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25345" y="680844"/>
            <a:ext cx="4525327" cy="1275396"/>
            <a:chOff x="0" y="0"/>
            <a:chExt cx="3986797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04306" y="124121"/>
              <a:ext cx="3582491" cy="483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寄语</a:t>
              </a:r>
              <a:r>
                <a:rPr lang="en-US" altLang="zh-CN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2021</a:t>
              </a:r>
              <a:endParaRPr lang="en-US" altLang="zh-CN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363980" y="2232660"/>
            <a:ext cx="10518140" cy="1445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方正古隶简体" panose="03000509000000000000" charset="-122"/>
                <a:ea typeface="方正古隶简体" panose="03000509000000000000" charset="-122"/>
              </a:rPr>
              <a:t>希望在新的一年里，</a:t>
            </a:r>
            <a:endParaRPr lang="zh-CN" altLang="en-US" sz="4400" b="1">
              <a:solidFill>
                <a:srgbClr val="FF0000"/>
              </a:solidFill>
              <a:latin typeface="方正古隶简体" panose="03000509000000000000" charset="-122"/>
              <a:ea typeface="方正古隶简体" panose="03000509000000000000" charset="-122"/>
            </a:endParaRPr>
          </a:p>
          <a:p>
            <a:r>
              <a:rPr lang="zh-CN" altLang="en-US" sz="4400" b="1">
                <a:solidFill>
                  <a:srgbClr val="FF0000"/>
                </a:solidFill>
                <a:latin typeface="方正古隶简体" panose="03000509000000000000" charset="-122"/>
                <a:ea typeface="方正古隶简体" panose="03000509000000000000" charset="-122"/>
              </a:rPr>
              <a:t>魏小的老师们都能不念过往，无畏将来！</a:t>
            </a:r>
            <a:endParaRPr lang="zh-CN" altLang="en-US" sz="4400" b="1">
              <a:solidFill>
                <a:srgbClr val="FF0000"/>
              </a:solidFill>
              <a:latin typeface="方正古隶简体" panose="03000509000000000000" charset="-122"/>
              <a:ea typeface="方正古隶简体" panose="03000509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55826" y="323974"/>
            <a:ext cx="4534851" cy="1275396"/>
            <a:chOff x="-8391" y="-7609"/>
            <a:chExt cx="3995188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91" y="-7609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04306" y="124121"/>
              <a:ext cx="3582491" cy="483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 </a:t>
              </a:r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快乐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49910" y="1357630"/>
            <a:ext cx="11221085" cy="4154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+mn-ea"/>
                <a:ea typeface="+mn-ea"/>
              </a:rPr>
              <a:t>    </a:t>
            </a:r>
            <a:endParaRPr lang="zh-CN" altLang="en-US" sz="2400" b="1">
              <a:latin typeface="+mn-ea"/>
              <a:ea typeface="+mn-ea"/>
            </a:endParaRPr>
          </a:p>
          <a:p>
            <a:r>
              <a:rPr lang="zh-CN" altLang="en-US" sz="2400" b="1">
                <a:latin typeface="+mn-ea"/>
                <a:ea typeface="+mn-ea"/>
              </a:rPr>
              <a:t>除了上课、打杂</a:t>
            </a:r>
            <a:r>
              <a:rPr lang="en-US" altLang="zh-CN" sz="2400" b="1">
                <a:latin typeface="+mn-ea"/>
                <a:ea typeface="+mn-ea"/>
              </a:rPr>
              <a:t>……</a:t>
            </a:r>
            <a:r>
              <a:rPr lang="zh-CN" altLang="en-US" sz="2400" b="1">
                <a:latin typeface="+mn-ea"/>
                <a:ea typeface="+mn-ea"/>
              </a:rPr>
              <a:t>，还要读书、运动、静静地发呆。</a:t>
            </a:r>
            <a:endParaRPr lang="zh-CN" altLang="en-US" sz="2400" b="1">
              <a:latin typeface="+mn-ea"/>
              <a:ea typeface="+mn-ea"/>
            </a:endParaRPr>
          </a:p>
          <a:p>
            <a:endParaRPr lang="zh-CN" altLang="en-US" sz="2400" b="1">
              <a:latin typeface="+mn-ea"/>
              <a:ea typeface="+mn-ea"/>
            </a:endParaRPr>
          </a:p>
          <a:p>
            <a:r>
              <a:rPr lang="zh-CN" altLang="en-US" sz="2400" b="1">
                <a:latin typeface="+mn-ea"/>
                <a:ea typeface="+mn-ea"/>
              </a:rPr>
              <a:t>到处走走，认识有趣的人，不再把生活局限于简单的校园。</a:t>
            </a:r>
            <a:endParaRPr lang="zh-CN" altLang="en-US" sz="2400" b="1">
              <a:latin typeface="+mn-ea"/>
              <a:ea typeface="+mn-ea"/>
            </a:endParaRPr>
          </a:p>
          <a:p>
            <a:endParaRPr lang="zh-CN" altLang="en-US" sz="2400" b="1">
              <a:latin typeface="+mn-ea"/>
              <a:ea typeface="+mn-ea"/>
            </a:endParaRPr>
          </a:p>
          <a:p>
            <a:r>
              <a:rPr lang="zh-CN" altLang="en-US" sz="2400" b="1">
                <a:latin typeface="+mn-ea"/>
                <a:ea typeface="+mn-ea"/>
              </a:rPr>
              <a:t>倾听孩子的内心，拥抱父母的迟缓，尊重爱人的每一个需求，我们不光是老师，也是家人彼此的陪伴。</a:t>
            </a:r>
            <a:endParaRPr lang="zh-CN" altLang="en-US" sz="2400" b="1">
              <a:latin typeface="+mn-ea"/>
              <a:ea typeface="+mn-ea"/>
            </a:endParaRPr>
          </a:p>
          <a:p>
            <a:endParaRPr lang="zh-CN" altLang="en-US" sz="2400" b="1">
              <a:latin typeface="+mn-ea"/>
              <a:ea typeface="+mn-ea"/>
            </a:endParaRPr>
          </a:p>
          <a:p>
            <a:r>
              <a:rPr lang="zh-CN" altLang="en-US" sz="2400" b="1">
                <a:latin typeface="+mn-ea"/>
                <a:ea typeface="+mn-ea"/>
              </a:rPr>
              <a:t>该争取的去争取，能放下的就放下，不让外物，左右了悲欢。</a:t>
            </a:r>
            <a:endParaRPr lang="zh-CN" altLang="en-US" sz="2400" b="1">
              <a:latin typeface="+mn-ea"/>
              <a:ea typeface="+mn-ea"/>
            </a:endParaRPr>
          </a:p>
          <a:p>
            <a:endParaRPr lang="zh-CN" altLang="en-US" sz="2400" b="1">
              <a:latin typeface="+mn-ea"/>
              <a:ea typeface="+mn-ea"/>
            </a:endParaRPr>
          </a:p>
          <a:p>
            <a:r>
              <a:rPr lang="zh-CN" altLang="en-US" sz="2400" b="1">
                <a:latin typeface="+mn-ea"/>
                <a:ea typeface="+mn-ea"/>
              </a:rPr>
              <a:t>做一个快乐的老师，心里养一片大海，与梦交换这世间所有的美好。    </a:t>
            </a:r>
            <a:endParaRPr lang="zh-CN" altLang="en-US" sz="24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45745" y="175895"/>
            <a:ext cx="4161155" cy="1275080"/>
            <a:chOff x="-8391" y="-7609"/>
            <a:chExt cx="3788756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91" y="-7609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235421" y="153612"/>
              <a:ext cx="3054837" cy="437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  </a:t>
              </a:r>
              <a:r>
                <a:rPr lang="zh-CN" altLang="en-US" sz="32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花 苞</a:t>
              </a:r>
              <a:endParaRPr lang="zh-CN" altLang="en-US" sz="32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86435" y="2230755"/>
            <a:ext cx="10819130" cy="2061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latin typeface="+mn-ea"/>
                <a:ea typeface="+mn-ea"/>
              </a:rPr>
              <a:t>    老师应该像欣赏和等待一个个花苞渐次开放一般，欣赏和等待每一个孩子的成长，不因花朵的迟开而着急，更不因未结花苞而放弃。</a:t>
            </a:r>
            <a:endParaRPr lang="zh-CN" altLang="en-US" sz="3200" b="1">
              <a:latin typeface="+mn-ea"/>
              <a:ea typeface="+mn-ea"/>
            </a:endParaRPr>
          </a:p>
          <a:p>
            <a:r>
              <a:rPr lang="zh-CN" altLang="en-US" sz="3200" b="1">
                <a:latin typeface="+mn-ea"/>
                <a:ea typeface="+mn-ea"/>
              </a:rPr>
              <a:t>    努力做一个静候花开或坐看大树参天的人。</a:t>
            </a:r>
            <a:endParaRPr lang="zh-CN" altLang="en-US" sz="32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45745" y="99695"/>
            <a:ext cx="6307455" cy="1275080"/>
            <a:chOff x="-8391" y="-7609"/>
            <a:chExt cx="3788756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91" y="-7609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235421" y="153612"/>
              <a:ext cx="3054837" cy="437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     </a:t>
              </a:r>
              <a:r>
                <a:rPr lang="zh-CN" altLang="en-US" sz="32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安  心</a:t>
              </a:r>
              <a:endParaRPr lang="zh-CN" altLang="en-US" sz="32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83615" y="1598930"/>
            <a:ext cx="10904220" cy="4107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900" b="1">
                <a:latin typeface="+mn-ea"/>
                <a:ea typeface="+mn-ea"/>
              </a:rPr>
              <a:t>   一个安心的老师，不会因为事物的繁杂而烦躁的。</a:t>
            </a:r>
            <a:endParaRPr lang="zh-CN" altLang="en-US" sz="2900" b="1">
              <a:latin typeface="+mn-ea"/>
              <a:ea typeface="+mn-ea"/>
            </a:endParaRPr>
          </a:p>
          <a:p>
            <a:endParaRPr lang="zh-CN" altLang="en-US" sz="2900" b="1">
              <a:latin typeface="+mn-ea"/>
              <a:ea typeface="+mn-ea"/>
            </a:endParaRPr>
          </a:p>
          <a:p>
            <a:r>
              <a:rPr lang="zh-CN" altLang="en-US" sz="2900" b="1">
                <a:latin typeface="+mn-ea"/>
                <a:ea typeface="+mn-ea"/>
              </a:rPr>
              <a:t>   一个安心的老师，不会因为事物的众多而无奈的。</a:t>
            </a:r>
            <a:endParaRPr lang="zh-CN" altLang="en-US" sz="2900" b="1">
              <a:latin typeface="+mn-ea"/>
              <a:ea typeface="+mn-ea"/>
            </a:endParaRPr>
          </a:p>
          <a:p>
            <a:endParaRPr lang="zh-CN" altLang="en-US" sz="2900" b="1">
              <a:latin typeface="+mn-ea"/>
              <a:ea typeface="+mn-ea"/>
            </a:endParaRPr>
          </a:p>
          <a:p>
            <a:r>
              <a:rPr lang="zh-CN" altLang="en-US" sz="2900" b="1">
                <a:latin typeface="+mn-ea"/>
                <a:ea typeface="+mn-ea"/>
              </a:rPr>
              <a:t>   一个安心的老师，不会因为功利的社会而改变自己的价值取向的。</a:t>
            </a:r>
            <a:endParaRPr lang="zh-CN" altLang="en-US" sz="2900" b="1">
              <a:latin typeface="+mn-ea"/>
              <a:ea typeface="+mn-ea"/>
            </a:endParaRPr>
          </a:p>
          <a:p>
            <a:endParaRPr lang="zh-CN" altLang="en-US" sz="2900" b="1">
              <a:latin typeface="+mn-ea"/>
              <a:ea typeface="+mn-ea"/>
            </a:endParaRPr>
          </a:p>
          <a:p>
            <a:r>
              <a:rPr lang="zh-CN" altLang="en-US" sz="2900" b="1">
                <a:latin typeface="+mn-ea"/>
                <a:ea typeface="+mn-ea"/>
              </a:rPr>
              <a:t>   所以，当你“总是安心”的时候，就能成就自己坚定的品质。</a:t>
            </a:r>
            <a:endParaRPr lang="zh-CN" altLang="en-US" sz="2900" b="1">
              <a:latin typeface="+mn-ea"/>
              <a:ea typeface="+mn-ea"/>
            </a:endParaRPr>
          </a:p>
          <a:p>
            <a:endParaRPr lang="zh-CN" altLang="en-US" sz="29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45745" y="175895"/>
            <a:ext cx="6307455" cy="1275080"/>
            <a:chOff x="-8391" y="-7609"/>
            <a:chExt cx="3788756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91" y="-7609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235421" y="153612"/>
              <a:ext cx="3054837" cy="437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    留  白</a:t>
              </a:r>
              <a:endParaRPr lang="zh-CN" altLang="en-US" sz="32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49910" y="1148080"/>
            <a:ext cx="11221085" cy="3322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zh-CN" altLang="en-US" sz="3000" b="1">
              <a:latin typeface="+mn-ea"/>
              <a:ea typeface="+mn-ea"/>
            </a:endParaRPr>
          </a:p>
          <a:p>
            <a:r>
              <a:rPr lang="zh-CN" altLang="en-US" sz="3000" b="1">
                <a:latin typeface="+mn-ea"/>
                <a:ea typeface="+mn-ea"/>
              </a:rPr>
              <a:t>    教师的工作就像永不剧终的连续剧，留白，就是偶尔插播几条无厘头小清新的广告。</a:t>
            </a:r>
            <a:endParaRPr lang="zh-CN" altLang="en-US" sz="3000" b="1">
              <a:latin typeface="+mn-ea"/>
              <a:ea typeface="+mn-ea"/>
            </a:endParaRPr>
          </a:p>
          <a:p>
            <a:r>
              <a:rPr lang="zh-CN" altLang="en-US" sz="3000" b="1">
                <a:latin typeface="+mn-ea"/>
                <a:ea typeface="+mn-ea"/>
              </a:rPr>
              <a:t>    课间的各式花茶，饭后的健美体操，午时的养神小憩，都是不错的安排。</a:t>
            </a:r>
            <a:endParaRPr lang="zh-CN" altLang="en-US" sz="3000" b="1">
              <a:latin typeface="+mn-ea"/>
              <a:ea typeface="+mn-ea"/>
            </a:endParaRPr>
          </a:p>
          <a:p>
            <a:r>
              <a:rPr lang="zh-CN" altLang="en-US" sz="3000" b="1">
                <a:latin typeface="+mn-ea"/>
                <a:ea typeface="+mn-ea"/>
              </a:rPr>
              <a:t>    总要有一些时间，要眯着眼睛虚度，让自己忘了课里课外那些事儿，清空重来。</a:t>
            </a:r>
            <a:endParaRPr lang="zh-CN" altLang="en-US" sz="30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45110" y="405765"/>
            <a:ext cx="5876925" cy="1275080"/>
            <a:chOff x="0" y="0"/>
            <a:chExt cx="3986797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04306" y="124121"/>
              <a:ext cx="3582491" cy="48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不做教书匠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98170" y="1680845"/>
            <a:ext cx="11221085" cy="3538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latin typeface="+mn-ea"/>
                <a:ea typeface="+mn-ea"/>
              </a:rPr>
              <a:t>    老师最无趣的事，莫过于教材倒背如流、上课照本宣章了。老师上课如大厨掌勺，若不会蒸煎炸煮变花样，顶多就是个平庸厨子。</a:t>
            </a:r>
            <a:endParaRPr lang="zh-CN" altLang="en-US" sz="2800" b="1">
              <a:latin typeface="+mn-ea"/>
              <a:ea typeface="+mn-ea"/>
            </a:endParaRPr>
          </a:p>
          <a:p>
            <a:endParaRPr lang="zh-CN" altLang="en-US" sz="2800" b="1">
              <a:latin typeface="+mn-ea"/>
              <a:ea typeface="+mn-ea"/>
            </a:endParaRPr>
          </a:p>
          <a:p>
            <a:r>
              <a:rPr lang="zh-CN" altLang="en-US" sz="2800" b="1">
                <a:latin typeface="+mn-ea"/>
                <a:ea typeface="+mn-ea"/>
              </a:rPr>
              <a:t>    一生就做一部转个不停的教书机器吗？当然不是！</a:t>
            </a:r>
            <a:endParaRPr lang="zh-CN" altLang="en-US" sz="2800" b="1">
              <a:latin typeface="+mn-ea"/>
              <a:ea typeface="+mn-ea"/>
            </a:endParaRPr>
          </a:p>
          <a:p>
            <a:endParaRPr lang="zh-CN" altLang="en-US" sz="2800" b="1">
              <a:latin typeface="+mn-ea"/>
              <a:ea typeface="+mn-ea"/>
            </a:endParaRPr>
          </a:p>
          <a:p>
            <a:r>
              <a:rPr lang="zh-CN" altLang="en-US" sz="2800" b="1">
                <a:latin typeface="+mn-ea"/>
                <a:ea typeface="+mn-ea"/>
              </a:rPr>
              <a:t>    试着把课文读出诗篇的韵味，把语文教出诗情画意，把数学教出生活的妙趣，再把英语秀出域外的风情万种……你教得有趣，孩子也就学得过瘾。</a:t>
            </a:r>
            <a:endParaRPr lang="zh-CN" altLang="en-US" sz="28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245110" y="405765"/>
            <a:ext cx="5876925" cy="1275080"/>
            <a:chOff x="0" y="0"/>
            <a:chExt cx="3986797" cy="955148"/>
          </a:xfrm>
        </p:grpSpPr>
        <p:pic>
          <p:nvPicPr>
            <p:cNvPr id="7" name="图片 1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11"/>
            <p:cNvSpPr txBox="1">
              <a:spLocks noChangeArrowheads="1"/>
            </p:cNvSpPr>
            <p:nvPr/>
          </p:nvSpPr>
          <p:spPr bwMode="auto">
            <a:xfrm>
              <a:off x="404306" y="124121"/>
              <a:ext cx="3582491" cy="48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 </a:t>
              </a:r>
              <a:r>
                <a:rPr lang="zh-CN" altLang="en-US" sz="3600" b="1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战斗力</a:t>
              </a:r>
              <a:endParaRPr lang="zh-CN" altLang="en-US" sz="3600" b="1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07695" y="1680845"/>
            <a:ext cx="1122108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000" b="1">
                <a:latin typeface="+mn-ea"/>
                <a:ea typeface="+mn-ea"/>
              </a:rPr>
              <a:t>    </a:t>
            </a:r>
            <a:r>
              <a:rPr sz="3000" b="1">
                <a:latin typeface="+mn-ea"/>
                <a:ea typeface="+mn-ea"/>
              </a:rPr>
              <a:t>一生选择了做教师，就要有坚韧的战斗力，有终生学习的念想。要以自己的专业为圆心，将学习范围不断地扩大再扩大，不能称之为博览群书，只希望在有限的时间里多学点知识。</a:t>
            </a:r>
            <a:endParaRPr sz="3000" b="1">
              <a:latin typeface="+mn-ea"/>
              <a:ea typeface="+mn-ea"/>
            </a:endParaRPr>
          </a:p>
          <a:p>
            <a:endParaRPr sz="3000" b="1">
              <a:latin typeface="+mn-ea"/>
              <a:ea typeface="+mn-ea"/>
            </a:endParaRPr>
          </a:p>
          <a:p>
            <a:r>
              <a:rPr sz="3000" b="1">
                <a:latin typeface="+mn-ea"/>
                <a:ea typeface="+mn-ea"/>
              </a:rPr>
              <a:t>    我想做这样的老师，在自身学习的同时，也能带动学生一起来学习。</a:t>
            </a:r>
            <a:endParaRPr sz="3000" b="1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8985,&quot;width&quot;:15840}"/>
</p:tagLst>
</file>

<file path=ppt/tags/tag2.xml><?xml version="1.0" encoding="utf-8"?>
<p:tagLst xmlns:p="http://schemas.openxmlformats.org/presentationml/2006/main">
  <p:tag name="KSO_WM_UNIT_PLACING_PICTURE_USER_VIEWPORT" val="{&quot;height&quot;:3450.0010498687661,&quot;width&quot;:3626.6666666666661}"/>
</p:tagLst>
</file>

<file path=ppt/tags/tag3.xml><?xml version="1.0" encoding="utf-8"?>
<p:tagLst xmlns:p="http://schemas.openxmlformats.org/presentationml/2006/main">
  <p:tag name="KSO_WM_UNIT_PLACING_PICTURE_USER_VIEWPORT" val="{&quot;height&quot;:3450.0010498687661,&quot;width&quot;:3626.6666666666661}"/>
</p:tagLst>
</file>

<file path=ppt/tags/tag4.xml><?xml version="1.0" encoding="utf-8"?>
<p:tagLst xmlns:p="http://schemas.openxmlformats.org/presentationml/2006/main">
  <p:tag name="KSO_WM_UNIT_PLACING_PICTURE_USER_VIEWPORT" val="{&quot;height&quot;:2008.4976377952758,&quot;width&quot;:6772.4959787838625}"/>
</p:tagLst>
</file>

<file path=ppt/tags/tag5.xml><?xml version="1.0" encoding="utf-8"?>
<p:tagLst xmlns:p="http://schemas.openxmlformats.org/presentationml/2006/main">
  <p:tag name="KSO_WM_UNIT_PLACING_PICTURE_USER_VIEWPORT" val="{&quot;height&quot;:2008.4976377952758,&quot;width&quot;:6772.4959787838625}"/>
</p:tagLst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4564</Words>
  <Application>WPS 演示</Application>
  <PresentationFormat>自定义</PresentationFormat>
  <Paragraphs>162</Paragraphs>
  <Slides>22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6" baseType="lpstr">
      <vt:lpstr>Arial</vt:lpstr>
      <vt:lpstr>宋体</vt:lpstr>
      <vt:lpstr>Wingdings</vt:lpstr>
      <vt:lpstr>Calibri</vt:lpstr>
      <vt:lpstr>Calibri Light</vt:lpstr>
      <vt:lpstr>华文行楷</vt:lpstr>
      <vt:lpstr>楷体_GB2312</vt:lpstr>
      <vt:lpstr>新宋体</vt:lpstr>
      <vt:lpstr>华文隶书</vt:lpstr>
      <vt:lpstr>微软雅黑</vt:lpstr>
      <vt:lpstr>Arial Unicode MS</vt:lpstr>
      <vt:lpstr>方正舒体</vt:lpstr>
      <vt:lpstr>华文琥珀</vt:lpstr>
      <vt:lpstr>经典魏碑简</vt:lpstr>
      <vt:lpstr>经典繁印篆</vt:lpstr>
      <vt:lpstr>经典繁颜体</vt:lpstr>
      <vt:lpstr>经典繁随意</vt:lpstr>
      <vt:lpstr>方正流行体简体</vt:lpstr>
      <vt:lpstr>方正细珊瑚繁体</vt:lpstr>
      <vt:lpstr>方正水柱简体</vt:lpstr>
      <vt:lpstr>方正美黑简体</vt:lpstr>
      <vt:lpstr>方正少儿简体</vt:lpstr>
      <vt:lpstr>方正古隶简体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秦子嬴</dc:creator>
  <cp:lastModifiedBy>lenovo</cp:lastModifiedBy>
  <cp:revision>437</cp:revision>
  <dcterms:created xsi:type="dcterms:W3CDTF">2017-12-04T01:15:00Z</dcterms:created>
  <dcterms:modified xsi:type="dcterms:W3CDTF">2021-02-17T02:50:36Z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