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335" r:id="rId3"/>
    <p:sldId id="336" r:id="rId4"/>
    <p:sldId id="338" r:id="rId5"/>
    <p:sldId id="340" r:id="rId6"/>
    <p:sldId id="337" r:id="rId7"/>
    <p:sldId id="341" r:id="rId8"/>
    <p:sldId id="342" r:id="rId9"/>
    <p:sldId id="343" r:id="rId10"/>
    <p:sldId id="344" r:id="rId11"/>
    <p:sldId id="345" r:id="rId12"/>
  </p:sldIdLst>
  <p:sldSz cx="9144000" cy="5143500" type="screen16x9"/>
  <p:notesSz cx="6858000" cy="9144000"/>
  <p:custDataLst>
    <p:tags r:id="rId17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08305" indent="4953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815975" indent="984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224280" indent="14795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631950" indent="1968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DEBDFF"/>
    <a:srgbClr val="99FF99"/>
    <a:srgbClr val="FF99FF"/>
    <a:srgbClr val="99CCFF"/>
    <a:srgbClr val="CC00CC"/>
    <a:srgbClr val="CC99FF"/>
    <a:srgbClr val="FFFF99"/>
    <a:srgbClr val="FF00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66" autoAdjust="0"/>
    <p:restoredTop sz="92621" autoAdjust="0"/>
  </p:normalViewPr>
  <p:slideViewPr>
    <p:cSldViewPr showGuides="1">
      <p:cViewPr>
        <p:scale>
          <a:sx n="100" d="100"/>
          <a:sy n="100" d="100"/>
        </p:scale>
        <p:origin x="-504" y="312"/>
      </p:cViewPr>
      <p:guideLst>
        <p:guide orient="horz" pos="161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2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FFC65-2D31-48AC-BAB3-808517E273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144B0-D23C-47DF-AB52-63BB6B0BA9E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942" y="1597334"/>
            <a:ext cx="7772117" cy="110268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884" y="2914035"/>
            <a:ext cx="6400233" cy="1315285"/>
          </a:xfrm>
        </p:spPr>
        <p:txBody>
          <a:bodyPr/>
          <a:lstStyle>
            <a:lvl1pPr marL="0" indent="0" algn="ctr">
              <a:buNone/>
              <a:defRPr/>
            </a:lvl1pPr>
            <a:lvl2pPr marL="408305" indent="0" algn="ctr">
              <a:buNone/>
              <a:defRPr/>
            </a:lvl2pPr>
            <a:lvl3pPr marL="815975" indent="0" algn="ctr">
              <a:buNone/>
              <a:defRPr/>
            </a:lvl3pPr>
            <a:lvl4pPr marL="1224280" indent="0" algn="ctr">
              <a:buNone/>
              <a:defRPr/>
            </a:lvl4pPr>
            <a:lvl5pPr marL="1632585" indent="0" algn="ctr">
              <a:buNone/>
              <a:defRPr/>
            </a:lvl5pPr>
            <a:lvl6pPr marL="2040890" indent="0" algn="ctr">
              <a:buNone/>
              <a:defRPr/>
            </a:lvl6pPr>
            <a:lvl7pPr marL="2448560" indent="0" algn="ctr">
              <a:buNone/>
              <a:defRPr/>
            </a:lvl7pPr>
            <a:lvl8pPr marL="2856865" indent="0" algn="ctr">
              <a:buNone/>
              <a:defRPr/>
            </a:lvl8pPr>
            <a:lvl9pPr marL="326517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20C8D-C271-4613-99DF-4326F610DAAC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BB417C-8BD6-49C6-B0D7-978EB897C2BC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826" y="205514"/>
            <a:ext cx="2056408" cy="438947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767" y="205514"/>
            <a:ext cx="6036003" cy="438947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AD48B-358A-40EC-A875-E8AC26C88FDE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3C832-B4C7-49D8-8B7D-6C9EBF5E839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790" y="3305219"/>
            <a:ext cx="7772117" cy="1021897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790" y="2179858"/>
            <a:ext cx="7772117" cy="1125362"/>
          </a:xfrm>
        </p:spPr>
        <p:txBody>
          <a:bodyPr anchor="b"/>
          <a:lstStyle>
            <a:lvl1pPr marL="0" indent="0">
              <a:buNone/>
              <a:defRPr sz="1800"/>
            </a:lvl1pPr>
            <a:lvl2pPr marL="408305" indent="0">
              <a:buNone/>
              <a:defRPr sz="1600"/>
            </a:lvl2pPr>
            <a:lvl3pPr marL="815975" indent="0">
              <a:buNone/>
              <a:defRPr sz="1400"/>
            </a:lvl3pPr>
            <a:lvl4pPr marL="1224280" indent="0">
              <a:buNone/>
              <a:defRPr sz="1200"/>
            </a:lvl4pPr>
            <a:lvl5pPr marL="1632585" indent="0">
              <a:buNone/>
              <a:defRPr sz="1200"/>
            </a:lvl5pPr>
            <a:lvl6pPr marL="2040890" indent="0">
              <a:buNone/>
              <a:defRPr sz="1200"/>
            </a:lvl6pPr>
            <a:lvl7pPr marL="2448560" indent="0">
              <a:buNone/>
              <a:defRPr sz="1200"/>
            </a:lvl7pPr>
            <a:lvl8pPr marL="2856865" indent="0">
              <a:buNone/>
              <a:defRPr sz="1200"/>
            </a:lvl8pPr>
            <a:lvl9pPr marL="3265170" indent="0">
              <a:buNone/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D18C0-9EBF-4427-B867-556D6825F6B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768" y="1200481"/>
            <a:ext cx="4046205" cy="3394511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0028" y="1200481"/>
            <a:ext cx="4046206" cy="3394511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30F76-3478-4BEB-8DDF-CFD3BF400F2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768" y="1150874"/>
            <a:ext cx="4039120" cy="480476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305" indent="0">
              <a:buNone/>
              <a:defRPr sz="1800" b="1"/>
            </a:lvl2pPr>
            <a:lvl3pPr marL="815975" indent="0">
              <a:buNone/>
              <a:defRPr sz="1600" b="1"/>
            </a:lvl3pPr>
            <a:lvl4pPr marL="1224280" indent="0">
              <a:buNone/>
              <a:defRPr sz="1400" b="1"/>
            </a:lvl4pPr>
            <a:lvl5pPr marL="1632585" indent="0">
              <a:buNone/>
              <a:defRPr sz="1400" b="1"/>
            </a:lvl5pPr>
            <a:lvl6pPr marL="2040890" indent="0">
              <a:buNone/>
              <a:defRPr sz="1400" b="1"/>
            </a:lvl6pPr>
            <a:lvl7pPr marL="2448560" indent="0">
              <a:buNone/>
              <a:defRPr sz="1400" b="1"/>
            </a:lvl7pPr>
            <a:lvl8pPr marL="2856865" indent="0">
              <a:buNone/>
              <a:defRPr sz="1400" b="1"/>
            </a:lvl8pPr>
            <a:lvl9pPr marL="3265170" indent="0">
              <a:buNone/>
              <a:defRPr sz="14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768" y="1631350"/>
            <a:ext cx="4039120" cy="296364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697" y="1150874"/>
            <a:ext cx="4040537" cy="480476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305" indent="0">
              <a:buNone/>
              <a:defRPr sz="1800" b="1"/>
            </a:lvl2pPr>
            <a:lvl3pPr marL="815975" indent="0">
              <a:buNone/>
              <a:defRPr sz="1600" b="1"/>
            </a:lvl3pPr>
            <a:lvl4pPr marL="1224280" indent="0">
              <a:buNone/>
              <a:defRPr sz="1400" b="1"/>
            </a:lvl4pPr>
            <a:lvl5pPr marL="1632585" indent="0">
              <a:buNone/>
              <a:defRPr sz="1400" b="1"/>
            </a:lvl5pPr>
            <a:lvl6pPr marL="2040890" indent="0">
              <a:buNone/>
              <a:defRPr sz="1400" b="1"/>
            </a:lvl6pPr>
            <a:lvl7pPr marL="2448560" indent="0">
              <a:buNone/>
              <a:defRPr sz="1400" b="1"/>
            </a:lvl7pPr>
            <a:lvl8pPr marL="2856865" indent="0">
              <a:buNone/>
              <a:defRPr sz="1400" b="1"/>
            </a:lvl8pPr>
            <a:lvl9pPr marL="3265170" indent="0">
              <a:buNone/>
              <a:defRPr sz="14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697" y="1631350"/>
            <a:ext cx="4040537" cy="296364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5E78D-4206-4410-B695-96E862E2C9A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9321E-2CC2-4A4D-97C6-7C62EC759012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E9F-08C1-4C2A-9064-D35628CCACDD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768" y="204096"/>
            <a:ext cx="3007373" cy="87166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685" y="204096"/>
            <a:ext cx="5110549" cy="4390896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768" y="1075756"/>
            <a:ext cx="3007373" cy="3519236"/>
          </a:xfrm>
        </p:spPr>
        <p:txBody>
          <a:bodyPr/>
          <a:lstStyle>
            <a:lvl1pPr marL="0" indent="0">
              <a:buNone/>
              <a:defRPr sz="1200"/>
            </a:lvl1pPr>
            <a:lvl2pPr marL="408305" indent="0">
              <a:buNone/>
              <a:defRPr sz="1100"/>
            </a:lvl2pPr>
            <a:lvl3pPr marL="815975" indent="0">
              <a:buNone/>
              <a:defRPr sz="900"/>
            </a:lvl3pPr>
            <a:lvl4pPr marL="1224280" indent="0">
              <a:buNone/>
              <a:defRPr sz="800"/>
            </a:lvl4pPr>
            <a:lvl5pPr marL="1632585" indent="0">
              <a:buNone/>
              <a:defRPr sz="800"/>
            </a:lvl5pPr>
            <a:lvl6pPr marL="2040890" indent="0">
              <a:buNone/>
              <a:defRPr sz="800"/>
            </a:lvl6pPr>
            <a:lvl7pPr marL="2448560" indent="0">
              <a:buNone/>
              <a:defRPr sz="800"/>
            </a:lvl7pPr>
            <a:lvl8pPr marL="2856865" indent="0">
              <a:buNone/>
              <a:defRPr sz="800"/>
            </a:lvl8pPr>
            <a:lvl9pPr marL="3265170" indent="0">
              <a:buNone/>
              <a:defRPr sz="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5629D-36FC-40A1-9040-57D7631CBD4A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803" y="3600024"/>
            <a:ext cx="5486116" cy="4252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803" y="459216"/>
            <a:ext cx="5486116" cy="3086950"/>
          </a:xfrm>
        </p:spPr>
        <p:txBody>
          <a:bodyPr/>
          <a:lstStyle>
            <a:lvl1pPr marL="0" indent="0">
              <a:buNone/>
              <a:defRPr sz="2900"/>
            </a:lvl1pPr>
            <a:lvl2pPr marL="408305" indent="0">
              <a:buNone/>
              <a:defRPr sz="2500"/>
            </a:lvl2pPr>
            <a:lvl3pPr marL="815975" indent="0">
              <a:buNone/>
              <a:defRPr sz="2100"/>
            </a:lvl3pPr>
            <a:lvl4pPr marL="1224280" indent="0">
              <a:buNone/>
              <a:defRPr sz="1800"/>
            </a:lvl4pPr>
            <a:lvl5pPr marL="1632585" indent="0">
              <a:buNone/>
              <a:defRPr sz="1800"/>
            </a:lvl5pPr>
            <a:lvl6pPr marL="2040890" indent="0">
              <a:buNone/>
              <a:defRPr sz="1800"/>
            </a:lvl6pPr>
            <a:lvl7pPr marL="2448560" indent="0">
              <a:buNone/>
              <a:defRPr sz="1800"/>
            </a:lvl7pPr>
            <a:lvl8pPr marL="2856865" indent="0">
              <a:buNone/>
              <a:defRPr sz="1800"/>
            </a:lvl8pPr>
            <a:lvl9pPr marL="3265170" indent="0">
              <a:buNone/>
              <a:defRPr sz="18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803" y="4025224"/>
            <a:ext cx="5486116" cy="603784"/>
          </a:xfrm>
        </p:spPr>
        <p:txBody>
          <a:bodyPr/>
          <a:lstStyle>
            <a:lvl1pPr marL="0" indent="0">
              <a:buNone/>
              <a:defRPr sz="1200"/>
            </a:lvl1pPr>
            <a:lvl2pPr marL="408305" indent="0">
              <a:buNone/>
              <a:defRPr sz="1100"/>
            </a:lvl2pPr>
            <a:lvl3pPr marL="815975" indent="0">
              <a:buNone/>
              <a:defRPr sz="900"/>
            </a:lvl3pPr>
            <a:lvl4pPr marL="1224280" indent="0">
              <a:buNone/>
              <a:defRPr sz="800"/>
            </a:lvl4pPr>
            <a:lvl5pPr marL="1632585" indent="0">
              <a:buNone/>
              <a:defRPr sz="800"/>
            </a:lvl5pPr>
            <a:lvl6pPr marL="2040890" indent="0">
              <a:buNone/>
              <a:defRPr sz="800"/>
            </a:lvl6pPr>
            <a:lvl7pPr marL="2448560" indent="0">
              <a:buNone/>
              <a:defRPr sz="800"/>
            </a:lvl7pPr>
            <a:lvl8pPr marL="2856865" indent="0">
              <a:buNone/>
              <a:defRPr sz="800"/>
            </a:lvl8pPr>
            <a:lvl9pPr marL="3265170" indent="0">
              <a:buNone/>
              <a:defRPr sz="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6276E-54A3-42B9-A75D-C907BF703B34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三上模板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4788"/>
            <a:ext cx="8229600" cy="8588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81628" tIns="40814" rIns="81628" bIns="40814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81628" tIns="40814" rIns="81628" bIns="40814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81628" tIns="40814" rIns="81628" bIns="40814" numCol="1" anchor="t" anchorCtr="0" compatLnSpc="1"/>
          <a:lstStyle>
            <a:lvl1pPr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81628" tIns="40814" rIns="81628" bIns="40814" numCol="1" anchor="t" anchorCtr="0" compatLnSpc="1"/>
          <a:lstStyle>
            <a:lvl1pPr algn="ctr"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81628" tIns="40814" rIns="81628" bIns="40814" numCol="1" anchor="t" anchorCtr="0" compatLnSpc="1"/>
          <a:lstStyle>
            <a:lvl1pPr algn="r">
              <a:defRPr sz="12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7FD96B46-F633-4D45-81E3-840BB5200130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08305"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815975"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224280"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632585" algn="ctr" rtl="0" eaLnBrk="1" fontAlgn="base" hangingPunct="1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04800" indent="-304800" algn="l" rtl="0" eaLnBrk="1" fontAlgn="base" hangingPunct="1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662305" indent="-254000" algn="l" rtl="0" eaLnBrk="1" fontAlgn="base" hangingPunct="1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  <a:ea typeface="+mn-ea"/>
        </a:defRPr>
      </a:lvl2pPr>
      <a:lvl3pPr marL="1019175" indent="-203200" algn="l" rtl="0" eaLnBrk="1" fontAlgn="base" hangingPunct="1">
        <a:spcBef>
          <a:spcPct val="20000"/>
        </a:spcBef>
        <a:spcAft>
          <a:spcPct val="0"/>
        </a:spcAft>
        <a:buChar char="•"/>
        <a:defRPr sz="2100">
          <a:solidFill>
            <a:schemeClr val="tx1"/>
          </a:solidFill>
          <a:latin typeface="+mn-lt"/>
          <a:ea typeface="+mn-ea"/>
        </a:defRPr>
      </a:lvl3pPr>
      <a:lvl4pPr marL="1427480" indent="-2032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1835150" indent="-2032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244725" indent="-203835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6pPr>
      <a:lvl7pPr marL="2653030" indent="-203835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7pPr>
      <a:lvl8pPr marL="3061335" indent="-203835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8pPr>
      <a:lvl9pPr marL="3469005" indent="-203835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8159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305" algn="l" defTabSz="8159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5975" algn="l" defTabSz="8159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280" algn="l" defTabSz="8159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585" algn="l" defTabSz="8159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890" algn="l" defTabSz="8159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8560" algn="l" defTabSz="8159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6865" algn="l" defTabSz="8159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170" algn="l" defTabSz="8159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61290" y="636270"/>
            <a:ext cx="2332990" cy="606425"/>
          </a:xfrm>
        </p:spPr>
        <p:txBody>
          <a:bodyPr/>
          <a:p>
            <a:r>
              <a:rPr lang="zh-CN" altLang="en-US" sz="3200" b="1">
                <a:solidFill>
                  <a:srgbClr val="FF0000"/>
                </a:solidFill>
              </a:rPr>
              <a:t>课前练习：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21335" y="1446530"/>
            <a:ext cx="7867650" cy="1315085"/>
          </a:xfrm>
        </p:spPr>
        <p:txBody>
          <a:bodyPr/>
          <a:p>
            <a:pPr algn="l"/>
            <a:r>
              <a:rPr lang="en-US" altLang="zh-CN"/>
              <a:t>1</a:t>
            </a:r>
            <a:r>
              <a:rPr lang="zh-CN" altLang="en-US"/>
              <a:t>、桃树有</a:t>
            </a:r>
            <a:r>
              <a:rPr lang="en-US" altLang="zh-CN"/>
              <a:t>5</a:t>
            </a:r>
            <a:r>
              <a:rPr lang="zh-CN" altLang="en-US"/>
              <a:t>行，每行有</a:t>
            </a:r>
            <a:r>
              <a:rPr lang="en-US" altLang="zh-CN"/>
              <a:t>3</a:t>
            </a:r>
            <a:r>
              <a:rPr lang="zh-CN" altLang="en-US"/>
              <a:t>棵，桃树一共有多少</a:t>
            </a:r>
            <a:r>
              <a:rPr lang="zh-CN" altLang="en-US"/>
              <a:t>棵？</a:t>
            </a:r>
            <a:endParaRPr lang="zh-CN" altLang="en-US"/>
          </a:p>
        </p:txBody>
      </p:sp>
      <p:sp>
        <p:nvSpPr>
          <p:cNvPr id="4" name="副标题 2"/>
          <p:cNvSpPr>
            <a:spLocks noGrp="1"/>
          </p:cNvSpPr>
          <p:nvPr/>
        </p:nvSpPr>
        <p:spPr>
          <a:xfrm>
            <a:off x="566420" y="2661285"/>
            <a:ext cx="7867650" cy="13150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81628" tIns="40814" rIns="81628" bIns="40814" numCol="1" anchor="t" anchorCtr="0" compatLnSpc="1"/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9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8305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500">
                <a:solidFill>
                  <a:schemeClr val="tx1"/>
                </a:solidFill>
                <a:latin typeface="+mn-lt"/>
                <a:ea typeface="+mn-ea"/>
              </a:defRPr>
            </a:lvl2pPr>
            <a:lvl3pPr marL="815975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100">
                <a:solidFill>
                  <a:schemeClr val="tx1"/>
                </a:solidFill>
                <a:latin typeface="+mn-lt"/>
                <a:ea typeface="+mn-ea"/>
              </a:defRPr>
            </a:lvl3pPr>
            <a:lvl4pPr marL="122428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  <a:ea typeface="+mn-ea"/>
              </a:defRPr>
            </a:lvl4pPr>
            <a:lvl5pPr marL="1632585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04089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+mn-ea"/>
              </a:defRPr>
            </a:lvl6pPr>
            <a:lvl7pPr marL="244856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+mn-ea"/>
              </a:defRPr>
            </a:lvl7pPr>
            <a:lvl8pPr marL="2856865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+mn-ea"/>
              </a:defRPr>
            </a:lvl8pPr>
            <a:lvl9pPr marL="326517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l"/>
            <a:r>
              <a:rPr lang="en-US"/>
              <a:t>2</a:t>
            </a:r>
            <a:r>
              <a:rPr lang="zh-CN" altLang="en-US"/>
              <a:t>、杏树有</a:t>
            </a:r>
            <a:r>
              <a:rPr lang="en-US" altLang="zh-CN"/>
              <a:t>4</a:t>
            </a:r>
            <a:r>
              <a:rPr lang="zh-CN" altLang="en-US"/>
              <a:t>行，梨树每行有</a:t>
            </a:r>
            <a:r>
              <a:rPr lang="en-US" altLang="zh-CN"/>
              <a:t>6</a:t>
            </a:r>
            <a:r>
              <a:rPr lang="zh-CN" altLang="en-US"/>
              <a:t>棵，杏树一共有多少</a:t>
            </a:r>
            <a:r>
              <a:rPr lang="zh-CN" altLang="en-US"/>
              <a:t>棵？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TextBox 1"/>
          <p:cNvSpPr txBox="1"/>
          <p:nvPr/>
        </p:nvSpPr>
        <p:spPr>
          <a:xfrm>
            <a:off x="251460" y="681038"/>
            <a:ext cx="8358188" cy="206121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5</a:t>
            </a:r>
            <a:r>
              <a:rPr lang="zh-CN" altLang="en-US"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、第</a:t>
            </a:r>
            <a:r>
              <a:rPr lang="en-US" altLang="zh-CN"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en-US"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个正方形里面画了</a:t>
            </a:r>
            <a:r>
              <a:rPr lang="en-US" altLang="zh-CN"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en-US"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个圈，以后每个正方形里画圈的个数都是它前一个正方形的</a:t>
            </a:r>
            <a:r>
              <a:rPr lang="en-US" altLang="zh-CN"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en-US"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倍，并且都和第一个正方形里圈同样大。估计从第几个正方形开始就画不下了？动手试一试。</a:t>
            </a:r>
            <a:endParaRPr lang="zh-CN" altLang="en-US" sz="32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14339" name="组合 21"/>
          <p:cNvGrpSpPr/>
          <p:nvPr/>
        </p:nvGrpSpPr>
        <p:grpSpPr>
          <a:xfrm>
            <a:off x="476568" y="3066733"/>
            <a:ext cx="8001000" cy="1000125"/>
            <a:chOff x="500034" y="4214818"/>
            <a:chExt cx="8001056" cy="1000132"/>
          </a:xfrm>
        </p:grpSpPr>
        <p:sp>
          <p:nvSpPr>
            <p:cNvPr id="8" name="矩形 7"/>
            <p:cNvSpPr/>
            <p:nvPr/>
          </p:nvSpPr>
          <p:spPr>
            <a:xfrm>
              <a:off x="500034" y="4214818"/>
              <a:ext cx="1000132" cy="1000132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1500166" y="4214818"/>
              <a:ext cx="1000132" cy="1000132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2500298" y="4214818"/>
              <a:ext cx="1000132" cy="1000132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3500430" y="4214818"/>
              <a:ext cx="1000132" cy="1000132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4500562" y="4214818"/>
              <a:ext cx="1000132" cy="1000132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5500694" y="4214818"/>
              <a:ext cx="1000132" cy="1000132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6500826" y="4214818"/>
              <a:ext cx="1000132" cy="1000132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7500958" y="4214818"/>
              <a:ext cx="1000132" cy="1000132"/>
            </a:xfrm>
            <a:prstGeom prst="rect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7" name="椭圆 16"/>
          <p:cNvSpPr/>
          <p:nvPr/>
        </p:nvSpPr>
        <p:spPr>
          <a:xfrm>
            <a:off x="504825" y="3094990"/>
            <a:ext cx="257810" cy="2578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椭圆 25"/>
          <p:cNvSpPr/>
          <p:nvPr/>
        </p:nvSpPr>
        <p:spPr>
          <a:xfrm>
            <a:off x="790575" y="3094990"/>
            <a:ext cx="257810" cy="2578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" name="组合 32"/>
          <p:cNvGrpSpPr/>
          <p:nvPr/>
        </p:nvGrpSpPr>
        <p:grpSpPr>
          <a:xfrm>
            <a:off x="1505585" y="3094990"/>
            <a:ext cx="942975" cy="236220"/>
            <a:chOff x="1571604" y="4286256"/>
            <a:chExt cx="857256" cy="214314"/>
          </a:xfrm>
        </p:grpSpPr>
        <p:sp>
          <p:nvSpPr>
            <p:cNvPr id="29" name="椭圆 28"/>
            <p:cNvSpPr/>
            <p:nvPr/>
          </p:nvSpPr>
          <p:spPr>
            <a:xfrm>
              <a:off x="1571604" y="4286256"/>
              <a:ext cx="214315" cy="21431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1785919" y="4286256"/>
              <a:ext cx="214313" cy="21431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" name="椭圆 30"/>
            <p:cNvSpPr/>
            <p:nvPr/>
          </p:nvSpPr>
          <p:spPr>
            <a:xfrm>
              <a:off x="2000232" y="4286256"/>
              <a:ext cx="214315" cy="21431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2214547" y="4286256"/>
              <a:ext cx="214313" cy="21431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5" name="组合 33"/>
          <p:cNvGrpSpPr/>
          <p:nvPr/>
        </p:nvGrpSpPr>
        <p:grpSpPr>
          <a:xfrm>
            <a:off x="2498725" y="3094990"/>
            <a:ext cx="942975" cy="236220"/>
            <a:chOff x="1571604" y="4286256"/>
            <a:chExt cx="857256" cy="214314"/>
          </a:xfrm>
        </p:grpSpPr>
        <p:sp>
          <p:nvSpPr>
            <p:cNvPr id="35" name="椭圆 34"/>
            <p:cNvSpPr/>
            <p:nvPr/>
          </p:nvSpPr>
          <p:spPr>
            <a:xfrm>
              <a:off x="1571604" y="4286256"/>
              <a:ext cx="214315" cy="21431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椭圆 35"/>
            <p:cNvSpPr/>
            <p:nvPr/>
          </p:nvSpPr>
          <p:spPr>
            <a:xfrm>
              <a:off x="1785919" y="4286256"/>
              <a:ext cx="214313" cy="21431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" name="椭圆 37"/>
            <p:cNvSpPr/>
            <p:nvPr/>
          </p:nvSpPr>
          <p:spPr>
            <a:xfrm>
              <a:off x="2000232" y="4286256"/>
              <a:ext cx="214315" cy="21431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2214547" y="4286256"/>
              <a:ext cx="214313" cy="21431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6" name="组合 39"/>
          <p:cNvGrpSpPr/>
          <p:nvPr/>
        </p:nvGrpSpPr>
        <p:grpSpPr>
          <a:xfrm>
            <a:off x="2499995" y="3352800"/>
            <a:ext cx="940435" cy="234950"/>
            <a:chOff x="1571604" y="4286256"/>
            <a:chExt cx="857256" cy="214314"/>
          </a:xfrm>
        </p:grpSpPr>
        <p:sp>
          <p:nvSpPr>
            <p:cNvPr id="41" name="椭圆 40"/>
            <p:cNvSpPr/>
            <p:nvPr/>
          </p:nvSpPr>
          <p:spPr>
            <a:xfrm>
              <a:off x="1571604" y="4286256"/>
              <a:ext cx="214315" cy="21431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" name="椭圆 41"/>
            <p:cNvSpPr/>
            <p:nvPr/>
          </p:nvSpPr>
          <p:spPr>
            <a:xfrm>
              <a:off x="1785919" y="4286256"/>
              <a:ext cx="214313" cy="21431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" name="椭圆 44"/>
            <p:cNvSpPr/>
            <p:nvPr/>
          </p:nvSpPr>
          <p:spPr>
            <a:xfrm>
              <a:off x="2000232" y="4286256"/>
              <a:ext cx="214315" cy="21431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6" name="椭圆 45"/>
            <p:cNvSpPr/>
            <p:nvPr/>
          </p:nvSpPr>
          <p:spPr>
            <a:xfrm>
              <a:off x="2214547" y="4286256"/>
              <a:ext cx="214313" cy="21431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7" name="组合 46"/>
          <p:cNvGrpSpPr/>
          <p:nvPr/>
        </p:nvGrpSpPr>
        <p:grpSpPr>
          <a:xfrm>
            <a:off x="3507105" y="3081020"/>
            <a:ext cx="941705" cy="230505"/>
            <a:chOff x="1571604" y="4286256"/>
            <a:chExt cx="857256" cy="214314"/>
          </a:xfrm>
        </p:grpSpPr>
        <p:sp>
          <p:nvSpPr>
            <p:cNvPr id="48" name="椭圆 47"/>
            <p:cNvSpPr/>
            <p:nvPr/>
          </p:nvSpPr>
          <p:spPr>
            <a:xfrm>
              <a:off x="1571604" y="4286256"/>
              <a:ext cx="214315" cy="21431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9" name="椭圆 48"/>
            <p:cNvSpPr/>
            <p:nvPr/>
          </p:nvSpPr>
          <p:spPr>
            <a:xfrm>
              <a:off x="1785919" y="4286256"/>
              <a:ext cx="214313" cy="21431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" name="椭圆 49"/>
            <p:cNvSpPr/>
            <p:nvPr/>
          </p:nvSpPr>
          <p:spPr>
            <a:xfrm>
              <a:off x="2000232" y="4286256"/>
              <a:ext cx="214315" cy="21431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1" name="椭圆 50"/>
            <p:cNvSpPr/>
            <p:nvPr/>
          </p:nvSpPr>
          <p:spPr>
            <a:xfrm>
              <a:off x="2214547" y="4286256"/>
              <a:ext cx="214313" cy="21431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9" name="组合 51"/>
          <p:cNvGrpSpPr/>
          <p:nvPr/>
        </p:nvGrpSpPr>
        <p:grpSpPr>
          <a:xfrm>
            <a:off x="3497580" y="3331210"/>
            <a:ext cx="945515" cy="236220"/>
            <a:chOff x="1571604" y="4286256"/>
            <a:chExt cx="857256" cy="214314"/>
          </a:xfrm>
        </p:grpSpPr>
        <p:sp>
          <p:nvSpPr>
            <p:cNvPr id="53" name="椭圆 52"/>
            <p:cNvSpPr/>
            <p:nvPr/>
          </p:nvSpPr>
          <p:spPr>
            <a:xfrm>
              <a:off x="1571604" y="4286256"/>
              <a:ext cx="214315" cy="21431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4" name="椭圆 53"/>
            <p:cNvSpPr/>
            <p:nvPr/>
          </p:nvSpPr>
          <p:spPr>
            <a:xfrm>
              <a:off x="1785919" y="4286256"/>
              <a:ext cx="214313" cy="21431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5" name="椭圆 54"/>
            <p:cNvSpPr/>
            <p:nvPr/>
          </p:nvSpPr>
          <p:spPr>
            <a:xfrm>
              <a:off x="2000232" y="4286256"/>
              <a:ext cx="214315" cy="21431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6" name="椭圆 55"/>
            <p:cNvSpPr/>
            <p:nvPr/>
          </p:nvSpPr>
          <p:spPr>
            <a:xfrm>
              <a:off x="2214547" y="4286256"/>
              <a:ext cx="214313" cy="21431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8" name="组合 56"/>
          <p:cNvGrpSpPr/>
          <p:nvPr/>
        </p:nvGrpSpPr>
        <p:grpSpPr>
          <a:xfrm>
            <a:off x="3503930" y="3576955"/>
            <a:ext cx="929005" cy="232410"/>
            <a:chOff x="1571604" y="4286256"/>
            <a:chExt cx="857256" cy="214314"/>
          </a:xfrm>
        </p:grpSpPr>
        <p:sp>
          <p:nvSpPr>
            <p:cNvPr id="58" name="椭圆 57"/>
            <p:cNvSpPr/>
            <p:nvPr/>
          </p:nvSpPr>
          <p:spPr>
            <a:xfrm>
              <a:off x="1571604" y="4286256"/>
              <a:ext cx="214315" cy="21431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9" name="椭圆 58"/>
            <p:cNvSpPr/>
            <p:nvPr/>
          </p:nvSpPr>
          <p:spPr>
            <a:xfrm>
              <a:off x="1785919" y="4286256"/>
              <a:ext cx="214313" cy="21431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0" name="椭圆 59"/>
            <p:cNvSpPr/>
            <p:nvPr/>
          </p:nvSpPr>
          <p:spPr>
            <a:xfrm>
              <a:off x="2000232" y="4286256"/>
              <a:ext cx="214315" cy="21431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1" name="椭圆 60"/>
            <p:cNvSpPr/>
            <p:nvPr/>
          </p:nvSpPr>
          <p:spPr>
            <a:xfrm>
              <a:off x="2214547" y="4286256"/>
              <a:ext cx="214313" cy="21431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9" name="组合 61"/>
          <p:cNvGrpSpPr/>
          <p:nvPr/>
        </p:nvGrpSpPr>
        <p:grpSpPr>
          <a:xfrm>
            <a:off x="3500755" y="3818890"/>
            <a:ext cx="938530" cy="233680"/>
            <a:chOff x="1571604" y="4286256"/>
            <a:chExt cx="857256" cy="214314"/>
          </a:xfrm>
        </p:grpSpPr>
        <p:sp>
          <p:nvSpPr>
            <p:cNvPr id="63" name="椭圆 62"/>
            <p:cNvSpPr/>
            <p:nvPr/>
          </p:nvSpPr>
          <p:spPr>
            <a:xfrm>
              <a:off x="1571604" y="4286256"/>
              <a:ext cx="214315" cy="21431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4" name="椭圆 63"/>
            <p:cNvSpPr/>
            <p:nvPr/>
          </p:nvSpPr>
          <p:spPr>
            <a:xfrm>
              <a:off x="1785919" y="4286256"/>
              <a:ext cx="214313" cy="21431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5" name="椭圆 64"/>
            <p:cNvSpPr/>
            <p:nvPr/>
          </p:nvSpPr>
          <p:spPr>
            <a:xfrm>
              <a:off x="2000232" y="4286256"/>
              <a:ext cx="214315" cy="21431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6" name="椭圆 65"/>
            <p:cNvSpPr/>
            <p:nvPr/>
          </p:nvSpPr>
          <p:spPr>
            <a:xfrm>
              <a:off x="2214547" y="4286256"/>
              <a:ext cx="214313" cy="21431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br>
              <a:rPr lang="zh-CN" altLang="en-US"/>
            </a:b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76250" y="546735"/>
            <a:ext cx="7835900" cy="1315085"/>
          </a:xfrm>
        </p:spPr>
        <p:txBody>
          <a:bodyPr/>
          <a:p>
            <a:pPr algn="l"/>
            <a:r>
              <a:rPr lang="en-US" altLang="zh-CN" sz="36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1</a:t>
            </a:r>
            <a:r>
              <a:rPr lang="zh-CN" altLang="en-US" sz="36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、小猴帮妈妈摘桃，第一天摘了</a:t>
            </a:r>
            <a:r>
              <a:rPr lang="en-US" altLang="zh-CN" sz="36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30</a:t>
            </a:r>
            <a:r>
              <a:rPr lang="zh-CN" altLang="en-US" sz="36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个，</a:t>
            </a:r>
            <a:r>
              <a:rPr lang="en-US" altLang="zh-CN" sz="36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   </a:t>
            </a:r>
            <a:r>
              <a:rPr lang="zh-CN" altLang="en-US" sz="36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以后每天都比前一天多摘</a:t>
            </a:r>
            <a:r>
              <a:rPr lang="en-US" altLang="zh-CN" sz="36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5</a:t>
            </a:r>
            <a:r>
              <a:rPr lang="zh-CN" altLang="en-US" sz="36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个，小猴第三天摘了多少个？第五天呢？</a:t>
            </a:r>
            <a:endParaRPr lang="zh-CN" altLang="en-US" sz="3600" b="1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zh-CN" altLang="en-US" sz="3600"/>
          </a:p>
        </p:txBody>
      </p:sp>
      <p:pic>
        <p:nvPicPr>
          <p:cNvPr id="3075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188210"/>
            <a:ext cx="9171305" cy="295529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937895" y="2296160"/>
            <a:ext cx="7520305" cy="2030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br>
              <a:rPr lang="zh-CN" altLang="en-US"/>
            </a:b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76250" y="546735"/>
            <a:ext cx="7835900" cy="1315085"/>
          </a:xfrm>
        </p:spPr>
        <p:txBody>
          <a:bodyPr/>
          <a:p>
            <a:pPr algn="l"/>
            <a:r>
              <a:rPr lang="en-US" altLang="zh-CN" sz="36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1</a:t>
            </a:r>
            <a:r>
              <a:rPr lang="zh-CN" altLang="en-US" sz="36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、小猴帮妈妈摘桃，第一天摘了</a:t>
            </a:r>
            <a:r>
              <a:rPr lang="en-US" altLang="zh-CN" sz="36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30</a:t>
            </a:r>
            <a:r>
              <a:rPr lang="zh-CN" altLang="en-US" sz="36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个，</a:t>
            </a:r>
            <a:r>
              <a:rPr lang="en-US" altLang="zh-CN" sz="36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   </a:t>
            </a:r>
            <a:r>
              <a:rPr lang="zh-CN" altLang="en-US" sz="36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以后每天都比前一天多摘</a:t>
            </a:r>
            <a:r>
              <a:rPr lang="en-US" altLang="zh-CN" sz="36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5</a:t>
            </a:r>
            <a:r>
              <a:rPr lang="zh-CN" altLang="en-US" sz="36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个，小猴第三天摘了多少个？第五天呢？</a:t>
            </a:r>
            <a:endParaRPr lang="zh-CN" altLang="en-US" sz="3600" b="1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zh-CN" altLang="en-US" sz="3600"/>
          </a:p>
        </p:txBody>
      </p:sp>
      <p:sp>
        <p:nvSpPr>
          <p:cNvPr id="5" name="文本框 4"/>
          <p:cNvSpPr txBox="1"/>
          <p:nvPr/>
        </p:nvSpPr>
        <p:spPr>
          <a:xfrm>
            <a:off x="1286510" y="2481580"/>
            <a:ext cx="659511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 b="1"/>
              <a:t>根据题中的数量关系，你打算怎样解答？</a:t>
            </a:r>
            <a:endParaRPr lang="zh-CN" altLang="en-US" sz="2800" b="1"/>
          </a:p>
        </p:txBody>
      </p:sp>
      <p:sp>
        <p:nvSpPr>
          <p:cNvPr id="4" name="文本框 3"/>
          <p:cNvSpPr txBox="1"/>
          <p:nvPr/>
        </p:nvSpPr>
        <p:spPr>
          <a:xfrm>
            <a:off x="1286510" y="3111500"/>
            <a:ext cx="145605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000" b="1">
                <a:solidFill>
                  <a:srgbClr val="FF0000"/>
                </a:solidFill>
              </a:rPr>
              <a:t>活动要求：</a:t>
            </a:r>
            <a:endParaRPr lang="zh-CN" altLang="en-US" sz="2000" b="1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615565" y="3049905"/>
            <a:ext cx="4323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 b="1">
                <a:solidFill>
                  <a:schemeClr val="tx1"/>
                </a:solidFill>
              </a:rPr>
              <a:t>1</a:t>
            </a:r>
            <a:r>
              <a:rPr lang="zh-CN" altLang="en-US" sz="2400" b="1">
                <a:solidFill>
                  <a:schemeClr val="tx1"/>
                </a:solidFill>
              </a:rPr>
              <a:t>、</a:t>
            </a:r>
            <a:r>
              <a:rPr lang="zh-CN" altLang="en-US" sz="2400" b="1">
                <a:solidFill>
                  <a:srgbClr val="0033CC"/>
                </a:solidFill>
              </a:rPr>
              <a:t>想一想</a:t>
            </a:r>
            <a:r>
              <a:rPr lang="zh-CN" altLang="en-US" sz="2400" b="1">
                <a:solidFill>
                  <a:schemeClr val="tx1"/>
                </a:solidFill>
              </a:rPr>
              <a:t>题中数量之间的关系</a:t>
            </a:r>
            <a:endParaRPr lang="zh-CN" altLang="en-US" sz="2400" b="1">
              <a:solidFill>
                <a:schemeClr val="tx1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615565" y="3556635"/>
            <a:ext cx="55448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400" b="1">
                <a:solidFill>
                  <a:schemeClr val="tx1"/>
                </a:solidFill>
              </a:rPr>
              <a:t>2</a:t>
            </a:r>
            <a:r>
              <a:rPr lang="zh-CN" altLang="en-US" sz="2400" b="1">
                <a:solidFill>
                  <a:schemeClr val="tx1"/>
                </a:solidFill>
              </a:rPr>
              <a:t>、同桌之间互相</a:t>
            </a:r>
            <a:r>
              <a:rPr lang="zh-CN" altLang="en-US" sz="2400" b="1">
                <a:solidFill>
                  <a:srgbClr val="0033CC"/>
                </a:solidFill>
              </a:rPr>
              <a:t>说一说</a:t>
            </a:r>
            <a:r>
              <a:rPr lang="zh-CN" altLang="en-US" sz="2400" b="1">
                <a:solidFill>
                  <a:schemeClr val="tx1"/>
                </a:solidFill>
              </a:rPr>
              <a:t>你打算怎么解答</a:t>
            </a:r>
            <a:endParaRPr lang="zh-CN" alt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99085" y="1806575"/>
            <a:ext cx="8545830" cy="3336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942" y="1606224"/>
            <a:ext cx="7772117" cy="1102685"/>
          </a:xfrm>
        </p:spPr>
        <p:txBody>
          <a:bodyPr/>
          <a:p>
            <a:br>
              <a:rPr lang="zh-CN" altLang="en-US"/>
            </a:b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76250" y="501650"/>
            <a:ext cx="7835900" cy="1315085"/>
          </a:xfrm>
        </p:spPr>
        <p:txBody>
          <a:bodyPr/>
          <a:p>
            <a:pPr algn="l"/>
            <a:r>
              <a:rPr lang="en-US" altLang="zh-CN" sz="28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1</a:t>
            </a: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、小猴帮妈妈摘桃，第一天摘了</a:t>
            </a:r>
            <a:r>
              <a:rPr lang="en-US" altLang="zh-CN" sz="28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30</a:t>
            </a: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个，以后每天都比前一天多摘</a:t>
            </a:r>
            <a:r>
              <a:rPr lang="en-US" altLang="zh-CN" sz="28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5</a:t>
            </a: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  <a:sym typeface="+mn-ea"/>
              </a:rPr>
              <a:t>个，小猴第三天摘了多少个？第五天呢？</a:t>
            </a:r>
            <a:endParaRPr lang="zh-CN" altLang="en-US" sz="2800" b="1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zh-CN" altLang="en-US" sz="2800"/>
          </a:p>
        </p:txBody>
      </p:sp>
      <p:sp>
        <p:nvSpPr>
          <p:cNvPr id="5" name="TextBox 1"/>
          <p:cNvSpPr txBox="1"/>
          <p:nvPr/>
        </p:nvSpPr>
        <p:spPr>
          <a:xfrm>
            <a:off x="836295" y="1986915"/>
            <a:ext cx="707898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你能通过填表</a:t>
            </a:r>
            <a:r>
              <a:rPr lang="zh-CN" altLang="en-US" sz="2400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或</a:t>
            </a:r>
            <a:r>
              <a:rPr lang="zh-CN" altLang="en-US" sz="24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列式计算求出答案吗？（选择</a:t>
            </a:r>
            <a:r>
              <a:rPr lang="zh-CN" altLang="en-US" sz="24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一种）</a:t>
            </a:r>
            <a:endParaRPr lang="zh-CN" altLang="en-US" sz="2400" b="1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aphicFrame>
        <p:nvGraphicFramePr>
          <p:cNvPr id="7" name="表格 6"/>
          <p:cNvGraphicFramePr/>
          <p:nvPr>
            <p:custDataLst>
              <p:tags r:id="rId2"/>
            </p:custDataLst>
          </p:nvPr>
        </p:nvGraphicFramePr>
        <p:xfrm>
          <a:off x="1241425" y="2398395"/>
          <a:ext cx="6400165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9525"/>
                <a:gridCol w="1279525"/>
                <a:gridCol w="1279525"/>
                <a:gridCol w="1279525"/>
                <a:gridCol w="1279525"/>
              </a:tblGrid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第一天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第二天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第三天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第四天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第五</a:t>
                      </a:r>
                      <a:r>
                        <a:rPr lang="zh-CN" altLang="en-US"/>
                        <a:t>天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30</a:t>
                      </a:r>
                      <a:r>
                        <a:rPr lang="zh-CN" altLang="en-US"/>
                        <a:t>个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直接连接符 7"/>
          <p:cNvCxnSpPr/>
          <p:nvPr/>
        </p:nvCxnSpPr>
        <p:spPr>
          <a:xfrm>
            <a:off x="971550" y="3263900"/>
            <a:ext cx="6875145" cy="0"/>
          </a:xfrm>
          <a:prstGeom prst="line">
            <a:avLst/>
          </a:prstGeom>
          <a:ln w="3810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685800" y="3463290"/>
            <a:ext cx="341693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/>
              <a:t>第二天</a:t>
            </a:r>
            <a:r>
              <a:rPr lang="en-US" altLang="zh-CN" b="1"/>
              <a:t> </a:t>
            </a:r>
            <a:r>
              <a:rPr lang="zh-CN" altLang="en-US" b="1"/>
              <a:t>：</a:t>
            </a:r>
            <a:r>
              <a:rPr lang="en-US" altLang="zh-CN" b="1" u="sng"/>
              <a:t>                                            </a:t>
            </a:r>
            <a:endParaRPr lang="en-US" altLang="zh-CN" b="1" u="sng"/>
          </a:p>
        </p:txBody>
      </p:sp>
      <p:sp>
        <p:nvSpPr>
          <p:cNvPr id="11" name="文本框 10"/>
          <p:cNvSpPr txBox="1"/>
          <p:nvPr/>
        </p:nvSpPr>
        <p:spPr>
          <a:xfrm>
            <a:off x="685800" y="3823335"/>
            <a:ext cx="341693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/>
              <a:t>第</a:t>
            </a:r>
            <a:r>
              <a:rPr lang="zh-CN" altLang="en-US" b="1"/>
              <a:t>三天</a:t>
            </a:r>
            <a:r>
              <a:rPr lang="en-US" altLang="zh-CN" b="1"/>
              <a:t> </a:t>
            </a:r>
            <a:r>
              <a:rPr lang="zh-CN" altLang="en-US" b="1"/>
              <a:t>：</a:t>
            </a:r>
            <a:r>
              <a:rPr lang="en-US" altLang="zh-CN" b="1" u="sng"/>
              <a:t>                                            </a:t>
            </a:r>
            <a:endParaRPr lang="en-US" altLang="zh-CN" b="1" u="sng"/>
          </a:p>
        </p:txBody>
      </p:sp>
      <p:sp>
        <p:nvSpPr>
          <p:cNvPr id="12" name="文本框 11"/>
          <p:cNvSpPr txBox="1"/>
          <p:nvPr/>
        </p:nvSpPr>
        <p:spPr>
          <a:xfrm>
            <a:off x="685800" y="4183380"/>
            <a:ext cx="341693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/>
              <a:t>第</a:t>
            </a:r>
            <a:r>
              <a:rPr lang="zh-CN" altLang="en-US" b="1"/>
              <a:t>四天</a:t>
            </a:r>
            <a:r>
              <a:rPr lang="en-US" altLang="zh-CN" b="1"/>
              <a:t> </a:t>
            </a:r>
            <a:r>
              <a:rPr lang="zh-CN" altLang="en-US" b="1"/>
              <a:t>：</a:t>
            </a:r>
            <a:r>
              <a:rPr lang="en-US" altLang="zh-CN" b="1" u="sng"/>
              <a:t>                                            </a:t>
            </a:r>
            <a:endParaRPr lang="en-US" altLang="zh-CN" b="1" u="sng"/>
          </a:p>
        </p:txBody>
      </p:sp>
      <p:sp>
        <p:nvSpPr>
          <p:cNvPr id="13" name="文本框 12"/>
          <p:cNvSpPr txBox="1"/>
          <p:nvPr/>
        </p:nvSpPr>
        <p:spPr>
          <a:xfrm>
            <a:off x="685800" y="4551680"/>
            <a:ext cx="341693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/>
              <a:t>第</a:t>
            </a:r>
            <a:r>
              <a:rPr lang="zh-CN" altLang="en-US" b="1"/>
              <a:t>五天</a:t>
            </a:r>
            <a:r>
              <a:rPr lang="en-US" altLang="zh-CN" b="1"/>
              <a:t> </a:t>
            </a:r>
            <a:r>
              <a:rPr lang="zh-CN" altLang="en-US" b="1"/>
              <a:t>：</a:t>
            </a:r>
            <a:r>
              <a:rPr lang="en-US" altLang="zh-CN" b="1" u="sng"/>
              <a:t>                                            </a:t>
            </a:r>
            <a:endParaRPr lang="en-US" altLang="zh-CN" b="1" u="sng"/>
          </a:p>
        </p:txBody>
      </p:sp>
      <p:cxnSp>
        <p:nvCxnSpPr>
          <p:cNvPr id="16" name="直接连接符 15"/>
          <p:cNvCxnSpPr/>
          <p:nvPr/>
        </p:nvCxnSpPr>
        <p:spPr>
          <a:xfrm flipV="1">
            <a:off x="4662170" y="3297555"/>
            <a:ext cx="18415" cy="1659890"/>
          </a:xfrm>
          <a:prstGeom prst="line">
            <a:avLst/>
          </a:prstGeom>
          <a:ln w="3810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本框 20"/>
          <p:cNvSpPr txBox="1"/>
          <p:nvPr/>
        </p:nvSpPr>
        <p:spPr>
          <a:xfrm>
            <a:off x="4752340" y="3351530"/>
            <a:ext cx="179197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/>
              <a:t>我有其他</a:t>
            </a:r>
            <a:r>
              <a:rPr lang="zh-CN" altLang="en-US" b="1"/>
              <a:t>想法：</a:t>
            </a:r>
            <a:endParaRPr lang="zh-CN" altLang="en-US" b="1"/>
          </a:p>
        </p:txBody>
      </p:sp>
      <p:sp>
        <p:nvSpPr>
          <p:cNvPr id="22" name="文本框 21"/>
          <p:cNvSpPr txBox="1"/>
          <p:nvPr/>
        </p:nvSpPr>
        <p:spPr>
          <a:xfrm>
            <a:off x="4886960" y="3680460"/>
            <a:ext cx="36753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/>
              <a:t>第</a:t>
            </a:r>
            <a:r>
              <a:rPr lang="zh-CN" altLang="en-US" b="1"/>
              <a:t>三天</a:t>
            </a:r>
            <a:r>
              <a:rPr lang="en-US" altLang="zh-CN" b="1"/>
              <a:t> </a:t>
            </a:r>
            <a:r>
              <a:rPr lang="zh-CN" altLang="en-US" b="1"/>
              <a:t>：</a:t>
            </a:r>
            <a:r>
              <a:rPr lang="en-US" altLang="zh-CN" b="1" u="sng"/>
              <a:t>                                       </a:t>
            </a:r>
            <a:endParaRPr lang="en-US" altLang="zh-CN" b="1" u="sng"/>
          </a:p>
          <a:p>
            <a:r>
              <a:rPr lang="en-US" altLang="zh-CN" b="1"/>
              <a:t>                </a:t>
            </a:r>
            <a:r>
              <a:rPr lang="en-US" altLang="zh-CN" b="1" u="sng"/>
              <a:t>                                       </a:t>
            </a:r>
            <a:endParaRPr lang="en-US" altLang="zh-CN" b="1" u="sng"/>
          </a:p>
        </p:txBody>
      </p:sp>
      <p:sp>
        <p:nvSpPr>
          <p:cNvPr id="25" name="文本框 24"/>
          <p:cNvSpPr txBox="1"/>
          <p:nvPr/>
        </p:nvSpPr>
        <p:spPr>
          <a:xfrm>
            <a:off x="4886960" y="4274820"/>
            <a:ext cx="363982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/>
              <a:t>第</a:t>
            </a:r>
            <a:r>
              <a:rPr lang="zh-CN" altLang="en-US" b="1"/>
              <a:t>五天</a:t>
            </a:r>
            <a:r>
              <a:rPr lang="en-US" altLang="zh-CN" b="1"/>
              <a:t> </a:t>
            </a:r>
            <a:r>
              <a:rPr lang="zh-CN" altLang="en-US" b="1"/>
              <a:t>：</a:t>
            </a:r>
            <a:r>
              <a:rPr lang="en-US" altLang="zh-CN" b="1" u="sng"/>
              <a:t>                                       </a:t>
            </a:r>
            <a:endParaRPr lang="en-US" altLang="zh-CN" b="1" u="sng"/>
          </a:p>
          <a:p>
            <a:r>
              <a:rPr lang="en-US" altLang="zh-CN" b="1"/>
              <a:t>               </a:t>
            </a:r>
            <a:r>
              <a:rPr lang="en-US" altLang="zh-CN" b="1" u="sng"/>
              <a:t>                                       </a:t>
            </a:r>
            <a:endParaRPr lang="en-US" altLang="zh-CN" b="1" u="sn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2" grpId="0"/>
      <p:bldP spid="13" grpId="0"/>
      <p:bldP spid="21" grpId="0"/>
      <p:bldP spid="22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7" name="Picture 6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917575" y="1311910"/>
            <a:ext cx="7520305" cy="2030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81522" y="1806884"/>
            <a:ext cx="7772117" cy="1102685"/>
          </a:xfrm>
        </p:spPr>
        <p:txBody>
          <a:bodyPr/>
          <a:p>
            <a:r>
              <a:rPr lang="zh-CN" altLang="en-US" b="1"/>
              <a:t>回顾解决问题的过程，</a:t>
            </a:r>
            <a:br>
              <a:rPr lang="zh-CN" altLang="en-US" b="1"/>
            </a:br>
            <a:r>
              <a:rPr lang="zh-CN" altLang="en-US" b="1"/>
              <a:t>你有什么体会？</a:t>
            </a:r>
            <a:endParaRPr lang="zh-CN" altLang="en-US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-18415" y="141605"/>
            <a:ext cx="8285480" cy="1102995"/>
          </a:xfrm>
        </p:spPr>
        <p:txBody>
          <a:bodyPr/>
          <a:p>
            <a:r>
              <a:rPr lang="en-US" altLang="zh-CN" sz="2800" b="1"/>
              <a:t>2</a:t>
            </a:r>
            <a:r>
              <a:rPr lang="zh-CN" altLang="en-US" sz="2800" b="1"/>
              <a:t>、根据已知条件提出不同问题，并说说怎样解答。</a:t>
            </a:r>
            <a:endParaRPr lang="zh-CN" altLang="en-US" sz="2800" b="1"/>
          </a:p>
        </p:txBody>
      </p:sp>
      <p:pic>
        <p:nvPicPr>
          <p:cNvPr id="9219" name="Picture 3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9196"/>
          <a:stretch>
            <a:fillRect/>
          </a:stretch>
        </p:blipFill>
        <p:spPr>
          <a:xfrm>
            <a:off x="161925" y="1176655"/>
            <a:ext cx="4272915" cy="173164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0351"/>
          <a:stretch>
            <a:fillRect/>
          </a:stretch>
        </p:blipFill>
        <p:spPr>
          <a:xfrm>
            <a:off x="4524375" y="1148715"/>
            <a:ext cx="4175760" cy="17316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TextBox 1"/>
          <p:cNvSpPr txBox="1"/>
          <p:nvPr/>
        </p:nvSpPr>
        <p:spPr>
          <a:xfrm>
            <a:off x="341630" y="2908300"/>
            <a:ext cx="835818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一个苹果重多少克？一个橙子重多少</a:t>
            </a:r>
            <a:r>
              <a:rPr lang="zh-CN" altLang="en-US" sz="2800" b="1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克？</a:t>
            </a:r>
            <a:endParaRPr lang="zh-CN" altLang="en-US" sz="2800" b="1" dirty="0">
              <a:solidFill>
                <a:srgbClr val="0000FF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1972787" y="3336925"/>
            <a:ext cx="509587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苹果：</a:t>
            </a:r>
            <a:r>
              <a:rPr lang="en-US" altLang="zh-CN"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400÷4</a:t>
            </a:r>
            <a:r>
              <a:rPr lang="zh-CN" altLang="en-US"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＝</a:t>
            </a:r>
            <a:r>
              <a:rPr lang="en-US" altLang="zh-CN" sz="32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100</a:t>
            </a:r>
            <a:r>
              <a:rPr lang="zh-CN" altLang="en-US" sz="32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（克）</a:t>
            </a:r>
            <a:endParaRPr lang="zh-CN" altLang="en-US" sz="3200" b="1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1811814" y="3876675"/>
            <a:ext cx="541782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橙子：</a:t>
            </a:r>
            <a:r>
              <a:rPr lang="en-US" altLang="zh-CN"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100</a:t>
            </a:r>
            <a:r>
              <a:rPr lang="zh-CN" altLang="en-US"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＋</a:t>
            </a:r>
            <a:r>
              <a:rPr lang="en-US" altLang="zh-CN"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20</a:t>
            </a:r>
            <a:r>
              <a:rPr lang="zh-CN" altLang="en-US"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＝</a:t>
            </a:r>
            <a:r>
              <a:rPr lang="en-US" altLang="zh-CN"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120</a:t>
            </a:r>
            <a:r>
              <a:rPr lang="zh-CN" altLang="en-US" sz="3200" b="1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（克）</a:t>
            </a:r>
            <a:endParaRPr lang="zh-CN" altLang="en-US" sz="3200" b="1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1123474" y="4434205"/>
            <a:ext cx="679450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答：一个苹果重</a:t>
            </a:r>
            <a:r>
              <a:rPr lang="en-US" altLang="zh-CN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100</a:t>
            </a: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克，一个橙子重</a:t>
            </a:r>
            <a:r>
              <a:rPr lang="en-US" altLang="zh-CN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120</a:t>
            </a:r>
            <a:r>
              <a:rPr lang="zh-CN" altLang="en-US" sz="28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克。</a:t>
            </a:r>
            <a:endParaRPr lang="zh-CN" altLang="en-US" sz="28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3042285" y="1657350"/>
            <a:ext cx="725805" cy="337185"/>
            <a:chOff x="5074" y="3655"/>
            <a:chExt cx="1143" cy="531"/>
          </a:xfrm>
        </p:grpSpPr>
        <p:sp>
          <p:nvSpPr>
            <p:cNvPr id="6" name="矩形 5"/>
            <p:cNvSpPr/>
            <p:nvPr/>
          </p:nvSpPr>
          <p:spPr>
            <a:xfrm>
              <a:off x="5159" y="3699"/>
              <a:ext cx="816" cy="4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5074" y="3655"/>
              <a:ext cx="1143" cy="5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1600" b="1"/>
                <a:t>400</a:t>
              </a:r>
              <a:r>
                <a:rPr lang="zh-CN" altLang="en-US" sz="1600" b="1"/>
                <a:t>克</a:t>
              </a:r>
              <a:endParaRPr lang="zh-CN" altLang="en-US" sz="1600" b="1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8127365" y="1806575"/>
            <a:ext cx="438785" cy="245110"/>
            <a:chOff x="12884" y="3913"/>
            <a:chExt cx="691" cy="386"/>
          </a:xfrm>
        </p:grpSpPr>
        <p:sp>
          <p:nvSpPr>
            <p:cNvPr id="16" name="矩形 15"/>
            <p:cNvSpPr/>
            <p:nvPr/>
          </p:nvSpPr>
          <p:spPr>
            <a:xfrm>
              <a:off x="13091" y="4040"/>
              <a:ext cx="277" cy="1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12884" y="3913"/>
              <a:ext cx="691" cy="3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en-US" altLang="zh-CN" sz="1000" b="1"/>
                <a:t>20</a:t>
              </a:r>
              <a:r>
                <a:rPr lang="zh-CN" altLang="en-US" sz="1000" b="1"/>
                <a:t>克</a:t>
              </a:r>
              <a:endParaRPr lang="zh-CN" altLang="en-US" sz="1000" b="1"/>
            </a:p>
          </p:txBody>
        </p:sp>
      </p:grpSp>
      <p:sp>
        <p:nvSpPr>
          <p:cNvPr id="10247" name="TextBox 1"/>
          <p:cNvSpPr txBox="1"/>
          <p:nvPr/>
        </p:nvSpPr>
        <p:spPr>
          <a:xfrm>
            <a:off x="-108585" y="1041400"/>
            <a:ext cx="105410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（</a:t>
            </a:r>
            <a:r>
              <a:rPr 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）</a:t>
            </a:r>
            <a:endParaRPr lang="zh-CN" altLang="en-US" sz="24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366395"/>
            <a:ext cx="8285480" cy="1102995"/>
          </a:xfrm>
        </p:spPr>
        <p:txBody>
          <a:bodyPr/>
          <a:p>
            <a:r>
              <a:rPr lang="en-US" altLang="zh-CN" sz="2800" b="1"/>
              <a:t>2</a:t>
            </a:r>
            <a:r>
              <a:rPr lang="zh-CN" altLang="en-US" sz="2800" b="1"/>
              <a:t>、根据已知条件提出不同问题，并说说怎样解答。</a:t>
            </a:r>
            <a:endParaRPr lang="zh-CN" altLang="en-US" sz="2800" b="1"/>
          </a:p>
        </p:txBody>
      </p:sp>
      <p:grpSp>
        <p:nvGrpSpPr>
          <p:cNvPr id="7" name="组合 6"/>
          <p:cNvGrpSpPr/>
          <p:nvPr/>
        </p:nvGrpSpPr>
        <p:grpSpPr>
          <a:xfrm>
            <a:off x="251460" y="1221740"/>
            <a:ext cx="1925955" cy="523240"/>
            <a:chOff x="396" y="1924"/>
            <a:chExt cx="4039" cy="907"/>
          </a:xfrm>
        </p:grpSpPr>
        <p:sp>
          <p:nvSpPr>
            <p:cNvPr id="10247" name="TextBox 1"/>
            <p:cNvSpPr txBox="1"/>
            <p:nvPr/>
          </p:nvSpPr>
          <p:spPr>
            <a:xfrm>
              <a:off x="396" y="1997"/>
              <a:ext cx="4039" cy="79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r>
                <a:rPr lang="zh-CN" altLang="en-US" sz="24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买了</a:t>
              </a:r>
              <a:r>
                <a:rPr lang="en-US" altLang="zh-CN" sz="24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3</a:t>
              </a:r>
              <a:r>
                <a:rPr lang="zh-CN" altLang="en-US" sz="24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盒钢笔</a:t>
              </a:r>
              <a:endPara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467" y="1924"/>
              <a:ext cx="3732" cy="907"/>
            </a:xfrm>
            <a:prstGeom prst="rect">
              <a:avLst/>
            </a:prstGeom>
            <a:noFill/>
            <a:ln>
              <a:solidFill>
                <a:srgbClr val="0033CC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251460" y="2185670"/>
            <a:ext cx="2360295" cy="460329"/>
            <a:chOff x="396" y="3129"/>
            <a:chExt cx="4708" cy="1085"/>
          </a:xfrm>
        </p:grpSpPr>
        <p:sp>
          <p:nvSpPr>
            <p:cNvPr id="3" name="TextBox 1"/>
            <p:cNvSpPr txBox="1"/>
            <p:nvPr/>
          </p:nvSpPr>
          <p:spPr>
            <a:xfrm>
              <a:off x="396" y="3129"/>
              <a:ext cx="4708" cy="108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r>
                <a:rPr lang="zh-CN" altLang="en-US" sz="24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钢笔每盒</a:t>
              </a:r>
              <a:r>
                <a:rPr lang="en-US" altLang="zh-CN" sz="24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10</a:t>
              </a:r>
              <a:r>
                <a:rPr lang="zh-CN" altLang="en-US" sz="24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支</a:t>
              </a:r>
              <a:endPara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467" y="3129"/>
              <a:ext cx="3881" cy="907"/>
            </a:xfrm>
            <a:prstGeom prst="rect">
              <a:avLst/>
            </a:prstGeom>
            <a:noFill/>
            <a:ln>
              <a:solidFill>
                <a:srgbClr val="0033CC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26670" y="3032125"/>
            <a:ext cx="4842510" cy="499574"/>
            <a:chOff x="42" y="4971"/>
            <a:chExt cx="10067" cy="909"/>
          </a:xfrm>
        </p:grpSpPr>
        <p:sp>
          <p:nvSpPr>
            <p:cNvPr id="4" name="TextBox 1"/>
            <p:cNvSpPr txBox="1"/>
            <p:nvPr/>
          </p:nvSpPr>
          <p:spPr>
            <a:xfrm>
              <a:off x="42" y="5042"/>
              <a:ext cx="10067" cy="83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r>
                <a:rPr lang="en-US" altLang="zh-CN" sz="24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 </a:t>
              </a:r>
              <a:r>
                <a:rPr lang="zh-CN" altLang="en-US" sz="24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买的圆珠笔比钢笔多</a:t>
              </a:r>
              <a:r>
                <a:rPr lang="en-US" altLang="zh-CN" sz="24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18</a:t>
              </a:r>
              <a:r>
                <a:rPr lang="zh-CN" altLang="en-US" sz="24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支</a:t>
              </a:r>
              <a:endPara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467" y="4971"/>
              <a:ext cx="7155" cy="907"/>
            </a:xfrm>
            <a:prstGeom prst="rect">
              <a:avLst/>
            </a:prstGeom>
            <a:noFill/>
            <a:ln>
              <a:solidFill>
                <a:srgbClr val="0033CC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11" name="右大括号 10"/>
          <p:cNvSpPr/>
          <p:nvPr/>
        </p:nvSpPr>
        <p:spPr>
          <a:xfrm>
            <a:off x="2258695" y="1446530"/>
            <a:ext cx="270510" cy="899795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19" name="组合 18"/>
          <p:cNvGrpSpPr/>
          <p:nvPr/>
        </p:nvGrpSpPr>
        <p:grpSpPr>
          <a:xfrm>
            <a:off x="2555240" y="1481455"/>
            <a:ext cx="1407160" cy="829310"/>
            <a:chOff x="4365" y="2390"/>
            <a:chExt cx="2216" cy="1306"/>
          </a:xfrm>
        </p:grpSpPr>
        <p:sp>
          <p:nvSpPr>
            <p:cNvPr id="12" name="矩形 11"/>
            <p:cNvSpPr/>
            <p:nvPr/>
          </p:nvSpPr>
          <p:spPr>
            <a:xfrm>
              <a:off x="4395" y="2401"/>
              <a:ext cx="1835" cy="1292"/>
            </a:xfrm>
            <a:prstGeom prst="rect">
              <a:avLst/>
            </a:prstGeom>
            <a:noFill/>
            <a:ln>
              <a:solidFill>
                <a:srgbClr val="0033CC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3" name="TextBox 1"/>
            <p:cNvSpPr txBox="1"/>
            <p:nvPr/>
          </p:nvSpPr>
          <p:spPr>
            <a:xfrm>
              <a:off x="4365" y="2390"/>
              <a:ext cx="2216" cy="130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r>
                <a:rPr lang="zh-CN" altLang="en-US" sz="24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钢笔有</a:t>
              </a:r>
              <a:endPara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r>
                <a:rPr lang="zh-CN" altLang="en-US" sz="24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多少支？</a:t>
              </a:r>
              <a:endPara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sp>
        <p:nvSpPr>
          <p:cNvPr id="15" name="右大括号 14"/>
          <p:cNvSpPr/>
          <p:nvPr/>
        </p:nvSpPr>
        <p:spPr>
          <a:xfrm>
            <a:off x="3784600" y="1936115"/>
            <a:ext cx="270510" cy="1271270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16" name="组合 15"/>
          <p:cNvGrpSpPr/>
          <p:nvPr/>
        </p:nvGrpSpPr>
        <p:grpSpPr>
          <a:xfrm>
            <a:off x="4061460" y="2156460"/>
            <a:ext cx="1433195" cy="829945"/>
            <a:chOff x="2440" y="2320"/>
            <a:chExt cx="2257" cy="1307"/>
          </a:xfrm>
        </p:grpSpPr>
        <p:sp>
          <p:nvSpPr>
            <p:cNvPr id="17" name="矩形 16"/>
            <p:cNvSpPr/>
            <p:nvPr/>
          </p:nvSpPr>
          <p:spPr>
            <a:xfrm>
              <a:off x="2501" y="2336"/>
              <a:ext cx="2033" cy="1242"/>
            </a:xfrm>
            <a:prstGeom prst="rect">
              <a:avLst/>
            </a:prstGeom>
            <a:noFill/>
            <a:ln>
              <a:solidFill>
                <a:srgbClr val="0033CC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8" name="TextBox 1"/>
            <p:cNvSpPr txBox="1"/>
            <p:nvPr/>
          </p:nvSpPr>
          <p:spPr>
            <a:xfrm>
              <a:off x="2440" y="2320"/>
              <a:ext cx="2257" cy="130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r>
                <a:rPr lang="zh-CN" altLang="en-US" sz="24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圆珠笔有</a:t>
              </a:r>
              <a:endPara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  <a:p>
              <a:r>
                <a:rPr lang="zh-CN" altLang="en-US" sz="24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多少支？</a:t>
              </a:r>
              <a:endPara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sp>
        <p:nvSpPr>
          <p:cNvPr id="20" name="右大括号 19"/>
          <p:cNvSpPr/>
          <p:nvPr/>
        </p:nvSpPr>
        <p:spPr>
          <a:xfrm>
            <a:off x="5472430" y="1744980"/>
            <a:ext cx="270510" cy="899160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21" name="组合 20"/>
          <p:cNvGrpSpPr/>
          <p:nvPr/>
        </p:nvGrpSpPr>
        <p:grpSpPr>
          <a:xfrm>
            <a:off x="5877560" y="1779905"/>
            <a:ext cx="1771650" cy="829945"/>
            <a:chOff x="2440" y="2320"/>
            <a:chExt cx="2790" cy="1307"/>
          </a:xfrm>
        </p:grpSpPr>
        <p:sp>
          <p:nvSpPr>
            <p:cNvPr id="22" name="矩形 21"/>
            <p:cNvSpPr/>
            <p:nvPr/>
          </p:nvSpPr>
          <p:spPr>
            <a:xfrm>
              <a:off x="2501" y="2336"/>
              <a:ext cx="2564" cy="1242"/>
            </a:xfrm>
            <a:prstGeom prst="rect">
              <a:avLst/>
            </a:prstGeom>
            <a:noFill/>
            <a:ln>
              <a:solidFill>
                <a:srgbClr val="0033CC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3" name="TextBox 1"/>
            <p:cNvSpPr txBox="1"/>
            <p:nvPr/>
          </p:nvSpPr>
          <p:spPr>
            <a:xfrm>
              <a:off x="2440" y="2320"/>
              <a:ext cx="2790" cy="130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r>
                <a:rPr lang="zh-CN" altLang="en-US" sz="24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两种笔</a:t>
              </a:r>
              <a:r>
                <a:rPr lang="zh-CN" altLang="en-US" sz="2400" b="1" dirty="0">
                  <a:latin typeface="华文楷体" panose="02010600040101010101" pitchFamily="2" charset="-122"/>
                  <a:ea typeface="华文楷体" panose="02010600040101010101" pitchFamily="2" charset="-122"/>
                </a:rPr>
                <a:t>一共有多少支？</a:t>
              </a:r>
              <a:endParaRPr lang="zh-CN" altLang="en-US" sz="2400" b="1" dirty="0"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2520315" y="2348230"/>
            <a:ext cx="133159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solidFill>
                  <a:srgbClr val="FF0000"/>
                </a:solidFill>
              </a:rPr>
              <a:t>3</a:t>
            </a:r>
            <a:r>
              <a:rPr lang="zh-CN" altLang="en-US" sz="1400">
                <a:solidFill>
                  <a:srgbClr val="FF0000"/>
                </a:solidFill>
              </a:rPr>
              <a:t>×</a:t>
            </a:r>
            <a:r>
              <a:rPr lang="en-US" altLang="zh-CN" sz="1400">
                <a:solidFill>
                  <a:srgbClr val="FF0000"/>
                </a:solidFill>
              </a:rPr>
              <a:t>10=30</a:t>
            </a:r>
            <a:r>
              <a:rPr lang="zh-CN" altLang="en-US" sz="1400">
                <a:solidFill>
                  <a:srgbClr val="FF0000"/>
                </a:solidFill>
              </a:rPr>
              <a:t>（支）</a:t>
            </a:r>
            <a:endParaRPr lang="zh-CN" altLang="en-US" sz="1400">
              <a:solidFill>
                <a:srgbClr val="FF0000"/>
              </a:solidFill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4100195" y="2976880"/>
            <a:ext cx="14643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400">
                <a:solidFill>
                  <a:srgbClr val="FF0000"/>
                </a:solidFill>
              </a:rPr>
              <a:t>30+18</a:t>
            </a:r>
            <a:r>
              <a:rPr lang="en-US" altLang="zh-CN" sz="1400">
                <a:solidFill>
                  <a:srgbClr val="FF0000"/>
                </a:solidFill>
              </a:rPr>
              <a:t>=48</a:t>
            </a:r>
            <a:r>
              <a:rPr lang="zh-CN" altLang="en-US" sz="1400">
                <a:solidFill>
                  <a:srgbClr val="FF0000"/>
                </a:solidFill>
              </a:rPr>
              <a:t>（支）</a:t>
            </a:r>
            <a:endParaRPr lang="zh-CN" altLang="en-US" sz="1400">
              <a:solidFill>
                <a:srgbClr val="FF0000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5967095" y="2609850"/>
            <a:ext cx="146431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1400">
                <a:solidFill>
                  <a:srgbClr val="FF0000"/>
                </a:solidFill>
              </a:rPr>
              <a:t>30+48</a:t>
            </a:r>
            <a:r>
              <a:rPr lang="en-US" altLang="zh-CN" sz="1400">
                <a:solidFill>
                  <a:srgbClr val="FF0000"/>
                </a:solidFill>
              </a:rPr>
              <a:t>=78</a:t>
            </a:r>
            <a:r>
              <a:rPr lang="zh-CN" altLang="en-US" sz="1400">
                <a:solidFill>
                  <a:srgbClr val="FF0000"/>
                </a:solidFill>
              </a:rPr>
              <a:t>（支）</a:t>
            </a:r>
            <a:endParaRPr lang="zh-CN" altLang="en-US" sz="1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5" grpId="0" animBg="1"/>
      <p:bldP spid="15" grpId="1" animBg="1"/>
      <p:bldP spid="20" grpId="0" animBg="1"/>
      <p:bldP spid="20" grpId="1" animBg="1"/>
      <p:bldP spid="14" grpId="0"/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extBox 1"/>
          <p:cNvSpPr txBox="1"/>
          <p:nvPr/>
        </p:nvSpPr>
        <p:spPr>
          <a:xfrm>
            <a:off x="426720" y="737553"/>
            <a:ext cx="8358188" cy="156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r>
              <a:rPr lang="zh-CN" altLang="en-US"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、一个皮球从</a:t>
            </a:r>
            <a:r>
              <a:rPr lang="en-US" altLang="zh-CN"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16</a:t>
            </a:r>
            <a:r>
              <a:rPr lang="zh-CN" altLang="en-US"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米的高处落下，如果每次弹起的高度总是它下落高度的一半，第</a:t>
            </a:r>
            <a:r>
              <a:rPr lang="en-US" altLang="zh-CN"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r>
              <a:rPr lang="zh-CN" altLang="en-US"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次弹起多少米？第</a:t>
            </a:r>
            <a:r>
              <a:rPr lang="en-US" altLang="zh-CN"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4</a:t>
            </a:r>
            <a:r>
              <a:rPr lang="zh-CN" altLang="en-US" sz="32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次呢？（算一算，填一填）</a:t>
            </a:r>
            <a:endParaRPr lang="zh-CN" altLang="en-US" sz="32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pic>
        <p:nvPicPr>
          <p:cNvPr id="11267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1310" y="2661603"/>
            <a:ext cx="8501063" cy="1222375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13" name="直接连接符 12"/>
          <p:cNvCxnSpPr/>
          <p:nvPr/>
        </p:nvCxnSpPr>
        <p:spPr>
          <a:xfrm>
            <a:off x="521970" y="1716405"/>
            <a:ext cx="580517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7317740" y="1266190"/>
            <a:ext cx="116967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"/>
          <p:cNvSpPr txBox="1"/>
          <p:nvPr/>
        </p:nvSpPr>
        <p:spPr>
          <a:xfrm>
            <a:off x="2305685" y="3300095"/>
            <a:ext cx="1000125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US" altLang="zh-CN" sz="3200" b="1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8</a:t>
            </a:r>
            <a:endParaRPr lang="zh-CN" altLang="en-US" sz="3200" b="1" dirty="0">
              <a:solidFill>
                <a:srgbClr val="0000FF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0" name="TextBox 1"/>
          <p:cNvSpPr txBox="1"/>
          <p:nvPr/>
        </p:nvSpPr>
        <p:spPr>
          <a:xfrm>
            <a:off x="3948748" y="3300095"/>
            <a:ext cx="1000125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US" altLang="zh-CN" sz="3200" b="1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4</a:t>
            </a:r>
            <a:endParaRPr lang="zh-CN" altLang="en-US" sz="3200" b="1" dirty="0">
              <a:solidFill>
                <a:srgbClr val="0000FF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1" name="TextBox 1"/>
          <p:cNvSpPr txBox="1"/>
          <p:nvPr/>
        </p:nvSpPr>
        <p:spPr>
          <a:xfrm>
            <a:off x="5663248" y="3300095"/>
            <a:ext cx="1000125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US" altLang="zh-CN" sz="3200" b="1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endParaRPr lang="zh-CN" altLang="en-US" sz="3200" b="1" dirty="0">
              <a:solidFill>
                <a:srgbClr val="0000FF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7306310" y="3300095"/>
            <a:ext cx="1000125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US" altLang="zh-CN" sz="3200" b="1" dirty="0">
                <a:solidFill>
                  <a:srgbClr val="0000F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endParaRPr lang="zh-CN" altLang="en-US" sz="3200" b="1" dirty="0">
              <a:solidFill>
                <a:srgbClr val="0000FF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91987" y="816919"/>
            <a:ext cx="7772117" cy="1102685"/>
          </a:xfrm>
        </p:spPr>
        <p:txBody>
          <a:bodyPr/>
          <a:p>
            <a:r>
              <a:rPr lang="zh-CN" altLang="en-US"/>
              <a:t>白地砖有</a:t>
            </a:r>
            <a:r>
              <a:rPr lang="en-US" altLang="zh-CN"/>
              <a:t>8</a:t>
            </a:r>
            <a:r>
              <a:rPr lang="zh-CN" altLang="en-US"/>
              <a:t>行；</a:t>
            </a:r>
            <a:endParaRPr lang="zh-CN" altLang="en-US"/>
          </a:p>
        </p:txBody>
      </p:sp>
      <p:sp>
        <p:nvSpPr>
          <p:cNvPr id="11266" name="TextBox 1"/>
          <p:cNvSpPr txBox="1"/>
          <p:nvPr/>
        </p:nvSpPr>
        <p:spPr>
          <a:xfrm>
            <a:off x="386715" y="591820"/>
            <a:ext cx="78930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sz="3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4</a:t>
            </a:r>
            <a:r>
              <a:rPr lang="zh-CN" altLang="en-US" sz="3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、</a:t>
            </a:r>
            <a:endParaRPr lang="zh-CN" altLang="en-US" sz="36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" name="标题 1"/>
          <p:cNvSpPr>
            <a:spLocks noGrp="1"/>
          </p:cNvSpPr>
          <p:nvPr/>
        </p:nvSpPr>
        <p:spPr>
          <a:xfrm>
            <a:off x="791987" y="1717349"/>
            <a:ext cx="7772117" cy="11026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81628" tIns="40814" rIns="81628" bIns="40814" numCol="1" anchor="ctr" anchorCtr="0" compatLnSpc="1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08305"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815975"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224280"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632585"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/>
              <a:t>黑地砖每行</a:t>
            </a:r>
            <a:r>
              <a:rPr lang="en-US" altLang="zh-CN"/>
              <a:t>15</a:t>
            </a:r>
            <a:r>
              <a:rPr lang="zh-CN" altLang="en-US"/>
              <a:t>块；</a:t>
            </a:r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/>
        </p:nvSpPr>
        <p:spPr>
          <a:xfrm>
            <a:off x="791987" y="2617144"/>
            <a:ext cx="7772117" cy="11026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81628" tIns="40814" rIns="81628" bIns="40814" numCol="1" anchor="ctr" anchorCtr="0" compatLnSpc="1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08305"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815975"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224280"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632585"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/>
              <a:t>花地砖比白地砖少</a:t>
            </a:r>
            <a:r>
              <a:rPr lang="en-US" altLang="zh-CN"/>
              <a:t>70</a:t>
            </a:r>
            <a:r>
              <a:rPr lang="zh-CN" altLang="en-US"/>
              <a:t>块。</a:t>
            </a:r>
            <a:endParaRPr lang="zh-CN" altLang="en-US"/>
          </a:p>
        </p:txBody>
      </p:sp>
      <p:sp>
        <p:nvSpPr>
          <p:cNvPr id="6" name="标题 1"/>
          <p:cNvSpPr>
            <a:spLocks noGrp="1"/>
          </p:cNvSpPr>
          <p:nvPr/>
        </p:nvSpPr>
        <p:spPr>
          <a:xfrm>
            <a:off x="791987" y="3516939"/>
            <a:ext cx="7772117" cy="11026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81628" tIns="40814" rIns="81628" bIns="40814" numCol="1" anchor="ctr" anchorCtr="0" compatLnSpc="1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08305"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815975"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224280"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632585"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>
                <a:solidFill>
                  <a:srgbClr val="FF0000"/>
                </a:solidFill>
              </a:rPr>
              <a:t>你能提出什么数学问题？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2644775" y="2012950"/>
            <a:ext cx="577215" cy="59182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标题 1"/>
          <p:cNvSpPr>
            <a:spLocks noGrp="1"/>
          </p:cNvSpPr>
          <p:nvPr/>
        </p:nvSpPr>
        <p:spPr>
          <a:xfrm>
            <a:off x="2051685" y="2019935"/>
            <a:ext cx="862965" cy="11029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81628" tIns="40814" rIns="81628" bIns="40814" numCol="1" anchor="ctr" anchorCtr="0" compatLnSpc="1"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408305"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815975"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1224280"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1632585" algn="ctr" rtl="0" eaLnBrk="1" fontAlgn="base" hangingPunct="1">
              <a:spcBef>
                <a:spcPct val="0"/>
              </a:spcBef>
              <a:spcAft>
                <a:spcPct val="0"/>
              </a:spcAft>
              <a:defRPr sz="39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b="1">
                <a:solidFill>
                  <a:srgbClr val="FF0000"/>
                </a:solidFill>
              </a:rPr>
              <a:t>白</a:t>
            </a:r>
            <a:endParaRPr lang="zh-CN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8" grpId="0"/>
    </p:bldLst>
  </p:timing>
</p:sld>
</file>

<file path=ppt/tags/tag1.xml><?xml version="1.0" encoding="utf-8"?>
<p:tagLst xmlns:p="http://schemas.openxmlformats.org/presentationml/2006/main">
  <p:tag name="KSO_WM_UNIT_TABLE_BEAUTIFY" val="smartTable{bec8f8af-fd6e-44ad-84db-223fecc40f25}"/>
</p:tagLst>
</file>

<file path=ppt/tags/tag2.xml><?xml version="1.0" encoding="utf-8"?>
<p:tagLst xmlns:p="http://schemas.openxmlformats.org/presentationml/2006/main">
  <p:tag name="KSO_WPP_MARK_KEY" val="7073ee34-1cf6-4c1b-b2ca-218b2a7e1b2d"/>
  <p:tag name="COMMONDATA" val="eyJoZGlkIjoiMzU5NDgwMTQzNmIyY2E0NjhhZjRmYzY0YTk0NDgzODYifQ=="/>
</p:tagLst>
</file>

<file path=ppt/theme/theme1.xml><?xml version="1.0" encoding="utf-8"?>
<a:theme xmlns:a="http://schemas.openxmlformats.org/drawingml/2006/main" name="111">
  <a:themeElements>
    <a:clrScheme name="演示文稿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演示文稿1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演示文稿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文稿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文稿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文稿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文稿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演示文稿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文稿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文稿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文稿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文稿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文稿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演示文稿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111</Template>
  <TotalTime>0</TotalTime>
  <Words>1119</Words>
  <Application>WPS 演示</Application>
  <PresentationFormat>全屏显示(16:9)</PresentationFormat>
  <Paragraphs>123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</vt:lpstr>
      <vt:lpstr>宋体</vt:lpstr>
      <vt:lpstr>Wingdings</vt:lpstr>
      <vt:lpstr>华文楷体</vt:lpstr>
      <vt:lpstr>微软雅黑</vt:lpstr>
      <vt:lpstr>Arial Unicode MS</vt:lpstr>
      <vt:lpstr>Calibri</vt:lpstr>
      <vt:lpstr>111</vt:lpstr>
      <vt:lpstr>课前练习：</vt:lpstr>
      <vt:lpstr> </vt:lpstr>
      <vt:lpstr> </vt:lpstr>
      <vt:lpstr> </vt:lpstr>
      <vt:lpstr>回顾解决问题的过程， 你有什么体会？</vt:lpstr>
      <vt:lpstr>2、根据已知条件提出不同问题，并说说怎样解答。</vt:lpstr>
      <vt:lpstr>2、根据已知条件提出不同问题，并说说怎样解答。</vt:lpstr>
      <vt:lpstr>PowerPoint 演示文稿</vt:lpstr>
      <vt:lpstr>白地砖有8行；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一只木世虫</cp:lastModifiedBy>
  <cp:revision>146</cp:revision>
  <dcterms:created xsi:type="dcterms:W3CDTF">2022-10-22T13:33:00Z</dcterms:created>
  <dcterms:modified xsi:type="dcterms:W3CDTF">2022-10-23T01:40:35Z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E4FD3865EA113A99D6634D63AC13B15D</vt:lpwstr>
  </property>
  <property fmtid="{D5CDD505-2E9C-101B-9397-08002B2CF9AE}" pid="3" name="KSOProductBuildVer">
    <vt:lpwstr>2052-11.1.0.12598</vt:lpwstr>
  </property>
</Properties>
</file>