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1307" r:id="rId4"/>
    <p:sldId id="269" r:id="rId6"/>
    <p:sldId id="1276" r:id="rId7"/>
    <p:sldId id="1280" r:id="rId8"/>
    <p:sldId id="279" r:id="rId9"/>
    <p:sldId id="1304" r:id="rId10"/>
    <p:sldId id="258" r:id="rId11"/>
    <p:sldId id="1277" r:id="rId12"/>
    <p:sldId id="297" r:id="rId13"/>
    <p:sldId id="271" r:id="rId14"/>
    <p:sldId id="282" r:id="rId15"/>
    <p:sldId id="1278" r:id="rId16"/>
    <p:sldId id="260" r:id="rId17"/>
    <p:sldId id="1305" r:id="rId18"/>
    <p:sldId id="369" r:id="rId19"/>
    <p:sldId id="1281" r:id="rId20"/>
    <p:sldId id="1306" r:id="rId21"/>
    <p:sldId id="1326" r:id="rId22"/>
    <p:sldId id="270" r:id="rId23"/>
    <p:sldId id="1327" r:id="rId24"/>
  </p:sldIdLst>
  <p:sldSz cx="9144000" cy="6858000" type="screen4x3"/>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2E9"/>
    <a:srgbClr val="E0EEFF"/>
    <a:srgbClr val="502986"/>
    <a:srgbClr val="F5F3F8"/>
    <a:srgbClr val="FFF2CC"/>
    <a:srgbClr val="CDB786"/>
    <a:srgbClr val="D74441"/>
    <a:srgbClr val="FF0000"/>
    <a:srgbClr val="FE0104"/>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92" autoAdjust="0"/>
    <p:restoredTop sz="94052" autoAdjust="0"/>
  </p:normalViewPr>
  <p:slideViewPr>
    <p:cSldViewPr>
      <p:cViewPr varScale="1">
        <p:scale>
          <a:sx n="66" d="100"/>
          <a:sy n="66" d="100"/>
        </p:scale>
        <p:origin x="-648" y="-102"/>
      </p:cViewPr>
      <p:guideLst>
        <p:guide orient="horz" pos="2163"/>
        <p:guide pos="285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BCDBCA1-3279-4AC0-9FEC-232B0B4FD044}" type="doc">
      <dgm:prSet loTypeId="urn:microsoft.com/office/officeart/2005/8/layout/radial1#1" loCatId="relationship" qsTypeId="urn:microsoft.com/office/officeart/2005/8/quickstyle/3d1#1" qsCatId="3D" csTypeId="urn:microsoft.com/office/officeart/2005/8/colors/colorful3#1" csCatId="colorful" phldr="1"/>
      <dgm:spPr/>
      <dgm:t>
        <a:bodyPr/>
        <a:lstStyle/>
        <a:p>
          <a:endParaRPr lang="zh-CN" altLang="en-US"/>
        </a:p>
      </dgm:t>
    </dgm:pt>
    <dgm:pt modelId="{3FEA0F92-95EB-49F8-9BA2-553464FE3129}">
      <dgm:prSet phldrT="[文本]" custT="1"/>
      <dgm:spPr/>
      <dgm:t>
        <a:bodyPr/>
        <a:lstStyle/>
        <a:p>
          <a:r>
            <a:rPr lang="zh-CN" altLang="en-US" sz="4000" b="1" kern="1200" dirty="0">
              <a:latin typeface="黑体" panose="02010609060101010101" pitchFamily="49" charset="-122"/>
              <a:ea typeface="黑体" panose="02010609060101010101" pitchFamily="49" charset="-122"/>
            </a:rPr>
            <a:t>厉行</a:t>
          </a:r>
          <a:endParaRPr lang="en-US" altLang="zh-CN" sz="4000" b="1" kern="1200" dirty="0">
            <a:latin typeface="黑体" panose="02010609060101010101" pitchFamily="49" charset="-122"/>
            <a:ea typeface="黑体" panose="02010609060101010101" pitchFamily="49" charset="-122"/>
          </a:endParaRPr>
        </a:p>
        <a:p>
          <a:r>
            <a:rPr lang="zh-CN" altLang="en-US" sz="4000" b="1" kern="1200" smtClean="0">
              <a:latin typeface="黑体" panose="02010609060101010101" pitchFamily="49" charset="-122"/>
              <a:ea typeface="黑体" panose="02010609060101010101" pitchFamily="49" charset="-122"/>
            </a:rPr>
            <a:t>法</a:t>
          </a:r>
          <a:r>
            <a:rPr lang="zh-CN" altLang="en-US" sz="4000" b="1" kern="1200" smtClean="0">
              <a:solidFill>
                <a:prstClr val="white"/>
              </a:solidFill>
              <a:latin typeface="黑体" panose="02010609060101010101" pitchFamily="49" charset="-122"/>
              <a:ea typeface="黑体" panose="02010609060101010101" pitchFamily="49" charset="-122"/>
              <a:cs typeface="+mn-cs"/>
            </a:rPr>
            <a:t>治</a:t>
          </a:r>
          <a:endParaRPr lang="zh-CN" altLang="en-US" sz="4000" b="1" kern="1200" dirty="0">
            <a:solidFill>
              <a:prstClr val="white"/>
            </a:solidFill>
            <a:latin typeface="黑体" panose="02010609060101010101" pitchFamily="49" charset="-122"/>
            <a:ea typeface="黑体" panose="02010609060101010101" pitchFamily="49" charset="-122"/>
            <a:cs typeface="+mn-cs"/>
          </a:endParaRPr>
        </a:p>
      </dgm:t>
    </dgm:pt>
    <dgm:pt modelId="{5D9712D6-ECFA-4D68-B0BB-4F1AA5B2DE9C}" cxnId="{4C1070B1-1A28-49F4-861D-73CBC4891C9F}" type="parTrans">
      <dgm:prSet/>
      <dgm:spPr/>
      <dgm:t>
        <a:bodyPr/>
        <a:lstStyle/>
        <a:p>
          <a:endParaRPr lang="zh-CN" altLang="en-US"/>
        </a:p>
      </dgm:t>
    </dgm:pt>
    <dgm:pt modelId="{BA5EA680-5F12-4B59-ABA0-A9EC0BF4EED8}" cxnId="{4C1070B1-1A28-49F4-861D-73CBC4891C9F}" type="sibTrans">
      <dgm:prSet/>
      <dgm:spPr/>
      <dgm:t>
        <a:bodyPr/>
        <a:lstStyle/>
        <a:p>
          <a:endParaRPr lang="zh-CN" altLang="en-US"/>
        </a:p>
      </dgm:t>
    </dgm:pt>
    <dgm:pt modelId="{F61E9F1A-0DEE-48C9-B6C1-AAA9712162F5}">
      <dgm:prSet phldrT="[文本]" custT="1"/>
      <dgm:spPr/>
      <dgm:t>
        <a:bodyPr/>
        <a:lstStyle/>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科学</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立法</a:t>
          </a:r>
        </a:p>
      </dgm:t>
    </dgm:pt>
    <dgm:pt modelId="{54C8F883-2AC5-43D5-959F-C09C1AF3E244}" cxnId="{701AE20C-F17E-4B12-9B3A-B057843FD3E9}" type="parTrans">
      <dgm:prSet/>
      <dgm:spPr/>
      <dgm:t>
        <a:bodyPr/>
        <a:lstStyle/>
        <a:p>
          <a:endParaRPr lang="zh-CN" altLang="en-US"/>
        </a:p>
      </dgm:t>
    </dgm:pt>
    <dgm:pt modelId="{4DC590B7-C371-41AA-9A92-78E15F23982B}" cxnId="{701AE20C-F17E-4B12-9B3A-B057843FD3E9}" type="sibTrans">
      <dgm:prSet/>
      <dgm:spPr/>
      <dgm:t>
        <a:bodyPr/>
        <a:lstStyle/>
        <a:p>
          <a:endParaRPr lang="zh-CN" altLang="en-US"/>
        </a:p>
      </dgm:t>
    </dgm:pt>
    <dgm:pt modelId="{E49DF615-A4C9-4B09-BCAA-57FA93FA43C2}">
      <dgm:prSet phldrT="[文本]"/>
      <dgm:spPr/>
      <dgm:t>
        <a:bodyPr/>
        <a:lstStyle/>
        <a:p>
          <a:r>
            <a:rPr lang="zh-CN" altLang="en-US" b="1" dirty="0">
              <a:latin typeface="黑体" panose="02010609060101010101" pitchFamily="49" charset="-122"/>
              <a:ea typeface="黑体" panose="02010609060101010101" pitchFamily="49" charset="-122"/>
            </a:rPr>
            <a:t>全民</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守法</a:t>
          </a:r>
        </a:p>
      </dgm:t>
    </dgm:pt>
    <dgm:pt modelId="{986C8655-CE1C-45D0-B7B9-564A6C5BA334}" cxnId="{000F1EDF-075D-4C2E-98D1-AA6A3A7E5023}" type="parTrans">
      <dgm:prSet/>
      <dgm:spPr/>
      <dgm:t>
        <a:bodyPr/>
        <a:lstStyle/>
        <a:p>
          <a:endParaRPr lang="zh-CN" altLang="en-US"/>
        </a:p>
      </dgm:t>
    </dgm:pt>
    <dgm:pt modelId="{982B722F-8F99-4B65-A460-4E470CB2F89B}" cxnId="{000F1EDF-075D-4C2E-98D1-AA6A3A7E5023}" type="sibTrans">
      <dgm:prSet/>
      <dgm:spPr/>
      <dgm:t>
        <a:bodyPr/>
        <a:lstStyle/>
        <a:p>
          <a:endParaRPr lang="zh-CN" altLang="en-US"/>
        </a:p>
      </dgm:t>
    </dgm:pt>
    <dgm:pt modelId="{AA796640-D541-408C-BCF0-4EB881D45AFC}">
      <dgm:prSet phldrT="[文本]" custT="1"/>
      <dgm:spPr/>
      <dgm:t>
        <a:bodyPr/>
        <a:lstStyle/>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公正</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司法</a:t>
          </a:r>
        </a:p>
      </dgm:t>
    </dgm:pt>
    <dgm:pt modelId="{2D3DFAC3-F38B-4C56-B2D2-DBD1BA0C62FB}" cxnId="{8EF0ACA5-8643-4AF4-9001-BE2F8B96245B}" type="parTrans">
      <dgm:prSet/>
      <dgm:spPr/>
      <dgm:t>
        <a:bodyPr/>
        <a:lstStyle/>
        <a:p>
          <a:endParaRPr lang="zh-CN" altLang="en-US"/>
        </a:p>
      </dgm:t>
    </dgm:pt>
    <dgm:pt modelId="{9A9DAD08-7F71-41A2-AF1F-87DAEDE431F9}" cxnId="{8EF0ACA5-8643-4AF4-9001-BE2F8B96245B}" type="sibTrans">
      <dgm:prSet/>
      <dgm:spPr/>
      <dgm:t>
        <a:bodyPr/>
        <a:lstStyle/>
        <a:p>
          <a:endParaRPr lang="zh-CN" altLang="en-US"/>
        </a:p>
      </dgm:t>
    </dgm:pt>
    <dgm:pt modelId="{EF7109D1-471E-4F55-AC6F-91EB662F059A}">
      <dgm:prSet phldrT="[文本]" custT="1"/>
      <dgm:spPr/>
      <dgm:t>
        <a:bodyPr/>
        <a:lstStyle/>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严格</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执法</a:t>
          </a:r>
        </a:p>
      </dgm:t>
    </dgm:pt>
    <dgm:pt modelId="{E56B92DD-167A-4578-9CA9-AB2B81128FF2}" cxnId="{EFCBF5C9-DEEF-4D91-9ADC-971398CE723D}" type="parTrans">
      <dgm:prSet/>
      <dgm:spPr/>
      <dgm:t>
        <a:bodyPr/>
        <a:lstStyle/>
        <a:p>
          <a:endParaRPr lang="zh-CN" altLang="en-US"/>
        </a:p>
      </dgm:t>
    </dgm:pt>
    <dgm:pt modelId="{227DD8A0-8464-4E10-82E6-6CE1F5CB741A}" cxnId="{EFCBF5C9-DEEF-4D91-9ADC-971398CE723D}" type="sibTrans">
      <dgm:prSet/>
      <dgm:spPr/>
      <dgm:t>
        <a:bodyPr/>
        <a:lstStyle/>
        <a:p>
          <a:endParaRPr lang="zh-CN" altLang="en-US"/>
        </a:p>
      </dgm:t>
    </dgm:pt>
    <dgm:pt modelId="{A3839A51-8D36-41C3-B784-B93C919C2CA3}" type="pres">
      <dgm:prSet presAssocID="{6BCDBCA1-3279-4AC0-9FEC-232B0B4FD044}" presName="cycle" presStyleCnt="0">
        <dgm:presLayoutVars>
          <dgm:chMax val="1"/>
          <dgm:dir/>
          <dgm:animLvl val="ctr"/>
          <dgm:resizeHandles val="exact"/>
        </dgm:presLayoutVars>
      </dgm:prSet>
      <dgm:spPr/>
      <dgm:t>
        <a:bodyPr/>
        <a:lstStyle/>
        <a:p>
          <a:endParaRPr lang="zh-CN" altLang="en-US"/>
        </a:p>
      </dgm:t>
    </dgm:pt>
    <dgm:pt modelId="{16B4DFCC-9A51-483E-AC69-7167C9FB9FC9}" type="pres">
      <dgm:prSet presAssocID="{3FEA0F92-95EB-49F8-9BA2-553464FE3129}" presName="centerShape" presStyleLbl="node0" presStyleIdx="0" presStyleCnt="1" custScaleX="121086" custScaleY="113012" custLinFactNeighborX="-661" custLinFactNeighborY="-4484"/>
      <dgm:spPr/>
      <dgm:t>
        <a:bodyPr/>
        <a:lstStyle/>
        <a:p>
          <a:endParaRPr lang="zh-CN" altLang="en-US"/>
        </a:p>
      </dgm:t>
    </dgm:pt>
    <dgm:pt modelId="{04D253FF-8E37-4970-9B7F-0DAA4F768A21}" type="pres">
      <dgm:prSet presAssocID="{54C8F883-2AC5-43D5-959F-C09C1AF3E244}" presName="Name9" presStyleLbl="parChTrans1D2" presStyleIdx="0" presStyleCnt="4"/>
      <dgm:spPr/>
      <dgm:t>
        <a:bodyPr/>
        <a:lstStyle/>
        <a:p>
          <a:endParaRPr lang="zh-CN" altLang="en-US"/>
        </a:p>
      </dgm:t>
    </dgm:pt>
    <dgm:pt modelId="{EAFCF69E-89EB-4843-9AE2-B283FE3EDD59}" type="pres">
      <dgm:prSet presAssocID="{54C8F883-2AC5-43D5-959F-C09C1AF3E244}" presName="connTx" presStyleLbl="parChTrans1D2" presStyleIdx="0" presStyleCnt="4"/>
      <dgm:spPr/>
      <dgm:t>
        <a:bodyPr/>
        <a:lstStyle/>
        <a:p>
          <a:endParaRPr lang="zh-CN" altLang="en-US"/>
        </a:p>
      </dgm:t>
    </dgm:pt>
    <dgm:pt modelId="{7413FAE3-D60C-4409-A7A8-0925B0900C12}" type="pres">
      <dgm:prSet presAssocID="{F61E9F1A-0DEE-48C9-B6C1-AAA9712162F5}" presName="node" presStyleLbl="node1" presStyleIdx="0" presStyleCnt="4" custScaleX="118475" custScaleY="96337" custRadScaleRad="139280" custRadScaleInc="-153215">
        <dgm:presLayoutVars>
          <dgm:bulletEnabled val="1"/>
        </dgm:presLayoutVars>
      </dgm:prSet>
      <dgm:spPr/>
      <dgm:t>
        <a:bodyPr/>
        <a:lstStyle/>
        <a:p>
          <a:endParaRPr lang="zh-CN" altLang="en-US"/>
        </a:p>
      </dgm:t>
    </dgm:pt>
    <dgm:pt modelId="{67603FDE-787F-46B0-8621-DFB82E3ED04F}" type="pres">
      <dgm:prSet presAssocID="{986C8655-CE1C-45D0-B7B9-564A6C5BA334}" presName="Name9" presStyleLbl="parChTrans1D2" presStyleIdx="1" presStyleCnt="4"/>
      <dgm:spPr/>
      <dgm:t>
        <a:bodyPr/>
        <a:lstStyle/>
        <a:p>
          <a:endParaRPr lang="zh-CN" altLang="en-US"/>
        </a:p>
      </dgm:t>
    </dgm:pt>
    <dgm:pt modelId="{75AAC381-0F70-4DC1-84D1-D8E48DC6B93B}" type="pres">
      <dgm:prSet presAssocID="{986C8655-CE1C-45D0-B7B9-564A6C5BA334}" presName="connTx" presStyleLbl="parChTrans1D2" presStyleIdx="1" presStyleCnt="4"/>
      <dgm:spPr/>
      <dgm:t>
        <a:bodyPr/>
        <a:lstStyle/>
        <a:p>
          <a:endParaRPr lang="zh-CN" altLang="en-US"/>
        </a:p>
      </dgm:t>
    </dgm:pt>
    <dgm:pt modelId="{3C7A79CC-24F1-4CF9-8B50-59BF4BDB73A2}" type="pres">
      <dgm:prSet presAssocID="{E49DF615-A4C9-4B09-BCAA-57FA93FA43C2}" presName="node" presStyleLbl="node1" presStyleIdx="1" presStyleCnt="4" custScaleX="116214" custScaleY="103427" custRadScaleRad="139325" custRadScaleInc="-46037">
        <dgm:presLayoutVars>
          <dgm:bulletEnabled val="1"/>
        </dgm:presLayoutVars>
      </dgm:prSet>
      <dgm:spPr/>
      <dgm:t>
        <a:bodyPr/>
        <a:lstStyle/>
        <a:p>
          <a:endParaRPr lang="zh-CN" altLang="en-US"/>
        </a:p>
      </dgm:t>
    </dgm:pt>
    <dgm:pt modelId="{4A27909F-4558-47C9-81DF-183123474218}" type="pres">
      <dgm:prSet presAssocID="{2D3DFAC3-F38B-4C56-B2D2-DBD1BA0C62FB}" presName="Name9" presStyleLbl="parChTrans1D2" presStyleIdx="2" presStyleCnt="4"/>
      <dgm:spPr/>
      <dgm:t>
        <a:bodyPr/>
        <a:lstStyle/>
        <a:p>
          <a:endParaRPr lang="zh-CN" altLang="en-US"/>
        </a:p>
      </dgm:t>
    </dgm:pt>
    <dgm:pt modelId="{EA929C28-A9F9-4CA6-B317-B7650475BB38}" type="pres">
      <dgm:prSet presAssocID="{2D3DFAC3-F38B-4C56-B2D2-DBD1BA0C62FB}" presName="connTx" presStyleLbl="parChTrans1D2" presStyleIdx="2" presStyleCnt="4"/>
      <dgm:spPr/>
      <dgm:t>
        <a:bodyPr/>
        <a:lstStyle/>
        <a:p>
          <a:endParaRPr lang="zh-CN" altLang="en-US"/>
        </a:p>
      </dgm:t>
    </dgm:pt>
    <dgm:pt modelId="{F674736E-38CF-4654-A85D-405F719ED7E7}" type="pres">
      <dgm:prSet presAssocID="{AA796640-D541-408C-BCF0-4EB881D45AFC}" presName="node" presStyleLbl="node1" presStyleIdx="2" presStyleCnt="4" custScaleX="119320" custScaleY="95409" custRadScaleRad="133956" custRadScaleInc="-146846">
        <dgm:presLayoutVars>
          <dgm:bulletEnabled val="1"/>
        </dgm:presLayoutVars>
      </dgm:prSet>
      <dgm:spPr/>
      <dgm:t>
        <a:bodyPr/>
        <a:lstStyle/>
        <a:p>
          <a:endParaRPr lang="zh-CN" altLang="en-US"/>
        </a:p>
      </dgm:t>
    </dgm:pt>
    <dgm:pt modelId="{4E25AA72-E8EA-4C5A-90B1-816C122CF13C}" type="pres">
      <dgm:prSet presAssocID="{E56B92DD-167A-4578-9CA9-AB2B81128FF2}" presName="Name9" presStyleLbl="parChTrans1D2" presStyleIdx="3" presStyleCnt="4"/>
      <dgm:spPr/>
      <dgm:t>
        <a:bodyPr/>
        <a:lstStyle/>
        <a:p>
          <a:endParaRPr lang="zh-CN" altLang="en-US"/>
        </a:p>
      </dgm:t>
    </dgm:pt>
    <dgm:pt modelId="{8C4487A6-A667-47A8-AB55-5D26F575F5DB}" type="pres">
      <dgm:prSet presAssocID="{E56B92DD-167A-4578-9CA9-AB2B81128FF2}" presName="connTx" presStyleLbl="parChTrans1D2" presStyleIdx="3" presStyleCnt="4"/>
      <dgm:spPr/>
      <dgm:t>
        <a:bodyPr/>
        <a:lstStyle/>
        <a:p>
          <a:endParaRPr lang="zh-CN" altLang="en-US"/>
        </a:p>
      </dgm:t>
    </dgm:pt>
    <dgm:pt modelId="{F4A84BE9-5026-4876-BF42-8BDFA4BE0BFD}" type="pres">
      <dgm:prSet presAssocID="{EF7109D1-471E-4F55-AC6F-91EB662F059A}" presName="node" presStyleLbl="node1" presStyleIdx="3" presStyleCnt="4" custScaleX="116553" custScaleY="95570" custRadScaleRad="135407" custRadScaleInc="-53145">
        <dgm:presLayoutVars>
          <dgm:bulletEnabled val="1"/>
        </dgm:presLayoutVars>
      </dgm:prSet>
      <dgm:spPr/>
      <dgm:t>
        <a:bodyPr/>
        <a:lstStyle/>
        <a:p>
          <a:endParaRPr lang="zh-CN" altLang="en-US"/>
        </a:p>
      </dgm:t>
    </dgm:pt>
  </dgm:ptLst>
  <dgm:cxnLst>
    <dgm:cxn modelId="{EFCBF5C9-DEEF-4D91-9ADC-971398CE723D}" srcId="{3FEA0F92-95EB-49F8-9BA2-553464FE3129}" destId="{EF7109D1-471E-4F55-AC6F-91EB662F059A}" srcOrd="3" destOrd="0" parTransId="{E56B92DD-167A-4578-9CA9-AB2B81128FF2}" sibTransId="{227DD8A0-8464-4E10-82E6-6CE1F5CB741A}"/>
    <dgm:cxn modelId="{B44B1A19-0B04-4426-972A-EBDE098BF0EE}" type="presOf" srcId="{E49DF615-A4C9-4B09-BCAA-57FA93FA43C2}" destId="{3C7A79CC-24F1-4CF9-8B50-59BF4BDB73A2}" srcOrd="0" destOrd="0" presId="urn:microsoft.com/office/officeart/2005/8/layout/radial1#1"/>
    <dgm:cxn modelId="{31F659D9-EE2F-4346-B3B8-8DF0C84675A8}" type="presOf" srcId="{2D3DFAC3-F38B-4C56-B2D2-DBD1BA0C62FB}" destId="{EA929C28-A9F9-4CA6-B317-B7650475BB38}" srcOrd="1" destOrd="0" presId="urn:microsoft.com/office/officeart/2005/8/layout/radial1#1"/>
    <dgm:cxn modelId="{12109CF9-CE0B-48AF-A8DB-833BF2D6B1B4}" type="presOf" srcId="{986C8655-CE1C-45D0-B7B9-564A6C5BA334}" destId="{75AAC381-0F70-4DC1-84D1-D8E48DC6B93B}" srcOrd="1" destOrd="0" presId="urn:microsoft.com/office/officeart/2005/8/layout/radial1#1"/>
    <dgm:cxn modelId="{EA4D7D1B-3D6B-40B2-8730-A4F929974336}" type="presOf" srcId="{EF7109D1-471E-4F55-AC6F-91EB662F059A}" destId="{F4A84BE9-5026-4876-BF42-8BDFA4BE0BFD}" srcOrd="0" destOrd="0" presId="urn:microsoft.com/office/officeart/2005/8/layout/radial1#1"/>
    <dgm:cxn modelId="{C73E33CB-526A-4F5D-BA73-FDEA917D31B5}" type="presOf" srcId="{F61E9F1A-0DEE-48C9-B6C1-AAA9712162F5}" destId="{7413FAE3-D60C-4409-A7A8-0925B0900C12}" srcOrd="0" destOrd="0" presId="urn:microsoft.com/office/officeart/2005/8/layout/radial1#1"/>
    <dgm:cxn modelId="{DAED728A-DC0E-46D5-95DB-B67F2CA7C1ED}" type="presOf" srcId="{986C8655-CE1C-45D0-B7B9-564A6C5BA334}" destId="{67603FDE-787F-46B0-8621-DFB82E3ED04F}" srcOrd="0" destOrd="0" presId="urn:microsoft.com/office/officeart/2005/8/layout/radial1#1"/>
    <dgm:cxn modelId="{4C1070B1-1A28-49F4-861D-73CBC4891C9F}" srcId="{6BCDBCA1-3279-4AC0-9FEC-232B0B4FD044}" destId="{3FEA0F92-95EB-49F8-9BA2-553464FE3129}" srcOrd="0" destOrd="0" parTransId="{5D9712D6-ECFA-4D68-B0BB-4F1AA5B2DE9C}" sibTransId="{BA5EA680-5F12-4B59-ABA0-A9EC0BF4EED8}"/>
    <dgm:cxn modelId="{000F1EDF-075D-4C2E-98D1-AA6A3A7E5023}" srcId="{3FEA0F92-95EB-49F8-9BA2-553464FE3129}" destId="{E49DF615-A4C9-4B09-BCAA-57FA93FA43C2}" srcOrd="1" destOrd="0" parTransId="{986C8655-CE1C-45D0-B7B9-564A6C5BA334}" sibTransId="{982B722F-8F99-4B65-A460-4E470CB2F89B}"/>
    <dgm:cxn modelId="{C76D56F0-9F0A-4B2D-B1E9-172BA901C667}" type="presOf" srcId="{E56B92DD-167A-4578-9CA9-AB2B81128FF2}" destId="{8C4487A6-A667-47A8-AB55-5D26F575F5DB}" srcOrd="1" destOrd="0" presId="urn:microsoft.com/office/officeart/2005/8/layout/radial1#1"/>
    <dgm:cxn modelId="{701AE20C-F17E-4B12-9B3A-B057843FD3E9}" srcId="{3FEA0F92-95EB-49F8-9BA2-553464FE3129}" destId="{F61E9F1A-0DEE-48C9-B6C1-AAA9712162F5}" srcOrd="0" destOrd="0" parTransId="{54C8F883-2AC5-43D5-959F-C09C1AF3E244}" sibTransId="{4DC590B7-C371-41AA-9A92-78E15F23982B}"/>
    <dgm:cxn modelId="{8C46F301-4F48-45EF-BE29-90F2E0E98329}" type="presOf" srcId="{2D3DFAC3-F38B-4C56-B2D2-DBD1BA0C62FB}" destId="{4A27909F-4558-47C9-81DF-183123474218}" srcOrd="0" destOrd="0" presId="urn:microsoft.com/office/officeart/2005/8/layout/radial1#1"/>
    <dgm:cxn modelId="{597939CB-B8BD-46EE-A1B8-D00313DC4ACD}" type="presOf" srcId="{54C8F883-2AC5-43D5-959F-C09C1AF3E244}" destId="{04D253FF-8E37-4970-9B7F-0DAA4F768A21}" srcOrd="0" destOrd="0" presId="urn:microsoft.com/office/officeart/2005/8/layout/radial1#1"/>
    <dgm:cxn modelId="{8D7F9BFC-49D5-43D9-AA98-A32CEF0A36DF}" type="presOf" srcId="{E56B92DD-167A-4578-9CA9-AB2B81128FF2}" destId="{4E25AA72-E8EA-4C5A-90B1-816C122CF13C}" srcOrd="0" destOrd="0" presId="urn:microsoft.com/office/officeart/2005/8/layout/radial1#1"/>
    <dgm:cxn modelId="{8EF0ACA5-8643-4AF4-9001-BE2F8B96245B}" srcId="{3FEA0F92-95EB-49F8-9BA2-553464FE3129}" destId="{AA796640-D541-408C-BCF0-4EB881D45AFC}" srcOrd="2" destOrd="0" parTransId="{2D3DFAC3-F38B-4C56-B2D2-DBD1BA0C62FB}" sibTransId="{9A9DAD08-7F71-41A2-AF1F-87DAEDE431F9}"/>
    <dgm:cxn modelId="{4EEACD6A-E1B4-4788-8B16-EC5275FB5A84}" type="presOf" srcId="{3FEA0F92-95EB-49F8-9BA2-553464FE3129}" destId="{16B4DFCC-9A51-483E-AC69-7167C9FB9FC9}" srcOrd="0" destOrd="0" presId="urn:microsoft.com/office/officeart/2005/8/layout/radial1#1"/>
    <dgm:cxn modelId="{1B68A560-066A-47D6-ACDC-B01069066D34}" type="presOf" srcId="{AA796640-D541-408C-BCF0-4EB881D45AFC}" destId="{F674736E-38CF-4654-A85D-405F719ED7E7}" srcOrd="0" destOrd="0" presId="urn:microsoft.com/office/officeart/2005/8/layout/radial1#1"/>
    <dgm:cxn modelId="{6A5A920D-C63D-4D90-A2EC-D6FAEAC1C283}" type="presOf" srcId="{54C8F883-2AC5-43D5-959F-C09C1AF3E244}" destId="{EAFCF69E-89EB-4843-9AE2-B283FE3EDD59}" srcOrd="1" destOrd="0" presId="urn:microsoft.com/office/officeart/2005/8/layout/radial1#1"/>
    <dgm:cxn modelId="{9B36FE74-90F5-45DA-A8C8-2CAD1261A15B}" type="presOf" srcId="{6BCDBCA1-3279-4AC0-9FEC-232B0B4FD044}" destId="{A3839A51-8D36-41C3-B784-B93C919C2CA3}" srcOrd="0" destOrd="0" presId="urn:microsoft.com/office/officeart/2005/8/layout/radial1#1"/>
    <dgm:cxn modelId="{EBCB78C2-C1F6-4D40-AEB6-77E55A486ED4}" type="presParOf" srcId="{A3839A51-8D36-41C3-B784-B93C919C2CA3}" destId="{16B4DFCC-9A51-483E-AC69-7167C9FB9FC9}" srcOrd="0" destOrd="0" presId="urn:microsoft.com/office/officeart/2005/8/layout/radial1#1"/>
    <dgm:cxn modelId="{822E4856-BB88-4106-A29C-DC9A92F88D36}" type="presParOf" srcId="{A3839A51-8D36-41C3-B784-B93C919C2CA3}" destId="{04D253FF-8E37-4970-9B7F-0DAA4F768A21}" srcOrd="1" destOrd="0" presId="urn:microsoft.com/office/officeart/2005/8/layout/radial1#1"/>
    <dgm:cxn modelId="{522F9375-DDE8-4058-9179-98B656EA0C27}" type="presParOf" srcId="{04D253FF-8E37-4970-9B7F-0DAA4F768A21}" destId="{EAFCF69E-89EB-4843-9AE2-B283FE3EDD59}" srcOrd="0" destOrd="0" presId="urn:microsoft.com/office/officeart/2005/8/layout/radial1#1"/>
    <dgm:cxn modelId="{1788475F-1B9C-44B8-BF28-6B5CF172F9CA}" type="presParOf" srcId="{A3839A51-8D36-41C3-B784-B93C919C2CA3}" destId="{7413FAE3-D60C-4409-A7A8-0925B0900C12}" srcOrd="2" destOrd="0" presId="urn:microsoft.com/office/officeart/2005/8/layout/radial1#1"/>
    <dgm:cxn modelId="{EB734762-C2B6-47E0-B45D-5DE1A233BF96}" type="presParOf" srcId="{A3839A51-8D36-41C3-B784-B93C919C2CA3}" destId="{67603FDE-787F-46B0-8621-DFB82E3ED04F}" srcOrd="3" destOrd="0" presId="urn:microsoft.com/office/officeart/2005/8/layout/radial1#1"/>
    <dgm:cxn modelId="{31D7BA58-D31A-4B72-A568-DAD2B5A8D56A}" type="presParOf" srcId="{67603FDE-787F-46B0-8621-DFB82E3ED04F}" destId="{75AAC381-0F70-4DC1-84D1-D8E48DC6B93B}" srcOrd="0" destOrd="0" presId="urn:microsoft.com/office/officeart/2005/8/layout/radial1#1"/>
    <dgm:cxn modelId="{41510F23-B54D-4D2A-8F66-C76DC8292200}" type="presParOf" srcId="{A3839A51-8D36-41C3-B784-B93C919C2CA3}" destId="{3C7A79CC-24F1-4CF9-8B50-59BF4BDB73A2}" srcOrd="4" destOrd="0" presId="urn:microsoft.com/office/officeart/2005/8/layout/radial1#1"/>
    <dgm:cxn modelId="{01008CE1-432A-4501-8C56-0552921A3EF4}" type="presParOf" srcId="{A3839A51-8D36-41C3-B784-B93C919C2CA3}" destId="{4A27909F-4558-47C9-81DF-183123474218}" srcOrd="5" destOrd="0" presId="urn:microsoft.com/office/officeart/2005/8/layout/radial1#1"/>
    <dgm:cxn modelId="{AF7C7835-C540-4AD4-AB5B-5A08968845E7}" type="presParOf" srcId="{4A27909F-4558-47C9-81DF-183123474218}" destId="{EA929C28-A9F9-4CA6-B317-B7650475BB38}" srcOrd="0" destOrd="0" presId="urn:microsoft.com/office/officeart/2005/8/layout/radial1#1"/>
    <dgm:cxn modelId="{255B1DBC-AE8C-4D99-A409-505DBD39D931}" type="presParOf" srcId="{A3839A51-8D36-41C3-B784-B93C919C2CA3}" destId="{F674736E-38CF-4654-A85D-405F719ED7E7}" srcOrd="6" destOrd="0" presId="urn:microsoft.com/office/officeart/2005/8/layout/radial1#1"/>
    <dgm:cxn modelId="{BF348998-225F-49FF-859C-09FAABACCD77}" type="presParOf" srcId="{A3839A51-8D36-41C3-B784-B93C919C2CA3}" destId="{4E25AA72-E8EA-4C5A-90B1-816C122CF13C}" srcOrd="7" destOrd="0" presId="urn:microsoft.com/office/officeart/2005/8/layout/radial1#1"/>
    <dgm:cxn modelId="{E489D588-AC84-4464-A7B0-E98CBC4DA515}" type="presParOf" srcId="{4E25AA72-E8EA-4C5A-90B1-816C122CF13C}" destId="{8C4487A6-A667-47A8-AB55-5D26F575F5DB}" srcOrd="0" destOrd="0" presId="urn:microsoft.com/office/officeart/2005/8/layout/radial1#1"/>
    <dgm:cxn modelId="{E4CEC614-9296-4D23-92E5-385C35FF61C4}" type="presParOf" srcId="{A3839A51-8D36-41C3-B784-B93C919C2CA3}" destId="{F4A84BE9-5026-4876-BF42-8BDFA4BE0BFD}" srcOrd="8" destOrd="0" presId="urn:microsoft.com/office/officeart/2005/8/layout/radial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4DFCC-9A51-483E-AC69-7167C9FB9FC9}">
      <dsp:nvSpPr>
        <dsp:cNvPr id="0" name=""/>
        <dsp:cNvSpPr/>
      </dsp:nvSpPr>
      <dsp:spPr>
        <a:xfrm>
          <a:off x="3516936" y="2027115"/>
          <a:ext cx="2160234" cy="2016190"/>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zh-CN" altLang="en-US" sz="4000" b="1" kern="1200" dirty="0">
              <a:latin typeface="黑体" panose="02010609060101010101" pitchFamily="49" charset="-122"/>
              <a:ea typeface="黑体" panose="02010609060101010101" pitchFamily="49" charset="-122"/>
            </a:rPr>
            <a:t>厉行</a:t>
          </a:r>
          <a:endParaRPr lang="en-US" altLang="zh-CN" sz="4000" b="1" kern="1200" dirty="0">
            <a:latin typeface="黑体" panose="02010609060101010101" pitchFamily="49" charset="-122"/>
            <a:ea typeface="黑体" panose="02010609060101010101" pitchFamily="49" charset="-122"/>
          </a:endParaRPr>
        </a:p>
        <a:p>
          <a:pPr marL="0" lvl="0" indent="0" algn="ctr" defTabSz="1778000">
            <a:lnSpc>
              <a:spcPct val="90000"/>
            </a:lnSpc>
            <a:spcBef>
              <a:spcPct val="0"/>
            </a:spcBef>
            <a:spcAft>
              <a:spcPct val="35000"/>
            </a:spcAft>
            <a:buNone/>
          </a:pPr>
          <a:r>
            <a:rPr lang="zh-CN" altLang="en-US" sz="4000" b="1" kern="1200" dirty="0">
              <a:solidFill>
                <a:prstClr val="white"/>
              </a:solidFill>
              <a:latin typeface="黑体" panose="02010609060101010101" pitchFamily="49" charset="-122"/>
              <a:ea typeface="黑体" panose="02010609060101010101" pitchFamily="49" charset="-122"/>
              <a:cs typeface="+mn-cs"/>
            </a:rPr>
            <a:t>治</a:t>
          </a:r>
          <a:r>
            <a:rPr lang="zh-CN" altLang="en-US" sz="4000" b="1" kern="1200" dirty="0">
              <a:latin typeface="黑体" panose="02010609060101010101" pitchFamily="49" charset="-122"/>
              <a:ea typeface="黑体" panose="02010609060101010101" pitchFamily="49" charset="-122"/>
            </a:rPr>
            <a:t>法</a:t>
          </a:r>
          <a:endParaRPr lang="zh-CN" altLang="en-US" sz="4000" b="1" kern="1200" dirty="0">
            <a:solidFill>
              <a:prstClr val="white"/>
            </a:solidFill>
            <a:latin typeface="黑体" panose="02010609060101010101" pitchFamily="49" charset="-122"/>
            <a:ea typeface="黑体" panose="02010609060101010101" pitchFamily="49" charset="-122"/>
            <a:cs typeface="+mn-cs"/>
          </a:endParaRPr>
        </a:p>
      </dsp:txBody>
      <dsp:txXfrm>
        <a:off x="3833295" y="2322379"/>
        <a:ext cx="1527516" cy="1425662"/>
      </dsp:txXfrm>
    </dsp:sp>
    <dsp:sp modelId="{04D253FF-8E37-4970-9B7F-0DAA4F768A21}">
      <dsp:nvSpPr>
        <dsp:cNvPr id="0" name=""/>
        <dsp:cNvSpPr/>
      </dsp:nvSpPr>
      <dsp:spPr>
        <a:xfrm rot="11862133">
          <a:off x="2566775" y="2534640"/>
          <a:ext cx="1032723" cy="34707"/>
        </a:xfrm>
        <a:custGeom>
          <a:avLst/>
          <a:gdLst/>
          <a:ahLst/>
          <a:cxnLst/>
          <a:rect l="0" t="0" r="0" b="0"/>
          <a:pathLst>
            <a:path>
              <a:moveTo>
                <a:pt x="0" y="17353"/>
              </a:moveTo>
              <a:lnTo>
                <a:pt x="1032723" y="17353"/>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rot="10800000">
        <a:off x="3057318" y="2526175"/>
        <a:ext cx="51636" cy="51636"/>
      </dsp:txXfrm>
    </dsp:sp>
    <dsp:sp modelId="{7413FAE3-D60C-4409-A7A8-0925B0900C12}">
      <dsp:nvSpPr>
        <dsp:cNvPr id="0" name=""/>
        <dsp:cNvSpPr/>
      </dsp:nvSpPr>
      <dsp:spPr>
        <a:xfrm>
          <a:off x="550646" y="1221636"/>
          <a:ext cx="2113652" cy="1718699"/>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科学</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立法</a:t>
          </a:r>
        </a:p>
      </dsp:txBody>
      <dsp:txXfrm>
        <a:off x="860183" y="1473334"/>
        <a:ext cx="1494578" cy="1215303"/>
      </dsp:txXfrm>
    </dsp:sp>
    <dsp:sp modelId="{67603FDE-787F-46B0-8621-DFB82E3ED04F}">
      <dsp:nvSpPr>
        <dsp:cNvPr id="0" name=""/>
        <dsp:cNvSpPr/>
      </dsp:nvSpPr>
      <dsp:spPr>
        <a:xfrm rot="20578284">
          <a:off x="5599201" y="2542391"/>
          <a:ext cx="1100514" cy="34707"/>
        </a:xfrm>
        <a:custGeom>
          <a:avLst/>
          <a:gdLst/>
          <a:ahLst/>
          <a:cxnLst/>
          <a:rect l="0" t="0" r="0" b="0"/>
          <a:pathLst>
            <a:path>
              <a:moveTo>
                <a:pt x="0" y="17353"/>
              </a:moveTo>
              <a:lnTo>
                <a:pt x="1100514" y="17353"/>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121945" y="2532232"/>
        <a:ext cx="55025" cy="55025"/>
      </dsp:txXfrm>
    </dsp:sp>
    <dsp:sp modelId="{3C7A79CC-24F1-4CF9-8B50-59BF4BDB73A2}">
      <dsp:nvSpPr>
        <dsp:cNvPr id="0" name=""/>
        <dsp:cNvSpPr/>
      </dsp:nvSpPr>
      <dsp:spPr>
        <a:xfrm>
          <a:off x="6619168" y="1175785"/>
          <a:ext cx="2073315" cy="1845188"/>
        </a:xfrm>
        <a:prstGeom prst="ellipse">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zh-CN" altLang="en-US" sz="3400" b="1" kern="1200" dirty="0">
              <a:latin typeface="黑体" panose="02010609060101010101" pitchFamily="49" charset="-122"/>
              <a:ea typeface="黑体" panose="02010609060101010101" pitchFamily="49" charset="-122"/>
            </a:rPr>
            <a:t>全民</a:t>
          </a:r>
          <a:endParaRPr lang="en-US" altLang="zh-CN" sz="3400" b="1" kern="1200" dirty="0">
            <a:latin typeface="黑体" panose="02010609060101010101" pitchFamily="49" charset="-122"/>
            <a:ea typeface="黑体" panose="02010609060101010101" pitchFamily="49" charset="-122"/>
          </a:endParaRPr>
        </a:p>
        <a:p>
          <a:pPr marL="0" lvl="0" indent="0" algn="ctr" defTabSz="1511300">
            <a:lnSpc>
              <a:spcPct val="90000"/>
            </a:lnSpc>
            <a:spcBef>
              <a:spcPct val="0"/>
            </a:spcBef>
            <a:spcAft>
              <a:spcPct val="35000"/>
            </a:spcAft>
            <a:buNone/>
          </a:pPr>
          <a:r>
            <a:rPr lang="zh-CN" altLang="en-US" sz="3400" b="1" kern="1200" dirty="0">
              <a:latin typeface="黑体" panose="02010609060101010101" pitchFamily="49" charset="-122"/>
              <a:ea typeface="黑体" panose="02010609060101010101" pitchFamily="49" charset="-122"/>
            </a:rPr>
            <a:t>守法</a:t>
          </a:r>
        </a:p>
      </dsp:txBody>
      <dsp:txXfrm>
        <a:off x="6922798" y="1446007"/>
        <a:ext cx="1466055" cy="1304744"/>
      </dsp:txXfrm>
    </dsp:sp>
    <dsp:sp modelId="{4A27909F-4558-47C9-81DF-183123474218}">
      <dsp:nvSpPr>
        <dsp:cNvPr id="0" name=""/>
        <dsp:cNvSpPr/>
      </dsp:nvSpPr>
      <dsp:spPr>
        <a:xfrm rot="1624730">
          <a:off x="5480827" y="3765980"/>
          <a:ext cx="1159043" cy="34707"/>
        </a:xfrm>
        <a:custGeom>
          <a:avLst/>
          <a:gdLst/>
          <a:ahLst/>
          <a:cxnLst/>
          <a:rect l="0" t="0" r="0" b="0"/>
          <a:pathLst>
            <a:path>
              <a:moveTo>
                <a:pt x="0" y="17353"/>
              </a:moveTo>
              <a:lnTo>
                <a:pt x="1159043" y="17353"/>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031373" y="3754358"/>
        <a:ext cx="57952" cy="57952"/>
      </dsp:txXfrm>
    </dsp:sp>
    <dsp:sp modelId="{F674736E-38CF-4654-A85D-405F719ED7E7}">
      <dsp:nvSpPr>
        <dsp:cNvPr id="0" name=""/>
        <dsp:cNvSpPr/>
      </dsp:nvSpPr>
      <dsp:spPr>
        <a:xfrm>
          <a:off x="6408712" y="3654532"/>
          <a:ext cx="2128727" cy="1702143"/>
        </a:xfrm>
        <a:prstGeom prst="ellipse">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公正</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司法</a:t>
          </a:r>
        </a:p>
      </dsp:txBody>
      <dsp:txXfrm>
        <a:off x="6720457" y="3903805"/>
        <a:ext cx="1505237" cy="1203597"/>
      </dsp:txXfrm>
    </dsp:sp>
    <dsp:sp modelId="{4E25AA72-E8EA-4C5A-90B1-816C122CF13C}">
      <dsp:nvSpPr>
        <dsp:cNvPr id="0" name=""/>
        <dsp:cNvSpPr/>
      </dsp:nvSpPr>
      <dsp:spPr>
        <a:xfrm rot="9147540">
          <a:off x="2563336" y="3776897"/>
          <a:ext cx="1156317" cy="34707"/>
        </a:xfrm>
        <a:custGeom>
          <a:avLst/>
          <a:gdLst/>
          <a:ahLst/>
          <a:cxnLst/>
          <a:rect l="0" t="0" r="0" b="0"/>
          <a:pathLst>
            <a:path>
              <a:moveTo>
                <a:pt x="0" y="17353"/>
              </a:moveTo>
              <a:lnTo>
                <a:pt x="1156317" y="17353"/>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rot="10800000">
        <a:off x="3112586" y="3765343"/>
        <a:ext cx="57815" cy="57815"/>
      </dsp:txXfrm>
    </dsp:sp>
    <dsp:sp modelId="{F4A84BE9-5026-4876-BF42-8BDFA4BE0BFD}">
      <dsp:nvSpPr>
        <dsp:cNvPr id="0" name=""/>
        <dsp:cNvSpPr/>
      </dsp:nvSpPr>
      <dsp:spPr>
        <a:xfrm>
          <a:off x="711875" y="3666563"/>
          <a:ext cx="2079363" cy="1705016"/>
        </a:xfrm>
        <a:prstGeom prst="ellipse">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严格</a:t>
          </a:r>
          <a:endParaRPr lang="en-US" altLang="zh-CN" sz="3400" b="1" kern="1200" dirty="0">
            <a:solidFill>
              <a:prstClr val="white"/>
            </a:solidFill>
            <a:latin typeface="黑体" panose="02010609060101010101" pitchFamily="49" charset="-122"/>
            <a:ea typeface="黑体" panose="02010609060101010101" pitchFamily="49" charset="-122"/>
            <a:cs typeface="+mn-cs"/>
          </a:endParaRPr>
        </a:p>
        <a:p>
          <a:pPr marL="0" lvl="0" indent="0" algn="ctr" defTabSz="1511300">
            <a:lnSpc>
              <a:spcPct val="90000"/>
            </a:lnSpc>
            <a:spcBef>
              <a:spcPct val="0"/>
            </a:spcBef>
            <a:spcAft>
              <a:spcPct val="35000"/>
            </a:spcAft>
            <a:buNone/>
          </a:pPr>
          <a:r>
            <a:rPr lang="zh-CN" altLang="en-US" sz="3400" b="1" kern="1200" dirty="0">
              <a:solidFill>
                <a:prstClr val="white"/>
              </a:solidFill>
              <a:latin typeface="黑体" panose="02010609060101010101" pitchFamily="49" charset="-122"/>
              <a:ea typeface="黑体" panose="02010609060101010101" pitchFamily="49" charset="-122"/>
              <a:cs typeface="+mn-cs"/>
            </a:rPr>
            <a:t>执法</a:t>
          </a:r>
        </a:p>
      </dsp:txBody>
      <dsp:txXfrm>
        <a:off x="1016391" y="3916257"/>
        <a:ext cx="1470331" cy="1205628"/>
      </dsp:txXfrm>
    </dsp:sp>
  </dsp:spTree>
</dsp:drawing>
</file>

<file path=ppt/diagrams/layout1.xml><?xml version="1.0" encoding="utf-8"?>
<dgm:layoutDef xmlns:dgm="http://schemas.openxmlformats.org/drawingml/2006/diagram" xmlns:a="http://schemas.openxmlformats.org/drawingml/2006/main" uniqueId="urn:microsoft.com/office/officeart/2005/8/layout/radial1#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0B7C22-EC2B-4475-B7A8-D4FAF1BF3A5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EFC65D-8543-483C-83D2-6C1055FFF1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8EFC65D-8543-483C-83D2-6C1055FFF1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EFED4F6-BA14-4532-9BA2-0CF935F109C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CEBD5C-E3B6-427B-839A-A8E5D73F5D53}"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hqprint">
            <a:extLst>
              <a:ext uri="{28A0092B-C50C-407E-A947-70E740481C1C}">
                <a14:useLocalDpi xmlns:a14="http://schemas.microsoft.com/office/drawing/2010/main" val="0"/>
              </a:ext>
            </a:extLst>
          </a:blip>
          <a:srcRect b="1112"/>
          <a:stretch>
            <a:fillRect/>
          </a:stretch>
        </p:blipFill>
        <p:spPr>
          <a:xfrm>
            <a:off x="0" y="0"/>
            <a:ext cx="9144000" cy="6858000"/>
          </a:xfrm>
          <a:prstGeom prst="rect">
            <a:avLst/>
          </a:prstGeom>
        </p:spPr>
      </p:pic>
      <p:sp>
        <p:nvSpPr>
          <p:cNvPr id="11" name="矩形 10"/>
          <p:cNvSpPr/>
          <p:nvPr userDrawn="1"/>
        </p:nvSpPr>
        <p:spPr>
          <a:xfrm>
            <a:off x="0" y="0"/>
            <a:ext cx="9144000"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任意多边形 7"/>
          <p:cNvSpPr/>
          <p:nvPr userDrawn="1"/>
        </p:nvSpPr>
        <p:spPr>
          <a:xfrm>
            <a:off x="1071000" y="827768"/>
            <a:ext cx="8073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chemeClr val="accent1"/>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604664"/>
            <a:ext cx="9144000" cy="1253337"/>
          </a:xfrm>
          <a:prstGeom prst="rect">
            <a:avLst/>
          </a:prstGeom>
        </p:spPr>
      </p:pic>
      <p:pic>
        <p:nvPicPr>
          <p:cNvPr id="7" name="图片 6"/>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106067" y="5634099"/>
            <a:ext cx="2124950" cy="1122303"/>
          </a:xfrm>
          <a:prstGeom prst="rect">
            <a:avLst/>
          </a:prstGeom>
        </p:spPr>
      </p:pic>
      <p:pic>
        <p:nvPicPr>
          <p:cNvPr id="10" name="图片 9"/>
          <p:cNvPicPr>
            <a:picLocks noChangeAspect="1"/>
          </p:cNvPicPr>
          <p:nvPr userDrawn="1"/>
        </p:nvPicPr>
        <p:blipFill rotWithShape="1">
          <a:blip r:embed="rId5" cstate="print">
            <a:extLst>
              <a:ext uri="{28A0092B-C50C-407E-A947-70E740481C1C}">
                <a14:useLocalDpi xmlns:a14="http://schemas.microsoft.com/office/drawing/2010/main" val="0"/>
              </a:ext>
            </a:extLst>
          </a:blip>
          <a:srcRect t="39909" r="42876"/>
          <a:stretch>
            <a:fillRect/>
          </a:stretch>
        </p:blipFill>
        <p:spPr>
          <a:xfrm>
            <a:off x="7736681" y="-50614"/>
            <a:ext cx="1360886" cy="8783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EFED4F6-BA14-4532-9BA2-0CF935F109C7}" type="datetimeFigureOut">
              <a:rPr lang="zh-CN" altLang="en-US" smtClean="0"/>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6CEBD5C-E3B6-427B-839A-A8E5D73F5D5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6.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6.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3.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6.xml"/><Relationship Id="rId3"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hyperlink" Target="&#32593;&#32418;&#29399;&#31983;&#31859;.mp4" TargetMode="Externa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6.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xml"/><Relationship Id="rId2" Type="http://schemas.openxmlformats.org/officeDocument/2006/relationships/image" Target="../media/image16.jpe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8.pn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9227" y="1340768"/>
            <a:ext cx="6265545" cy="922020"/>
          </a:xfrm>
          <a:prstGeom prst="rect">
            <a:avLst/>
          </a:prstGeom>
          <a:solidFill>
            <a:srgbClr val="FFC000"/>
          </a:solidFill>
          <a:ln>
            <a:noFill/>
          </a:ln>
        </p:spPr>
        <p:txBody>
          <a:bodyPr wrap="none">
            <a:spAutoFit/>
          </a:bodyPr>
          <a:lstStyle/>
          <a:p>
            <a:r>
              <a:rPr lang="en-US" altLang="zh-CN" sz="4400" dirty="0">
                <a:latin typeface="华光大标宋_CNKI" panose="02000500000000000000" charset="-122"/>
                <a:ea typeface="华光大标宋_CNKI" panose="02000500000000000000" charset="-122"/>
                <a:cs typeface="华光大标宋_CNKI" panose="02000500000000000000" charset="-122"/>
              </a:rPr>
              <a:t> </a:t>
            </a:r>
            <a:r>
              <a:rPr lang="en-US" altLang="zh-CN" sz="5400" dirty="0">
                <a:latin typeface="华光大标宋_CNKI" panose="02000500000000000000" charset="-122"/>
                <a:ea typeface="华光大标宋_CNKI" panose="02000500000000000000" charset="-122"/>
                <a:cs typeface="华光大标宋_CNKI" panose="02000500000000000000" charset="-122"/>
              </a:rPr>
              <a:t>4-2  </a:t>
            </a:r>
            <a:r>
              <a:rPr lang="zh-CN" altLang="en-US" sz="5400" dirty="0">
                <a:latin typeface="华光大标宋_CNKI" panose="02000500000000000000" charset="-122"/>
                <a:ea typeface="华光大标宋_CNKI" panose="02000500000000000000" charset="-122"/>
                <a:cs typeface="华光大标宋_CNKI" panose="02000500000000000000" charset="-122"/>
              </a:rPr>
              <a:t>凝聚法治共识</a:t>
            </a:r>
            <a:r>
              <a:rPr lang="en-US" altLang="zh-CN" sz="4400" dirty="0">
                <a:latin typeface="华光大标宋_CNKI" panose="02000500000000000000" charset="-122"/>
                <a:ea typeface="华光大标宋_CNKI" panose="02000500000000000000" charset="-122"/>
                <a:cs typeface="华光大标宋_CNKI" panose="02000500000000000000" charset="-122"/>
              </a:rPr>
              <a:t> </a:t>
            </a:r>
            <a:endParaRPr lang="en-US" altLang="zh-CN" sz="4400" dirty="0">
              <a:latin typeface="华光大标宋_CNKI" panose="02000500000000000000" charset="-122"/>
              <a:ea typeface="华光大标宋_CNKI" panose="02000500000000000000" charset="-122"/>
              <a:cs typeface="华光大标宋_CNKI" panose="02000500000000000000" charset="-122"/>
            </a:endParaRPr>
          </a:p>
        </p:txBody>
      </p:sp>
      <p:pic>
        <p:nvPicPr>
          <p:cNvPr id="101" name="图片 100"/>
          <p:cNvPicPr/>
          <p:nvPr/>
        </p:nvPicPr>
        <p:blipFill>
          <a:blip r:embed="rId1"/>
          <a:stretch>
            <a:fillRect/>
          </a:stretch>
        </p:blipFill>
        <p:spPr>
          <a:xfrm>
            <a:off x="-36195" y="2814955"/>
            <a:ext cx="9179560" cy="3964305"/>
          </a:xfrm>
          <a:prstGeom prst="rect">
            <a:avLst/>
          </a:prstGeom>
          <a:noFill/>
          <a:ln w="9525">
            <a:noFill/>
          </a:ln>
        </p:spPr>
      </p:pic>
      <p:sp>
        <p:nvSpPr>
          <p:cNvPr id="3" name="文本框 2"/>
          <p:cNvSpPr txBox="1"/>
          <p:nvPr/>
        </p:nvSpPr>
        <p:spPr>
          <a:xfrm>
            <a:off x="1263015" y="295275"/>
            <a:ext cx="6415405" cy="768350"/>
          </a:xfrm>
          <a:prstGeom prst="rect">
            <a:avLst/>
          </a:prstGeom>
          <a:noFill/>
        </p:spPr>
        <p:txBody>
          <a:bodyPr wrap="square" rtlCol="0">
            <a:spAutoFit/>
          </a:bodyPr>
          <a:lstStyle/>
          <a:p>
            <a:r>
              <a:rPr lang="zh-CN" altLang="en-US" sz="4400" b="1" dirty="0">
                <a:latin typeface="方正大标宋_GBK" panose="03000509000000000000" pitchFamily="65" charset="-122"/>
                <a:ea typeface="方正大标宋_GBK" panose="03000509000000000000" pitchFamily="65" charset="-122"/>
              </a:rPr>
              <a:t> </a:t>
            </a:r>
            <a:r>
              <a:rPr lang="zh-CN" altLang="en-US" sz="4400" b="1" dirty="0">
                <a:solidFill>
                  <a:srgbClr val="0070C0"/>
                </a:solidFill>
                <a:latin typeface="方正大标宋_GBK" panose="03000509000000000000" pitchFamily="65" charset="-122"/>
                <a:ea typeface="方正大标宋_GBK" panose="03000509000000000000" pitchFamily="65" charset="-122"/>
              </a:rPr>
              <a:t>第四课  建设法治中国</a:t>
            </a:r>
            <a:endParaRPr lang="zh-CN" altLang="en-US" sz="4400" b="1" dirty="0">
              <a:solidFill>
                <a:srgbClr val="0070C0"/>
              </a:solidFill>
              <a:latin typeface="方正大标宋_GBK" panose="03000509000000000000" pitchFamily="65" charset="-122"/>
              <a:ea typeface="方正大标宋_GBK" panose="03000509000000000000"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2" name="AutoShape 4"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4" name="AutoShape 6"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1" name="TextBox 2"/>
          <p:cNvSpPr txBox="1">
            <a:spLocks noChangeArrowheads="1"/>
          </p:cNvSpPr>
          <p:nvPr/>
        </p:nvSpPr>
        <p:spPr bwMode="auto">
          <a:xfrm>
            <a:off x="431499" y="6021288"/>
            <a:ext cx="8240305" cy="492443"/>
          </a:xfrm>
          <a:prstGeom prst="rect">
            <a:avLst/>
          </a:prstGeom>
          <a:noFill/>
          <a:ln>
            <a:noFill/>
          </a:ln>
        </p:spPr>
        <p:txBody>
          <a:bodyPr wrap="square">
            <a:spAutoFit/>
          </a:bodyPr>
          <a:lstStyle/>
          <a:p>
            <a:r>
              <a:rPr lang="en-US" altLang="zh-CN" sz="2600" b="1" dirty="0">
                <a:solidFill>
                  <a:srgbClr val="C00000"/>
                </a:solidFill>
                <a:latin typeface="MicrosoftYaHei-Bold"/>
              </a:rPr>
              <a:t>Q3</a:t>
            </a:r>
            <a:r>
              <a:rPr lang="zh-CN" altLang="en-US" sz="2600" b="1" dirty="0">
                <a:solidFill>
                  <a:srgbClr val="C00000"/>
                </a:solidFill>
                <a:latin typeface="MicrosoftYaHei-Bold"/>
              </a:rPr>
              <a:t>：市政府为什么要积极推进政务公开，其价值何在？</a:t>
            </a:r>
            <a:endParaRPr lang="zh-CN" altLang="en-US" sz="2600" b="1" dirty="0">
              <a:solidFill>
                <a:srgbClr val="C00000"/>
              </a:solidFill>
              <a:latin typeface="MicrosoftYaHei-Bold"/>
            </a:endParaRPr>
          </a:p>
        </p:txBody>
      </p:sp>
      <p:pic>
        <p:nvPicPr>
          <p:cNvPr id="7" name="图片 6"/>
          <p:cNvPicPr>
            <a:picLocks noChangeAspect="1"/>
          </p:cNvPicPr>
          <p:nvPr/>
        </p:nvPicPr>
        <p:blipFill>
          <a:blip r:embed="rId1"/>
          <a:stretch>
            <a:fillRect/>
          </a:stretch>
        </p:blipFill>
        <p:spPr>
          <a:xfrm>
            <a:off x="227330" y="2061210"/>
            <a:ext cx="3925570" cy="3434010"/>
          </a:xfrm>
          <a:prstGeom prst="rect">
            <a:avLst/>
          </a:prstGeom>
        </p:spPr>
      </p:pic>
      <p:pic>
        <p:nvPicPr>
          <p:cNvPr id="8" name="图片 7"/>
          <p:cNvPicPr>
            <a:picLocks noChangeAspect="1"/>
          </p:cNvPicPr>
          <p:nvPr/>
        </p:nvPicPr>
        <p:blipFill>
          <a:blip r:embed="rId2"/>
          <a:stretch>
            <a:fillRect/>
          </a:stretch>
        </p:blipFill>
        <p:spPr>
          <a:xfrm>
            <a:off x="227330" y="160655"/>
            <a:ext cx="8689975" cy="1540153"/>
          </a:xfrm>
          <a:prstGeom prst="rect">
            <a:avLst/>
          </a:prstGeom>
        </p:spPr>
      </p:pic>
      <p:pic>
        <p:nvPicPr>
          <p:cNvPr id="13" name="图片 12"/>
          <p:cNvPicPr>
            <a:picLocks noChangeAspect="1"/>
          </p:cNvPicPr>
          <p:nvPr/>
        </p:nvPicPr>
        <p:blipFill>
          <a:blip r:embed="rId3"/>
          <a:stretch>
            <a:fillRect/>
          </a:stretch>
        </p:blipFill>
        <p:spPr>
          <a:xfrm>
            <a:off x="4338479" y="1991799"/>
            <a:ext cx="4547870" cy="3503422"/>
          </a:xfrm>
          <a:prstGeom prst="rect">
            <a:avLst/>
          </a:prstGeom>
        </p:spPr>
      </p:pic>
      <p:sp>
        <p:nvSpPr>
          <p:cNvPr id="2" name="矩形: 圆角 1"/>
          <p:cNvSpPr/>
          <p:nvPr/>
        </p:nvSpPr>
        <p:spPr>
          <a:xfrm>
            <a:off x="2771800" y="2082413"/>
            <a:ext cx="1296144" cy="50369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6804248" y="2161246"/>
            <a:ext cx="576064" cy="3384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
          <p:cNvSpPr txBox="1">
            <a:spLocks noChangeArrowheads="1"/>
          </p:cNvSpPr>
          <p:nvPr/>
        </p:nvSpPr>
        <p:spPr bwMode="auto">
          <a:xfrm>
            <a:off x="2798108" y="168276"/>
            <a:ext cx="6216511" cy="491490"/>
          </a:xfrm>
          <a:prstGeom prst="rect">
            <a:avLst/>
          </a:prstGeom>
          <a:solidFill>
            <a:schemeClr val="bg1"/>
          </a:solidFill>
          <a:ln>
            <a:noFill/>
          </a:ln>
        </p:spPr>
        <p:txBody>
          <a:bodyPr wrap="square">
            <a:spAutoFit/>
          </a:bodyPr>
          <a:lstStyle/>
          <a:p>
            <a:r>
              <a:rPr lang="zh-CN" altLang="en-US" sz="2600" b="1" dirty="0">
                <a:solidFill>
                  <a:srgbClr val="C00000"/>
                </a:solidFill>
                <a:latin typeface="MicrosoftYaHei-Bold"/>
              </a:rPr>
              <a:t>                      政务公开</a:t>
            </a:r>
            <a:r>
              <a:rPr lang="en-US" altLang="zh-CN" sz="2600" b="1" dirty="0">
                <a:solidFill>
                  <a:srgbClr val="C00000"/>
                </a:solidFill>
                <a:latin typeface="MicrosoftYaHei-Bold"/>
              </a:rPr>
              <a:t>.</a:t>
            </a:r>
            <a:r>
              <a:rPr lang="zh-CN" altLang="en-US" sz="2600" b="1" dirty="0">
                <a:solidFill>
                  <a:srgbClr val="C00000"/>
                </a:solidFill>
                <a:latin typeface="MicrosoftYaHei-Bold"/>
              </a:rPr>
              <a:t>政府在行动</a:t>
            </a:r>
            <a:endParaRPr lang="zh-CN" altLang="en-US" sz="2600" b="1" dirty="0">
              <a:solidFill>
                <a:srgbClr val="C00000"/>
              </a:solidFill>
              <a:latin typeface="MicrosoftYaHe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36537" y="2052712"/>
            <a:ext cx="8907463" cy="3906493"/>
            <a:chOff x="283" y="5627"/>
            <a:chExt cx="13343" cy="3369"/>
          </a:xfrm>
        </p:grpSpPr>
        <p:pic>
          <p:nvPicPr>
            <p:cNvPr id="12" name="Picture 2" descr="C:\Users\t4\Desktop\IMG_7512.PNG"/>
            <p:cNvPicPr>
              <a:picLocks noChangeAspect="1" noChangeArrowheads="1"/>
            </p:cNvPicPr>
            <p:nvPr/>
          </p:nvPicPr>
          <p:blipFill>
            <a:blip r:embed="rId1"/>
            <a:srcRect l="34486"/>
            <a:stretch>
              <a:fillRect/>
            </a:stretch>
          </p:blipFill>
          <p:spPr bwMode="auto">
            <a:xfrm>
              <a:off x="283" y="5627"/>
              <a:ext cx="6535" cy="3360"/>
            </a:xfrm>
            <a:prstGeom prst="rect">
              <a:avLst/>
            </a:prstGeom>
            <a:noFill/>
          </p:spPr>
        </p:pic>
        <p:pic>
          <p:nvPicPr>
            <p:cNvPr id="13" name="Picture 2" descr="C:\Users\t4\Desktop\IMG_7512.PNG"/>
            <p:cNvPicPr>
              <a:picLocks noChangeAspect="1" noChangeArrowheads="1"/>
            </p:cNvPicPr>
            <p:nvPr/>
          </p:nvPicPr>
          <p:blipFill>
            <a:blip r:embed="rId1"/>
            <a:srcRect l="66539"/>
            <a:stretch>
              <a:fillRect/>
            </a:stretch>
          </p:blipFill>
          <p:spPr bwMode="auto">
            <a:xfrm>
              <a:off x="6973" y="5636"/>
              <a:ext cx="6653" cy="3360"/>
            </a:xfrm>
            <a:prstGeom prst="rect">
              <a:avLst/>
            </a:prstGeom>
            <a:noFill/>
          </p:spPr>
        </p:pic>
      </p:grpSp>
      <p:sp>
        <p:nvSpPr>
          <p:cNvPr id="12290" name="AutoShape 2"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2" name="AutoShape 4"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4" name="AutoShape 6"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 name="任意多边形: 形状 5"/>
          <p:cNvSpPr/>
          <p:nvPr/>
        </p:nvSpPr>
        <p:spPr>
          <a:xfrm>
            <a:off x="363312" y="2913999"/>
            <a:ext cx="1812925" cy="589915"/>
          </a:xfrm>
          <a:custGeom>
            <a:avLst/>
            <a:gdLst>
              <a:gd name="connsiteX0" fmla="*/ 0 w 2584234"/>
              <a:gd name="connsiteY0" fmla="*/ 120448 h 1204479"/>
              <a:gd name="connsiteX1" fmla="*/ 120448 w 2584234"/>
              <a:gd name="connsiteY1" fmla="*/ 0 h 1204479"/>
              <a:gd name="connsiteX2" fmla="*/ 2463786 w 2584234"/>
              <a:gd name="connsiteY2" fmla="*/ 0 h 1204479"/>
              <a:gd name="connsiteX3" fmla="*/ 2584234 w 2584234"/>
              <a:gd name="connsiteY3" fmla="*/ 120448 h 1204479"/>
              <a:gd name="connsiteX4" fmla="*/ 2584234 w 2584234"/>
              <a:gd name="connsiteY4" fmla="*/ 1084031 h 1204479"/>
              <a:gd name="connsiteX5" fmla="*/ 2463786 w 2584234"/>
              <a:gd name="connsiteY5" fmla="*/ 1204479 h 1204479"/>
              <a:gd name="connsiteX6" fmla="*/ 120448 w 2584234"/>
              <a:gd name="connsiteY6" fmla="*/ 1204479 h 1204479"/>
              <a:gd name="connsiteX7" fmla="*/ 0 w 2584234"/>
              <a:gd name="connsiteY7" fmla="*/ 1084031 h 1204479"/>
              <a:gd name="connsiteX8" fmla="*/ 0 w 2584234"/>
              <a:gd name="connsiteY8" fmla="*/ 120448 h 120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4234" h="1204479">
                <a:moveTo>
                  <a:pt x="0" y="120448"/>
                </a:moveTo>
                <a:cubicBezTo>
                  <a:pt x="0" y="53926"/>
                  <a:pt x="53926" y="0"/>
                  <a:pt x="120448" y="0"/>
                </a:cubicBezTo>
                <a:lnTo>
                  <a:pt x="2463786" y="0"/>
                </a:lnTo>
                <a:cubicBezTo>
                  <a:pt x="2530308" y="0"/>
                  <a:pt x="2584234" y="53926"/>
                  <a:pt x="2584234" y="120448"/>
                </a:cubicBezTo>
                <a:lnTo>
                  <a:pt x="2584234" y="1084031"/>
                </a:lnTo>
                <a:cubicBezTo>
                  <a:pt x="2584234" y="1150553"/>
                  <a:pt x="2530308" y="1204479"/>
                  <a:pt x="2463786" y="1204479"/>
                </a:cubicBezTo>
                <a:lnTo>
                  <a:pt x="120448" y="1204479"/>
                </a:lnTo>
                <a:cubicBezTo>
                  <a:pt x="53926" y="1204479"/>
                  <a:pt x="0" y="1150553"/>
                  <a:pt x="0" y="1084031"/>
                </a:cubicBezTo>
                <a:lnTo>
                  <a:pt x="0" y="120448"/>
                </a:lnTo>
                <a:close/>
              </a:path>
            </a:pathLst>
          </a:custGeom>
          <a:noFill/>
          <a:extLst>
            <a:ext uri="{909E8E84-426E-40DD-AFC4-6F175D3DCCD1}">
              <a14:hiddenFill xmlns:a14="http://schemas.microsoft.com/office/drawing/2010/main">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14:hiddenFill>
            </a:ext>
          </a:extLst>
        </p:spPr>
        <p:style>
          <a:lnRef idx="0">
            <a:schemeClr val="accent2"/>
          </a:lnRef>
          <a:fillRef idx="3">
            <a:schemeClr val="accent2"/>
          </a:fillRef>
          <a:effectRef idx="3">
            <a:schemeClr val="accent2"/>
          </a:effectRef>
          <a:fontRef idx="minor">
            <a:schemeClr val="lt1"/>
          </a:fontRef>
        </p:style>
        <p:txBody>
          <a:bodyPr spcFirstLastPara="0" vert="horz" wrap="square" lIns="73378" tIns="73378" rIns="73378" bIns="73378" numCol="1" spcCol="1270" anchor="ctr" anchorCtr="0">
            <a:noAutofit/>
          </a:bodyPr>
          <a:lstStyle/>
          <a:p>
            <a:pPr marL="0" lvl="0" indent="0" algn="ctr" defTabSz="2667000">
              <a:lnSpc>
                <a:spcPct val="90000"/>
              </a:lnSpc>
              <a:spcBef>
                <a:spcPct val="0"/>
              </a:spcBef>
              <a:spcAft>
                <a:spcPct val="35000"/>
              </a:spcAft>
              <a:buNone/>
            </a:pPr>
            <a:r>
              <a:rPr lang="zh-CN" sz="4400" b="1" kern="1200" dirty="0"/>
              <a:t>公</a:t>
            </a:r>
            <a:r>
              <a:rPr lang="en-US" altLang="zh-CN" sz="4400" b="1" kern="1200" dirty="0"/>
              <a:t>    </a:t>
            </a:r>
            <a:r>
              <a:rPr lang="zh-CN" sz="4400" b="1" kern="1200" dirty="0"/>
              <a:t>民</a:t>
            </a:r>
            <a:endParaRPr lang="zh-CN" sz="4400" b="1" kern="1200" dirty="0"/>
          </a:p>
        </p:txBody>
      </p:sp>
      <p:sp>
        <p:nvSpPr>
          <p:cNvPr id="11" name="文本框 10"/>
          <p:cNvSpPr txBox="1"/>
          <p:nvPr/>
        </p:nvSpPr>
        <p:spPr>
          <a:xfrm>
            <a:off x="2497360" y="4508005"/>
            <a:ext cx="5976664" cy="58477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b="1" dirty="0"/>
              <a:t>依法行政、政务公开、加强监督</a:t>
            </a:r>
            <a:endParaRPr lang="zh-CN" altLang="en-US" sz="3200" b="1" dirty="0"/>
          </a:p>
        </p:txBody>
      </p:sp>
      <p:sp>
        <p:nvSpPr>
          <p:cNvPr id="16" name="任意多边形: 形状 5"/>
          <p:cNvSpPr/>
          <p:nvPr/>
        </p:nvSpPr>
        <p:spPr>
          <a:xfrm>
            <a:off x="327434" y="4508005"/>
            <a:ext cx="1884680" cy="591820"/>
          </a:xfrm>
          <a:custGeom>
            <a:avLst/>
            <a:gdLst>
              <a:gd name="connsiteX0" fmla="*/ 0 w 2584234"/>
              <a:gd name="connsiteY0" fmla="*/ 120448 h 1204479"/>
              <a:gd name="connsiteX1" fmla="*/ 120448 w 2584234"/>
              <a:gd name="connsiteY1" fmla="*/ 0 h 1204479"/>
              <a:gd name="connsiteX2" fmla="*/ 2463786 w 2584234"/>
              <a:gd name="connsiteY2" fmla="*/ 0 h 1204479"/>
              <a:gd name="connsiteX3" fmla="*/ 2584234 w 2584234"/>
              <a:gd name="connsiteY3" fmla="*/ 120448 h 1204479"/>
              <a:gd name="connsiteX4" fmla="*/ 2584234 w 2584234"/>
              <a:gd name="connsiteY4" fmla="*/ 1084031 h 1204479"/>
              <a:gd name="connsiteX5" fmla="*/ 2463786 w 2584234"/>
              <a:gd name="connsiteY5" fmla="*/ 1204479 h 1204479"/>
              <a:gd name="connsiteX6" fmla="*/ 120448 w 2584234"/>
              <a:gd name="connsiteY6" fmla="*/ 1204479 h 1204479"/>
              <a:gd name="connsiteX7" fmla="*/ 0 w 2584234"/>
              <a:gd name="connsiteY7" fmla="*/ 1084031 h 1204479"/>
              <a:gd name="connsiteX8" fmla="*/ 0 w 2584234"/>
              <a:gd name="connsiteY8" fmla="*/ 120448 h 120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4234" h="1204479">
                <a:moveTo>
                  <a:pt x="0" y="120448"/>
                </a:moveTo>
                <a:cubicBezTo>
                  <a:pt x="0" y="53926"/>
                  <a:pt x="53926" y="0"/>
                  <a:pt x="120448" y="0"/>
                </a:cubicBezTo>
                <a:lnTo>
                  <a:pt x="2463786" y="0"/>
                </a:lnTo>
                <a:cubicBezTo>
                  <a:pt x="2530308" y="0"/>
                  <a:pt x="2584234" y="53926"/>
                  <a:pt x="2584234" y="120448"/>
                </a:cubicBezTo>
                <a:lnTo>
                  <a:pt x="2584234" y="1084031"/>
                </a:lnTo>
                <a:cubicBezTo>
                  <a:pt x="2584234" y="1150553"/>
                  <a:pt x="2530308" y="1204479"/>
                  <a:pt x="2463786" y="1204479"/>
                </a:cubicBezTo>
                <a:lnTo>
                  <a:pt x="120448" y="1204479"/>
                </a:lnTo>
                <a:cubicBezTo>
                  <a:pt x="53926" y="1204479"/>
                  <a:pt x="0" y="1150553"/>
                  <a:pt x="0" y="1084031"/>
                </a:cubicBezTo>
                <a:lnTo>
                  <a:pt x="0" y="120448"/>
                </a:lnTo>
                <a:close/>
              </a:path>
            </a:pathLst>
          </a:custGeom>
          <a:noFill/>
          <a:extLst>
            <a:ext uri="{909E8E84-426E-40DD-AFC4-6F175D3DCCD1}">
              <a14:hiddenFill xmlns:a14="http://schemas.microsoft.com/office/drawing/2010/main">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14:hiddenFill>
            </a:ext>
          </a:extLst>
        </p:spPr>
        <p:style>
          <a:lnRef idx="0">
            <a:schemeClr val="accent2"/>
          </a:lnRef>
          <a:fillRef idx="3">
            <a:schemeClr val="accent2"/>
          </a:fillRef>
          <a:effectRef idx="3">
            <a:schemeClr val="accent2"/>
          </a:effectRef>
          <a:fontRef idx="minor">
            <a:schemeClr val="lt1"/>
          </a:fontRef>
        </p:style>
        <p:txBody>
          <a:bodyPr spcFirstLastPara="0" vert="horz" wrap="square" lIns="73378" tIns="73378" rIns="73378" bIns="73378" numCol="1" spcCol="1270" anchor="ctr" anchorCtr="0">
            <a:noAutofit/>
          </a:bodyPr>
          <a:lstStyle/>
          <a:p>
            <a:pPr marL="0" lvl="0" indent="0" algn="ctr" defTabSz="2667000">
              <a:lnSpc>
                <a:spcPct val="90000"/>
              </a:lnSpc>
              <a:spcBef>
                <a:spcPct val="0"/>
              </a:spcBef>
              <a:spcAft>
                <a:spcPct val="35000"/>
              </a:spcAft>
              <a:buNone/>
            </a:pPr>
            <a:r>
              <a:rPr lang="zh-CN" sz="4400" b="1" kern="1200" dirty="0"/>
              <a:t>政</a:t>
            </a:r>
            <a:r>
              <a:rPr lang="en-US" altLang="zh-CN" sz="4400" b="1" kern="1200" dirty="0"/>
              <a:t>    </a:t>
            </a:r>
            <a:r>
              <a:rPr lang="zh-CN" sz="4400" b="1" kern="1200" dirty="0"/>
              <a:t>府</a:t>
            </a:r>
            <a:r>
              <a:rPr lang="en-US" altLang="zh-CN" sz="4400" b="1" kern="1200" dirty="0"/>
              <a:t> </a:t>
            </a:r>
            <a:r>
              <a:rPr lang="en-US" altLang="zh-CN" sz="3600" b="1" kern="1200" dirty="0"/>
              <a:t> </a:t>
            </a:r>
            <a:endParaRPr lang="en-US" altLang="zh-CN" sz="3600" b="1" kern="1200" dirty="0"/>
          </a:p>
        </p:txBody>
      </p:sp>
      <p:sp>
        <p:nvSpPr>
          <p:cNvPr id="17" name="文本框 16"/>
          <p:cNvSpPr txBox="1"/>
          <p:nvPr/>
        </p:nvSpPr>
        <p:spPr>
          <a:xfrm>
            <a:off x="2497360" y="2883599"/>
            <a:ext cx="5976664" cy="58356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b="1" dirty="0"/>
              <a:t>积极参与、主动监督、建言献策</a:t>
            </a:r>
            <a:endParaRPr lang="zh-CN" altLang="en-US" sz="3200" b="1" dirty="0"/>
          </a:p>
        </p:txBody>
      </p:sp>
      <p:sp>
        <p:nvSpPr>
          <p:cNvPr id="18" name="文本框 17"/>
          <p:cNvSpPr txBox="1"/>
          <p:nvPr/>
        </p:nvSpPr>
        <p:spPr>
          <a:xfrm rot="16200000">
            <a:off x="1992630" y="-1186264"/>
            <a:ext cx="736600" cy="3801110"/>
          </a:xfrm>
          <a:prstGeom prst="rect">
            <a:avLst/>
          </a:prstGeom>
          <a:solidFill>
            <a:srgbClr val="FFFF00"/>
          </a:solidFill>
        </p:spPr>
        <p:txBody>
          <a:bodyPr vert="eaVert" wrap="square" rtlCol="0">
            <a:spAutoFit/>
          </a:bodyPr>
          <a:lstStyle/>
          <a:p>
            <a:r>
              <a:rPr lang="zh-CN" altLang="en-US" sz="3600">
                <a:latin typeface="微软雅黑" panose="020B0503020204020204" pitchFamily="34" charset="-122"/>
                <a:ea typeface="微软雅黑" panose="020B0503020204020204" pitchFamily="34" charset="-122"/>
              </a:rPr>
              <a:t>一、建设法治政府</a:t>
            </a:r>
            <a:endParaRPr lang="zh-CN" altLang="en-US" sz="3600">
              <a:latin typeface="微软雅黑" panose="020B0503020204020204" pitchFamily="34" charset="-122"/>
              <a:ea typeface="微软雅黑" panose="020B0503020204020204" pitchFamily="34" charset="-122"/>
            </a:endParaRPr>
          </a:p>
        </p:txBody>
      </p:sp>
      <p:sp>
        <p:nvSpPr>
          <p:cNvPr id="19" name="矩形 18"/>
          <p:cNvSpPr/>
          <p:nvPr/>
        </p:nvSpPr>
        <p:spPr>
          <a:xfrm>
            <a:off x="2417839" y="3780343"/>
            <a:ext cx="6489624" cy="461665"/>
          </a:xfrm>
          <a:prstGeom prst="rect">
            <a:avLst/>
          </a:prstGeom>
          <a:solidFill>
            <a:schemeClr val="bg1"/>
          </a:solidFill>
        </p:spPr>
        <p:txBody>
          <a:bodyPr wrap="square">
            <a:spAutoFit/>
          </a:bodyPr>
          <a:lstStyle/>
          <a:p>
            <a:pPr indent="101600" algn="just">
              <a:spcAft>
                <a:spcPts val="0"/>
              </a:spcAft>
            </a:pPr>
            <a:r>
              <a:rPr lang="zh-CN" altLang="en-US" sz="2400" b="1" kern="100" dirty="0">
                <a:solidFill>
                  <a:srgbClr val="0070C0"/>
                </a:solidFill>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dirty="0">
                <a:solidFill>
                  <a:srgbClr val="0070C0"/>
                </a:solidFill>
                <a:latin typeface="Calibri" panose="020F0502020204030204" pitchFamily="34" charset="0"/>
                <a:ea typeface="楷体" panose="02010609060101010101" pitchFamily="49" charset="-122"/>
                <a:cs typeface="Times New Roman" panose="02020603050405020304" pitchFamily="18" charset="0"/>
              </a:rPr>
              <a:t>依法行政的</a:t>
            </a:r>
            <a:r>
              <a:rPr lang="zh-CN" altLang="zh-CN" sz="2400" b="1" u="dotted" kern="100" dirty="0">
                <a:solidFill>
                  <a:srgbClr val="FF0000"/>
                </a:solidFill>
                <a:latin typeface="Calibri" panose="020F0502020204030204" pitchFamily="34" charset="0"/>
                <a:ea typeface="楷体" panose="02010609060101010101" pitchFamily="49" charset="-122"/>
                <a:cs typeface="Times New Roman" panose="02020603050405020304" pitchFamily="18" charset="0"/>
              </a:rPr>
              <a:t>核心</a:t>
            </a:r>
            <a:r>
              <a:rPr lang="zh-CN" altLang="zh-CN" sz="2400" b="1" kern="100" dirty="0">
                <a:solidFill>
                  <a:srgbClr val="0070C0"/>
                </a:solidFill>
                <a:latin typeface="Calibri" panose="020F0502020204030204" pitchFamily="34" charset="0"/>
                <a:ea typeface="楷体" panose="02010609060101010101" pitchFamily="49" charset="-122"/>
                <a:cs typeface="Times New Roman" panose="02020603050405020304" pitchFamily="18" charset="0"/>
              </a:rPr>
              <a:t>：</a:t>
            </a:r>
            <a:r>
              <a:rPr lang="zh-CN" altLang="zh-CN" sz="2400" b="1" kern="100" dirty="0">
                <a:latin typeface="Calibri" panose="020F0502020204030204" pitchFamily="34" charset="0"/>
                <a:ea typeface="楷体" panose="02010609060101010101" pitchFamily="49" charset="-122"/>
                <a:cs typeface="Times New Roman" panose="02020603050405020304" pitchFamily="18" charset="0"/>
              </a:rPr>
              <a:t>规范政府的行政权。</a:t>
            </a:r>
            <a:r>
              <a:rPr lang="zh-CN" altLang="en-US" sz="2400" b="1" kern="100" dirty="0">
                <a:solidFill>
                  <a:srgbClr val="0070C0"/>
                </a:solidFill>
                <a:latin typeface="Calibri" panose="020F0502020204030204" pitchFamily="34" charset="0"/>
                <a:ea typeface="楷体" panose="02010609060101010101" pitchFamily="49" charset="-122"/>
                <a:cs typeface="Times New Roman" panose="02020603050405020304" pitchFamily="18" charset="0"/>
              </a:rPr>
              <a:t>）</a:t>
            </a:r>
            <a:endParaRPr lang="zh-CN" altLang="zh-CN" sz="2400" b="1" kern="100" dirty="0">
              <a:solidFill>
                <a:srgbClr val="0070C0"/>
              </a:solidFill>
              <a:latin typeface="Calibri" panose="020F0502020204030204" pitchFamily="34" charset="0"/>
              <a:ea typeface="楷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4888" y="386244"/>
            <a:ext cx="2052951" cy="521970"/>
          </a:xfrm>
          <a:prstGeom prst="rect">
            <a:avLst/>
          </a:prstGeom>
        </p:spPr>
        <p:txBody>
          <a:bodyPr wrap="square">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市民有话说</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2" name="矩形 1"/>
          <p:cNvSpPr/>
          <p:nvPr/>
        </p:nvSpPr>
        <p:spPr>
          <a:xfrm>
            <a:off x="35357" y="908615"/>
            <a:ext cx="7704856" cy="521970"/>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a:t>
            </a:r>
            <a:endParaRPr sz="2800" dirty="0">
              <a:latin typeface="楷体" panose="02010609060101010101" pitchFamily="49" charset="-122"/>
              <a:ea typeface="楷体" panose="02010609060101010101" pitchFamily="49" charset="-122"/>
            </a:endParaRPr>
          </a:p>
        </p:txBody>
      </p:sp>
      <p:sp>
        <p:nvSpPr>
          <p:cNvPr id="5" name="文本框 4"/>
          <p:cNvSpPr txBox="1"/>
          <p:nvPr/>
        </p:nvSpPr>
        <p:spPr>
          <a:xfrm>
            <a:off x="2051685" y="6165215"/>
            <a:ext cx="5361940" cy="491490"/>
          </a:xfrm>
          <a:prstGeom prst="rect">
            <a:avLst/>
          </a:prstGeom>
          <a:noFill/>
        </p:spPr>
        <p:txBody>
          <a:bodyPr wrap="square" rtlCol="0" anchor="t">
            <a:spAutoFit/>
          </a:bodyPr>
          <a:lstStyle/>
          <a:p>
            <a:pPr indent="0"/>
            <a:r>
              <a:rPr lang="zh-CN" altLang="en-US" sz="2600" b="1" dirty="0">
                <a:solidFill>
                  <a:srgbClr val="C00000"/>
                </a:solidFill>
                <a:latin typeface="MicrosoftYaHei-Bold"/>
                <a:sym typeface="+mn-ea"/>
              </a:rPr>
              <a:t>Q1：市民的困惑你能来解答吗？</a:t>
            </a:r>
            <a:endParaRPr lang="zh-CN" altLang="en-US" sz="2600" b="1" dirty="0">
              <a:solidFill>
                <a:srgbClr val="C00000"/>
              </a:solidFill>
              <a:latin typeface="MicrosoftYaHei-Bold"/>
            </a:endParaRPr>
          </a:p>
        </p:txBody>
      </p:sp>
      <p:sp>
        <p:nvSpPr>
          <p:cNvPr id="6" name="文本框 5"/>
          <p:cNvSpPr txBox="1"/>
          <p:nvPr/>
        </p:nvSpPr>
        <p:spPr>
          <a:xfrm>
            <a:off x="2051685" y="1052830"/>
            <a:ext cx="4754880" cy="460375"/>
          </a:xfrm>
          <a:prstGeom prst="rect">
            <a:avLst/>
          </a:prstGeom>
          <a:solidFill>
            <a:schemeClr val="accent4">
              <a:lumMod val="40000"/>
              <a:lumOff val="60000"/>
            </a:schemeClr>
          </a:solidFill>
        </p:spPr>
        <p:txBody>
          <a:bodyPr wrap="none" rtlCol="0" anchor="t">
            <a:spAutoFit/>
          </a:bodyPr>
          <a:lstStyle/>
          <a:p>
            <a:r>
              <a:rPr lang="zh-CN" altLang="en-US" sz="2400" dirty="0">
                <a:solidFill>
                  <a:srgbClr val="000000"/>
                </a:solidFill>
                <a:ea typeface="宋体" panose="02010600030101010101" pitchFamily="2" charset="-122"/>
                <a:sym typeface="+mn-ea"/>
              </a:rPr>
              <a:t>关于出台《常州市养犬管理条例》</a:t>
            </a:r>
            <a:endParaRPr lang="zh-CN" altLang="en-US" sz="2400" dirty="0">
              <a:solidFill>
                <a:srgbClr val="000000"/>
              </a:solidFill>
              <a:ea typeface="宋体" panose="02010600030101010101" pitchFamily="2" charset="-122"/>
              <a:sym typeface="+mn-ea"/>
            </a:endParaRPr>
          </a:p>
        </p:txBody>
      </p:sp>
      <p:grpSp>
        <p:nvGrpSpPr>
          <p:cNvPr id="18" name="组合 17"/>
          <p:cNvGrpSpPr/>
          <p:nvPr/>
        </p:nvGrpSpPr>
        <p:grpSpPr>
          <a:xfrm>
            <a:off x="689610" y="1988820"/>
            <a:ext cx="7769860" cy="4035539"/>
            <a:chOff x="850" y="2792"/>
            <a:chExt cx="12238" cy="6005"/>
          </a:xfrm>
        </p:grpSpPr>
        <p:sp>
          <p:nvSpPr>
            <p:cNvPr id="10" name="文本框 9"/>
            <p:cNvSpPr txBox="1"/>
            <p:nvPr/>
          </p:nvSpPr>
          <p:spPr>
            <a:xfrm>
              <a:off x="3693" y="2906"/>
              <a:ext cx="9193" cy="2517"/>
            </a:xfrm>
            <a:prstGeom prst="rect">
              <a:avLst/>
            </a:prstGeom>
            <a:noFill/>
          </p:spPr>
          <p:txBody>
            <a:bodyPr wrap="square" rtlCol="0" anchor="t">
              <a:spAutoFit/>
            </a:bodyPr>
            <a:lstStyle/>
            <a:p>
              <a:r>
                <a:rPr lang="zh-CN" altLang="en-US" sz="2600" b="1" dirty="0">
                  <a:latin typeface="楷体" panose="02010609060101010101" pitchFamily="49" charset="-122"/>
                  <a:ea typeface="楷体" panose="02010609060101010101" pitchFamily="49" charset="-122"/>
                  <a:sym typeface="+mn-ea"/>
                </a:rPr>
                <a:t>常州市已经先后出台了《常州市加强犬只规范化管理工作意见》《关于文明养犬的通告》等规定，</a:t>
              </a:r>
              <a:r>
                <a:rPr lang="zh-CN" altLang="en-US" sz="2600" b="1" dirty="0">
                  <a:solidFill>
                    <a:srgbClr val="0070C0"/>
                  </a:solidFill>
                  <a:latin typeface="楷体" panose="02010609060101010101" pitchFamily="49" charset="-122"/>
                  <a:ea typeface="楷体" panose="02010609060101010101" pitchFamily="49" charset="-122"/>
                  <a:sym typeface="+mn-ea"/>
                </a:rPr>
                <a:t>为啥又出台《常州市养犬管理条例》？</a:t>
              </a:r>
              <a:endParaRPr lang="zh-CN" altLang="en-US" sz="2600" b="1" dirty="0">
                <a:solidFill>
                  <a:srgbClr val="0070C0"/>
                </a:solidFill>
                <a:latin typeface="楷体" panose="02010609060101010101" pitchFamily="49" charset="-122"/>
                <a:ea typeface="楷体" panose="02010609060101010101" pitchFamily="49" charset="-122"/>
                <a:sym typeface="+mn-ea"/>
              </a:endParaRPr>
            </a:p>
          </p:txBody>
        </p:sp>
        <p:sp>
          <p:nvSpPr>
            <p:cNvPr id="11" name="文本框 10"/>
            <p:cNvSpPr txBox="1"/>
            <p:nvPr/>
          </p:nvSpPr>
          <p:spPr>
            <a:xfrm>
              <a:off x="1129" y="5685"/>
              <a:ext cx="9356" cy="3112"/>
            </a:xfrm>
            <a:prstGeom prst="rect">
              <a:avLst/>
            </a:prstGeom>
            <a:noFill/>
          </p:spPr>
          <p:txBody>
            <a:bodyPr wrap="square" rtlCol="0" anchor="t">
              <a:spAutoFit/>
            </a:bodyPr>
            <a:lstStyle/>
            <a:p>
              <a:r>
                <a:rPr lang="zh-CN" altLang="en-US" sz="2600" b="1" dirty="0">
                  <a:latin typeface="楷体" panose="02010609060101010101" pitchFamily="49" charset="-122"/>
                  <a:ea typeface="楷体" panose="02010609060101010101" pitchFamily="49" charset="-122"/>
                  <a:sym typeface="+mn-ea"/>
                </a:rPr>
                <a:t>《常州市养犬管理条例》已经出台好几个月了，小区里依然有人遛狗不栓绳，便溺不清理，由此引发的邻里纠纷也不少，</a:t>
              </a:r>
              <a:r>
                <a:rPr lang="zh-CN" altLang="en-US" sz="2600" b="1" dirty="0">
                  <a:solidFill>
                    <a:srgbClr val="0070C0"/>
                  </a:solidFill>
                  <a:latin typeface="楷体" panose="02010609060101010101" pitchFamily="49" charset="-122"/>
                  <a:ea typeface="楷体" panose="02010609060101010101" pitchFamily="49" charset="-122"/>
                  <a:sym typeface="+mn-ea"/>
                </a:rPr>
                <a:t>应该怎样解决这些问题，以法治力量助推文明养犬呢？</a:t>
              </a:r>
              <a:endParaRPr lang="en-US" altLang="en-US" sz="2600" b="1" dirty="0">
                <a:solidFill>
                  <a:srgbClr val="0070C0"/>
                </a:solidFill>
                <a:latin typeface="楷体" panose="02010609060101010101" pitchFamily="49" charset="-122"/>
                <a:ea typeface="楷体" panose="02010609060101010101" pitchFamily="49" charset="-122"/>
                <a:sym typeface="+mn-ea"/>
              </a:endParaRPr>
            </a:p>
          </p:txBody>
        </p:sp>
        <p:pic>
          <p:nvPicPr>
            <p:cNvPr id="12" name="图片 11" descr="29344F4E0ED96BBA8ACF656AD5C53EBD"/>
            <p:cNvPicPr>
              <a:picLocks noChangeAspect="1"/>
            </p:cNvPicPr>
            <p:nvPr/>
          </p:nvPicPr>
          <p:blipFill>
            <a:blip r:embed="rId1"/>
            <a:stretch>
              <a:fillRect/>
            </a:stretch>
          </p:blipFill>
          <p:spPr>
            <a:xfrm>
              <a:off x="963" y="2792"/>
              <a:ext cx="1773" cy="1955"/>
            </a:xfrm>
            <a:prstGeom prst="rect">
              <a:avLst/>
            </a:prstGeom>
          </p:spPr>
        </p:pic>
        <p:sp>
          <p:nvSpPr>
            <p:cNvPr id="13" name="文本框 12"/>
            <p:cNvSpPr txBox="1"/>
            <p:nvPr/>
          </p:nvSpPr>
          <p:spPr>
            <a:xfrm>
              <a:off x="850" y="4606"/>
              <a:ext cx="2259" cy="548"/>
            </a:xfrm>
            <a:prstGeom prst="rect">
              <a:avLst/>
            </a:prstGeom>
            <a:solidFill>
              <a:schemeClr val="accent4">
                <a:lumMod val="20000"/>
                <a:lumOff val="80000"/>
              </a:schemeClr>
            </a:solidFill>
          </p:spPr>
          <p:txBody>
            <a:bodyPr wrap="square" rtlCol="0">
              <a:spAutoFit/>
            </a:bodyPr>
            <a:lstStyle/>
            <a:p>
              <a:r>
                <a:rPr lang="zh-CN" altLang="en-US"/>
                <a:t>市民刘女士</a:t>
              </a:r>
              <a:endParaRPr lang="zh-CN" altLang="en-US"/>
            </a:p>
          </p:txBody>
        </p:sp>
        <p:pic>
          <p:nvPicPr>
            <p:cNvPr id="14" name="图片 13" descr="00C42AD1B928AE3FB2EF46CE924E4B25"/>
            <p:cNvPicPr>
              <a:picLocks noChangeAspect="1"/>
            </p:cNvPicPr>
            <p:nvPr/>
          </p:nvPicPr>
          <p:blipFill>
            <a:blip r:embed="rId2"/>
            <a:stretch>
              <a:fillRect/>
            </a:stretch>
          </p:blipFill>
          <p:spPr>
            <a:xfrm>
              <a:off x="10946" y="5870"/>
              <a:ext cx="1765" cy="2140"/>
            </a:xfrm>
            <a:prstGeom prst="rect">
              <a:avLst/>
            </a:prstGeom>
          </p:spPr>
        </p:pic>
        <p:sp>
          <p:nvSpPr>
            <p:cNvPr id="15" name="文本框 14"/>
            <p:cNvSpPr txBox="1"/>
            <p:nvPr/>
          </p:nvSpPr>
          <p:spPr>
            <a:xfrm>
              <a:off x="10829" y="7781"/>
              <a:ext cx="2259" cy="548"/>
            </a:xfrm>
            <a:prstGeom prst="rect">
              <a:avLst/>
            </a:prstGeom>
            <a:solidFill>
              <a:schemeClr val="accent4">
                <a:lumMod val="20000"/>
                <a:lumOff val="80000"/>
              </a:schemeClr>
            </a:solidFill>
          </p:spPr>
          <p:txBody>
            <a:bodyPr wrap="square" rtlCol="0">
              <a:spAutoFit/>
            </a:bodyPr>
            <a:lstStyle/>
            <a:p>
              <a:r>
                <a:rPr lang="zh-CN" altLang="en-US"/>
                <a:t>市民张阿姨</a:t>
              </a:r>
              <a:endParaRPr lang="zh-CN" altLang="en-US"/>
            </a:p>
          </p:txBody>
        </p:sp>
        <p:sp>
          <p:nvSpPr>
            <p:cNvPr id="16" name="圆角矩形标注 15"/>
            <p:cNvSpPr/>
            <p:nvPr/>
          </p:nvSpPr>
          <p:spPr>
            <a:xfrm>
              <a:off x="3587" y="2882"/>
              <a:ext cx="9404" cy="2471"/>
            </a:xfrm>
            <a:prstGeom prst="wedgeRoundRectCallout">
              <a:avLst>
                <a:gd name="adj1" fmla="val -56433"/>
                <a:gd name="adj2" fmla="val -2124"/>
                <a:gd name="adj3" fmla="val 16667"/>
              </a:avLst>
            </a:prstGeom>
            <a:noFill/>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963" y="5627"/>
              <a:ext cx="9404" cy="3099"/>
            </a:xfrm>
            <a:prstGeom prst="wedgeRoundRectCallout">
              <a:avLst>
                <a:gd name="adj1" fmla="val 55561"/>
                <a:gd name="adj2" fmla="val 6171"/>
                <a:gd name="adj3" fmla="val 16667"/>
              </a:avLst>
            </a:prstGeom>
            <a:noFill/>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descr="图片1"/>
          <p:cNvPicPr>
            <a:picLocks noChangeAspect="1"/>
          </p:cNvPicPr>
          <p:nvPr/>
        </p:nvPicPr>
        <p:blipFill>
          <a:blip r:embed="rId3"/>
          <a:stretch>
            <a:fillRect/>
          </a:stretch>
        </p:blipFill>
        <p:spPr>
          <a:xfrm>
            <a:off x="6876415" y="463550"/>
            <a:ext cx="1049655" cy="146494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108520" y="347210"/>
          <a:ext cx="9252520" cy="647890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 name="矩形 9"/>
          <p:cNvSpPr/>
          <p:nvPr/>
        </p:nvSpPr>
        <p:spPr>
          <a:xfrm>
            <a:off x="1763222" y="332703"/>
            <a:ext cx="5976664" cy="584775"/>
          </a:xfrm>
          <a:prstGeom prst="rect">
            <a:avLst/>
          </a:prstGeom>
          <a:solidFill>
            <a:srgbClr val="FFFF00"/>
          </a:solidFill>
          <a:ln w="19050">
            <a:solidFill>
              <a:srgbClr val="FF0000"/>
            </a:solidFill>
          </a:ln>
        </p:spPr>
        <p:txBody>
          <a:bodyPr wrap="square">
            <a:spAutoFit/>
          </a:bodyPr>
          <a:lstStyle/>
          <a:p>
            <a:pPr algn="just">
              <a:spcAft>
                <a:spcPts val="0"/>
              </a:spcAft>
            </a:pPr>
            <a:r>
              <a:rPr lang="zh-CN" altLang="en-US" sz="3200" b="1" kern="100" dirty="0">
                <a:latin typeface="Times New Roman" panose="02020603050405020304" pitchFamily="18" charset="0"/>
              </a:rPr>
              <a:t> </a:t>
            </a:r>
            <a:r>
              <a:rPr lang="zh-CN" altLang="en-US" sz="3200" b="1" kern="100" dirty="0">
                <a:latin typeface="方正小标宋简体" panose="03000509000000000000" pitchFamily="65" charset="-122"/>
                <a:ea typeface="方正小标宋简体" panose="03000509000000000000" pitchFamily="65" charset="-122"/>
              </a:rPr>
              <a:t> 议题三： 规范养犬，怎么做？</a:t>
            </a:r>
            <a:endParaRPr lang="en-US" altLang="zh-CN" sz="3200" b="1" kern="100" dirty="0">
              <a:latin typeface="方正小标宋简体" panose="03000509000000000000" pitchFamily="65" charset="-122"/>
              <a:ea typeface="方正小标宋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3">
                                            <p:graphicEl>
                                              <a:dgm id="{16B4DFCC-9A51-483E-AC69-7167C9FB9FC9}"/>
                                            </p:graphicEl>
                                          </p:spTgt>
                                        </p:tgtEl>
                                        <p:attrNameLst>
                                          <p:attrName>style.visibility</p:attrName>
                                        </p:attrNameLst>
                                      </p:cBhvr>
                                      <p:to>
                                        <p:strVal val="visible"/>
                                      </p:to>
                                    </p:set>
                                    <p:anim calcmode="lin" valueType="num">
                                      <p:cBhvr>
                                        <p:cTn id="7" dur="500" fill="hold"/>
                                        <p:tgtEl>
                                          <p:spTgt spid="3">
                                            <p:graphicEl>
                                              <a:dgm id="{16B4DFCC-9A51-483E-AC69-7167C9FB9FC9}"/>
                                            </p:graphicEl>
                                          </p:spTgt>
                                        </p:tgtEl>
                                        <p:attrNameLst>
                                          <p:attrName>ppt_w</p:attrName>
                                        </p:attrNameLst>
                                      </p:cBhvr>
                                      <p:tavLst>
                                        <p:tav tm="0">
                                          <p:val>
                                            <p:fltVal val="0"/>
                                          </p:val>
                                        </p:tav>
                                        <p:tav tm="100000">
                                          <p:val>
                                            <p:strVal val="#ppt_w"/>
                                          </p:val>
                                        </p:tav>
                                      </p:tavLst>
                                    </p:anim>
                                    <p:anim calcmode="lin" valueType="num">
                                      <p:cBhvr>
                                        <p:cTn id="8" dur="500" fill="hold"/>
                                        <p:tgtEl>
                                          <p:spTgt spid="3">
                                            <p:graphicEl>
                                              <a:dgm id="{16B4DFCC-9A51-483E-AC69-7167C9FB9FC9}"/>
                                            </p:graphicEl>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1" nodeType="afterEffect">
                                  <p:stCondLst>
                                    <p:cond delay="0"/>
                                  </p:stCondLst>
                                  <p:childTnLst>
                                    <p:set>
                                      <p:cBhvr>
                                        <p:cTn id="11" dur="1" fill="hold">
                                          <p:stCondLst>
                                            <p:cond delay="0"/>
                                          </p:stCondLst>
                                        </p:cTn>
                                        <p:tgtEl>
                                          <p:spTgt spid="3">
                                            <p:graphicEl>
                                              <a:dgm id="{04D253FF-8E37-4970-9B7F-0DAA4F768A21}"/>
                                            </p:graphicEl>
                                          </p:spTgt>
                                        </p:tgtEl>
                                        <p:attrNameLst>
                                          <p:attrName>style.visibility</p:attrName>
                                        </p:attrNameLst>
                                      </p:cBhvr>
                                      <p:to>
                                        <p:strVal val="visible"/>
                                      </p:to>
                                    </p:set>
                                    <p:anim calcmode="lin" valueType="num">
                                      <p:cBhvr>
                                        <p:cTn id="12" dur="500" fill="hold"/>
                                        <p:tgtEl>
                                          <p:spTgt spid="3">
                                            <p:graphicEl>
                                              <a:dgm id="{04D253FF-8E37-4970-9B7F-0DAA4F768A21}"/>
                                            </p:graphicEl>
                                          </p:spTgt>
                                        </p:tgtEl>
                                        <p:attrNameLst>
                                          <p:attrName>ppt_w</p:attrName>
                                        </p:attrNameLst>
                                      </p:cBhvr>
                                      <p:tavLst>
                                        <p:tav tm="0">
                                          <p:val>
                                            <p:fltVal val="0"/>
                                          </p:val>
                                        </p:tav>
                                        <p:tav tm="100000">
                                          <p:val>
                                            <p:strVal val="#ppt_w"/>
                                          </p:val>
                                        </p:tav>
                                      </p:tavLst>
                                    </p:anim>
                                    <p:anim calcmode="lin" valueType="num">
                                      <p:cBhvr>
                                        <p:cTn id="13" dur="500" fill="hold"/>
                                        <p:tgtEl>
                                          <p:spTgt spid="3">
                                            <p:graphicEl>
                                              <a:dgm id="{04D253FF-8E37-4970-9B7F-0DAA4F768A21}"/>
                                            </p:graphicEl>
                                          </p:spTgt>
                                        </p:tgtEl>
                                        <p:attrNameLst>
                                          <p:attrName>ppt_h</p:attrName>
                                        </p:attrNameLst>
                                      </p:cBhvr>
                                      <p:tavLst>
                                        <p:tav tm="0">
                                          <p:val>
                                            <p:fltVal val="0"/>
                                          </p:val>
                                        </p:tav>
                                        <p:tav tm="100000">
                                          <p:val>
                                            <p:strVal val="#ppt_h"/>
                                          </p:val>
                                        </p:tav>
                                      </p:tavLst>
                                    </p:anim>
                                  </p:childTnLst>
                                </p:cTn>
                              </p:par>
                              <p:par>
                                <p:cTn id="14" presetID="23" presetClass="entr" presetSubtype="16" fill="hold" grpId="1" nodeType="withEffect">
                                  <p:stCondLst>
                                    <p:cond delay="0"/>
                                  </p:stCondLst>
                                  <p:childTnLst>
                                    <p:set>
                                      <p:cBhvr>
                                        <p:cTn id="15" dur="1" fill="hold">
                                          <p:stCondLst>
                                            <p:cond delay="0"/>
                                          </p:stCondLst>
                                        </p:cTn>
                                        <p:tgtEl>
                                          <p:spTgt spid="3">
                                            <p:graphicEl>
                                              <a:dgm id="{7413FAE3-D60C-4409-A7A8-0925B0900C12}"/>
                                            </p:graphicEl>
                                          </p:spTgt>
                                        </p:tgtEl>
                                        <p:attrNameLst>
                                          <p:attrName>style.visibility</p:attrName>
                                        </p:attrNameLst>
                                      </p:cBhvr>
                                      <p:to>
                                        <p:strVal val="visible"/>
                                      </p:to>
                                    </p:set>
                                    <p:anim calcmode="lin" valueType="num">
                                      <p:cBhvr>
                                        <p:cTn id="16" dur="500" fill="hold"/>
                                        <p:tgtEl>
                                          <p:spTgt spid="3">
                                            <p:graphicEl>
                                              <a:dgm id="{7413FAE3-D60C-4409-A7A8-0925B0900C12}"/>
                                            </p:graphicEl>
                                          </p:spTgt>
                                        </p:tgtEl>
                                        <p:attrNameLst>
                                          <p:attrName>ppt_w</p:attrName>
                                        </p:attrNameLst>
                                      </p:cBhvr>
                                      <p:tavLst>
                                        <p:tav tm="0">
                                          <p:val>
                                            <p:fltVal val="0"/>
                                          </p:val>
                                        </p:tav>
                                        <p:tav tm="100000">
                                          <p:val>
                                            <p:strVal val="#ppt_w"/>
                                          </p:val>
                                        </p:tav>
                                      </p:tavLst>
                                    </p:anim>
                                    <p:anim calcmode="lin" valueType="num">
                                      <p:cBhvr>
                                        <p:cTn id="17" dur="500" fill="hold"/>
                                        <p:tgtEl>
                                          <p:spTgt spid="3">
                                            <p:graphicEl>
                                              <a:dgm id="{7413FAE3-D60C-4409-A7A8-0925B0900C12}"/>
                                            </p:graphicEl>
                                          </p:spTgt>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3" presetClass="entr" presetSubtype="16" fill="hold" grpId="1" nodeType="afterEffect">
                                  <p:stCondLst>
                                    <p:cond delay="0"/>
                                  </p:stCondLst>
                                  <p:childTnLst>
                                    <p:set>
                                      <p:cBhvr>
                                        <p:cTn id="20" dur="1" fill="hold">
                                          <p:stCondLst>
                                            <p:cond delay="0"/>
                                          </p:stCondLst>
                                        </p:cTn>
                                        <p:tgtEl>
                                          <p:spTgt spid="3">
                                            <p:graphicEl>
                                              <a:dgm id="{67603FDE-787F-46B0-8621-DFB82E3ED04F}"/>
                                            </p:graphicEl>
                                          </p:spTgt>
                                        </p:tgtEl>
                                        <p:attrNameLst>
                                          <p:attrName>style.visibility</p:attrName>
                                        </p:attrNameLst>
                                      </p:cBhvr>
                                      <p:to>
                                        <p:strVal val="visible"/>
                                      </p:to>
                                    </p:set>
                                    <p:anim calcmode="lin" valueType="num">
                                      <p:cBhvr>
                                        <p:cTn id="21" dur="500" fill="hold"/>
                                        <p:tgtEl>
                                          <p:spTgt spid="3">
                                            <p:graphicEl>
                                              <a:dgm id="{67603FDE-787F-46B0-8621-DFB82E3ED04F}"/>
                                            </p:graphicEl>
                                          </p:spTgt>
                                        </p:tgtEl>
                                        <p:attrNameLst>
                                          <p:attrName>ppt_w</p:attrName>
                                        </p:attrNameLst>
                                      </p:cBhvr>
                                      <p:tavLst>
                                        <p:tav tm="0">
                                          <p:val>
                                            <p:fltVal val="0"/>
                                          </p:val>
                                        </p:tav>
                                        <p:tav tm="100000">
                                          <p:val>
                                            <p:strVal val="#ppt_w"/>
                                          </p:val>
                                        </p:tav>
                                      </p:tavLst>
                                    </p:anim>
                                    <p:anim calcmode="lin" valueType="num">
                                      <p:cBhvr>
                                        <p:cTn id="22" dur="500" fill="hold"/>
                                        <p:tgtEl>
                                          <p:spTgt spid="3">
                                            <p:graphicEl>
                                              <a:dgm id="{67603FDE-787F-46B0-8621-DFB82E3ED04F}"/>
                                            </p:graphicEl>
                                          </p:spTgt>
                                        </p:tgtEl>
                                        <p:attrNameLst>
                                          <p:attrName>ppt_h</p:attrName>
                                        </p:attrNameLst>
                                      </p:cBhvr>
                                      <p:tavLst>
                                        <p:tav tm="0">
                                          <p:val>
                                            <p:fltVal val="0"/>
                                          </p:val>
                                        </p:tav>
                                        <p:tav tm="100000">
                                          <p:val>
                                            <p:strVal val="#ppt_h"/>
                                          </p:val>
                                        </p:tav>
                                      </p:tavLst>
                                    </p:anim>
                                  </p:childTnLst>
                                </p:cTn>
                              </p:par>
                              <p:par>
                                <p:cTn id="23" presetID="23" presetClass="entr" presetSubtype="16" fill="hold" grpId="1" nodeType="withEffect">
                                  <p:stCondLst>
                                    <p:cond delay="0"/>
                                  </p:stCondLst>
                                  <p:childTnLst>
                                    <p:set>
                                      <p:cBhvr>
                                        <p:cTn id="24" dur="1" fill="hold">
                                          <p:stCondLst>
                                            <p:cond delay="0"/>
                                          </p:stCondLst>
                                        </p:cTn>
                                        <p:tgtEl>
                                          <p:spTgt spid="3">
                                            <p:graphicEl>
                                              <a:dgm id="{3C7A79CC-24F1-4CF9-8B50-59BF4BDB73A2}"/>
                                            </p:graphicEl>
                                          </p:spTgt>
                                        </p:tgtEl>
                                        <p:attrNameLst>
                                          <p:attrName>style.visibility</p:attrName>
                                        </p:attrNameLst>
                                      </p:cBhvr>
                                      <p:to>
                                        <p:strVal val="visible"/>
                                      </p:to>
                                    </p:set>
                                    <p:anim calcmode="lin" valueType="num">
                                      <p:cBhvr>
                                        <p:cTn id="25" dur="500" fill="hold"/>
                                        <p:tgtEl>
                                          <p:spTgt spid="3">
                                            <p:graphicEl>
                                              <a:dgm id="{3C7A79CC-24F1-4CF9-8B50-59BF4BDB73A2}"/>
                                            </p:graphicEl>
                                          </p:spTgt>
                                        </p:tgtEl>
                                        <p:attrNameLst>
                                          <p:attrName>ppt_w</p:attrName>
                                        </p:attrNameLst>
                                      </p:cBhvr>
                                      <p:tavLst>
                                        <p:tav tm="0">
                                          <p:val>
                                            <p:fltVal val="0"/>
                                          </p:val>
                                        </p:tav>
                                        <p:tav tm="100000">
                                          <p:val>
                                            <p:strVal val="#ppt_w"/>
                                          </p:val>
                                        </p:tav>
                                      </p:tavLst>
                                    </p:anim>
                                    <p:anim calcmode="lin" valueType="num">
                                      <p:cBhvr>
                                        <p:cTn id="26" dur="500" fill="hold"/>
                                        <p:tgtEl>
                                          <p:spTgt spid="3">
                                            <p:graphicEl>
                                              <a:dgm id="{3C7A79CC-24F1-4CF9-8B50-59BF4BDB73A2}"/>
                                            </p:graphicEl>
                                          </p:spTgt>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23" presetClass="entr" presetSubtype="16" fill="hold" grpId="1" nodeType="afterEffect">
                                  <p:stCondLst>
                                    <p:cond delay="0"/>
                                  </p:stCondLst>
                                  <p:childTnLst>
                                    <p:set>
                                      <p:cBhvr>
                                        <p:cTn id="29" dur="1" fill="hold">
                                          <p:stCondLst>
                                            <p:cond delay="0"/>
                                          </p:stCondLst>
                                        </p:cTn>
                                        <p:tgtEl>
                                          <p:spTgt spid="3">
                                            <p:graphicEl>
                                              <a:dgm id="{4A27909F-4558-47C9-81DF-183123474218}"/>
                                            </p:graphicEl>
                                          </p:spTgt>
                                        </p:tgtEl>
                                        <p:attrNameLst>
                                          <p:attrName>style.visibility</p:attrName>
                                        </p:attrNameLst>
                                      </p:cBhvr>
                                      <p:to>
                                        <p:strVal val="visible"/>
                                      </p:to>
                                    </p:set>
                                    <p:anim calcmode="lin" valueType="num">
                                      <p:cBhvr>
                                        <p:cTn id="30" dur="500" fill="hold"/>
                                        <p:tgtEl>
                                          <p:spTgt spid="3">
                                            <p:graphicEl>
                                              <a:dgm id="{4A27909F-4558-47C9-81DF-183123474218}"/>
                                            </p:graphicEl>
                                          </p:spTgt>
                                        </p:tgtEl>
                                        <p:attrNameLst>
                                          <p:attrName>ppt_w</p:attrName>
                                        </p:attrNameLst>
                                      </p:cBhvr>
                                      <p:tavLst>
                                        <p:tav tm="0">
                                          <p:val>
                                            <p:fltVal val="0"/>
                                          </p:val>
                                        </p:tav>
                                        <p:tav tm="100000">
                                          <p:val>
                                            <p:strVal val="#ppt_w"/>
                                          </p:val>
                                        </p:tav>
                                      </p:tavLst>
                                    </p:anim>
                                    <p:anim calcmode="lin" valueType="num">
                                      <p:cBhvr>
                                        <p:cTn id="31" dur="500" fill="hold"/>
                                        <p:tgtEl>
                                          <p:spTgt spid="3">
                                            <p:graphicEl>
                                              <a:dgm id="{4A27909F-4558-47C9-81DF-183123474218}"/>
                                            </p:graphicEl>
                                          </p:spTgt>
                                        </p:tgtEl>
                                        <p:attrNameLst>
                                          <p:attrName>ppt_h</p:attrName>
                                        </p:attrNameLst>
                                      </p:cBhvr>
                                      <p:tavLst>
                                        <p:tav tm="0">
                                          <p:val>
                                            <p:fltVal val="0"/>
                                          </p:val>
                                        </p:tav>
                                        <p:tav tm="100000">
                                          <p:val>
                                            <p:strVal val="#ppt_h"/>
                                          </p:val>
                                        </p:tav>
                                      </p:tavLst>
                                    </p:anim>
                                  </p:childTnLst>
                                </p:cTn>
                              </p:par>
                              <p:par>
                                <p:cTn id="32" presetID="23" presetClass="entr" presetSubtype="16" fill="hold" grpId="1" nodeType="withEffect">
                                  <p:stCondLst>
                                    <p:cond delay="0"/>
                                  </p:stCondLst>
                                  <p:childTnLst>
                                    <p:set>
                                      <p:cBhvr>
                                        <p:cTn id="33" dur="1" fill="hold">
                                          <p:stCondLst>
                                            <p:cond delay="0"/>
                                          </p:stCondLst>
                                        </p:cTn>
                                        <p:tgtEl>
                                          <p:spTgt spid="3">
                                            <p:graphicEl>
                                              <a:dgm id="{F674736E-38CF-4654-A85D-405F719ED7E7}"/>
                                            </p:graphicEl>
                                          </p:spTgt>
                                        </p:tgtEl>
                                        <p:attrNameLst>
                                          <p:attrName>style.visibility</p:attrName>
                                        </p:attrNameLst>
                                      </p:cBhvr>
                                      <p:to>
                                        <p:strVal val="visible"/>
                                      </p:to>
                                    </p:set>
                                    <p:anim calcmode="lin" valueType="num">
                                      <p:cBhvr>
                                        <p:cTn id="34" dur="500" fill="hold"/>
                                        <p:tgtEl>
                                          <p:spTgt spid="3">
                                            <p:graphicEl>
                                              <a:dgm id="{F674736E-38CF-4654-A85D-405F719ED7E7}"/>
                                            </p:graphicEl>
                                          </p:spTgt>
                                        </p:tgtEl>
                                        <p:attrNameLst>
                                          <p:attrName>ppt_w</p:attrName>
                                        </p:attrNameLst>
                                      </p:cBhvr>
                                      <p:tavLst>
                                        <p:tav tm="0">
                                          <p:val>
                                            <p:fltVal val="0"/>
                                          </p:val>
                                        </p:tav>
                                        <p:tav tm="100000">
                                          <p:val>
                                            <p:strVal val="#ppt_w"/>
                                          </p:val>
                                        </p:tav>
                                      </p:tavLst>
                                    </p:anim>
                                    <p:anim calcmode="lin" valueType="num">
                                      <p:cBhvr>
                                        <p:cTn id="35" dur="500" fill="hold"/>
                                        <p:tgtEl>
                                          <p:spTgt spid="3">
                                            <p:graphicEl>
                                              <a:dgm id="{F674736E-38CF-4654-A85D-405F719ED7E7}"/>
                                            </p:graphicEl>
                                          </p:spTgt>
                                        </p:tgtEl>
                                        <p:attrNameLst>
                                          <p:attrName>ppt_h</p:attrName>
                                        </p:attrNameLst>
                                      </p:cBhvr>
                                      <p:tavLst>
                                        <p:tav tm="0">
                                          <p:val>
                                            <p:fltVal val="0"/>
                                          </p:val>
                                        </p:tav>
                                        <p:tav tm="100000">
                                          <p:val>
                                            <p:strVal val="#ppt_h"/>
                                          </p:val>
                                        </p:tav>
                                      </p:tavLst>
                                    </p:anim>
                                  </p:childTnLst>
                                </p:cTn>
                              </p:par>
                            </p:childTnLst>
                          </p:cTn>
                        </p:par>
                        <p:par>
                          <p:cTn id="36" fill="hold">
                            <p:stCondLst>
                              <p:cond delay="2000"/>
                            </p:stCondLst>
                            <p:childTnLst>
                              <p:par>
                                <p:cTn id="37" presetID="23" presetClass="entr" presetSubtype="16" fill="hold" grpId="1" nodeType="afterEffect">
                                  <p:stCondLst>
                                    <p:cond delay="0"/>
                                  </p:stCondLst>
                                  <p:childTnLst>
                                    <p:set>
                                      <p:cBhvr>
                                        <p:cTn id="38" dur="1" fill="hold">
                                          <p:stCondLst>
                                            <p:cond delay="0"/>
                                          </p:stCondLst>
                                        </p:cTn>
                                        <p:tgtEl>
                                          <p:spTgt spid="3">
                                            <p:graphicEl>
                                              <a:dgm id="{4E25AA72-E8EA-4C5A-90B1-816C122CF13C}"/>
                                            </p:graphicEl>
                                          </p:spTgt>
                                        </p:tgtEl>
                                        <p:attrNameLst>
                                          <p:attrName>style.visibility</p:attrName>
                                        </p:attrNameLst>
                                      </p:cBhvr>
                                      <p:to>
                                        <p:strVal val="visible"/>
                                      </p:to>
                                    </p:set>
                                    <p:anim calcmode="lin" valueType="num">
                                      <p:cBhvr>
                                        <p:cTn id="39" dur="500" fill="hold"/>
                                        <p:tgtEl>
                                          <p:spTgt spid="3">
                                            <p:graphicEl>
                                              <a:dgm id="{4E25AA72-E8EA-4C5A-90B1-816C122CF13C}"/>
                                            </p:graphicEl>
                                          </p:spTgt>
                                        </p:tgtEl>
                                        <p:attrNameLst>
                                          <p:attrName>ppt_w</p:attrName>
                                        </p:attrNameLst>
                                      </p:cBhvr>
                                      <p:tavLst>
                                        <p:tav tm="0">
                                          <p:val>
                                            <p:fltVal val="0"/>
                                          </p:val>
                                        </p:tav>
                                        <p:tav tm="100000">
                                          <p:val>
                                            <p:strVal val="#ppt_w"/>
                                          </p:val>
                                        </p:tav>
                                      </p:tavLst>
                                    </p:anim>
                                    <p:anim calcmode="lin" valueType="num">
                                      <p:cBhvr>
                                        <p:cTn id="40" dur="500" fill="hold"/>
                                        <p:tgtEl>
                                          <p:spTgt spid="3">
                                            <p:graphicEl>
                                              <a:dgm id="{4E25AA72-E8EA-4C5A-90B1-816C122CF13C}"/>
                                            </p:graphicEl>
                                          </p:spTgt>
                                        </p:tgtEl>
                                        <p:attrNameLst>
                                          <p:attrName>ppt_h</p:attrName>
                                        </p:attrNameLst>
                                      </p:cBhvr>
                                      <p:tavLst>
                                        <p:tav tm="0">
                                          <p:val>
                                            <p:fltVal val="0"/>
                                          </p:val>
                                        </p:tav>
                                        <p:tav tm="100000">
                                          <p:val>
                                            <p:strVal val="#ppt_h"/>
                                          </p:val>
                                        </p:tav>
                                      </p:tavLst>
                                    </p:anim>
                                  </p:childTnLst>
                                </p:cTn>
                              </p:par>
                              <p:par>
                                <p:cTn id="41" presetID="23" presetClass="entr" presetSubtype="16" fill="hold" grpId="1" nodeType="withEffect">
                                  <p:stCondLst>
                                    <p:cond delay="0"/>
                                  </p:stCondLst>
                                  <p:childTnLst>
                                    <p:set>
                                      <p:cBhvr>
                                        <p:cTn id="42" dur="1" fill="hold">
                                          <p:stCondLst>
                                            <p:cond delay="0"/>
                                          </p:stCondLst>
                                        </p:cTn>
                                        <p:tgtEl>
                                          <p:spTgt spid="3">
                                            <p:graphicEl>
                                              <a:dgm id="{F4A84BE9-5026-4876-BF42-8BDFA4BE0BFD}"/>
                                            </p:graphicEl>
                                          </p:spTgt>
                                        </p:tgtEl>
                                        <p:attrNameLst>
                                          <p:attrName>style.visibility</p:attrName>
                                        </p:attrNameLst>
                                      </p:cBhvr>
                                      <p:to>
                                        <p:strVal val="visible"/>
                                      </p:to>
                                    </p:set>
                                    <p:anim calcmode="lin" valueType="num">
                                      <p:cBhvr>
                                        <p:cTn id="43" dur="500" fill="hold"/>
                                        <p:tgtEl>
                                          <p:spTgt spid="3">
                                            <p:graphicEl>
                                              <a:dgm id="{F4A84BE9-5026-4876-BF42-8BDFA4BE0BFD}"/>
                                            </p:graphicEl>
                                          </p:spTgt>
                                        </p:tgtEl>
                                        <p:attrNameLst>
                                          <p:attrName>ppt_w</p:attrName>
                                        </p:attrNameLst>
                                      </p:cBhvr>
                                      <p:tavLst>
                                        <p:tav tm="0">
                                          <p:val>
                                            <p:fltVal val="0"/>
                                          </p:val>
                                        </p:tav>
                                        <p:tav tm="100000">
                                          <p:val>
                                            <p:strVal val="#ppt_w"/>
                                          </p:val>
                                        </p:tav>
                                      </p:tavLst>
                                    </p:anim>
                                    <p:anim calcmode="lin" valueType="num">
                                      <p:cBhvr>
                                        <p:cTn id="44" dur="500" fill="hold"/>
                                        <p:tgtEl>
                                          <p:spTgt spid="3">
                                            <p:graphicEl>
                                              <a:dgm id="{F4A84BE9-5026-4876-BF42-8BDFA4BE0BFD}"/>
                                            </p:graphic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1" uiExpand="1">
        <p:bldSub>
          <a:bldDgm bld="lvl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1261" y="224204"/>
            <a:ext cx="2052951" cy="521970"/>
          </a:xfrm>
          <a:prstGeom prst="rect">
            <a:avLst/>
          </a:prstGeom>
        </p:spPr>
        <p:txBody>
          <a:bodyPr wrap="square">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市民有话说</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2" name="矩形 1"/>
          <p:cNvSpPr/>
          <p:nvPr/>
        </p:nvSpPr>
        <p:spPr>
          <a:xfrm>
            <a:off x="35357" y="908615"/>
            <a:ext cx="7704856" cy="521970"/>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a:t>
            </a:r>
            <a:endParaRPr sz="2800" dirty="0">
              <a:latin typeface="楷体" panose="02010609060101010101" pitchFamily="49" charset="-122"/>
              <a:ea typeface="楷体" panose="02010609060101010101" pitchFamily="49" charset="-122"/>
            </a:endParaRPr>
          </a:p>
        </p:txBody>
      </p:sp>
      <p:sp>
        <p:nvSpPr>
          <p:cNvPr id="5" name="文本框 4"/>
          <p:cNvSpPr txBox="1"/>
          <p:nvPr/>
        </p:nvSpPr>
        <p:spPr>
          <a:xfrm>
            <a:off x="2030082" y="6133051"/>
            <a:ext cx="5710131" cy="491490"/>
          </a:xfrm>
          <a:prstGeom prst="rect">
            <a:avLst/>
          </a:prstGeom>
          <a:noFill/>
        </p:spPr>
        <p:txBody>
          <a:bodyPr wrap="square" rtlCol="0" anchor="t">
            <a:spAutoFit/>
          </a:bodyPr>
          <a:lstStyle/>
          <a:p>
            <a:pPr indent="0"/>
            <a:r>
              <a:rPr lang="zh-CN" altLang="en-US" sz="2600" b="1" dirty="0">
                <a:solidFill>
                  <a:srgbClr val="C00000"/>
                </a:solidFill>
                <a:latin typeface="MicrosoftYaHei-Bold"/>
                <a:sym typeface="+mn-ea"/>
              </a:rPr>
              <a:t>Q</a:t>
            </a:r>
            <a:r>
              <a:rPr lang="en-US" altLang="zh-CN" sz="2600" b="1" dirty="0">
                <a:solidFill>
                  <a:srgbClr val="C00000"/>
                </a:solidFill>
                <a:latin typeface="MicrosoftYaHei-Bold"/>
                <a:sym typeface="+mn-ea"/>
              </a:rPr>
              <a:t>3</a:t>
            </a:r>
            <a:r>
              <a:rPr lang="zh-CN" altLang="en-US" sz="2600" b="1" dirty="0">
                <a:solidFill>
                  <a:srgbClr val="C00000"/>
                </a:solidFill>
                <a:latin typeface="MicrosoftYaHei-Bold"/>
                <a:sym typeface="+mn-ea"/>
              </a:rPr>
              <a:t>：你怎么看待两位市民的观点？</a:t>
            </a:r>
            <a:endParaRPr lang="zh-CN" altLang="en-US" sz="2600" b="1" dirty="0">
              <a:solidFill>
                <a:srgbClr val="C00000"/>
              </a:solidFill>
              <a:latin typeface="MicrosoftYaHei-Bold"/>
              <a:sym typeface="+mn-ea"/>
            </a:endParaRPr>
          </a:p>
        </p:txBody>
      </p:sp>
      <p:grpSp>
        <p:nvGrpSpPr>
          <p:cNvPr id="18" name="组合 17"/>
          <p:cNvGrpSpPr/>
          <p:nvPr/>
        </p:nvGrpSpPr>
        <p:grpSpPr>
          <a:xfrm>
            <a:off x="827721" y="2853308"/>
            <a:ext cx="7689850" cy="2983230"/>
            <a:chOff x="842" y="4070"/>
            <a:chExt cx="12110" cy="4928"/>
          </a:xfrm>
        </p:grpSpPr>
        <p:sp>
          <p:nvSpPr>
            <p:cNvPr id="10" name="文本框 9"/>
            <p:cNvSpPr txBox="1"/>
            <p:nvPr/>
          </p:nvSpPr>
          <p:spPr>
            <a:xfrm>
              <a:off x="1069" y="6421"/>
              <a:ext cx="5037" cy="1980"/>
            </a:xfrm>
            <a:prstGeom prst="rect">
              <a:avLst/>
            </a:prstGeom>
            <a:noFill/>
          </p:spPr>
          <p:txBody>
            <a:bodyPr wrap="square" rtlCol="0" anchor="t">
              <a:spAutoFit/>
            </a:bodyPr>
            <a:lstStyle/>
            <a:p>
              <a:r>
                <a:rPr lang="zh-CN" altLang="en-US" sz="2400" b="1" dirty="0">
                  <a:latin typeface="楷体" panose="02010609060101010101" pitchFamily="49" charset="-122"/>
                  <a:ea typeface="楷体" panose="02010609060101010101" pitchFamily="49" charset="-122"/>
                  <a:sym typeface="+mn-ea"/>
                </a:rPr>
                <a:t>看来推进文明养犬</a:t>
              </a:r>
              <a:r>
                <a:rPr lang="zh-CN" altLang="en-US" sz="2400" b="1" dirty="0">
                  <a:solidFill>
                    <a:srgbClr val="0070C0"/>
                  </a:solidFill>
                  <a:latin typeface="楷体" panose="02010609060101010101" pitchFamily="49" charset="-122"/>
                  <a:ea typeface="楷体" panose="02010609060101010101" pitchFamily="49" charset="-122"/>
                  <a:sym typeface="+mn-ea"/>
                </a:rPr>
                <a:t>关键还得靠强制执行，发挥法律的作用。</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11" name="文本框 10"/>
            <p:cNvSpPr txBox="1"/>
            <p:nvPr/>
          </p:nvSpPr>
          <p:spPr>
            <a:xfrm>
              <a:off x="6645" y="6369"/>
              <a:ext cx="6307" cy="2591"/>
            </a:xfrm>
            <a:prstGeom prst="rect">
              <a:avLst/>
            </a:prstGeom>
            <a:noFill/>
          </p:spPr>
          <p:txBody>
            <a:bodyPr wrap="square" rtlCol="0" anchor="t">
              <a:spAutoFit/>
            </a:bodyPr>
            <a:lstStyle/>
            <a:p>
              <a:r>
                <a:rPr lang="zh-CN" altLang="en-US" sz="2400" b="1" dirty="0">
                  <a:latin typeface="楷体" panose="02010609060101010101" pitchFamily="49" charset="-122"/>
                  <a:ea typeface="楷体" panose="02010609060101010101" pitchFamily="49" charset="-122"/>
                  <a:sym typeface="+mn-ea"/>
                </a:rPr>
                <a:t>狗主人素质低，就算惩罚了也难改变思想，内化于心。文明养犬</a:t>
              </a:r>
              <a:r>
                <a:rPr lang="zh-CN" altLang="en-US" sz="2400" b="1" dirty="0">
                  <a:solidFill>
                    <a:srgbClr val="0070C0"/>
                  </a:solidFill>
                  <a:latin typeface="楷体" panose="02010609060101010101" pitchFamily="49" charset="-122"/>
                  <a:ea typeface="楷体" panose="02010609060101010101" pitchFamily="49" charset="-122"/>
                  <a:sym typeface="+mn-ea"/>
                </a:rPr>
                <a:t>关键还得靠道德，提高守法自觉性才是关键</a:t>
              </a:r>
              <a:r>
                <a:rPr lang="zh-CN" altLang="en-US" sz="2400" b="1" dirty="0">
                  <a:latin typeface="楷体" panose="02010609060101010101" pitchFamily="49" charset="-122"/>
                  <a:ea typeface="楷体" panose="02010609060101010101" pitchFamily="49" charset="-122"/>
                  <a:sym typeface="+mn-ea"/>
                </a:rPr>
                <a:t>。</a:t>
              </a:r>
              <a:endParaRPr lang="zh-CN" altLang="en-US" sz="2400" dirty="0">
                <a:latin typeface="楷体" panose="02010609060101010101" pitchFamily="49" charset="-122"/>
                <a:ea typeface="楷体" panose="02010609060101010101" pitchFamily="49" charset="-122"/>
                <a:sym typeface="+mn-ea"/>
              </a:endParaRPr>
            </a:p>
          </p:txBody>
        </p:sp>
        <p:pic>
          <p:nvPicPr>
            <p:cNvPr id="12" name="图片 11" descr="29344F4E0ED96BBA8ACF656AD5C53EBD"/>
            <p:cNvPicPr>
              <a:picLocks noChangeAspect="1"/>
            </p:cNvPicPr>
            <p:nvPr/>
          </p:nvPicPr>
          <p:blipFill>
            <a:blip r:embed="rId1"/>
            <a:stretch>
              <a:fillRect/>
            </a:stretch>
          </p:blipFill>
          <p:spPr>
            <a:xfrm>
              <a:off x="3224" y="4070"/>
              <a:ext cx="1773" cy="1955"/>
            </a:xfrm>
            <a:prstGeom prst="rect">
              <a:avLst/>
            </a:prstGeom>
          </p:spPr>
        </p:pic>
        <p:sp>
          <p:nvSpPr>
            <p:cNvPr id="13" name="文本框 12"/>
            <p:cNvSpPr txBox="1"/>
            <p:nvPr/>
          </p:nvSpPr>
          <p:spPr>
            <a:xfrm>
              <a:off x="1523" y="4493"/>
              <a:ext cx="1404" cy="1066"/>
            </a:xfrm>
            <a:prstGeom prst="rect">
              <a:avLst/>
            </a:prstGeom>
            <a:solidFill>
              <a:schemeClr val="accent4">
                <a:lumMod val="20000"/>
                <a:lumOff val="80000"/>
              </a:schemeClr>
            </a:solidFill>
          </p:spPr>
          <p:txBody>
            <a:bodyPr wrap="square" rtlCol="0">
              <a:spAutoFit/>
            </a:bodyPr>
            <a:lstStyle/>
            <a:p>
              <a:r>
                <a:rPr lang="en-US" altLang="zh-CN"/>
                <a:t> </a:t>
              </a:r>
              <a:r>
                <a:rPr lang="zh-CN" altLang="en-US"/>
                <a:t>市民</a:t>
              </a:r>
              <a:endParaRPr lang="zh-CN" altLang="en-US"/>
            </a:p>
            <a:p>
              <a:r>
                <a:rPr lang="zh-CN" altLang="en-US"/>
                <a:t>陈女士</a:t>
              </a:r>
              <a:endParaRPr lang="zh-CN" altLang="en-US"/>
            </a:p>
          </p:txBody>
        </p:sp>
        <p:sp>
          <p:nvSpPr>
            <p:cNvPr id="15" name="文本框 14"/>
            <p:cNvSpPr txBox="1"/>
            <p:nvPr/>
          </p:nvSpPr>
          <p:spPr>
            <a:xfrm>
              <a:off x="10189" y="4384"/>
              <a:ext cx="1405" cy="1066"/>
            </a:xfrm>
            <a:prstGeom prst="rect">
              <a:avLst/>
            </a:prstGeom>
            <a:solidFill>
              <a:schemeClr val="accent4">
                <a:lumMod val="20000"/>
                <a:lumOff val="80000"/>
              </a:schemeClr>
            </a:solidFill>
          </p:spPr>
          <p:txBody>
            <a:bodyPr wrap="square" rtlCol="0">
              <a:spAutoFit/>
            </a:bodyPr>
            <a:lstStyle/>
            <a:p>
              <a:r>
                <a:rPr lang="en-US" altLang="zh-CN" dirty="0"/>
                <a:t>  </a:t>
              </a:r>
              <a:r>
                <a:rPr lang="zh-CN" altLang="en-US" dirty="0"/>
                <a:t>市民</a:t>
              </a:r>
              <a:endParaRPr lang="zh-CN" altLang="en-US" dirty="0"/>
            </a:p>
            <a:p>
              <a:r>
                <a:rPr lang="zh-CN" altLang="en-US" dirty="0"/>
                <a:t>王先生</a:t>
              </a:r>
              <a:endParaRPr lang="zh-CN" altLang="en-US" dirty="0"/>
            </a:p>
          </p:txBody>
        </p:sp>
        <p:sp>
          <p:nvSpPr>
            <p:cNvPr id="16" name="圆角矩形标注 15"/>
            <p:cNvSpPr/>
            <p:nvPr/>
          </p:nvSpPr>
          <p:spPr>
            <a:xfrm>
              <a:off x="842" y="6290"/>
              <a:ext cx="5331" cy="2708"/>
            </a:xfrm>
            <a:prstGeom prst="wedgeRoundRectCallout">
              <a:avLst>
                <a:gd name="adj1" fmla="val -4154"/>
                <a:gd name="adj2" fmla="val -68168"/>
                <a:gd name="adj3" fmla="val 16667"/>
              </a:avLst>
            </a:prstGeom>
            <a:noFill/>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6512" y="6316"/>
              <a:ext cx="6327" cy="2682"/>
            </a:xfrm>
            <a:prstGeom prst="wedgeRoundRectCallout">
              <a:avLst>
                <a:gd name="adj1" fmla="val 4733"/>
                <a:gd name="adj2" fmla="val -70842"/>
                <a:gd name="adj3" fmla="val 16667"/>
              </a:avLst>
            </a:prstGeom>
            <a:noFill/>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文本框 103"/>
          <p:cNvSpPr txBox="1"/>
          <p:nvPr/>
        </p:nvSpPr>
        <p:spPr>
          <a:xfrm>
            <a:off x="2079942" y="746339"/>
            <a:ext cx="6624955" cy="1260475"/>
          </a:xfrm>
          <a:prstGeom prst="rect">
            <a:avLst/>
          </a:prstGeom>
          <a:solidFill>
            <a:schemeClr val="accent4">
              <a:lumMod val="40000"/>
              <a:lumOff val="60000"/>
            </a:schemeClr>
          </a:solidFill>
          <a:ln w="9525">
            <a:noFill/>
          </a:ln>
        </p:spPr>
        <p:txBody>
          <a:bodyPr wrap="square">
            <a:spAutoFit/>
          </a:bodyPr>
          <a:lstStyle/>
          <a:p>
            <a:pPr indent="0"/>
            <a:r>
              <a:rPr lang="zh-CN" altLang="en-US" sz="2800" dirty="0">
                <a:latin typeface="楷体" panose="02010609060101010101" pitchFamily="49" charset="-122"/>
                <a:ea typeface="楷体" panose="02010609060101010101" pitchFamily="49" charset="-122"/>
                <a:sym typeface="+mn-ea"/>
              </a:rPr>
              <a:t>事件后续：</a:t>
            </a:r>
            <a:r>
              <a:rPr lang="zh-CN" sz="2400" b="0" dirty="0">
                <a:solidFill>
                  <a:srgbClr val="000000"/>
                </a:solidFill>
                <a:ea typeface="宋体" panose="02010600030101010101" pitchFamily="2" charset="-122"/>
              </a:rPr>
              <a:t>经民警调解</a:t>
            </a:r>
            <a:r>
              <a:rPr lang="zh-CN" altLang="en-US" sz="2400" b="0" dirty="0">
                <a:solidFill>
                  <a:srgbClr val="000000"/>
                </a:solidFill>
                <a:ea typeface="宋体" panose="02010600030101010101" pitchFamily="2" charset="-122"/>
              </a:rPr>
              <a:t>，</a:t>
            </a:r>
            <a:r>
              <a:rPr lang="zh-CN" sz="2400" b="0" dirty="0">
                <a:solidFill>
                  <a:srgbClr val="000000"/>
                </a:solidFill>
                <a:ea typeface="宋体" panose="02010600030101010101" pitchFamily="2" charset="-122"/>
              </a:rPr>
              <a:t>狗主人仍不愿道歉和赔偿，孩子家长气不过，就向法院提起诉讼，要求狗主人书面公开道歉，赔偿医疗费、交通费。</a:t>
            </a:r>
            <a:endParaRPr lang="zh-CN" altLang="en-US" sz="2400" b="0" dirty="0">
              <a:solidFill>
                <a:srgbClr val="000000"/>
              </a:solidFill>
              <a:ea typeface="宋体" panose="02010600030101010101" pitchFamily="2" charset="-122"/>
            </a:endParaRPr>
          </a:p>
        </p:txBody>
      </p:sp>
      <p:sp>
        <p:nvSpPr>
          <p:cNvPr id="3" name="文本框 2"/>
          <p:cNvSpPr txBox="1"/>
          <p:nvPr/>
        </p:nvSpPr>
        <p:spPr>
          <a:xfrm>
            <a:off x="2217736" y="2053032"/>
            <a:ext cx="5080000" cy="491490"/>
          </a:xfrm>
          <a:prstGeom prst="rect">
            <a:avLst/>
          </a:prstGeom>
          <a:noFill/>
          <a:ln w="9525">
            <a:noFill/>
          </a:ln>
        </p:spPr>
        <p:txBody>
          <a:bodyPr>
            <a:spAutoFit/>
          </a:bodyPr>
          <a:lstStyle/>
          <a:p>
            <a:pPr indent="0"/>
            <a:r>
              <a:rPr lang="zh-CN" altLang="en-US" sz="2600" b="1" dirty="0">
                <a:solidFill>
                  <a:srgbClr val="C00000"/>
                </a:solidFill>
                <a:latin typeface="MicrosoftYaHei-Bold"/>
              </a:rPr>
              <a:t>Q2：家长的诉求能实现吗？</a:t>
            </a:r>
            <a:endParaRPr lang="zh-CN" altLang="en-US" sz="2600" b="1" dirty="0">
              <a:solidFill>
                <a:srgbClr val="C00000"/>
              </a:solidFill>
              <a:latin typeface="MicrosoftYaHei-Bold"/>
            </a:endParaRPr>
          </a:p>
        </p:txBody>
      </p:sp>
      <p:pic>
        <p:nvPicPr>
          <p:cNvPr id="7" name="图片 6" descr="IMG_1156(20220829-152742)"/>
          <p:cNvPicPr>
            <a:picLocks noChangeAspect="1"/>
          </p:cNvPicPr>
          <p:nvPr/>
        </p:nvPicPr>
        <p:blipFill>
          <a:blip r:embed="rId2" cstate="print"/>
          <a:stretch>
            <a:fillRect/>
          </a:stretch>
        </p:blipFill>
        <p:spPr>
          <a:xfrm>
            <a:off x="486530" y="603004"/>
            <a:ext cx="1593096" cy="1905000"/>
          </a:xfrm>
          <a:prstGeom prst="rect">
            <a:avLst/>
          </a:prstGeom>
        </p:spPr>
      </p:pic>
      <p:pic>
        <p:nvPicPr>
          <p:cNvPr id="8" name="图片 7"/>
          <p:cNvPicPr/>
          <p:nvPr/>
        </p:nvPicPr>
        <p:blipFill>
          <a:blip r:embed="rId3"/>
          <a:srcRect t="6438"/>
          <a:stretch>
            <a:fillRect/>
          </a:stretch>
        </p:blipFill>
        <p:spPr>
          <a:xfrm>
            <a:off x="5608953" y="2938659"/>
            <a:ext cx="991235" cy="990600"/>
          </a:xfrm>
          <a:prstGeom prst="ellipse">
            <a:avLst/>
          </a:prstGeom>
          <a:noFill/>
          <a:ln w="9525">
            <a:noFill/>
          </a:ln>
        </p:spPr>
      </p:pic>
      <p:sp>
        <p:nvSpPr>
          <p:cNvPr id="6" name="文本框 5"/>
          <p:cNvSpPr txBox="1"/>
          <p:nvPr/>
        </p:nvSpPr>
        <p:spPr>
          <a:xfrm>
            <a:off x="2066925" y="776605"/>
            <a:ext cx="6650355" cy="1198880"/>
          </a:xfrm>
          <a:prstGeom prst="rect">
            <a:avLst/>
          </a:prstGeom>
          <a:solidFill>
            <a:schemeClr val="accent4"/>
          </a:solidFill>
        </p:spPr>
        <p:txBody>
          <a:bodyPr wrap="square" rtlCol="0" anchor="t">
            <a:spAutoFit/>
          </a:bodyPr>
          <a:lstStyle/>
          <a:p>
            <a:r>
              <a:rPr lang="zh-CN" altLang="en-US" sz="2400"/>
              <a:t>上海长宁法院判决：狗主人向孩子家长作出书面赔礼道歉，支付医疗费19元，交通费78.83元，律师费5000元，共计</a:t>
            </a:r>
            <a:r>
              <a:rPr lang="en-US" altLang="zh-CN" sz="2400"/>
              <a:t>5097.83</a:t>
            </a:r>
            <a:r>
              <a:rPr lang="zh-CN" altLang="en-US" sz="2400"/>
              <a:t>元。</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39954" y="4561136"/>
            <a:ext cx="2212365" cy="1016560"/>
          </a:xfrm>
          <a:prstGeom prst="rect">
            <a:avLst/>
          </a:prstGeom>
          <a:solidFill>
            <a:srgbClr val="92D050"/>
          </a:solidFill>
          <a:ln w="9525">
            <a:noFill/>
          </a:ln>
        </p:spPr>
        <p:txBody>
          <a:bodyPr wrap="square">
            <a:spAutoFit/>
          </a:bodyPr>
          <a:lstStyle/>
          <a:p>
            <a:pPr algn="ctr" defTabSz="823595">
              <a:defRPr/>
            </a:pPr>
            <a:r>
              <a:rPr lang="zh-CN" altLang="en-US" sz="3005" b="1" dirty="0">
                <a:solidFill>
                  <a:prstClr val="black"/>
                </a:solidFill>
                <a:latin typeface="黑体" panose="02010609060101010101" pitchFamily="49" charset="-122"/>
                <a:ea typeface="黑体" panose="02010609060101010101" pitchFamily="49" charset="-122"/>
              </a:rPr>
              <a:t>法律</a:t>
            </a:r>
            <a:endParaRPr lang="en-US" altLang="zh-CN" sz="3005" b="1" dirty="0">
              <a:solidFill>
                <a:prstClr val="black"/>
              </a:solidFill>
              <a:latin typeface="黑体" panose="02010609060101010101" pitchFamily="49" charset="-122"/>
              <a:ea typeface="黑体" panose="02010609060101010101" pitchFamily="49" charset="-122"/>
            </a:endParaRPr>
          </a:p>
          <a:p>
            <a:pPr algn="ctr" defTabSz="823595">
              <a:defRPr/>
            </a:pPr>
            <a:r>
              <a:rPr lang="zh-CN" altLang="en-US" sz="3005" b="1" dirty="0">
                <a:solidFill>
                  <a:srgbClr val="FFFF00"/>
                </a:solidFill>
                <a:latin typeface="黑体" panose="02010609060101010101" pitchFamily="49" charset="-122"/>
                <a:ea typeface="黑体" panose="02010609060101010101" pitchFamily="49" charset="-122"/>
              </a:rPr>
              <a:t>（规范作用）</a:t>
            </a:r>
            <a:endParaRPr lang="en-US" altLang="zh-CN" sz="3005" b="1" dirty="0">
              <a:solidFill>
                <a:srgbClr val="FFFF00"/>
              </a:solidFill>
              <a:latin typeface="黑体" panose="02010609060101010101" pitchFamily="49" charset="-122"/>
              <a:ea typeface="黑体" panose="02010609060101010101" pitchFamily="49" charset="-122"/>
            </a:endParaRPr>
          </a:p>
        </p:txBody>
      </p:sp>
      <p:sp>
        <p:nvSpPr>
          <p:cNvPr id="6" name="矩形 5"/>
          <p:cNvSpPr/>
          <p:nvPr/>
        </p:nvSpPr>
        <p:spPr>
          <a:xfrm>
            <a:off x="6141092" y="4549883"/>
            <a:ext cx="2262954" cy="1016560"/>
          </a:xfrm>
          <a:prstGeom prst="rect">
            <a:avLst/>
          </a:prstGeom>
          <a:solidFill>
            <a:srgbClr val="92D050"/>
          </a:solidFill>
          <a:ln w="9525">
            <a:noFill/>
          </a:ln>
        </p:spPr>
        <p:txBody>
          <a:bodyPr wrap="square">
            <a:spAutoFit/>
          </a:bodyPr>
          <a:lstStyle/>
          <a:p>
            <a:pPr algn="ctr" defTabSz="823595">
              <a:defRPr/>
            </a:pPr>
            <a:r>
              <a:rPr lang="zh-CN" altLang="en-US" sz="3005" b="1" dirty="0">
                <a:solidFill>
                  <a:prstClr val="black"/>
                </a:solidFill>
                <a:latin typeface="黑体" panose="02010609060101010101" pitchFamily="49" charset="-122"/>
                <a:ea typeface="黑体" panose="02010609060101010101" pitchFamily="49" charset="-122"/>
              </a:rPr>
              <a:t>道德</a:t>
            </a:r>
            <a:endParaRPr lang="en-US" altLang="zh-CN" sz="3005" b="1" dirty="0">
              <a:solidFill>
                <a:prstClr val="black"/>
              </a:solidFill>
              <a:latin typeface="黑体" panose="02010609060101010101" pitchFamily="49" charset="-122"/>
              <a:ea typeface="黑体" panose="02010609060101010101" pitchFamily="49" charset="-122"/>
            </a:endParaRPr>
          </a:p>
          <a:p>
            <a:pPr algn="ctr" defTabSz="823595">
              <a:defRPr/>
            </a:pPr>
            <a:r>
              <a:rPr lang="zh-CN" altLang="en-US" sz="3005" b="1" dirty="0">
                <a:solidFill>
                  <a:srgbClr val="FFFF00"/>
                </a:solidFill>
                <a:latin typeface="黑体" panose="02010609060101010101" pitchFamily="49" charset="-122"/>
                <a:ea typeface="黑体" panose="02010609060101010101" pitchFamily="49" charset="-122"/>
              </a:rPr>
              <a:t>（教化作用）</a:t>
            </a:r>
            <a:endParaRPr lang="zh-CN" altLang="en-US" sz="3005" b="1" dirty="0">
              <a:solidFill>
                <a:srgbClr val="FFFF00"/>
              </a:solidFill>
              <a:latin typeface="黑体" panose="02010609060101010101" pitchFamily="49" charset="-122"/>
              <a:ea typeface="黑体" panose="02010609060101010101" pitchFamily="49" charset="-122"/>
            </a:endParaRPr>
          </a:p>
        </p:txBody>
      </p:sp>
      <p:sp>
        <p:nvSpPr>
          <p:cNvPr id="11" name="文本框 1"/>
          <p:cNvSpPr txBox="1"/>
          <p:nvPr/>
        </p:nvSpPr>
        <p:spPr>
          <a:xfrm>
            <a:off x="1728461" y="3243113"/>
            <a:ext cx="6239175" cy="584775"/>
          </a:xfrm>
          <a:prstGeom prst="rect">
            <a:avLst/>
          </a:prstGeom>
          <a:noFill/>
          <a:ln w="9525">
            <a:noFill/>
          </a:ln>
        </p:spPr>
        <p:txBody>
          <a:bodyPr wrap="square">
            <a:spAutoFit/>
          </a:bodyPr>
          <a:lstStyle/>
          <a:p>
            <a:pPr defTabSz="823595">
              <a:defRPr/>
            </a:pPr>
            <a:r>
              <a:rPr lang="zh-CN" altLang="en-US" sz="3200" b="1" dirty="0">
                <a:solidFill>
                  <a:prstClr val="black"/>
                </a:solidFill>
                <a:latin typeface="Calibri" panose="020F0502020204030204" pitchFamily="34" charset="0"/>
              </a:rPr>
              <a:t>相辅相成、相得益彰、共同作用</a:t>
            </a:r>
            <a:endParaRPr lang="zh-CN" altLang="en-US" sz="3005" b="1" dirty="0">
              <a:solidFill>
                <a:prstClr val="black"/>
              </a:solidFill>
              <a:latin typeface="Calibri" panose="020F0502020204030204" pitchFamily="34" charset="0"/>
            </a:endParaRPr>
          </a:p>
        </p:txBody>
      </p:sp>
      <p:sp>
        <p:nvSpPr>
          <p:cNvPr id="12" name="右大括号 11"/>
          <p:cNvSpPr/>
          <p:nvPr/>
        </p:nvSpPr>
        <p:spPr>
          <a:xfrm rot="16200000">
            <a:off x="4465401" y="1386199"/>
            <a:ext cx="415217" cy="5616626"/>
          </a:xfrm>
          <a:prstGeom prst="rightBrace">
            <a:avLst>
              <a:gd name="adj1" fmla="val 8333"/>
              <a:gd name="adj2" fmla="val 49693"/>
            </a:avLst>
          </a:prstGeom>
          <a:ln w="38100"/>
        </p:spPr>
        <p:style>
          <a:lnRef idx="1">
            <a:schemeClr val="accent1"/>
          </a:lnRef>
          <a:fillRef idx="0">
            <a:schemeClr val="accent1"/>
          </a:fillRef>
          <a:effectRef idx="0">
            <a:schemeClr val="accent1"/>
          </a:effectRef>
          <a:fontRef idx="minor">
            <a:schemeClr val="tx1"/>
          </a:fontRef>
        </p:style>
        <p:txBody>
          <a:bodyPr anchor="ctr"/>
          <a:lstStyle/>
          <a:p>
            <a:pPr algn="ctr" defTabSz="823595">
              <a:defRPr/>
            </a:pPr>
            <a:endParaRPr lang="zh-CN" altLang="en-US" sz="1350" noProof="1">
              <a:solidFill>
                <a:prstClr val="black"/>
              </a:solidFill>
            </a:endParaRPr>
          </a:p>
        </p:txBody>
      </p:sp>
      <p:cxnSp>
        <p:nvCxnSpPr>
          <p:cNvPr id="16" name="直接箭头连接符 15"/>
          <p:cNvCxnSpPr/>
          <p:nvPr/>
        </p:nvCxnSpPr>
        <p:spPr>
          <a:xfrm>
            <a:off x="3484877" y="4941168"/>
            <a:ext cx="23762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3484877" y="5144685"/>
            <a:ext cx="237322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文本框 1"/>
          <p:cNvSpPr txBox="1"/>
          <p:nvPr/>
        </p:nvSpPr>
        <p:spPr>
          <a:xfrm>
            <a:off x="3676650" y="4394200"/>
            <a:ext cx="2406015" cy="554355"/>
          </a:xfrm>
          <a:prstGeom prst="rect">
            <a:avLst/>
          </a:prstGeom>
          <a:noFill/>
          <a:ln w="9525">
            <a:noFill/>
          </a:ln>
        </p:spPr>
        <p:txBody>
          <a:bodyPr wrap="square">
            <a:spAutoFit/>
          </a:bodyPr>
          <a:lstStyle/>
          <a:p>
            <a:pPr defTabSz="823595">
              <a:defRPr/>
            </a:pPr>
            <a:r>
              <a:rPr lang="zh-CN" altLang="en-US" sz="3005" b="1" dirty="0">
                <a:solidFill>
                  <a:prstClr val="black"/>
                </a:solidFill>
                <a:latin typeface="Calibri" panose="020F0502020204030204" pitchFamily="34" charset="0"/>
              </a:rPr>
              <a:t>承载、促进</a:t>
            </a:r>
            <a:endParaRPr lang="zh-CN" altLang="en-US" sz="3005" b="1" dirty="0">
              <a:solidFill>
                <a:prstClr val="black"/>
              </a:solidFill>
              <a:latin typeface="Calibri" panose="020F0502020204030204" pitchFamily="34" charset="0"/>
            </a:endParaRPr>
          </a:p>
        </p:txBody>
      </p:sp>
      <p:sp>
        <p:nvSpPr>
          <p:cNvPr id="21" name="文本框 1"/>
          <p:cNvSpPr txBox="1"/>
          <p:nvPr/>
        </p:nvSpPr>
        <p:spPr>
          <a:xfrm>
            <a:off x="3655060" y="5141595"/>
            <a:ext cx="2179955" cy="554355"/>
          </a:xfrm>
          <a:prstGeom prst="rect">
            <a:avLst/>
          </a:prstGeom>
          <a:noFill/>
          <a:ln w="9525">
            <a:noFill/>
          </a:ln>
        </p:spPr>
        <p:txBody>
          <a:bodyPr wrap="square">
            <a:spAutoFit/>
          </a:bodyPr>
          <a:lstStyle/>
          <a:p>
            <a:pPr defTabSz="823595">
              <a:defRPr/>
            </a:pPr>
            <a:r>
              <a:rPr lang="zh-CN" altLang="en-US" sz="3005" b="1" dirty="0">
                <a:solidFill>
                  <a:prstClr val="black"/>
                </a:solidFill>
                <a:latin typeface="Calibri" panose="020F0502020204030204" pitchFamily="34" charset="0"/>
              </a:rPr>
              <a:t>滋养、支撑</a:t>
            </a:r>
            <a:endParaRPr lang="zh-CN" altLang="en-US" sz="3005" b="1" dirty="0">
              <a:solidFill>
                <a:prstClr val="black"/>
              </a:solidFill>
              <a:latin typeface="Calibri" panose="020F0502020204030204" pitchFamily="34" charset="0"/>
            </a:endParaRPr>
          </a:p>
        </p:txBody>
      </p:sp>
      <p:sp>
        <p:nvSpPr>
          <p:cNvPr id="22" name="矩形 21"/>
          <p:cNvSpPr/>
          <p:nvPr/>
        </p:nvSpPr>
        <p:spPr>
          <a:xfrm>
            <a:off x="394547" y="5695872"/>
            <a:ext cx="3453835" cy="1015663"/>
          </a:xfrm>
          <a:prstGeom prst="rect">
            <a:avLst/>
          </a:prstGeom>
        </p:spPr>
        <p:txBody>
          <a:bodyPr wrap="square">
            <a:spAutoFit/>
          </a:bodyPr>
          <a:lstStyle/>
          <a:p>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可</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增强人们的法治观念，规范</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养犬</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行为，以法治力量保障</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文明养犬</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工作的</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开展。</a:t>
            </a:r>
            <a:endParaRPr lang="zh-CN" altLang="en-US" sz="2000" dirty="0"/>
          </a:p>
        </p:txBody>
      </p:sp>
      <p:sp>
        <p:nvSpPr>
          <p:cNvPr id="23" name="矩形 22"/>
          <p:cNvSpPr/>
          <p:nvPr/>
        </p:nvSpPr>
        <p:spPr>
          <a:xfrm>
            <a:off x="5924056" y="5629600"/>
            <a:ext cx="3114534" cy="1015663"/>
          </a:xfrm>
          <a:prstGeom prst="rect">
            <a:avLst/>
          </a:prstGeom>
        </p:spPr>
        <p:txBody>
          <a:bodyPr wrap="square">
            <a:spAutoFit/>
          </a:bodyPr>
          <a:lstStyle/>
          <a:p>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可</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提高人们的</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道德修养</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自觉</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遵守</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文明养犬的</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有关规定</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，推进文明规范养犬</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endParaRPr lang="zh-CN" altLang="en-US" sz="20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5" name="矩形 14"/>
          <p:cNvSpPr/>
          <p:nvPr/>
        </p:nvSpPr>
        <p:spPr>
          <a:xfrm>
            <a:off x="1675398" y="348794"/>
            <a:ext cx="5976664" cy="584775"/>
          </a:xfrm>
          <a:prstGeom prst="rect">
            <a:avLst/>
          </a:prstGeom>
          <a:solidFill>
            <a:srgbClr val="FFFF00"/>
          </a:solidFill>
          <a:ln w="19050">
            <a:solidFill>
              <a:srgbClr val="FF0000"/>
            </a:solidFill>
          </a:ln>
        </p:spPr>
        <p:txBody>
          <a:bodyPr wrap="square">
            <a:spAutoFit/>
          </a:bodyPr>
          <a:lstStyle/>
          <a:p>
            <a:pPr algn="just">
              <a:spcAft>
                <a:spcPts val="0"/>
              </a:spcAft>
            </a:pPr>
            <a:r>
              <a:rPr lang="zh-CN" altLang="en-US" sz="3200" b="1" kern="100" dirty="0">
                <a:latin typeface="Times New Roman" panose="02020603050405020304" pitchFamily="18" charset="0"/>
              </a:rPr>
              <a:t> </a:t>
            </a:r>
            <a:r>
              <a:rPr lang="zh-CN" altLang="en-US" sz="3200" b="1" kern="100" dirty="0">
                <a:latin typeface="方正小标宋简体" panose="03000509000000000000" pitchFamily="65" charset="-122"/>
                <a:ea typeface="方正小标宋简体" panose="03000509000000000000" pitchFamily="65" charset="-122"/>
              </a:rPr>
              <a:t> 议题三： 规范养犬，怎么做？</a:t>
            </a:r>
            <a:endParaRPr lang="en-US" altLang="zh-CN" sz="3200" b="1" kern="100" dirty="0">
              <a:latin typeface="方正小标宋简体" panose="03000509000000000000" pitchFamily="65" charset="-122"/>
              <a:ea typeface="方正小标宋简体" panose="03000509000000000000" pitchFamily="65" charset="-122"/>
            </a:endParaRPr>
          </a:p>
        </p:txBody>
      </p:sp>
      <p:grpSp>
        <p:nvGrpSpPr>
          <p:cNvPr id="19" name="组合 18"/>
          <p:cNvGrpSpPr/>
          <p:nvPr/>
        </p:nvGrpSpPr>
        <p:grpSpPr>
          <a:xfrm>
            <a:off x="5124532" y="1406182"/>
            <a:ext cx="1809868" cy="1689173"/>
            <a:chOff x="825860" y="0"/>
            <a:chExt cx="1809868" cy="1689173"/>
          </a:xfrm>
          <a:scene3d>
            <a:camera prst="orthographicFront"/>
            <a:lightRig rig="flat" dir="t"/>
          </a:scene3d>
        </p:grpSpPr>
        <p:sp>
          <p:nvSpPr>
            <p:cNvPr id="24" name="椭圆 23"/>
            <p:cNvSpPr/>
            <p:nvPr/>
          </p:nvSpPr>
          <p:spPr>
            <a:xfrm>
              <a:off x="825860" y="0"/>
              <a:ext cx="1809868" cy="1689173"/>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5" name="椭圆 4"/>
            <p:cNvSpPr txBox="1"/>
            <p:nvPr/>
          </p:nvSpPr>
          <p:spPr>
            <a:xfrm>
              <a:off x="1090909" y="247374"/>
              <a:ext cx="1279770" cy="11944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zh-CN" altLang="en-US" sz="4000" b="1" kern="1200" dirty="0">
                  <a:solidFill>
                    <a:prstClr val="white"/>
                  </a:solidFill>
                  <a:latin typeface="黑体" panose="02010609060101010101" pitchFamily="49" charset="-122"/>
                  <a:ea typeface="黑体" panose="02010609060101010101" pitchFamily="49" charset="-122"/>
                  <a:cs typeface="+mn-cs"/>
                </a:rPr>
                <a:t>德治</a:t>
              </a:r>
              <a:endParaRPr lang="zh-CN" altLang="en-US" sz="4000" b="1" kern="1200" dirty="0">
                <a:solidFill>
                  <a:prstClr val="white"/>
                </a:solidFill>
                <a:latin typeface="黑体" panose="02010609060101010101" pitchFamily="49" charset="-122"/>
                <a:ea typeface="黑体" panose="02010609060101010101" pitchFamily="49" charset="-122"/>
                <a:cs typeface="+mn-cs"/>
              </a:endParaRPr>
            </a:p>
          </p:txBody>
        </p:sp>
      </p:grpSp>
      <p:sp>
        <p:nvSpPr>
          <p:cNvPr id="3" name="加号 2"/>
          <p:cNvSpPr/>
          <p:nvPr/>
        </p:nvSpPr>
        <p:spPr>
          <a:xfrm>
            <a:off x="4276838" y="1929159"/>
            <a:ext cx="715170" cy="643218"/>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267667" y="1433487"/>
            <a:ext cx="1809868" cy="1689173"/>
            <a:chOff x="825860" y="0"/>
            <a:chExt cx="1809868" cy="1689173"/>
          </a:xfrm>
          <a:scene3d>
            <a:camera prst="orthographicFront"/>
            <a:lightRig rig="flat" dir="t"/>
          </a:scene3d>
        </p:grpSpPr>
        <p:sp>
          <p:nvSpPr>
            <p:cNvPr id="4" name="椭圆 3"/>
            <p:cNvSpPr/>
            <p:nvPr/>
          </p:nvSpPr>
          <p:spPr>
            <a:xfrm>
              <a:off x="825860" y="0"/>
              <a:ext cx="1809868" cy="1689173"/>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7" name="椭圆 4"/>
            <p:cNvSpPr txBox="1"/>
            <p:nvPr/>
          </p:nvSpPr>
          <p:spPr>
            <a:xfrm>
              <a:off x="1090909" y="247374"/>
              <a:ext cx="1279770" cy="11944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zh-CN" altLang="en-US" sz="4000" b="1" kern="1200" dirty="0">
                  <a:solidFill>
                    <a:prstClr val="white"/>
                  </a:solidFill>
                  <a:latin typeface="黑体" panose="02010609060101010101" pitchFamily="49" charset="-122"/>
                  <a:ea typeface="黑体" panose="02010609060101010101" pitchFamily="49" charset="-122"/>
                  <a:cs typeface="+mn-cs"/>
                </a:rPr>
                <a:t>法治</a:t>
              </a:r>
              <a:endParaRPr lang="zh-CN" altLang="en-US" sz="4000" b="1" kern="1200" dirty="0">
                <a:solidFill>
                  <a:prstClr val="white"/>
                </a:solidFill>
                <a:latin typeface="黑体" panose="02010609060101010101" pitchFamily="49" charset="-122"/>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16" presetClass="entr" presetSubtype="2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p:bldP spid="12" grpId="0" animBg="1"/>
      <p:bldP spid="20" grpId="0"/>
      <p:bldP spid="21" grpId="0"/>
      <p:bldP spid="22" grpId="0"/>
      <p:bldP spid="23"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545524" y="476672"/>
            <a:ext cx="2052951" cy="523220"/>
          </a:xfrm>
          <a:prstGeom prst="rect">
            <a:avLst/>
          </a:prstGeom>
        </p:spPr>
        <p:txBody>
          <a:bodyPr wrap="square">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市民有话说</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406158" y="4941571"/>
            <a:ext cx="4331970" cy="491490"/>
          </a:xfrm>
          <a:prstGeom prst="rect">
            <a:avLst/>
          </a:prstGeom>
          <a:noFill/>
        </p:spPr>
        <p:txBody>
          <a:bodyPr wrap="square" rtlCol="0" anchor="t">
            <a:spAutoFit/>
          </a:bodyPr>
          <a:lstStyle/>
          <a:p>
            <a:pPr indent="0"/>
            <a:r>
              <a:rPr lang="zh-CN" altLang="en-US" sz="2600" b="1" dirty="0">
                <a:solidFill>
                  <a:srgbClr val="C00000"/>
                </a:solidFill>
                <a:latin typeface="MicrosoftYaHei-Bold"/>
                <a:sym typeface="+mn-ea"/>
              </a:rPr>
              <a:t>Q</a:t>
            </a:r>
            <a:r>
              <a:rPr lang="en-US" altLang="zh-CN" sz="2600" b="1" dirty="0">
                <a:solidFill>
                  <a:srgbClr val="C00000"/>
                </a:solidFill>
                <a:latin typeface="MicrosoftYaHei-Bold"/>
                <a:sym typeface="+mn-ea"/>
              </a:rPr>
              <a:t>4</a:t>
            </a:r>
            <a:r>
              <a:rPr lang="zh-CN" altLang="en-US" sz="2600" b="1" dirty="0">
                <a:solidFill>
                  <a:srgbClr val="C00000"/>
                </a:solidFill>
                <a:latin typeface="MicrosoftYaHei-Bold"/>
                <a:sym typeface="+mn-ea"/>
              </a:rPr>
              <a:t>：你赞同吗？为什么？</a:t>
            </a:r>
            <a:endParaRPr lang="zh-CN" altLang="en-US" sz="2600" b="1" dirty="0">
              <a:solidFill>
                <a:srgbClr val="C00000"/>
              </a:solidFill>
              <a:latin typeface="MicrosoftYaHei-Bold"/>
              <a:sym typeface="+mn-ea"/>
            </a:endParaRPr>
          </a:p>
        </p:txBody>
      </p:sp>
      <p:sp>
        <p:nvSpPr>
          <p:cNvPr id="12" name="文本框 11"/>
          <p:cNvSpPr txBox="1"/>
          <p:nvPr/>
        </p:nvSpPr>
        <p:spPr>
          <a:xfrm>
            <a:off x="1835785" y="1412875"/>
            <a:ext cx="4754880" cy="460375"/>
          </a:xfrm>
          <a:prstGeom prst="rect">
            <a:avLst/>
          </a:prstGeom>
          <a:solidFill>
            <a:schemeClr val="accent6">
              <a:lumMod val="20000"/>
              <a:lumOff val="80000"/>
            </a:schemeClr>
          </a:solidFill>
        </p:spPr>
        <p:txBody>
          <a:bodyPr wrap="none" rtlCol="0" anchor="t">
            <a:spAutoFit/>
          </a:bodyPr>
          <a:lstStyle/>
          <a:p>
            <a:r>
              <a:rPr lang="zh-CN" altLang="en-US" sz="2400" dirty="0">
                <a:solidFill>
                  <a:srgbClr val="000000"/>
                </a:solidFill>
                <a:ea typeface="宋体" panose="02010600030101010101" pitchFamily="2" charset="-122"/>
                <a:sym typeface="+mn-ea"/>
              </a:rPr>
              <a:t>关于出台《常州市养犬管理条例》</a:t>
            </a:r>
            <a:endParaRPr lang="zh-CN" altLang="en-US" sz="2400" dirty="0">
              <a:solidFill>
                <a:srgbClr val="000000"/>
              </a:solidFill>
              <a:ea typeface="宋体" panose="02010600030101010101" pitchFamily="2" charset="-122"/>
              <a:sym typeface="+mn-ea"/>
            </a:endParaRPr>
          </a:p>
        </p:txBody>
      </p:sp>
      <p:pic>
        <p:nvPicPr>
          <p:cNvPr id="23" name="图片 22" descr="图片1"/>
          <p:cNvPicPr>
            <a:picLocks noChangeAspect="1"/>
          </p:cNvPicPr>
          <p:nvPr/>
        </p:nvPicPr>
        <p:blipFill>
          <a:blip r:embed="rId1"/>
          <a:stretch>
            <a:fillRect/>
          </a:stretch>
        </p:blipFill>
        <p:spPr>
          <a:xfrm>
            <a:off x="6590665" y="476672"/>
            <a:ext cx="1271270" cy="1774825"/>
          </a:xfrm>
          <a:prstGeom prst="rect">
            <a:avLst/>
          </a:prstGeom>
        </p:spPr>
      </p:pic>
      <p:sp>
        <p:nvSpPr>
          <p:cNvPr id="104" name="文本框 103"/>
          <p:cNvSpPr txBox="1"/>
          <p:nvPr/>
        </p:nvSpPr>
        <p:spPr>
          <a:xfrm>
            <a:off x="3355337" y="2774717"/>
            <a:ext cx="4486275" cy="829945"/>
          </a:xfrm>
          <a:prstGeom prst="rect">
            <a:avLst/>
          </a:prstGeom>
          <a:noFill/>
          <a:ln w="9525">
            <a:noFill/>
          </a:ln>
        </p:spPr>
        <p:txBody>
          <a:bodyPr wrap="square">
            <a:spAutoFit/>
          </a:bodyPr>
          <a:lstStyle/>
          <a:p>
            <a:pPr indent="0"/>
            <a:r>
              <a:rPr lang="zh-CN" altLang="en-US" sz="2400" b="1" dirty="0">
                <a:latin typeface="楷体" panose="02010609060101010101" pitchFamily="49" charset="-122"/>
                <a:ea typeface="楷体" panose="02010609060101010101" pitchFamily="49" charset="-122"/>
              </a:rPr>
              <a:t>反正我也不养狗，《常州市养犬管理条例》与我也没啥关系。</a:t>
            </a:r>
            <a:endParaRPr lang="zh-CN" altLang="en-US"/>
          </a:p>
        </p:txBody>
      </p:sp>
      <p:pic>
        <p:nvPicPr>
          <p:cNvPr id="13" name="图片 12"/>
          <p:cNvPicPr>
            <a:picLocks noChangeAspect="1"/>
          </p:cNvPicPr>
          <p:nvPr/>
        </p:nvPicPr>
        <p:blipFill>
          <a:blip r:embed="rId2"/>
          <a:srcRect l="8195" t="5142" r="5810" b="2842"/>
          <a:stretch>
            <a:fillRect/>
          </a:stretch>
        </p:blipFill>
        <p:spPr>
          <a:xfrm>
            <a:off x="1067752" y="2349500"/>
            <a:ext cx="1419225" cy="1295400"/>
          </a:xfrm>
          <a:prstGeom prst="ellipse">
            <a:avLst/>
          </a:prstGeom>
        </p:spPr>
      </p:pic>
      <p:sp>
        <p:nvSpPr>
          <p:cNvPr id="16" name="圆角矩形标注 15"/>
          <p:cNvSpPr/>
          <p:nvPr/>
        </p:nvSpPr>
        <p:spPr>
          <a:xfrm>
            <a:off x="3132455" y="2670175"/>
            <a:ext cx="4895850" cy="1118235"/>
          </a:xfrm>
          <a:prstGeom prst="wedgeRoundRectCallout">
            <a:avLst>
              <a:gd name="adj1" fmla="val -62166"/>
              <a:gd name="adj2" fmla="val -5321"/>
              <a:gd name="adj3" fmla="val 16667"/>
            </a:avLst>
          </a:prstGeom>
          <a:noFill/>
          <a:extLst>
            <a:ext uri="{909E8E84-426E-40DD-AFC4-6F175D3DCCD1}">
              <a14:hiddenFill xmlns:a14="http://schemas.microsoft.com/office/drawing/2010/main">
                <a:solidFill>
                  <a:schemeClr val="accent3">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31594" y="3788410"/>
            <a:ext cx="891540" cy="645160"/>
          </a:xfrm>
          <a:prstGeom prst="rect">
            <a:avLst/>
          </a:prstGeom>
          <a:solidFill>
            <a:srgbClr val="FFF2CC"/>
          </a:solidFill>
        </p:spPr>
        <p:txBody>
          <a:bodyPr wrap="square" rtlCol="0">
            <a:spAutoFit/>
          </a:bodyPr>
          <a:lstStyle/>
          <a:p>
            <a:r>
              <a:rPr lang="en-US" altLang="zh-CN" dirty="0"/>
              <a:t>  </a:t>
            </a:r>
            <a:r>
              <a:rPr lang="zh-CN" altLang="en-US" dirty="0"/>
              <a:t>市民</a:t>
            </a:r>
            <a:endParaRPr lang="zh-CN" altLang="en-US" dirty="0"/>
          </a:p>
          <a:p>
            <a:r>
              <a:rPr lang="zh-CN" altLang="en-US" dirty="0"/>
              <a:t>张女士</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63222" y="332703"/>
            <a:ext cx="5976664" cy="584775"/>
          </a:xfrm>
          <a:prstGeom prst="rect">
            <a:avLst/>
          </a:prstGeom>
          <a:solidFill>
            <a:srgbClr val="FFFF00"/>
          </a:solidFill>
          <a:ln w="19050">
            <a:solidFill>
              <a:srgbClr val="FF0000"/>
            </a:solidFill>
          </a:ln>
        </p:spPr>
        <p:txBody>
          <a:bodyPr wrap="square">
            <a:spAutoFit/>
          </a:bodyPr>
          <a:lstStyle/>
          <a:p>
            <a:pPr algn="just">
              <a:spcAft>
                <a:spcPts val="0"/>
              </a:spcAft>
            </a:pPr>
            <a:r>
              <a:rPr lang="zh-CN" altLang="en-US" sz="3200" b="1" kern="100" dirty="0">
                <a:latin typeface="Times New Roman" panose="02020603050405020304" pitchFamily="18" charset="0"/>
              </a:rPr>
              <a:t> </a:t>
            </a:r>
            <a:r>
              <a:rPr lang="zh-CN" altLang="en-US" sz="3200" b="1" kern="100" dirty="0">
                <a:latin typeface="方正小标宋简体" panose="03000509000000000000" pitchFamily="65" charset="-122"/>
                <a:ea typeface="方正小标宋简体" panose="03000509000000000000" pitchFamily="65" charset="-122"/>
              </a:rPr>
              <a:t> 议题三： 规范养犬，怎么做？</a:t>
            </a:r>
            <a:endParaRPr lang="en-US" altLang="zh-CN" sz="3200" b="1" kern="100" dirty="0">
              <a:latin typeface="方正小标宋简体" panose="03000509000000000000" pitchFamily="65" charset="-122"/>
              <a:ea typeface="方正小标宋简体" panose="03000509000000000000" pitchFamily="65" charset="-122"/>
            </a:endParaRPr>
          </a:p>
        </p:txBody>
      </p:sp>
      <p:sp>
        <p:nvSpPr>
          <p:cNvPr id="8" name="文本框 7"/>
          <p:cNvSpPr txBox="1"/>
          <p:nvPr/>
        </p:nvSpPr>
        <p:spPr>
          <a:xfrm>
            <a:off x="749354" y="2049234"/>
            <a:ext cx="942340" cy="491490"/>
          </a:xfrm>
          <a:prstGeom prst="rect">
            <a:avLst/>
          </a:prstGeom>
          <a:noFill/>
        </p:spPr>
        <p:txBody>
          <a:bodyPr wrap="square" rtlCol="0" anchor="t">
            <a:spAutoFit/>
          </a:bodyPr>
          <a:lstStyle/>
          <a:p>
            <a:pPr indent="0"/>
            <a:r>
              <a:rPr lang="zh-CN" sz="2600" b="1" dirty="0">
                <a:solidFill>
                  <a:srgbClr val="C00000"/>
                </a:solidFill>
                <a:latin typeface="MicrosoftYaHei-Bold"/>
                <a:sym typeface="+mn-ea"/>
              </a:rPr>
              <a:t>国家</a:t>
            </a:r>
            <a:endParaRPr lang="zh-CN" sz="2600" b="1" dirty="0">
              <a:solidFill>
                <a:srgbClr val="C00000"/>
              </a:solidFill>
              <a:latin typeface="MicrosoftYaHei-Bold"/>
              <a:sym typeface="+mn-ea"/>
            </a:endParaRPr>
          </a:p>
        </p:txBody>
      </p:sp>
      <p:sp>
        <p:nvSpPr>
          <p:cNvPr id="9" name="文本框 8"/>
          <p:cNvSpPr txBox="1"/>
          <p:nvPr/>
        </p:nvSpPr>
        <p:spPr>
          <a:xfrm>
            <a:off x="749354" y="3273179"/>
            <a:ext cx="942340" cy="491490"/>
          </a:xfrm>
          <a:prstGeom prst="rect">
            <a:avLst/>
          </a:prstGeom>
          <a:noFill/>
        </p:spPr>
        <p:txBody>
          <a:bodyPr wrap="square" rtlCol="0" anchor="t">
            <a:spAutoFit/>
          </a:bodyPr>
          <a:lstStyle/>
          <a:p>
            <a:pPr indent="0"/>
            <a:r>
              <a:rPr lang="zh-CN" sz="2600" b="1" dirty="0">
                <a:solidFill>
                  <a:srgbClr val="C00000"/>
                </a:solidFill>
                <a:latin typeface="MicrosoftYaHei-Bold"/>
                <a:sym typeface="+mn-ea"/>
              </a:rPr>
              <a:t>公民</a:t>
            </a:r>
            <a:endParaRPr lang="zh-CN" sz="2600" b="1" dirty="0">
              <a:solidFill>
                <a:srgbClr val="C00000"/>
              </a:solidFill>
              <a:latin typeface="MicrosoftYaHei-Bold"/>
              <a:sym typeface="+mn-ea"/>
            </a:endParaRPr>
          </a:p>
        </p:txBody>
      </p:sp>
      <p:sp>
        <p:nvSpPr>
          <p:cNvPr id="2" name="矩形 1"/>
          <p:cNvSpPr/>
          <p:nvPr/>
        </p:nvSpPr>
        <p:spPr>
          <a:xfrm>
            <a:off x="1835929" y="3270639"/>
            <a:ext cx="6983908" cy="1200329"/>
          </a:xfrm>
          <a:prstGeom prst="rect">
            <a:avLst/>
          </a:prstGeom>
        </p:spPr>
        <p:txBody>
          <a:bodyPr wrap="square">
            <a:spAutoFit/>
          </a:bodyPr>
          <a:lstStyle/>
          <a:p>
            <a:r>
              <a:rPr lang="zh-CN" altLang="zh-CN" sz="2400" b="1" dirty="0">
                <a:solidFill>
                  <a:srgbClr val="FF0000"/>
                </a:solidFill>
                <a:cs typeface="+mn-ea"/>
              </a:rPr>
              <a:t>增强尊法学法守法用法的意识</a:t>
            </a:r>
            <a:r>
              <a:rPr lang="zh-CN" altLang="zh-CN" sz="2400" b="1" dirty="0">
                <a:cs typeface="+mn-ea"/>
              </a:rPr>
              <a:t>，强化规则意识，树立正确的权利义务观念，弘扬法治精神</a:t>
            </a:r>
            <a:r>
              <a:rPr lang="zh-CN" altLang="en-US" sz="2400" b="1" dirty="0">
                <a:cs typeface="+mn-ea"/>
              </a:rPr>
              <a:t>，坚决维护法律</a:t>
            </a:r>
            <a:r>
              <a:rPr lang="zh-CN" altLang="zh-CN" sz="2400" b="1" dirty="0">
                <a:cs typeface="+mn-ea"/>
              </a:rPr>
              <a:t>，共同推动法治中国建设。</a:t>
            </a:r>
            <a:endParaRPr lang="zh-CN" altLang="en-US" sz="2400" b="1" dirty="0">
              <a:cs typeface="+mn-ea"/>
            </a:endParaRPr>
          </a:p>
        </p:txBody>
      </p:sp>
      <p:sp>
        <p:nvSpPr>
          <p:cNvPr id="3" name="矩形 2"/>
          <p:cNvSpPr/>
          <p:nvPr/>
        </p:nvSpPr>
        <p:spPr>
          <a:xfrm>
            <a:off x="1835949" y="1557119"/>
            <a:ext cx="6768752" cy="830997"/>
          </a:xfrm>
          <a:prstGeom prst="rect">
            <a:avLst/>
          </a:prstGeom>
        </p:spPr>
        <p:txBody>
          <a:bodyPr wrap="square">
            <a:spAutoFit/>
          </a:bodyPr>
          <a:lstStyle/>
          <a:p>
            <a:r>
              <a:rPr lang="zh-CN" altLang="zh-CN" sz="2400" b="1" dirty="0">
                <a:solidFill>
                  <a:srgbClr val="FF0000"/>
                </a:solidFill>
                <a:cs typeface="+mn-ea"/>
              </a:rPr>
              <a:t>厉行法治</a:t>
            </a:r>
            <a:r>
              <a:rPr lang="zh-CN" altLang="zh-CN" sz="2400" b="1" dirty="0">
                <a:cs typeface="+mn-ea"/>
              </a:rPr>
              <a:t>，推进科学立法、严格执法、公正司法、全民守法</a:t>
            </a:r>
            <a:endParaRPr lang="zh-CN" altLang="en-US" sz="2400" b="1" dirty="0">
              <a:cs typeface="+mn-ea"/>
            </a:endParaRPr>
          </a:p>
        </p:txBody>
      </p:sp>
      <p:sp>
        <p:nvSpPr>
          <p:cNvPr id="4" name="矩形 3"/>
          <p:cNvSpPr/>
          <p:nvPr/>
        </p:nvSpPr>
        <p:spPr>
          <a:xfrm>
            <a:off x="1835949" y="2612545"/>
            <a:ext cx="6768752" cy="460375"/>
          </a:xfrm>
          <a:prstGeom prst="rect">
            <a:avLst/>
          </a:prstGeom>
        </p:spPr>
        <p:txBody>
          <a:bodyPr wrap="square">
            <a:spAutoFit/>
          </a:bodyPr>
          <a:lstStyle/>
          <a:p>
            <a:r>
              <a:rPr lang="zh-CN" altLang="zh-CN" sz="2400" b="1" dirty="0">
                <a:solidFill>
                  <a:srgbClr val="FF0000"/>
                </a:solidFill>
                <a:cs typeface="+mn-ea"/>
              </a:rPr>
              <a:t>加强德治</a:t>
            </a:r>
            <a:r>
              <a:rPr lang="zh-CN" altLang="zh-CN" sz="2400" b="1" dirty="0">
                <a:cs typeface="+mn-ea"/>
              </a:rPr>
              <a:t>，发挥道德的教化作用</a:t>
            </a:r>
            <a:endParaRPr lang="zh-CN" altLang="en-US" sz="2400" b="1" dirty="0">
              <a:cs typeface="+mn-ea"/>
            </a:endParaRPr>
          </a:p>
        </p:txBody>
      </p:sp>
      <p:sp>
        <p:nvSpPr>
          <p:cNvPr id="11" name="左大括号 10"/>
          <p:cNvSpPr/>
          <p:nvPr/>
        </p:nvSpPr>
        <p:spPr>
          <a:xfrm>
            <a:off x="1623114" y="1711960"/>
            <a:ext cx="212835" cy="1200329"/>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5" name="文本框 4"/>
          <p:cNvSpPr txBox="1"/>
          <p:nvPr/>
        </p:nvSpPr>
        <p:spPr>
          <a:xfrm>
            <a:off x="778234" y="4497647"/>
            <a:ext cx="942340" cy="491490"/>
          </a:xfrm>
          <a:prstGeom prst="rect">
            <a:avLst/>
          </a:prstGeom>
          <a:noFill/>
        </p:spPr>
        <p:txBody>
          <a:bodyPr wrap="square" rtlCol="0" anchor="t">
            <a:spAutoFit/>
          </a:bodyPr>
          <a:lstStyle/>
          <a:p>
            <a:pPr indent="0"/>
            <a:r>
              <a:rPr lang="zh-CN" altLang="en-US" sz="2600" b="1" dirty="0">
                <a:solidFill>
                  <a:srgbClr val="C00000"/>
                </a:solidFill>
                <a:latin typeface="MicrosoftYaHei-Bold"/>
                <a:sym typeface="+mn-ea"/>
              </a:rPr>
              <a:t>物业</a:t>
            </a:r>
            <a:endParaRPr lang="zh-CN" sz="2600" b="1" dirty="0">
              <a:solidFill>
                <a:srgbClr val="C00000"/>
              </a:solidFill>
              <a:latin typeface="MicrosoftYaHei-Bold"/>
              <a:sym typeface="+mn-ea"/>
            </a:endParaRPr>
          </a:p>
        </p:txBody>
      </p:sp>
      <p:sp>
        <p:nvSpPr>
          <p:cNvPr id="6" name="矩形 5"/>
          <p:cNvSpPr/>
          <p:nvPr/>
        </p:nvSpPr>
        <p:spPr>
          <a:xfrm>
            <a:off x="1835929" y="4497439"/>
            <a:ext cx="5832202" cy="461665"/>
          </a:xfrm>
          <a:prstGeom prst="rect">
            <a:avLst/>
          </a:prstGeom>
        </p:spPr>
        <p:txBody>
          <a:bodyPr wrap="square">
            <a:spAutoFit/>
          </a:bodyPr>
          <a:lstStyle/>
          <a:p>
            <a:r>
              <a:rPr lang="zh-CN" altLang="en-US" sz="2400" b="1" dirty="0">
                <a:cs typeface="+mn-ea"/>
              </a:rPr>
              <a:t>加强教育引导，劝阻不文明养犬行为</a:t>
            </a:r>
            <a:endParaRPr lang="zh-CN" altLang="en-US" sz="2400" b="1" dirty="0">
              <a:cs typeface="+mn-ea"/>
            </a:endParaRPr>
          </a:p>
        </p:txBody>
      </p:sp>
      <p:sp>
        <p:nvSpPr>
          <p:cNvPr id="7" name="文本框 6"/>
          <p:cNvSpPr txBox="1"/>
          <p:nvPr/>
        </p:nvSpPr>
        <p:spPr>
          <a:xfrm>
            <a:off x="778510" y="5290185"/>
            <a:ext cx="2282825" cy="891540"/>
          </a:xfrm>
          <a:prstGeom prst="rect">
            <a:avLst/>
          </a:prstGeom>
          <a:noFill/>
        </p:spPr>
        <p:txBody>
          <a:bodyPr wrap="square" rtlCol="0" anchor="t">
            <a:spAutoFit/>
          </a:bodyPr>
          <a:p>
            <a:pPr indent="0"/>
            <a:r>
              <a:rPr lang="zh-CN" altLang="en-US" sz="2600" b="1" dirty="0">
                <a:solidFill>
                  <a:srgbClr val="C00000"/>
                </a:solidFill>
                <a:latin typeface="MicrosoftYaHei-Bold"/>
                <a:sym typeface="+mn-ea"/>
              </a:rPr>
              <a:t>从事犬只经营活动的企业</a:t>
            </a:r>
            <a:endParaRPr lang="zh-CN" sz="2600" b="1" dirty="0">
              <a:solidFill>
                <a:srgbClr val="C00000"/>
              </a:solidFill>
              <a:latin typeface="MicrosoftYaHei-Bold"/>
              <a:sym typeface="+mn-ea"/>
            </a:endParaRPr>
          </a:p>
        </p:txBody>
      </p:sp>
      <p:sp>
        <p:nvSpPr>
          <p:cNvPr id="12" name="矩形 11"/>
          <p:cNvSpPr/>
          <p:nvPr/>
        </p:nvSpPr>
        <p:spPr>
          <a:xfrm>
            <a:off x="3059430" y="5301615"/>
            <a:ext cx="4929505" cy="460375"/>
          </a:xfrm>
          <a:prstGeom prst="rect">
            <a:avLst/>
          </a:prstGeom>
        </p:spPr>
        <p:txBody>
          <a:bodyPr wrap="square">
            <a:spAutoFit/>
          </a:bodyPr>
          <a:p>
            <a:r>
              <a:rPr lang="zh-CN" altLang="en-US" sz="2400" b="1" dirty="0">
                <a:cs typeface="+mn-ea"/>
              </a:rPr>
              <a:t>增强法治意识，依法规范经营</a:t>
            </a:r>
            <a:endParaRPr lang="zh-CN" altLang="en-US" sz="2400" b="1" dirty="0">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5" grpId="0"/>
      <p:bldP spid="6" grpId="0"/>
      <p:bldP spid="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37248" y="1948188"/>
            <a:ext cx="5038807" cy="4909811"/>
          </a:xfrm>
          <a:prstGeom prst="rect">
            <a:avLst/>
          </a:prstGeom>
        </p:spPr>
      </p:pic>
      <p:sp>
        <p:nvSpPr>
          <p:cNvPr id="12290" name="AutoShape 2"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2" name="AutoShape 4"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2294" name="AutoShape 6" descr="https://timgsa.baidu.com/timg?image&amp;quality=80&amp;size=b9999_10000&amp;sec=1542176595913&amp;di=0d5661dba75edfdb4c5d4a57892663a5&amp;imgtype=0&amp;src=http%3A%2F%2Fpic25.nipic.com%2F20121212%2F10086335_154042856000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8" name="图片 7"/>
          <p:cNvPicPr>
            <a:picLocks noChangeAspect="1"/>
          </p:cNvPicPr>
          <p:nvPr/>
        </p:nvPicPr>
        <p:blipFill>
          <a:blip r:embed="rId2"/>
          <a:stretch>
            <a:fillRect/>
          </a:stretch>
        </p:blipFill>
        <p:spPr>
          <a:xfrm>
            <a:off x="0" y="45085"/>
            <a:ext cx="9135745" cy="1804035"/>
          </a:xfrm>
          <a:prstGeom prst="rect">
            <a:avLst/>
          </a:prstGeom>
        </p:spPr>
      </p:pic>
      <p:sp>
        <p:nvSpPr>
          <p:cNvPr id="3" name="矩形 2"/>
          <p:cNvSpPr/>
          <p:nvPr/>
        </p:nvSpPr>
        <p:spPr>
          <a:xfrm>
            <a:off x="-12700" y="1356360"/>
            <a:ext cx="9087485" cy="483235"/>
          </a:xfrm>
          <a:prstGeom prst="rect">
            <a:avLst/>
          </a:prstGeom>
          <a:solidFill>
            <a:srgbClr val="E0EEFF"/>
          </a:solidFill>
        </p:spPr>
        <p:txBody>
          <a:bodyPr wrap="square">
            <a:spAutoFit/>
          </a:bodyPr>
          <a:lstStyle/>
          <a:p>
            <a:r>
              <a:rPr lang="zh-CN" altLang="en-US" sz="2550" b="1" dirty="0">
                <a:latin typeface="MicrosoftYaHei-Bold"/>
              </a:rPr>
              <a:t>常州市人民政府办公室关于征集</a:t>
            </a:r>
            <a:r>
              <a:rPr lang="en-US" altLang="zh-CN" sz="2550" b="1" dirty="0">
                <a:latin typeface="MicrosoftYaHei-Bold"/>
              </a:rPr>
              <a:t>2023</a:t>
            </a:r>
            <a:r>
              <a:rPr lang="zh-CN" altLang="en-US" sz="2550" b="1" dirty="0">
                <a:latin typeface="MicrosoftYaHei-Bold"/>
              </a:rPr>
              <a:t>年民生实事项目的通告</a:t>
            </a:r>
            <a:endParaRPr lang="zh-CN" altLang="en-US" sz="2550" b="1" dirty="0">
              <a:latin typeface="MicrosoftYaHei-Bold"/>
            </a:endParaRPr>
          </a:p>
        </p:txBody>
      </p:sp>
      <p:sp>
        <p:nvSpPr>
          <p:cNvPr id="11" name="TextBox 2"/>
          <p:cNvSpPr txBox="1">
            <a:spLocks noChangeArrowheads="1"/>
          </p:cNvSpPr>
          <p:nvPr/>
        </p:nvSpPr>
        <p:spPr bwMode="auto">
          <a:xfrm>
            <a:off x="2771800" y="145107"/>
            <a:ext cx="6363945" cy="491490"/>
          </a:xfrm>
          <a:prstGeom prst="rect">
            <a:avLst/>
          </a:prstGeom>
          <a:solidFill>
            <a:schemeClr val="bg1"/>
          </a:solidFill>
          <a:ln>
            <a:noFill/>
          </a:ln>
        </p:spPr>
        <p:txBody>
          <a:bodyPr wrap="square">
            <a:spAutoFit/>
          </a:bodyPr>
          <a:lstStyle/>
          <a:p>
            <a:r>
              <a:rPr lang="zh-CN" altLang="en-US" sz="2600" b="1" dirty="0">
                <a:solidFill>
                  <a:srgbClr val="C00000"/>
                </a:solidFill>
                <a:latin typeface="MicrosoftYaHei-Bold"/>
              </a:rPr>
              <a:t>                       政民互动</a:t>
            </a:r>
            <a:r>
              <a:rPr lang="en-US" altLang="zh-CN" sz="2600" b="1" dirty="0">
                <a:solidFill>
                  <a:srgbClr val="C00000"/>
                </a:solidFill>
                <a:latin typeface="MicrosoftYaHei-Bold"/>
              </a:rPr>
              <a:t>.</a:t>
            </a:r>
            <a:r>
              <a:rPr lang="zh-CN" altLang="en-US" sz="2600" b="1" dirty="0">
                <a:solidFill>
                  <a:srgbClr val="C00000"/>
                </a:solidFill>
                <a:latin typeface="MicrosoftYaHei-Bold"/>
              </a:rPr>
              <a:t>我们有行动</a:t>
            </a:r>
            <a:endParaRPr lang="zh-CN" altLang="en-US" sz="2600" b="1" dirty="0">
              <a:solidFill>
                <a:srgbClr val="C00000"/>
              </a:solidFill>
              <a:latin typeface="MicrosoftYaHei-Bold"/>
            </a:endParaRPr>
          </a:p>
        </p:txBody>
      </p:sp>
      <p:sp>
        <p:nvSpPr>
          <p:cNvPr id="4" name="矩形 3"/>
          <p:cNvSpPr/>
          <p:nvPr/>
        </p:nvSpPr>
        <p:spPr>
          <a:xfrm>
            <a:off x="177031" y="3061730"/>
            <a:ext cx="4638476" cy="3170099"/>
          </a:xfrm>
          <a:prstGeom prst="rect">
            <a:avLst/>
          </a:prstGeom>
          <a:solidFill>
            <a:srgbClr val="E0EEFF"/>
          </a:solidFill>
        </p:spPr>
        <p:txBody>
          <a:bodyPr wrap="square">
            <a:spAutoFit/>
          </a:bodyPr>
          <a:lstStyle/>
          <a:p>
            <a:r>
              <a:rPr lang="zh-CN" altLang="en-US" sz="2500" b="1" dirty="0">
                <a:latin typeface="华文仿宋" panose="02010600040101010101" pitchFamily="2" charset="-122"/>
                <a:ea typeface="华文仿宋" panose="02010600040101010101" pitchFamily="2" charset="-122"/>
              </a:rPr>
              <a:t>以建设共同富裕、文明向善的现代化常州为目标，以打造“六个常有”民生名片为重点，范围主要包括但不限于：</a:t>
            </a:r>
            <a:r>
              <a:rPr lang="zh-CN" altLang="en-US" sz="2500" b="1" u="sng" dirty="0">
                <a:latin typeface="华文行楷" panose="02010800040101010101" pitchFamily="2" charset="-122"/>
                <a:ea typeface="华文行楷" panose="02010800040101010101" pitchFamily="2" charset="-122"/>
              </a:rPr>
              <a:t>教育文体、医疗卫生、生态环境、住房保障、交通出行、社保就业、养老育幼</a:t>
            </a:r>
            <a:r>
              <a:rPr lang="zh-CN" altLang="en-US" sz="2500" b="1" dirty="0">
                <a:latin typeface="华文行楷" panose="02010800040101010101" pitchFamily="2" charset="-122"/>
                <a:ea typeface="华文行楷" panose="02010800040101010101" pitchFamily="2" charset="-122"/>
              </a:rPr>
              <a:t>、</a:t>
            </a:r>
            <a:r>
              <a:rPr lang="zh-CN" altLang="en-US" sz="2500" b="1" u="sng" dirty="0">
                <a:latin typeface="华文行楷" panose="02010800040101010101" pitchFamily="2" charset="-122"/>
                <a:ea typeface="华文行楷" panose="02010800040101010101" pitchFamily="2" charset="-122"/>
              </a:rPr>
              <a:t>食品安全、公共安全、社会治安</a:t>
            </a:r>
            <a:r>
              <a:rPr lang="zh-CN" altLang="en-US" sz="2500" b="1" dirty="0">
                <a:latin typeface="华文行楷" panose="02010800040101010101" pitchFamily="2" charset="-122"/>
                <a:ea typeface="华文行楷" panose="02010800040101010101" pitchFamily="2" charset="-122"/>
              </a:rPr>
              <a:t>、</a:t>
            </a:r>
            <a:r>
              <a:rPr lang="zh-CN" altLang="en-US" sz="2500" b="1" u="sng" dirty="0">
                <a:latin typeface="华文行楷" panose="02010800040101010101" pitchFamily="2" charset="-122"/>
                <a:ea typeface="华文行楷" panose="02010800040101010101" pitchFamily="2" charset="-122"/>
              </a:rPr>
              <a:t>城市管理、城乡建设</a:t>
            </a:r>
            <a:r>
              <a:rPr lang="zh-CN" altLang="en-US" sz="2500" b="1" dirty="0">
                <a:latin typeface="华文仿宋" panose="02010600040101010101" pitchFamily="2" charset="-122"/>
                <a:ea typeface="华文仿宋" panose="02010600040101010101" pitchFamily="2" charset="-122"/>
              </a:rPr>
              <a:t>等方面。</a:t>
            </a:r>
            <a:endParaRPr lang="en-US" altLang="zh-CN" sz="2500" b="1" dirty="0">
              <a:latin typeface="华文仿宋" panose="02010600040101010101" pitchFamily="2" charset="-122"/>
              <a:ea typeface="华文仿宋" panose="02010600040101010101" pitchFamily="2" charset="-122"/>
            </a:endParaRPr>
          </a:p>
        </p:txBody>
      </p:sp>
      <p:pic>
        <p:nvPicPr>
          <p:cNvPr id="10" name="图片 9"/>
          <p:cNvPicPr>
            <a:picLocks noChangeAspect="1"/>
          </p:cNvPicPr>
          <p:nvPr/>
        </p:nvPicPr>
        <p:blipFill>
          <a:blip r:embed="rId3"/>
          <a:stretch>
            <a:fillRect/>
          </a:stretch>
        </p:blipFill>
        <p:spPr>
          <a:xfrm>
            <a:off x="5076190" y="1948180"/>
            <a:ext cx="4030980" cy="480123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5856" y="260648"/>
            <a:ext cx="2736304" cy="114300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zh-CN" altLang="en-US" sz="5400" b="1" dirty="0"/>
              <a:t>实践作业</a:t>
            </a:r>
            <a:endParaRPr lang="zh-CN" altLang="en-US" sz="5400" b="1" dirty="0"/>
          </a:p>
        </p:txBody>
      </p:sp>
      <p:sp>
        <p:nvSpPr>
          <p:cNvPr id="3" name="矩形 2"/>
          <p:cNvSpPr/>
          <p:nvPr/>
        </p:nvSpPr>
        <p:spPr>
          <a:xfrm>
            <a:off x="170272" y="1700450"/>
            <a:ext cx="8802724" cy="4892675"/>
          </a:xfrm>
          <a:prstGeom prst="rect">
            <a:avLst/>
          </a:prstGeom>
        </p:spPr>
        <p:txBody>
          <a:bodyPr wrap="square">
            <a:spAutoFit/>
          </a:bodyPr>
          <a:lstStyle/>
          <a:p>
            <a:pPr algn="just">
              <a:spcAft>
                <a:spcPts val="0"/>
              </a:spcAft>
            </a:pPr>
            <a:r>
              <a:rPr lang="en-US" altLang="zh-CN" sz="2800" b="1" kern="100" dirty="0">
                <a:solidFill>
                  <a:srgbClr val="000000"/>
                </a:solidFill>
                <a:latin typeface="Times New Roman" panose="02020603050405020304" pitchFamily="18" charset="0"/>
                <a:sym typeface="+mn-ea"/>
              </a:rPr>
              <a:t>     </a:t>
            </a:r>
            <a:r>
              <a:rPr lang="zh-CN" altLang="en-US" sz="2800" b="1" kern="100" dirty="0">
                <a:solidFill>
                  <a:srgbClr val="000000"/>
                </a:solidFill>
                <a:latin typeface="Times New Roman" panose="02020603050405020304" pitchFamily="18" charset="0"/>
                <a:sym typeface="+mn-ea"/>
              </a:rPr>
              <a:t>以小组为单位，</a:t>
            </a:r>
            <a:r>
              <a:rPr lang="zh-CN" altLang="zh-CN" sz="2800" b="1" kern="100" dirty="0">
                <a:solidFill>
                  <a:srgbClr val="000000"/>
                </a:solidFill>
                <a:latin typeface="Times New Roman" panose="02020603050405020304" pitchFamily="18" charset="0"/>
              </a:rPr>
              <a:t>采访物业或所在社区居民，了解社区养犬主要存在的突出矛盾，</a:t>
            </a:r>
            <a:r>
              <a:rPr lang="zh-CN" altLang="zh-CN" sz="2800" b="1" kern="100" dirty="0">
                <a:solidFill>
                  <a:srgbClr val="000000"/>
                </a:solidFill>
                <a:latin typeface="Times New Roman" panose="02020603050405020304" pitchFamily="18" charset="0"/>
                <a:sym typeface="+mn-ea"/>
              </a:rPr>
              <a:t>完成一份</a:t>
            </a:r>
            <a:r>
              <a:rPr lang="zh-CN" altLang="en-US" sz="2800" b="1" kern="100" dirty="0">
                <a:solidFill>
                  <a:srgbClr val="FF0000"/>
                </a:solidFill>
                <a:latin typeface="Times New Roman" panose="02020603050405020304" pitchFamily="18" charset="0"/>
                <a:sym typeface="+mn-ea"/>
              </a:rPr>
              <a:t>《规范文明养犬》</a:t>
            </a:r>
            <a:r>
              <a:rPr lang="zh-CN" altLang="en-US" sz="2800" b="1" kern="100" dirty="0">
                <a:solidFill>
                  <a:srgbClr val="FF0000"/>
                </a:solidFill>
                <a:latin typeface="Times New Roman" panose="02020603050405020304" pitchFamily="18" charset="0"/>
                <a:sym typeface="+mn-ea"/>
              </a:rPr>
              <a:t>项目建议书</a:t>
            </a:r>
            <a:r>
              <a:rPr lang="zh-CN" altLang="en-US" sz="2800" b="1" kern="100" dirty="0">
                <a:solidFill>
                  <a:srgbClr val="000000"/>
                </a:solidFill>
                <a:latin typeface="Times New Roman" panose="02020603050405020304" pitchFamily="18" charset="0"/>
                <a:sym typeface="+mn-ea"/>
              </a:rPr>
              <a:t>，参与“</a:t>
            </a:r>
            <a:r>
              <a:rPr lang="en-US" altLang="zh-CN" sz="2800" b="1" kern="100" dirty="0">
                <a:solidFill>
                  <a:srgbClr val="000000"/>
                </a:solidFill>
                <a:latin typeface="Times New Roman" panose="02020603050405020304" pitchFamily="18" charset="0"/>
                <a:sym typeface="+mn-ea"/>
              </a:rPr>
              <a:t>2023</a:t>
            </a:r>
            <a:r>
              <a:rPr lang="zh-CN" altLang="en-US" sz="2800" b="1" kern="100" dirty="0">
                <a:solidFill>
                  <a:srgbClr val="000000"/>
                </a:solidFill>
                <a:latin typeface="Times New Roman" panose="02020603050405020304" pitchFamily="18" charset="0"/>
                <a:sym typeface="+mn-ea"/>
              </a:rPr>
              <a:t>年民生实事项目征集”活动。</a:t>
            </a:r>
            <a:endParaRPr lang="zh-CN" altLang="zh-CN" sz="2000" b="1" kern="100" dirty="0">
              <a:latin typeface="Times New Roman" panose="02020603050405020304" pitchFamily="18" charset="0"/>
            </a:endParaRPr>
          </a:p>
          <a:p>
            <a:r>
              <a:rPr lang="en-US" altLang="zh-CN" sz="2800" b="1" kern="100" dirty="0">
                <a:solidFill>
                  <a:srgbClr val="000000"/>
                </a:solidFill>
                <a:latin typeface="Times New Roman" panose="02020603050405020304" pitchFamily="18" charset="0"/>
              </a:rPr>
              <a:t>    </a:t>
            </a:r>
            <a:r>
              <a:rPr lang="zh-CN" altLang="en-US" sz="2800" b="1" kern="100" dirty="0">
                <a:solidFill>
                  <a:srgbClr val="000000"/>
                </a:solidFill>
                <a:latin typeface="Times New Roman" panose="02020603050405020304" pitchFamily="18" charset="0"/>
              </a:rPr>
              <a:t>参与方式：</a:t>
            </a:r>
            <a:endParaRPr lang="zh-CN" altLang="en-US" sz="2800" b="1" kern="100" dirty="0">
              <a:solidFill>
                <a:srgbClr val="000000"/>
              </a:solidFill>
              <a:latin typeface="Times New Roman" panose="02020603050405020304" pitchFamily="18" charset="0"/>
            </a:endParaRPr>
          </a:p>
          <a:p>
            <a:r>
              <a:rPr lang="zh-CN" altLang="en-US" sz="2000" dirty="0"/>
              <a:t>（</a:t>
            </a:r>
            <a:r>
              <a:rPr lang="en-US" altLang="zh-CN" sz="2000" dirty="0"/>
              <a:t>1</a:t>
            </a:r>
            <a:r>
              <a:rPr lang="zh-CN" altLang="en-US" sz="2000" dirty="0"/>
              <a:t>）政府网站：登录常州市人民政府门户网站，点击首页“</a:t>
            </a:r>
            <a:r>
              <a:rPr lang="en-US" altLang="zh-CN" sz="2000" dirty="0"/>
              <a:t>2023</a:t>
            </a:r>
            <a:r>
              <a:rPr lang="zh-CN" altLang="en-US" sz="2000" dirty="0"/>
              <a:t>年民生实事项目征集” 浮动图标，下载并填写附件</a:t>
            </a:r>
            <a:r>
              <a:rPr lang="en-US" altLang="zh-CN" sz="2000" dirty="0"/>
              <a:t>《2023</a:t>
            </a:r>
            <a:r>
              <a:rPr lang="zh-CN" altLang="en-US" sz="2000" dirty="0"/>
              <a:t>年民生实事项目征集表</a:t>
            </a:r>
            <a:r>
              <a:rPr lang="en-US" altLang="zh-CN" sz="2000" dirty="0"/>
              <a:t>》</a:t>
            </a:r>
            <a:r>
              <a:rPr lang="zh-CN" altLang="en-US" sz="2000" dirty="0"/>
              <a:t>，发送至电子邮箱（</a:t>
            </a:r>
            <a:r>
              <a:rPr lang="en-US" altLang="zh-CN" sz="2000" dirty="0"/>
              <a:t>czzgb12345@126.com</a:t>
            </a:r>
            <a:r>
              <a:rPr lang="zh-CN" altLang="en-US" sz="2000" dirty="0"/>
              <a:t>）。</a:t>
            </a:r>
            <a:endParaRPr lang="en-US" altLang="zh-CN" sz="2000" dirty="0"/>
          </a:p>
          <a:p>
            <a:r>
              <a:rPr lang="zh-CN" altLang="en-US" sz="2000" dirty="0"/>
              <a:t>（</a:t>
            </a:r>
            <a:r>
              <a:rPr lang="en-US" altLang="zh-CN" sz="2000" dirty="0"/>
              <a:t>2</a:t>
            </a:r>
            <a:r>
              <a:rPr lang="zh-CN" altLang="en-US" sz="2000" dirty="0"/>
              <a:t>）手机</a:t>
            </a:r>
            <a:r>
              <a:rPr lang="en-US" altLang="zh-CN" sz="2000" dirty="0"/>
              <a:t>APP</a:t>
            </a:r>
            <a:r>
              <a:rPr lang="zh-CN" altLang="en-US" sz="2000" dirty="0"/>
              <a:t>：打开“我的常州”</a:t>
            </a:r>
            <a:r>
              <a:rPr lang="en-US" altLang="zh-CN" sz="2000" dirty="0"/>
              <a:t>APP</a:t>
            </a:r>
            <a:r>
              <a:rPr lang="zh-CN" altLang="en-US" sz="2000" dirty="0"/>
              <a:t>，点击首页“</a:t>
            </a:r>
            <a:r>
              <a:rPr lang="en-US" altLang="zh-CN" sz="2000" dirty="0"/>
              <a:t>2023</a:t>
            </a:r>
            <a:r>
              <a:rPr lang="zh-CN" altLang="en-US" sz="2000" dirty="0"/>
              <a:t>年民生实事项目征集”，按提示填写相关内容。</a:t>
            </a:r>
            <a:endParaRPr lang="en-US" altLang="zh-CN" sz="2000" dirty="0"/>
          </a:p>
          <a:p>
            <a:r>
              <a:rPr lang="zh-CN" altLang="en-US" sz="2000" dirty="0"/>
              <a:t>（</a:t>
            </a:r>
            <a:r>
              <a:rPr lang="en-US" altLang="zh-CN" sz="2000" dirty="0"/>
              <a:t>3</a:t>
            </a:r>
            <a:r>
              <a:rPr lang="zh-CN" altLang="en-US" sz="2000" dirty="0"/>
              <a:t>）微信公众号：关注“常州政企通”微信公众号，点击首页“</a:t>
            </a:r>
            <a:r>
              <a:rPr lang="en-US" altLang="zh-CN" sz="2000" dirty="0"/>
              <a:t>2023</a:t>
            </a:r>
            <a:r>
              <a:rPr lang="zh-CN" altLang="en-US" sz="2000" dirty="0"/>
              <a:t>年民生实事项目征集” ，按提示填写相关内容。</a:t>
            </a:r>
            <a:endParaRPr lang="en-US" altLang="zh-CN" sz="2000" dirty="0"/>
          </a:p>
          <a:p>
            <a:r>
              <a:rPr lang="zh-CN" altLang="en-US" sz="2000" dirty="0"/>
              <a:t>（</a:t>
            </a:r>
            <a:r>
              <a:rPr lang="en-US" altLang="zh-CN" sz="2000" dirty="0"/>
              <a:t>4</a:t>
            </a:r>
            <a:r>
              <a:rPr lang="zh-CN" altLang="en-US" sz="2000" dirty="0"/>
              <a:t>）便民热线：拨打</a:t>
            </a:r>
            <a:r>
              <a:rPr lang="en-US" altLang="zh-CN" sz="2000" dirty="0"/>
              <a:t>0519-12345</a:t>
            </a:r>
            <a:r>
              <a:rPr lang="zh-CN" altLang="en-US" sz="2000" dirty="0"/>
              <a:t>，来电请说明“</a:t>
            </a:r>
            <a:r>
              <a:rPr lang="en-US" altLang="zh-CN" sz="2000" dirty="0"/>
              <a:t>2023</a:t>
            </a:r>
            <a:r>
              <a:rPr lang="zh-CN" altLang="en-US" sz="2000" dirty="0"/>
              <a:t>年民生实事项目征集”。（</a:t>
            </a:r>
            <a:r>
              <a:rPr lang="en-US" altLang="zh-CN" sz="2000" dirty="0"/>
              <a:t>5</a:t>
            </a:r>
            <a:r>
              <a:rPr lang="zh-CN" altLang="en-US" sz="2000" dirty="0"/>
              <a:t>）纸质邮件：将信函寄送至常州市天宁区锦绣路</a:t>
            </a:r>
            <a:r>
              <a:rPr lang="en-US" altLang="zh-CN" sz="2000" dirty="0"/>
              <a:t>2</a:t>
            </a:r>
            <a:r>
              <a:rPr lang="zh-CN" altLang="en-US" sz="2000" dirty="0"/>
              <a:t>号常州市政务服务中心</a:t>
            </a:r>
            <a:r>
              <a:rPr lang="en-US" altLang="zh-CN" sz="2000" dirty="0"/>
              <a:t>1-1</a:t>
            </a:r>
            <a:r>
              <a:rPr lang="zh-CN" altLang="en-US" sz="2000" dirty="0"/>
              <a:t>座“</a:t>
            </a:r>
            <a:r>
              <a:rPr lang="en-US" altLang="zh-CN" sz="2000" dirty="0"/>
              <a:t>12345”</a:t>
            </a:r>
            <a:r>
              <a:rPr lang="zh-CN" altLang="en-US" sz="2000" dirty="0"/>
              <a:t>平台，邮编：</a:t>
            </a:r>
            <a:r>
              <a:rPr lang="en-US" altLang="zh-CN" sz="2000" dirty="0"/>
              <a:t>213002</a:t>
            </a:r>
            <a:r>
              <a:rPr lang="zh-CN" altLang="en-US" sz="2000" dirty="0"/>
              <a:t>。</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5806" y="5589587"/>
            <a:ext cx="8744585" cy="491490"/>
          </a:xfrm>
          <a:prstGeom prst="rect">
            <a:avLst/>
          </a:prstGeom>
          <a:noFill/>
        </p:spPr>
        <p:txBody>
          <a:bodyPr wrap="square" rtlCol="0">
            <a:spAutoFit/>
          </a:bodyPr>
          <a:lstStyle/>
          <a:p>
            <a:r>
              <a:rPr lang="en-US" altLang="zh-CN" sz="2600" b="1" dirty="0">
                <a:solidFill>
                  <a:srgbClr val="C00000"/>
                </a:solidFill>
                <a:latin typeface="MicrosoftYaHei-Bold"/>
              </a:rPr>
              <a:t>Q</a:t>
            </a:r>
            <a:r>
              <a:rPr lang="zh-CN" altLang="en-US" sz="2600" b="1" dirty="0">
                <a:solidFill>
                  <a:srgbClr val="C00000"/>
                </a:solidFill>
                <a:latin typeface="MicrosoftYaHei-Bold"/>
              </a:rPr>
              <a:t>：狗主人拍摄的视频火了，可罚单也来了。为什么？</a:t>
            </a:r>
            <a:endParaRPr lang="zh-CN" altLang="en-US" sz="2600" b="1" dirty="0">
              <a:solidFill>
                <a:srgbClr val="C00000"/>
              </a:solidFill>
              <a:latin typeface="MicrosoftYaHei-Bold"/>
            </a:endParaRPr>
          </a:p>
        </p:txBody>
      </p:sp>
      <p:sp>
        <p:nvSpPr>
          <p:cNvPr id="5" name="文本框 4"/>
          <p:cNvSpPr txBox="1"/>
          <p:nvPr/>
        </p:nvSpPr>
        <p:spPr>
          <a:xfrm>
            <a:off x="399415" y="6165215"/>
            <a:ext cx="8244205" cy="491490"/>
          </a:xfrm>
          <a:prstGeom prst="rect">
            <a:avLst/>
          </a:prstGeom>
          <a:noFill/>
        </p:spPr>
        <p:txBody>
          <a:bodyPr wrap="square" rtlCol="0">
            <a:spAutoFit/>
          </a:bodyPr>
          <a:lstStyle/>
          <a:p>
            <a:r>
              <a:rPr lang="en-US" altLang="zh-CN" sz="2600" b="1" dirty="0">
                <a:solidFill>
                  <a:srgbClr val="C00000"/>
                </a:solidFill>
                <a:latin typeface="MicrosoftYaHei-Bold"/>
              </a:rPr>
              <a:t>Q</a:t>
            </a:r>
            <a:r>
              <a:rPr lang="zh-CN" altLang="en-US" sz="2600" b="1" dirty="0">
                <a:solidFill>
                  <a:srgbClr val="C00000"/>
                </a:solidFill>
                <a:latin typeface="MicrosoftYaHei-Bold"/>
              </a:rPr>
              <a:t>：生活中还有哪些法律禁止的不文明养犬行为？</a:t>
            </a:r>
            <a:endParaRPr lang="zh-CN" altLang="en-US" sz="2600" b="1" dirty="0">
              <a:solidFill>
                <a:srgbClr val="C00000"/>
              </a:solidFill>
              <a:latin typeface="MicrosoftYaHei-Bold"/>
            </a:endParaRPr>
          </a:p>
        </p:txBody>
      </p:sp>
      <p:pic>
        <p:nvPicPr>
          <p:cNvPr id="6" name="图片 5">
            <a:hlinkClick r:id="rId1" action="ppaction://hlinkfile"/>
          </p:cNvPr>
          <p:cNvPicPr>
            <a:picLocks noChangeAspect="1"/>
          </p:cNvPicPr>
          <p:nvPr/>
        </p:nvPicPr>
        <p:blipFill>
          <a:blip r:embed="rId2"/>
          <a:stretch>
            <a:fillRect/>
          </a:stretch>
        </p:blipFill>
        <p:spPr>
          <a:xfrm>
            <a:off x="755650" y="288290"/>
            <a:ext cx="7652385" cy="5144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BAT$Y}(I5N$WTX~{WA)9PIM"/>
          <p:cNvPicPr>
            <a:picLocks noChangeAspect="1"/>
          </p:cNvPicPr>
          <p:nvPr/>
        </p:nvPicPr>
        <p:blipFill>
          <a:blip r:embed="rId1"/>
          <a:stretch>
            <a:fillRect/>
          </a:stretch>
        </p:blipFill>
        <p:spPr>
          <a:xfrm>
            <a:off x="0" y="0"/>
            <a:ext cx="9076055" cy="69748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9227" y="1340768"/>
            <a:ext cx="6265545" cy="922020"/>
          </a:xfrm>
          <a:prstGeom prst="rect">
            <a:avLst/>
          </a:prstGeom>
          <a:solidFill>
            <a:srgbClr val="FFC000"/>
          </a:solidFill>
          <a:ln>
            <a:noFill/>
          </a:ln>
        </p:spPr>
        <p:txBody>
          <a:bodyPr wrap="none">
            <a:spAutoFit/>
          </a:bodyPr>
          <a:lstStyle/>
          <a:p>
            <a:r>
              <a:rPr lang="en-US" altLang="zh-CN" sz="4400" dirty="0">
                <a:latin typeface="华光大标宋_CNKI" panose="02000500000000000000" charset="-122"/>
                <a:ea typeface="华光大标宋_CNKI" panose="02000500000000000000" charset="-122"/>
                <a:cs typeface="华光大标宋_CNKI" panose="02000500000000000000" charset="-122"/>
              </a:rPr>
              <a:t> </a:t>
            </a:r>
            <a:r>
              <a:rPr lang="en-US" altLang="zh-CN" sz="5400" dirty="0">
                <a:latin typeface="华光大标宋_CNKI" panose="02000500000000000000" charset="-122"/>
                <a:ea typeface="华光大标宋_CNKI" panose="02000500000000000000" charset="-122"/>
                <a:cs typeface="华光大标宋_CNKI" panose="02000500000000000000" charset="-122"/>
              </a:rPr>
              <a:t>4-2  </a:t>
            </a:r>
            <a:r>
              <a:rPr lang="zh-CN" altLang="en-US" sz="5400" dirty="0">
                <a:latin typeface="华光大标宋_CNKI" panose="02000500000000000000" charset="-122"/>
                <a:ea typeface="华光大标宋_CNKI" panose="02000500000000000000" charset="-122"/>
                <a:cs typeface="华光大标宋_CNKI" panose="02000500000000000000" charset="-122"/>
              </a:rPr>
              <a:t>凝聚法治共识</a:t>
            </a:r>
            <a:r>
              <a:rPr lang="en-US" altLang="zh-CN" sz="4400" dirty="0">
                <a:latin typeface="华光大标宋_CNKI" panose="02000500000000000000" charset="-122"/>
                <a:ea typeface="华光大标宋_CNKI" panose="02000500000000000000" charset="-122"/>
                <a:cs typeface="华光大标宋_CNKI" panose="02000500000000000000" charset="-122"/>
              </a:rPr>
              <a:t> </a:t>
            </a:r>
            <a:endParaRPr lang="en-US" altLang="zh-CN" sz="4400" dirty="0">
              <a:latin typeface="华光大标宋_CNKI" panose="02000500000000000000" charset="-122"/>
              <a:ea typeface="华光大标宋_CNKI" panose="02000500000000000000" charset="-122"/>
              <a:cs typeface="华光大标宋_CNKI" panose="02000500000000000000" charset="-122"/>
            </a:endParaRPr>
          </a:p>
        </p:txBody>
      </p:sp>
      <p:pic>
        <p:nvPicPr>
          <p:cNvPr id="101" name="图片 100"/>
          <p:cNvPicPr/>
          <p:nvPr/>
        </p:nvPicPr>
        <p:blipFill>
          <a:blip r:embed="rId1"/>
          <a:stretch>
            <a:fillRect/>
          </a:stretch>
        </p:blipFill>
        <p:spPr>
          <a:xfrm>
            <a:off x="-36195" y="2814955"/>
            <a:ext cx="9179560" cy="3964305"/>
          </a:xfrm>
          <a:prstGeom prst="rect">
            <a:avLst/>
          </a:prstGeom>
          <a:noFill/>
          <a:ln w="9525">
            <a:noFill/>
          </a:ln>
        </p:spPr>
      </p:pic>
      <p:sp>
        <p:nvSpPr>
          <p:cNvPr id="3" name="文本框 2"/>
          <p:cNvSpPr txBox="1"/>
          <p:nvPr/>
        </p:nvSpPr>
        <p:spPr>
          <a:xfrm>
            <a:off x="1263015" y="295275"/>
            <a:ext cx="6415405" cy="768350"/>
          </a:xfrm>
          <a:prstGeom prst="rect">
            <a:avLst/>
          </a:prstGeom>
          <a:noFill/>
        </p:spPr>
        <p:txBody>
          <a:bodyPr wrap="square" rtlCol="0">
            <a:spAutoFit/>
          </a:bodyPr>
          <a:lstStyle/>
          <a:p>
            <a:r>
              <a:rPr lang="zh-CN" altLang="en-US" sz="4400" b="1" dirty="0">
                <a:latin typeface="方正大标宋_GBK" panose="03000509000000000000" pitchFamily="65" charset="-122"/>
                <a:ea typeface="方正大标宋_GBK" panose="03000509000000000000" pitchFamily="65" charset="-122"/>
              </a:rPr>
              <a:t> </a:t>
            </a:r>
            <a:r>
              <a:rPr lang="zh-CN" altLang="en-US" sz="4400" b="1" dirty="0">
                <a:solidFill>
                  <a:srgbClr val="0070C0"/>
                </a:solidFill>
                <a:latin typeface="方正大标宋_GBK" panose="03000509000000000000" pitchFamily="65" charset="-122"/>
                <a:ea typeface="方正大标宋_GBK" panose="03000509000000000000" pitchFamily="65" charset="-122"/>
              </a:rPr>
              <a:t>第四课  建设法治中国</a:t>
            </a:r>
            <a:endParaRPr lang="zh-CN" altLang="en-US" sz="4400" b="1" dirty="0">
              <a:solidFill>
                <a:srgbClr val="0070C0"/>
              </a:solidFill>
              <a:latin typeface="方正大标宋_GBK" panose="03000509000000000000" pitchFamily="65" charset="-122"/>
              <a:ea typeface="方正大标宋_GBK" panose="03000509000000000000" pitchFamily="65"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91751" y="692567"/>
            <a:ext cx="2052951" cy="523220"/>
          </a:xfrm>
          <a:prstGeom prst="rect">
            <a:avLst/>
          </a:prstGeom>
        </p:spPr>
        <p:txBody>
          <a:bodyPr wrap="square">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遛狗出事了</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p:nvPr/>
        </p:nvSpPr>
        <p:spPr>
          <a:xfrm>
            <a:off x="827522" y="1340252"/>
            <a:ext cx="7704856" cy="1383665"/>
          </a:xfrm>
          <a:prstGeom prst="rect">
            <a:avLst/>
          </a:prstGeom>
        </p:spPr>
        <p:txBody>
          <a:bodyPr wrap="square">
            <a:spAutoFit/>
          </a:bodyPr>
          <a:lstStyle/>
          <a:p>
            <a:r>
              <a:rPr lang="zh-CN" altLang="en-US" sz="2800" b="1" kern="100" dirty="0">
                <a:latin typeface="Times New Roman" panose="02020603050405020304" pitchFamily="18" charset="0"/>
                <a:ea typeface="宋体" panose="02010600030101010101" pitchFamily="2" charset="-122"/>
              </a:rPr>
              <a:t>      某游乐园里，一个孩子在蹦蹦跳跳地玩耍。</a:t>
            </a:r>
            <a:endParaRPr lang="zh-CN" altLang="en-US" sz="2800" b="1" kern="100" dirty="0">
              <a:latin typeface="Times New Roman" panose="02020603050405020304" pitchFamily="18" charset="0"/>
              <a:ea typeface="宋体" panose="02010600030101010101" pitchFamily="2" charset="-122"/>
            </a:endParaRPr>
          </a:p>
          <a:p>
            <a:r>
              <a:rPr lang="zh-CN" altLang="en-US" sz="2800" b="1" kern="100" dirty="0">
                <a:latin typeface="Times New Roman" panose="02020603050405020304" pitchFamily="18" charset="0"/>
                <a:ea typeface="宋体" panose="02010600030101010101" pitchFamily="2" charset="-122"/>
              </a:rPr>
              <a:t>一个中年妇女带着一只宠物狗过来遛弯，狗突然扑向正在玩耍的孩子，孩子吓得直跑，不慎摔伤。</a:t>
            </a:r>
            <a:endParaRPr lang="zh-CN" altLang="en-US" sz="2800" b="1" kern="100" dirty="0">
              <a:latin typeface="Times New Roman" panose="02020603050405020304" pitchFamily="18" charset="0"/>
              <a:ea typeface="宋体" panose="02010600030101010101" pitchFamily="2" charset="-122"/>
            </a:endParaRPr>
          </a:p>
        </p:txBody>
      </p:sp>
      <p:pic>
        <p:nvPicPr>
          <p:cNvPr id="2" name="图片 1" descr="IMG_1156(20220829-152742)"/>
          <p:cNvPicPr>
            <a:picLocks noChangeAspect="1"/>
          </p:cNvPicPr>
          <p:nvPr/>
        </p:nvPicPr>
        <p:blipFill>
          <a:blip r:embed="rId1"/>
          <a:stretch>
            <a:fillRect/>
          </a:stretch>
        </p:blipFill>
        <p:spPr>
          <a:xfrm>
            <a:off x="2267585" y="2924810"/>
            <a:ext cx="4305300" cy="36633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490" y="5261790"/>
            <a:ext cx="8497064" cy="508926"/>
          </a:xfrm>
        </p:spPr>
        <p:txBody>
          <a:bodyPr>
            <a:noAutofit/>
          </a:bodyPr>
          <a:lstStyle/>
          <a:p>
            <a:pPr algn="l">
              <a:lnSpc>
                <a:spcPts val="5100"/>
              </a:lnSpc>
            </a:pPr>
            <a:r>
              <a:rPr lang="en-US" altLang="zh-CN" sz="2600" b="1" dirty="0">
                <a:solidFill>
                  <a:srgbClr val="C00000"/>
                </a:solidFill>
                <a:latin typeface="MicrosoftYaHei-Bold"/>
              </a:rPr>
              <a:t>Q</a:t>
            </a:r>
            <a:r>
              <a:rPr lang="en-US" altLang="zh-CN" sz="2600" b="1" dirty="0">
                <a:solidFill>
                  <a:srgbClr val="C00000"/>
                </a:solidFill>
                <a:latin typeface="MicrosoftYaHei-Bold"/>
                <a:ea typeface="+mn-ea"/>
                <a:cs typeface="+mn-cs"/>
              </a:rPr>
              <a:t>2</a:t>
            </a:r>
            <a:r>
              <a:rPr lang="zh-CN" altLang="en-US" sz="2600" b="1" dirty="0">
                <a:solidFill>
                  <a:srgbClr val="C00000"/>
                </a:solidFill>
                <a:latin typeface="MicrosoftYaHei-Bold"/>
                <a:ea typeface="+mn-ea"/>
                <a:cs typeface="+mn-cs"/>
              </a:rPr>
              <a:t>：</a:t>
            </a:r>
            <a:r>
              <a:rPr lang="zh-CN" altLang="zh-CN" sz="2600" b="1" dirty="0">
                <a:solidFill>
                  <a:srgbClr val="C00000"/>
                </a:solidFill>
                <a:latin typeface="MicrosoftYaHei-Bold"/>
                <a:ea typeface="+mn-ea"/>
                <a:cs typeface="+mn-cs"/>
              </a:rPr>
              <a:t>现在双方争执不下，</a:t>
            </a:r>
            <a:r>
              <a:rPr lang="zh-CN" altLang="en-US" sz="2600" b="1" dirty="0">
                <a:solidFill>
                  <a:srgbClr val="C00000"/>
                </a:solidFill>
                <a:latin typeface="MicrosoftYaHei-Bold"/>
                <a:ea typeface="+mn-ea"/>
                <a:cs typeface="+mn-cs"/>
              </a:rPr>
              <a:t>孩子家长应该如何处理此事？</a:t>
            </a:r>
            <a:endParaRPr lang="zh-CN" altLang="en-US" sz="2600" b="1" dirty="0">
              <a:solidFill>
                <a:srgbClr val="C00000"/>
              </a:solidFill>
              <a:latin typeface="MicrosoftYaHei-Bold"/>
              <a:ea typeface="+mn-ea"/>
              <a:cs typeface="+mn-cs"/>
            </a:endParaRPr>
          </a:p>
        </p:txBody>
      </p:sp>
      <p:sp>
        <p:nvSpPr>
          <p:cNvPr id="4" name="矩形 3"/>
          <p:cNvSpPr/>
          <p:nvPr/>
        </p:nvSpPr>
        <p:spPr>
          <a:xfrm>
            <a:off x="1691680" y="476930"/>
            <a:ext cx="6048672" cy="584775"/>
          </a:xfrm>
          <a:prstGeom prst="rect">
            <a:avLst/>
          </a:prstGeom>
          <a:solidFill>
            <a:srgbClr val="FFFF00"/>
          </a:solidFill>
          <a:ln w="19050">
            <a:solidFill>
              <a:srgbClr val="FF0000"/>
            </a:solidFill>
          </a:ln>
        </p:spPr>
        <p:txBody>
          <a:bodyPr wrap="square">
            <a:spAutoFit/>
          </a:bodyPr>
          <a:lstStyle/>
          <a:p>
            <a:pPr algn="just">
              <a:spcAft>
                <a:spcPts val="0"/>
              </a:spcAft>
            </a:pPr>
            <a:r>
              <a:rPr lang="zh-CN" altLang="en-US" sz="3200" b="1" kern="100" dirty="0">
                <a:latin typeface="Times New Roman" panose="02020603050405020304" pitchFamily="18" charset="0"/>
              </a:rPr>
              <a:t>  </a:t>
            </a:r>
            <a:r>
              <a:rPr lang="zh-CN" altLang="en-US" sz="3200" b="1" kern="100" dirty="0">
                <a:latin typeface="方正小标宋简体" panose="03000509000000000000" pitchFamily="65" charset="-122"/>
                <a:ea typeface="方正小标宋简体" panose="03000509000000000000" pitchFamily="65" charset="-122"/>
              </a:rPr>
              <a:t>议题一 ：  狗狗伤人，谁之责？</a:t>
            </a:r>
            <a:endParaRPr lang="en-US" altLang="zh-CN" sz="3200" b="1" kern="100" dirty="0">
              <a:latin typeface="方正小标宋简体" panose="03000509000000000000" pitchFamily="65" charset="-122"/>
              <a:ea typeface="方正小标宋简体" panose="03000509000000000000" pitchFamily="65" charset="-122"/>
            </a:endParaRPr>
          </a:p>
        </p:txBody>
      </p:sp>
      <p:sp>
        <p:nvSpPr>
          <p:cNvPr id="5" name="矩形 4"/>
          <p:cNvSpPr/>
          <p:nvPr/>
        </p:nvSpPr>
        <p:spPr>
          <a:xfrm>
            <a:off x="467543" y="1844957"/>
            <a:ext cx="3884009" cy="2245360"/>
          </a:xfrm>
          <a:prstGeom prst="rect">
            <a:avLst/>
          </a:prstGeom>
          <a:ln>
            <a:solidFill>
              <a:srgbClr val="0070C0"/>
            </a:solidFill>
          </a:ln>
        </p:spPr>
        <p:txBody>
          <a:bodyPr wrap="square">
            <a:spAutoFit/>
          </a:bodyPr>
          <a:lstStyle/>
          <a:p>
            <a:r>
              <a:rPr lang="zh-CN" altLang="en-US" sz="2800" b="1" kern="100" dirty="0">
                <a:solidFill>
                  <a:srgbClr val="0070C0"/>
                </a:solidFill>
                <a:latin typeface="Times New Roman" panose="02020603050405020304" pitchFamily="18" charset="0"/>
                <a:ea typeface="宋体" panose="02010600030101010101" pitchFamily="2" charset="-122"/>
              </a:rPr>
              <a:t>家长：</a:t>
            </a:r>
            <a:endParaRPr lang="en-US" altLang="zh-CN" sz="2800" b="1" kern="100" dirty="0">
              <a:solidFill>
                <a:srgbClr val="0070C0"/>
              </a:solidFill>
              <a:latin typeface="Times New Roman" panose="02020603050405020304" pitchFamily="18" charset="0"/>
              <a:ea typeface="宋体" panose="02010600030101010101" pitchFamily="2" charset="-122"/>
            </a:endParaRPr>
          </a:p>
          <a:p>
            <a:r>
              <a:rPr lang="zh-CN" altLang="en-US" sz="2800" b="1" kern="100" dirty="0">
                <a:latin typeface="Times New Roman" panose="02020603050405020304" pitchFamily="18" charset="0"/>
                <a:ea typeface="宋体" panose="02010600030101010101" pitchFamily="2" charset="-122"/>
              </a:rPr>
              <a:t>错在狗主人没有管好狗！遛狗不拴绳，还放任狗乱跑，往孩子身上扑，才把孩子吓得摔倒的。</a:t>
            </a:r>
            <a:endParaRPr lang="en-US" altLang="zh-CN" sz="2800" b="1" kern="100" dirty="0">
              <a:latin typeface="Times New Roman" panose="02020603050405020304" pitchFamily="18" charset="0"/>
              <a:ea typeface="宋体" panose="02010600030101010101" pitchFamily="2" charset="-122"/>
            </a:endParaRPr>
          </a:p>
        </p:txBody>
      </p:sp>
      <p:sp>
        <p:nvSpPr>
          <p:cNvPr id="7" name="矩形 6"/>
          <p:cNvSpPr/>
          <p:nvPr/>
        </p:nvSpPr>
        <p:spPr>
          <a:xfrm>
            <a:off x="4788001" y="1845592"/>
            <a:ext cx="3884010" cy="2245360"/>
          </a:xfrm>
          <a:prstGeom prst="rect">
            <a:avLst/>
          </a:prstGeom>
          <a:ln>
            <a:solidFill>
              <a:srgbClr val="0070C0"/>
            </a:solidFill>
          </a:ln>
        </p:spPr>
        <p:txBody>
          <a:bodyPr wrap="square">
            <a:spAutoFit/>
          </a:bodyPr>
          <a:lstStyle/>
          <a:p>
            <a:r>
              <a:rPr lang="zh-CN" altLang="en-US" sz="2800" b="1" kern="100" dirty="0">
                <a:solidFill>
                  <a:srgbClr val="0070C0"/>
                </a:solidFill>
                <a:latin typeface="Times New Roman" panose="02020603050405020304" pitchFamily="18" charset="0"/>
                <a:ea typeface="宋体" panose="02010600030101010101" pitchFamily="2" charset="-122"/>
              </a:rPr>
              <a:t>犬主：</a:t>
            </a:r>
            <a:endParaRPr lang="en-US" altLang="zh-CN" sz="2800" b="1" kern="100" dirty="0">
              <a:solidFill>
                <a:srgbClr val="0070C0"/>
              </a:solidFill>
              <a:latin typeface="Times New Roman" panose="02020603050405020304" pitchFamily="18" charset="0"/>
              <a:ea typeface="宋体" panose="02010600030101010101" pitchFamily="2" charset="-122"/>
            </a:endParaRPr>
          </a:p>
          <a:p>
            <a:r>
              <a:rPr lang="zh-CN" altLang="en-US" sz="2800" b="1" kern="100" dirty="0">
                <a:latin typeface="Times New Roman" panose="02020603050405020304" pitchFamily="18" charset="0"/>
                <a:ea typeface="宋体" panose="02010600030101010101" pitchFamily="2" charset="-122"/>
              </a:rPr>
              <a:t>错在家长没看管好孩子！让孩子跑来跑去，</a:t>
            </a:r>
            <a:r>
              <a:rPr lang="zh-CN" altLang="en-US" sz="2800" b="1" kern="100" dirty="0">
                <a:latin typeface="Times New Roman" panose="02020603050405020304" pitchFamily="18" charset="0"/>
              </a:rPr>
              <a:t>狗</a:t>
            </a:r>
            <a:r>
              <a:rPr lang="zh-CN" altLang="en-US" sz="2800" b="1" kern="100" dirty="0">
                <a:latin typeface="Times New Roman" panose="02020603050405020304" pitchFamily="18" charset="0"/>
                <a:ea typeface="宋体" panose="02010600030101010101" pitchFamily="2" charset="-122"/>
              </a:rPr>
              <a:t>才会追着要跟孩子玩的。再说，我家狗又不咬人。</a:t>
            </a:r>
            <a:endParaRPr lang="zh-CN" altLang="en-US" sz="2800" b="1" kern="100" dirty="0">
              <a:latin typeface="Times New Roman" panose="02020603050405020304" pitchFamily="18" charset="0"/>
              <a:ea typeface="宋体" panose="02010600030101010101" pitchFamily="2" charset="-122"/>
            </a:endParaRPr>
          </a:p>
        </p:txBody>
      </p:sp>
      <p:sp>
        <p:nvSpPr>
          <p:cNvPr id="6" name="矩形 5"/>
          <p:cNvSpPr/>
          <p:nvPr/>
        </p:nvSpPr>
        <p:spPr>
          <a:xfrm>
            <a:off x="251520" y="4365104"/>
            <a:ext cx="3597460" cy="664349"/>
          </a:xfrm>
          <a:prstGeom prst="rect">
            <a:avLst/>
          </a:prstGeom>
        </p:spPr>
        <p:txBody>
          <a:bodyPr wrap="none">
            <a:spAutoFit/>
          </a:bodyPr>
          <a:lstStyle/>
          <a:p>
            <a:pPr>
              <a:lnSpc>
                <a:spcPts val="5100"/>
              </a:lnSpc>
            </a:pPr>
            <a:r>
              <a:rPr lang="en-US" altLang="zh-CN" sz="2600" b="1" dirty="0">
                <a:solidFill>
                  <a:srgbClr val="C00000"/>
                </a:solidFill>
                <a:latin typeface="MicrosoftYaHei-Bold"/>
              </a:rPr>
              <a:t>Q1</a:t>
            </a:r>
            <a:r>
              <a:rPr lang="zh-CN" altLang="en-US" sz="2600" b="1" dirty="0">
                <a:solidFill>
                  <a:srgbClr val="C00000"/>
                </a:solidFill>
                <a:latin typeface="MicrosoftYaHei-Bold"/>
              </a:rPr>
              <a:t>：你认为责任在谁？</a:t>
            </a:r>
            <a:endParaRPr lang="zh-CN" altLang="en-US" sz="2600" b="1" dirty="0">
              <a:solidFill>
                <a:srgbClr val="C00000"/>
              </a:solidFill>
              <a:latin typeface="MicrosoftYaHe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01791" y="987351"/>
            <a:ext cx="4572905" cy="4324014"/>
          </a:xfrm>
          <a:prstGeom prst="rect">
            <a:avLst/>
          </a:prstGeom>
        </p:spPr>
      </p:pic>
      <p:sp>
        <p:nvSpPr>
          <p:cNvPr id="6" name="矩形 5"/>
          <p:cNvSpPr/>
          <p:nvPr/>
        </p:nvSpPr>
        <p:spPr>
          <a:xfrm>
            <a:off x="5115598" y="2420888"/>
            <a:ext cx="3598281" cy="1692771"/>
          </a:xfrm>
          <a:prstGeom prst="rect">
            <a:avLst/>
          </a:prstGeom>
        </p:spPr>
        <p:txBody>
          <a:bodyPr wrap="square">
            <a:spAutoFit/>
          </a:bodyPr>
          <a:lstStyle/>
          <a:p>
            <a:r>
              <a:rPr lang="zh-CN" altLang="en-US" sz="2600" b="1" dirty="0">
                <a:solidFill>
                  <a:srgbClr val="C00000"/>
                </a:solidFill>
                <a:latin typeface="MicrosoftYaHei-Bold"/>
              </a:rPr>
              <a:t>     调查了解常州市政府做了哪些民生实事来增强老百姓的安全感、幸福感、获得感。</a:t>
            </a:r>
            <a:endParaRPr lang="zh-CN" altLang="en-US" sz="2600" b="1" dirty="0">
              <a:solidFill>
                <a:srgbClr val="C00000"/>
              </a:solidFill>
              <a:latin typeface="MicrosoftYaHei-Bold"/>
            </a:endParaRPr>
          </a:p>
        </p:txBody>
      </p:sp>
      <p:sp>
        <p:nvSpPr>
          <p:cNvPr id="8" name="标题 1"/>
          <p:cNvSpPr>
            <a:spLocks noGrp="1"/>
          </p:cNvSpPr>
          <p:nvPr>
            <p:ph type="title"/>
          </p:nvPr>
        </p:nvSpPr>
        <p:spPr>
          <a:xfrm>
            <a:off x="6074677" y="987351"/>
            <a:ext cx="1680122" cy="694366"/>
          </a:xfrm>
        </p:spPr>
        <p:style>
          <a:lnRef idx="3">
            <a:schemeClr val="lt1"/>
          </a:lnRef>
          <a:fillRef idx="1">
            <a:schemeClr val="accent2"/>
          </a:fillRef>
          <a:effectRef idx="1">
            <a:schemeClr val="accent2"/>
          </a:effectRef>
          <a:fontRef idx="minor">
            <a:schemeClr val="lt1"/>
          </a:fontRef>
        </p:style>
        <p:txBody>
          <a:bodyPr>
            <a:normAutofit/>
          </a:bodyPr>
          <a:lstStyle/>
          <a:p>
            <a:r>
              <a:rPr lang="zh-CN" altLang="en-US" sz="2600" b="1" dirty="0"/>
              <a:t>实践作业</a:t>
            </a:r>
            <a:endParaRPr lang="zh-CN" altLang="en-US" sz="2600" b="1" dirty="0"/>
          </a:p>
        </p:txBody>
      </p:sp>
      <p:grpSp>
        <p:nvGrpSpPr>
          <p:cNvPr id="39" name="组合 38"/>
          <p:cNvGrpSpPr/>
          <p:nvPr/>
        </p:nvGrpSpPr>
        <p:grpSpPr>
          <a:xfrm>
            <a:off x="-12344" y="0"/>
            <a:ext cx="8883319" cy="6857999"/>
            <a:chOff x="-12344" y="0"/>
            <a:chExt cx="8883319" cy="6857999"/>
          </a:xfrm>
        </p:grpSpPr>
        <p:grpSp>
          <p:nvGrpSpPr>
            <p:cNvPr id="37" name="组合 36"/>
            <p:cNvGrpSpPr/>
            <p:nvPr/>
          </p:nvGrpSpPr>
          <p:grpSpPr>
            <a:xfrm>
              <a:off x="458023" y="0"/>
              <a:ext cx="8412952" cy="6857999"/>
              <a:chOff x="329256" y="0"/>
              <a:chExt cx="8412952" cy="6857999"/>
            </a:xfrm>
          </p:grpSpPr>
          <p:grpSp>
            <p:nvGrpSpPr>
              <p:cNvPr id="23" name="组合 22"/>
              <p:cNvGrpSpPr/>
              <p:nvPr/>
            </p:nvGrpSpPr>
            <p:grpSpPr>
              <a:xfrm>
                <a:off x="329257" y="0"/>
                <a:ext cx="8412951" cy="3516500"/>
                <a:chOff x="95001" y="56516"/>
                <a:chExt cx="8025050" cy="3516500"/>
              </a:xfrm>
            </p:grpSpPr>
            <p:pic>
              <p:nvPicPr>
                <p:cNvPr id="14" name="图片 13"/>
                <p:cNvPicPr>
                  <a:picLocks noChangeAspect="1"/>
                </p:cNvPicPr>
                <p:nvPr/>
              </p:nvPicPr>
              <p:blipFill>
                <a:blip r:embed="rId2"/>
                <a:stretch>
                  <a:fillRect/>
                </a:stretch>
              </p:blipFill>
              <p:spPr>
                <a:xfrm>
                  <a:off x="2668179" y="56516"/>
                  <a:ext cx="2822961" cy="3511744"/>
                </a:xfrm>
                <a:prstGeom prst="rect">
                  <a:avLst/>
                </a:prstGeom>
              </p:spPr>
            </p:pic>
            <p:pic>
              <p:nvPicPr>
                <p:cNvPr id="15" name="图片 14"/>
                <p:cNvPicPr>
                  <a:picLocks noChangeAspect="1"/>
                </p:cNvPicPr>
                <p:nvPr/>
              </p:nvPicPr>
              <p:blipFill>
                <a:blip r:embed="rId3"/>
                <a:stretch>
                  <a:fillRect/>
                </a:stretch>
              </p:blipFill>
              <p:spPr>
                <a:xfrm>
                  <a:off x="95001" y="58021"/>
                  <a:ext cx="2592289" cy="3511744"/>
                </a:xfrm>
                <a:prstGeom prst="rect">
                  <a:avLst/>
                </a:prstGeom>
              </p:spPr>
            </p:pic>
            <p:pic>
              <p:nvPicPr>
                <p:cNvPr id="18" name="图片 17"/>
                <p:cNvPicPr>
                  <a:picLocks noChangeAspect="1"/>
                </p:cNvPicPr>
                <p:nvPr/>
              </p:nvPicPr>
              <p:blipFill>
                <a:blip r:embed="rId4"/>
                <a:stretch>
                  <a:fillRect/>
                </a:stretch>
              </p:blipFill>
              <p:spPr>
                <a:xfrm>
                  <a:off x="5423273" y="61271"/>
                  <a:ext cx="2696778" cy="3511745"/>
                </a:xfrm>
                <a:prstGeom prst="rect">
                  <a:avLst/>
                </a:prstGeom>
              </p:spPr>
            </p:pic>
            <p:sp>
              <p:nvSpPr>
                <p:cNvPr id="19" name="矩形 18"/>
                <p:cNvSpPr/>
                <p:nvPr/>
              </p:nvSpPr>
              <p:spPr>
                <a:xfrm>
                  <a:off x="5732901" y="2852624"/>
                  <a:ext cx="2118366"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让每个普通人都享有更高水平的医疗服务！</a:t>
                  </a:r>
                  <a:endParaRPr lang="zh-CN" altLang="en-US" sz="1600" dirty="0">
                    <a:solidFill>
                      <a:srgbClr val="C00000"/>
                    </a:solidFill>
                    <a:latin typeface="方正姚体" panose="02010601030101010101" pitchFamily="2" charset="-122"/>
                    <a:ea typeface="方正姚体" panose="02010601030101010101" pitchFamily="2" charset="-122"/>
                  </a:endParaRPr>
                </a:p>
              </p:txBody>
            </p:sp>
            <p:sp>
              <p:nvSpPr>
                <p:cNvPr id="20" name="矩形 19"/>
                <p:cNvSpPr/>
                <p:nvPr/>
              </p:nvSpPr>
              <p:spPr>
                <a:xfrm>
                  <a:off x="2959078" y="2822437"/>
                  <a:ext cx="2222434"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让每个孩子都有人生出彩的机会！</a:t>
                  </a:r>
                  <a:endParaRPr lang="zh-CN" altLang="en-US" sz="1600" dirty="0">
                    <a:solidFill>
                      <a:srgbClr val="C00000"/>
                    </a:solidFill>
                    <a:latin typeface="方正姚体" panose="02010601030101010101" pitchFamily="2" charset="-122"/>
                    <a:ea typeface="方正姚体" panose="02010601030101010101" pitchFamily="2" charset="-122"/>
                  </a:endParaRPr>
                </a:p>
              </p:txBody>
            </p:sp>
            <p:sp>
              <p:nvSpPr>
                <p:cNvPr id="21" name="矩形 20"/>
                <p:cNvSpPr/>
                <p:nvPr/>
              </p:nvSpPr>
              <p:spPr>
                <a:xfrm>
                  <a:off x="363121" y="2782703"/>
                  <a:ext cx="2106129"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让每个新生命都得到最温柔的呵护！</a:t>
                  </a:r>
                  <a:endParaRPr lang="zh-CN" altLang="en-US" sz="1600" dirty="0">
                    <a:solidFill>
                      <a:srgbClr val="C00000"/>
                    </a:solidFill>
                    <a:latin typeface="方正姚体" panose="02010601030101010101" pitchFamily="2" charset="-122"/>
                    <a:ea typeface="方正姚体" panose="02010601030101010101" pitchFamily="2" charset="-122"/>
                  </a:endParaRPr>
                </a:p>
              </p:txBody>
            </p:sp>
          </p:grpSp>
          <p:pic>
            <p:nvPicPr>
              <p:cNvPr id="30" name="图片 29"/>
              <p:cNvPicPr>
                <a:picLocks noChangeAspect="1"/>
              </p:cNvPicPr>
              <p:nvPr/>
            </p:nvPicPr>
            <p:blipFill>
              <a:blip r:embed="rId5"/>
              <a:stretch>
                <a:fillRect/>
              </a:stretch>
            </p:blipFill>
            <p:spPr>
              <a:xfrm>
                <a:off x="5874924" y="3334169"/>
                <a:ext cx="2867283" cy="3478691"/>
              </a:xfrm>
              <a:prstGeom prst="rect">
                <a:avLst/>
              </a:prstGeom>
            </p:spPr>
          </p:pic>
          <p:pic>
            <p:nvPicPr>
              <p:cNvPr id="31" name="图片 30"/>
              <p:cNvPicPr>
                <a:picLocks noChangeAspect="1"/>
              </p:cNvPicPr>
              <p:nvPr/>
            </p:nvPicPr>
            <p:blipFill>
              <a:blip r:embed="rId6"/>
              <a:stretch>
                <a:fillRect/>
              </a:stretch>
            </p:blipFill>
            <p:spPr>
              <a:xfrm>
                <a:off x="3046847" y="3317642"/>
                <a:ext cx="2849042" cy="3528619"/>
              </a:xfrm>
              <a:prstGeom prst="rect">
                <a:avLst/>
              </a:prstGeom>
            </p:spPr>
          </p:pic>
          <p:sp>
            <p:nvSpPr>
              <p:cNvPr id="33" name="矩形 32"/>
              <p:cNvSpPr/>
              <p:nvPr/>
            </p:nvSpPr>
            <p:spPr>
              <a:xfrm>
                <a:off x="3374173" y="6070716"/>
                <a:ext cx="2227314"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让每个老年人都拥有幸福美满的晚年！</a:t>
                </a:r>
                <a:endParaRPr lang="zh-CN" altLang="en-US" sz="1600" dirty="0">
                  <a:solidFill>
                    <a:srgbClr val="C00000"/>
                  </a:solidFill>
                  <a:latin typeface="方正姚体" panose="02010601030101010101" pitchFamily="2" charset="-122"/>
                  <a:ea typeface="方正姚体" panose="02010601030101010101" pitchFamily="2" charset="-122"/>
                </a:endParaRPr>
              </a:p>
            </p:txBody>
          </p:sp>
          <p:sp>
            <p:nvSpPr>
              <p:cNvPr id="35" name="矩形 34"/>
              <p:cNvSpPr/>
              <p:nvPr/>
            </p:nvSpPr>
            <p:spPr>
              <a:xfrm>
                <a:off x="6177375" y="6070716"/>
                <a:ext cx="2283058"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让每个困难群众都感受到城市的温度！</a:t>
                </a:r>
                <a:endParaRPr lang="zh-CN" altLang="en-US" sz="1600" dirty="0">
                  <a:solidFill>
                    <a:srgbClr val="C00000"/>
                  </a:solidFill>
                  <a:latin typeface="方正姚体" panose="02010601030101010101" pitchFamily="2" charset="-122"/>
                  <a:ea typeface="方正姚体" panose="02010601030101010101" pitchFamily="2" charset="-122"/>
                </a:endParaRPr>
              </a:p>
            </p:txBody>
          </p:sp>
          <p:pic>
            <p:nvPicPr>
              <p:cNvPr id="36" name="图片 35"/>
              <p:cNvPicPr>
                <a:picLocks noChangeAspect="1"/>
              </p:cNvPicPr>
              <p:nvPr/>
            </p:nvPicPr>
            <p:blipFill>
              <a:blip r:embed="rId7"/>
              <a:stretch>
                <a:fillRect/>
              </a:stretch>
            </p:blipFill>
            <p:spPr>
              <a:xfrm>
                <a:off x="329256" y="3361122"/>
                <a:ext cx="2789685" cy="3496877"/>
              </a:xfrm>
              <a:prstGeom prst="rect">
                <a:avLst/>
              </a:prstGeom>
            </p:spPr>
          </p:pic>
          <p:sp>
            <p:nvSpPr>
              <p:cNvPr id="34" name="矩形 33"/>
              <p:cNvSpPr/>
              <p:nvPr/>
            </p:nvSpPr>
            <p:spPr>
              <a:xfrm>
                <a:off x="632427" y="6090045"/>
                <a:ext cx="2199542" cy="584775"/>
              </a:xfrm>
              <a:prstGeom prst="rect">
                <a:avLst/>
              </a:prstGeom>
              <a:solidFill>
                <a:srgbClr val="F5F2E9"/>
              </a:solidFill>
            </p:spPr>
            <p:txBody>
              <a:bodyPr wrap="square">
                <a:spAutoFit/>
              </a:bodyPr>
              <a:lstStyle/>
              <a:p>
                <a:r>
                  <a:rPr lang="zh-CN" altLang="en-US" sz="1600" dirty="0">
                    <a:solidFill>
                      <a:srgbClr val="C00000"/>
                    </a:solidFill>
                    <a:latin typeface="方正姚体" panose="02010601030101010101" pitchFamily="2" charset="-122"/>
                    <a:ea typeface="方正姚体" panose="02010601030101010101" pitchFamily="2" charset="-122"/>
                  </a:rPr>
                  <a:t>让每个奋斗者都能实现安居宜居梦！</a:t>
                </a:r>
                <a:endParaRPr lang="zh-CN" altLang="en-US" sz="1600" dirty="0">
                  <a:solidFill>
                    <a:srgbClr val="C00000"/>
                  </a:solidFill>
                  <a:latin typeface="方正姚体" panose="02010601030101010101" pitchFamily="2" charset="-122"/>
                  <a:ea typeface="方正姚体" panose="02010601030101010101" pitchFamily="2" charset="-122"/>
                </a:endParaRPr>
              </a:p>
            </p:txBody>
          </p:sp>
        </p:grpSp>
        <p:sp>
          <p:nvSpPr>
            <p:cNvPr id="38" name="矩形 37"/>
            <p:cNvSpPr/>
            <p:nvPr/>
          </p:nvSpPr>
          <p:spPr>
            <a:xfrm>
              <a:off x="-12344" y="0"/>
              <a:ext cx="454951" cy="6370975"/>
            </a:xfrm>
            <a:prstGeom prst="rect">
              <a:avLst/>
            </a:prstGeom>
          </p:spPr>
          <p:txBody>
            <a:bodyPr wrap="square">
              <a:spAutoFit/>
            </a:bodyPr>
            <a:lstStyle/>
            <a:p>
              <a:r>
                <a:rPr lang="zh-CN" altLang="en-US" sz="2400" b="1" dirty="0">
                  <a:solidFill>
                    <a:srgbClr val="222222"/>
                  </a:solidFill>
                  <a:latin typeface="微软雅黑" panose="020B0503020204020204" pitchFamily="34" charset="-122"/>
                  <a:ea typeface="微软雅黑" panose="020B0503020204020204" pitchFamily="34" charset="-122"/>
                </a:rPr>
                <a:t>打造常有民生名片</a:t>
              </a:r>
              <a:endParaRPr lang="en-US" altLang="zh-CN" sz="2400" b="1" dirty="0">
                <a:solidFill>
                  <a:srgbClr val="222222"/>
                </a:solidFill>
                <a:latin typeface="微软雅黑" panose="020B0503020204020204" pitchFamily="34" charset="-122"/>
                <a:ea typeface="微软雅黑" panose="020B0503020204020204" pitchFamily="34" charset="-122"/>
              </a:endParaRPr>
            </a:p>
            <a:p>
              <a:endParaRPr lang="en-US" altLang="zh-CN" sz="2400" b="1" dirty="0">
                <a:solidFill>
                  <a:srgbClr val="222222"/>
                </a:solidFill>
                <a:effectLst/>
                <a:latin typeface="微软雅黑" panose="020B0503020204020204" pitchFamily="34" charset="-122"/>
                <a:ea typeface="微软雅黑" panose="020B0503020204020204" pitchFamily="34" charset="-122"/>
              </a:endParaRPr>
            </a:p>
            <a:p>
              <a:r>
                <a:rPr lang="zh-CN" altLang="en-US" sz="2400" b="1" dirty="0">
                  <a:solidFill>
                    <a:srgbClr val="222222"/>
                  </a:solidFill>
                  <a:latin typeface="微软雅黑" panose="020B0503020204020204" pitchFamily="34" charset="-122"/>
                  <a:ea typeface="微软雅黑" panose="020B0503020204020204" pitchFamily="34" charset="-122"/>
                </a:rPr>
                <a:t>擦亮共富幸福底色</a:t>
              </a:r>
              <a:endParaRPr lang="zh-CN" altLang="en-US" sz="2400" b="1" dirty="0">
                <a:solidFill>
                  <a:srgbClr val="222222"/>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0" y="6298649"/>
            <a:ext cx="9144000" cy="461665"/>
          </a:xfrm>
          <a:prstGeom prst="rect">
            <a:avLst/>
          </a:prstGeom>
          <a:solidFill>
            <a:schemeClr val="accent1">
              <a:lumMod val="20000"/>
              <a:lumOff val="80000"/>
            </a:schemeClr>
          </a:solidFill>
        </p:spPr>
        <p:txBody>
          <a:bodyPr wrap="square">
            <a:spAutoFit/>
          </a:bodyPr>
          <a:lstStyle/>
          <a:p>
            <a:r>
              <a:rPr lang="en-US" altLang="zh-CN" sz="2400" b="1" dirty="0">
                <a:solidFill>
                  <a:srgbClr val="C00000"/>
                </a:solidFill>
                <a:latin typeface="MicrosoftYaHei-Bold"/>
              </a:rPr>
              <a:t>Q3</a:t>
            </a:r>
            <a:r>
              <a:rPr lang="zh-CN" altLang="en-US" sz="2400" b="1" dirty="0">
                <a:solidFill>
                  <a:srgbClr val="C00000"/>
                </a:solidFill>
                <a:latin typeface="MicrosoftYaHei-Bold"/>
              </a:rPr>
              <a:t>：为什么政府要努力为民办实事，让我们更有安全感、幸福感？</a:t>
            </a:r>
            <a:endParaRPr lang="zh-CN" altLang="en-US" sz="2400" b="1" dirty="0">
              <a:solidFill>
                <a:srgbClr val="C00000"/>
              </a:solidFill>
              <a:latin typeface="MicrosoftYaHe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t4\Desktop\IMG_7512.PNG"/>
          <p:cNvPicPr>
            <a:picLocks noChangeAspect="1" noChangeArrowheads="1"/>
          </p:cNvPicPr>
          <p:nvPr/>
        </p:nvPicPr>
        <p:blipFill>
          <a:blip r:embed="rId1"/>
          <a:srcRect/>
          <a:stretch>
            <a:fillRect/>
          </a:stretch>
        </p:blipFill>
        <p:spPr bwMode="auto">
          <a:xfrm>
            <a:off x="467316" y="908570"/>
            <a:ext cx="7932737" cy="2788861"/>
          </a:xfrm>
          <a:prstGeom prst="rect">
            <a:avLst/>
          </a:prstGeom>
          <a:noFill/>
        </p:spPr>
      </p:pic>
      <p:sp>
        <p:nvSpPr>
          <p:cNvPr id="10" name="TextBox 4"/>
          <p:cNvSpPr txBox="1"/>
          <p:nvPr/>
        </p:nvSpPr>
        <p:spPr>
          <a:xfrm>
            <a:off x="763605" y="1236854"/>
            <a:ext cx="2357454" cy="830997"/>
          </a:xfrm>
          <a:prstGeom prst="rect">
            <a:avLst/>
          </a:prstGeom>
          <a:noFill/>
        </p:spPr>
        <p:txBody>
          <a:bodyPr wrap="square" rtlCol="0">
            <a:spAutoFit/>
          </a:bodyPr>
          <a:lstStyle/>
          <a:p>
            <a:r>
              <a:rPr lang="zh-CN" altLang="en-US" sz="2400" b="1" dirty="0">
                <a:solidFill>
                  <a:srgbClr val="FF0000"/>
                </a:solidFill>
                <a:latin typeface="+mn-ea"/>
              </a:rPr>
              <a:t>政府权力来源：</a:t>
            </a:r>
            <a:endParaRPr lang="en-US" altLang="zh-CN" sz="2400" b="1" dirty="0">
              <a:solidFill>
                <a:srgbClr val="FF0000"/>
              </a:solidFill>
              <a:latin typeface="+mn-ea"/>
            </a:endParaRPr>
          </a:p>
          <a:p>
            <a:r>
              <a:rPr lang="zh-CN" altLang="en-US" sz="2400" b="1" dirty="0">
                <a:latin typeface="+mn-ea"/>
              </a:rPr>
              <a:t>来源于人民</a:t>
            </a:r>
            <a:endParaRPr lang="zh-CN" altLang="en-US" sz="2400" b="1" dirty="0">
              <a:latin typeface="+mn-ea"/>
            </a:endParaRPr>
          </a:p>
        </p:txBody>
      </p:sp>
      <p:sp>
        <p:nvSpPr>
          <p:cNvPr id="11" name="TextBox 5"/>
          <p:cNvSpPr txBox="1"/>
          <p:nvPr/>
        </p:nvSpPr>
        <p:spPr>
          <a:xfrm>
            <a:off x="5859894" y="1256041"/>
            <a:ext cx="2357454" cy="830997"/>
          </a:xfrm>
          <a:prstGeom prst="rect">
            <a:avLst/>
          </a:prstGeom>
          <a:noFill/>
        </p:spPr>
        <p:txBody>
          <a:bodyPr wrap="square" rtlCol="0">
            <a:spAutoFit/>
          </a:bodyPr>
          <a:lstStyle/>
          <a:p>
            <a:r>
              <a:rPr lang="zh-CN" altLang="en-US" sz="2400" b="1" dirty="0">
                <a:solidFill>
                  <a:srgbClr val="FF0000"/>
                </a:solidFill>
                <a:latin typeface="+mn-ea"/>
              </a:rPr>
              <a:t>政府的职责作用：</a:t>
            </a:r>
            <a:endParaRPr lang="en-US" altLang="zh-CN" sz="2400" b="1" dirty="0">
              <a:solidFill>
                <a:srgbClr val="FF0000"/>
              </a:solidFill>
              <a:latin typeface="+mn-ea"/>
            </a:endParaRPr>
          </a:p>
          <a:p>
            <a:r>
              <a:rPr lang="zh-CN" altLang="en-US" sz="2400" b="1" dirty="0">
                <a:latin typeface="+mn-ea"/>
              </a:rPr>
              <a:t>管理和服务</a:t>
            </a:r>
            <a:endParaRPr lang="zh-CN" altLang="en-US" sz="2400" b="1" dirty="0">
              <a:latin typeface="+mn-ea"/>
            </a:endParaRPr>
          </a:p>
        </p:txBody>
      </p:sp>
      <p:sp>
        <p:nvSpPr>
          <p:cNvPr id="12" name="TextBox 6"/>
          <p:cNvSpPr txBox="1"/>
          <p:nvPr/>
        </p:nvSpPr>
        <p:spPr>
          <a:xfrm>
            <a:off x="5873845" y="2303000"/>
            <a:ext cx="3026273" cy="1200329"/>
          </a:xfrm>
          <a:prstGeom prst="rect">
            <a:avLst/>
          </a:prstGeom>
          <a:noFill/>
        </p:spPr>
        <p:txBody>
          <a:bodyPr wrap="square" rtlCol="0">
            <a:spAutoFit/>
          </a:bodyPr>
          <a:lstStyle/>
          <a:p>
            <a:r>
              <a:rPr lang="zh-CN" altLang="en-US" sz="2400" b="1" dirty="0">
                <a:solidFill>
                  <a:srgbClr val="FF0000"/>
                </a:solidFill>
                <a:latin typeface="+mn-ea"/>
              </a:rPr>
              <a:t>政府的工作要求：</a:t>
            </a:r>
            <a:endParaRPr lang="en-US" altLang="zh-CN" sz="2400" b="1" dirty="0">
              <a:solidFill>
                <a:srgbClr val="FF0000"/>
              </a:solidFill>
              <a:latin typeface="+mn-ea"/>
            </a:endParaRPr>
          </a:p>
          <a:p>
            <a:r>
              <a:rPr lang="zh-CN" altLang="en-US" sz="2400" b="1" dirty="0">
                <a:latin typeface="+mn-ea"/>
              </a:rPr>
              <a:t>对人民负责，受人民监督，为人民谋利益</a:t>
            </a:r>
            <a:endParaRPr lang="zh-CN" altLang="en-US" sz="2400" b="1" dirty="0">
              <a:latin typeface="+mn-ea"/>
            </a:endParaRPr>
          </a:p>
        </p:txBody>
      </p:sp>
      <p:sp>
        <p:nvSpPr>
          <p:cNvPr id="13" name="TextBox 7"/>
          <p:cNvSpPr txBox="1"/>
          <p:nvPr/>
        </p:nvSpPr>
        <p:spPr>
          <a:xfrm>
            <a:off x="835043" y="2374440"/>
            <a:ext cx="2357454" cy="830997"/>
          </a:xfrm>
          <a:prstGeom prst="rect">
            <a:avLst/>
          </a:prstGeom>
          <a:noFill/>
        </p:spPr>
        <p:txBody>
          <a:bodyPr wrap="square" rtlCol="0">
            <a:spAutoFit/>
          </a:bodyPr>
          <a:lstStyle/>
          <a:p>
            <a:r>
              <a:rPr lang="zh-CN" altLang="en-US" sz="2400" b="1" dirty="0">
                <a:solidFill>
                  <a:srgbClr val="FF0000"/>
                </a:solidFill>
                <a:latin typeface="+mn-ea"/>
              </a:rPr>
              <a:t>政府的宗旨：</a:t>
            </a:r>
            <a:endParaRPr lang="en-US" altLang="zh-CN" sz="2400" b="1" dirty="0">
              <a:solidFill>
                <a:srgbClr val="FF0000"/>
              </a:solidFill>
              <a:latin typeface="+mn-ea"/>
            </a:endParaRPr>
          </a:p>
          <a:p>
            <a:r>
              <a:rPr lang="zh-CN" altLang="en-US" sz="2400" b="1" dirty="0">
                <a:latin typeface="+mn-ea"/>
              </a:rPr>
              <a:t>为人民服务</a:t>
            </a:r>
            <a:endParaRPr lang="zh-CN" altLang="en-US" sz="2400" b="1" dirty="0">
              <a:latin typeface="+mn-ea"/>
            </a:endParaRPr>
          </a:p>
        </p:txBody>
      </p:sp>
      <p:sp>
        <p:nvSpPr>
          <p:cNvPr id="16" name="TextBox 8"/>
          <p:cNvSpPr txBox="1"/>
          <p:nvPr/>
        </p:nvSpPr>
        <p:spPr>
          <a:xfrm>
            <a:off x="3491550" y="2420909"/>
            <a:ext cx="2286016" cy="923330"/>
          </a:xfrm>
          <a:prstGeom prst="rect">
            <a:avLst/>
          </a:prstGeom>
          <a:noFill/>
        </p:spPr>
        <p:txBody>
          <a:bodyPr wrap="square" rtlCol="0">
            <a:spAutoFit/>
          </a:bodyPr>
          <a:lstStyle/>
          <a:p>
            <a:r>
              <a:rPr lang="zh-CN" altLang="en-US" sz="5400" b="1" dirty="0">
                <a:solidFill>
                  <a:schemeClr val="bg1"/>
                </a:solidFill>
              </a:rPr>
              <a:t>政  府</a:t>
            </a:r>
            <a:endParaRPr lang="zh-CN" altLang="en-US" sz="5400" b="1" dirty="0">
              <a:solidFill>
                <a:schemeClr val="bg1"/>
              </a:solidFill>
            </a:endParaRPr>
          </a:p>
        </p:txBody>
      </p:sp>
      <p:sp>
        <p:nvSpPr>
          <p:cNvPr id="17" name="TextBox 9"/>
          <p:cNvSpPr txBox="1"/>
          <p:nvPr/>
        </p:nvSpPr>
        <p:spPr>
          <a:xfrm>
            <a:off x="3491644" y="1340641"/>
            <a:ext cx="2286016" cy="923330"/>
          </a:xfrm>
          <a:prstGeom prst="rect">
            <a:avLst/>
          </a:prstGeom>
          <a:noFill/>
        </p:spPr>
        <p:txBody>
          <a:bodyPr wrap="square" rtlCol="0">
            <a:spAutoFit/>
          </a:bodyPr>
          <a:lstStyle/>
          <a:p>
            <a:r>
              <a:rPr lang="zh-CN" altLang="en-US" sz="5400" b="1" dirty="0">
                <a:solidFill>
                  <a:schemeClr val="bg1"/>
                </a:solidFill>
              </a:rPr>
              <a:t>人  民</a:t>
            </a:r>
            <a:endParaRPr lang="zh-CN" altLang="en-US" sz="5400" b="1" dirty="0">
              <a:solidFill>
                <a:schemeClr val="bg1"/>
              </a:solidFill>
            </a:endParaRPr>
          </a:p>
        </p:txBody>
      </p:sp>
      <p:pic>
        <p:nvPicPr>
          <p:cNvPr id="102" name="图片 101"/>
          <p:cNvPicPr/>
          <p:nvPr/>
        </p:nvPicPr>
        <p:blipFill>
          <a:blip r:embed="rId2"/>
          <a:stretch>
            <a:fillRect/>
          </a:stretch>
        </p:blipFill>
        <p:spPr>
          <a:xfrm>
            <a:off x="551648" y="3913393"/>
            <a:ext cx="7876540" cy="271335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文本框 17"/>
          <p:cNvSpPr txBox="1"/>
          <p:nvPr/>
        </p:nvSpPr>
        <p:spPr>
          <a:xfrm rot="16200000">
            <a:off x="1564640" y="-1129665"/>
            <a:ext cx="613410" cy="3028315"/>
          </a:xfrm>
          <a:prstGeom prst="rect">
            <a:avLst/>
          </a:prstGeom>
          <a:solidFill>
            <a:srgbClr val="FFFF00"/>
          </a:solidFill>
        </p:spPr>
        <p:txBody>
          <a:bodyPr vert="eaVert" wrap="square" rtlCol="0">
            <a:spAutoFit/>
          </a:bodyPr>
          <a:lstStyle/>
          <a:p>
            <a:r>
              <a:rPr lang="zh-CN" altLang="en-US" sz="2800">
                <a:latin typeface="微软雅黑" panose="020B0503020204020204" pitchFamily="34" charset="-122"/>
                <a:ea typeface="微软雅黑" panose="020B0503020204020204" pitchFamily="34" charset="-122"/>
              </a:rPr>
              <a:t>一、建设法治政府</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5714" y="1920498"/>
            <a:ext cx="8234577" cy="2246769"/>
          </a:xfrm>
          <a:prstGeom prst="rect">
            <a:avLst/>
          </a:prstGeom>
        </p:spPr>
        <p:txBody>
          <a:bodyPr wrap="square">
            <a:spAutoFit/>
          </a:bodyPr>
          <a:lstStyle/>
          <a:p>
            <a:r>
              <a:rPr lang="en-US" altLang="zh-CN" sz="2800" dirty="0"/>
              <a:t>       </a:t>
            </a:r>
            <a:r>
              <a:rPr lang="en-US" altLang="zh-CN" sz="2800" dirty="0">
                <a:latin typeface="楷体" panose="02010609060101010101" pitchFamily="49" charset="-122"/>
                <a:ea typeface="楷体" panose="02010609060101010101" pitchFamily="49" charset="-122"/>
              </a:rPr>
              <a:t>2022</a:t>
            </a:r>
            <a:r>
              <a:rPr lang="zh-CN" altLang="en-US" sz="2800" dirty="0">
                <a:latin typeface="楷体" panose="02010609060101010101" pitchFamily="49" charset="-122"/>
                <a:ea typeface="楷体" panose="02010609060101010101" pitchFamily="49" charset="-122"/>
              </a:rPr>
              <a:t>年</a:t>
            </a:r>
            <a:r>
              <a:rPr lang="en-US" altLang="zh-CN" sz="2800" dirty="0">
                <a:latin typeface="楷体" panose="02010609060101010101" pitchFamily="49" charset="-122"/>
                <a:ea typeface="楷体" panose="02010609060101010101" pitchFamily="49" charset="-122"/>
              </a:rPr>
              <a:t>1</a:t>
            </a:r>
            <a:r>
              <a:rPr lang="zh-CN" altLang="en-US" sz="2800" dirty="0">
                <a:latin typeface="楷体" panose="02010609060101010101" pitchFamily="49" charset="-122"/>
                <a:ea typeface="楷体" panose="02010609060101010101" pitchFamily="49" charset="-122"/>
              </a:rPr>
              <a:t>月</a:t>
            </a:r>
            <a:r>
              <a:rPr lang="en-US" altLang="zh-CN" sz="2800" dirty="0">
                <a:latin typeface="楷体" panose="02010609060101010101" pitchFamily="49" charset="-122"/>
                <a:ea typeface="楷体" panose="02010609060101010101" pitchFamily="49" charset="-122"/>
              </a:rPr>
              <a:t>1</a:t>
            </a:r>
            <a:r>
              <a:rPr lang="zh-CN" altLang="en-US" sz="2800" dirty="0">
                <a:latin typeface="楷体" panose="02010609060101010101" pitchFamily="49" charset="-122"/>
                <a:ea typeface="楷体" panose="02010609060101010101" pitchFamily="49" charset="-122"/>
              </a:rPr>
              <a:t>日上午，天宁区综合行政执法局工作人员在监控画面中发现一男子放任宠物狗随地便溺不清理，经核实后，对当事人陈某作出罚款</a:t>
            </a:r>
            <a:r>
              <a:rPr lang="en-US" altLang="zh-CN" sz="2800" dirty="0">
                <a:latin typeface="楷体" panose="02010609060101010101" pitchFamily="49" charset="-122"/>
                <a:ea typeface="楷体" panose="02010609060101010101" pitchFamily="49" charset="-122"/>
              </a:rPr>
              <a:t>20</a:t>
            </a:r>
            <a:r>
              <a:rPr lang="zh-CN" altLang="en-US" sz="2800" dirty="0">
                <a:latin typeface="楷体" panose="02010609060101010101" pitchFamily="49" charset="-122"/>
                <a:ea typeface="楷体" panose="02010609060101010101" pitchFamily="49" charset="-122"/>
              </a:rPr>
              <a:t>元的行政处罚决定。这是</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常州市养犬管理条例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正式实施首日开出的第一张“不文明养犬”罚单。</a:t>
            </a:r>
            <a:endParaRPr lang="zh-CN" altLang="en-US" sz="2800" dirty="0">
              <a:latin typeface="楷体" panose="02010609060101010101" pitchFamily="49" charset="-122"/>
              <a:ea typeface="楷体" panose="02010609060101010101" pitchFamily="49" charset="-122"/>
            </a:endParaRPr>
          </a:p>
        </p:txBody>
      </p:sp>
      <p:sp>
        <p:nvSpPr>
          <p:cNvPr id="5" name="矩形 4"/>
          <p:cNvSpPr/>
          <p:nvPr/>
        </p:nvSpPr>
        <p:spPr>
          <a:xfrm>
            <a:off x="3630363" y="356443"/>
            <a:ext cx="2052951" cy="523220"/>
          </a:xfrm>
          <a:prstGeom prst="rect">
            <a:avLst/>
          </a:prstGeom>
        </p:spPr>
        <p:txBody>
          <a:bodyPr wrap="square">
            <a:spAutoFit/>
          </a:bodyPr>
          <a:lstStyle/>
          <a:p>
            <a:r>
              <a:rPr lang="zh-CN" altLang="en-US" sz="2800" b="1" dirty="0">
                <a:solidFill>
                  <a:srgbClr val="0070C0"/>
                </a:solidFill>
                <a:latin typeface="微软雅黑" panose="020B0503020204020204" pitchFamily="34" charset="-122"/>
                <a:ea typeface="微软雅黑" panose="020B0503020204020204" pitchFamily="34" charset="-122"/>
              </a:rPr>
              <a:t>开出第一单</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2" name="矩形 1"/>
          <p:cNvSpPr/>
          <p:nvPr/>
        </p:nvSpPr>
        <p:spPr>
          <a:xfrm>
            <a:off x="525499" y="966207"/>
            <a:ext cx="8262681" cy="954107"/>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为规范养犬，</a:t>
            </a:r>
            <a:r>
              <a:rPr lang="en-US" altLang="zh-CN" sz="2800" dirty="0">
                <a:latin typeface="楷体" panose="02010609060101010101" pitchFamily="49" charset="-122"/>
                <a:ea typeface="楷体" panose="02010609060101010101" pitchFamily="49" charset="-122"/>
              </a:rPr>
              <a:t>2022</a:t>
            </a:r>
            <a:r>
              <a:rPr lang="zh-CN" altLang="en-US" sz="2800" dirty="0">
                <a:latin typeface="楷体" panose="02010609060101010101" pitchFamily="49" charset="-122"/>
                <a:ea typeface="楷体" panose="02010609060101010101" pitchFamily="49" charset="-122"/>
              </a:rPr>
              <a:t>年</a:t>
            </a:r>
            <a:r>
              <a:rPr lang="en-US" altLang="zh-CN" sz="2800" dirty="0">
                <a:latin typeface="楷体" panose="02010609060101010101" pitchFamily="49" charset="-122"/>
                <a:ea typeface="楷体" panose="02010609060101010101" pitchFamily="49" charset="-122"/>
              </a:rPr>
              <a:t>1</a:t>
            </a:r>
            <a:r>
              <a:rPr lang="zh-CN" altLang="en-US" sz="2800" dirty="0">
                <a:latin typeface="楷体" panose="02010609060101010101" pitchFamily="49" charset="-122"/>
                <a:ea typeface="楷体" panose="02010609060101010101" pitchFamily="49" charset="-122"/>
              </a:rPr>
              <a:t>月</a:t>
            </a:r>
            <a:r>
              <a:rPr lang="en-US" altLang="zh-CN" sz="2800" dirty="0">
                <a:latin typeface="楷体" panose="02010609060101010101" pitchFamily="49" charset="-122"/>
                <a:ea typeface="楷体" panose="02010609060101010101" pitchFamily="49" charset="-122"/>
              </a:rPr>
              <a:t>1</a:t>
            </a:r>
            <a:r>
              <a:rPr lang="zh-CN" altLang="en-US" sz="2800" dirty="0">
                <a:latin typeface="楷体" panose="02010609060101010101" pitchFamily="49" charset="-122"/>
                <a:ea typeface="楷体" panose="02010609060101010101" pitchFamily="49" charset="-122"/>
              </a:rPr>
              <a:t>日，我市首部不设章的地方性法规</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常州市养犬管理条例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正式实施。</a:t>
            </a:r>
            <a:endParaRPr lang="zh-CN" altLang="en-US" sz="2800" dirty="0">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8400" y="4293025"/>
            <a:ext cx="3630363" cy="2365409"/>
          </a:xfrm>
          <a:prstGeom prst="rect">
            <a:avLst/>
          </a:prstGeom>
        </p:spPr>
      </p:pic>
      <p:grpSp>
        <p:nvGrpSpPr>
          <p:cNvPr id="8" name="组合 7"/>
          <p:cNvGrpSpPr/>
          <p:nvPr/>
        </p:nvGrpSpPr>
        <p:grpSpPr>
          <a:xfrm>
            <a:off x="1403985" y="4261485"/>
            <a:ext cx="1866265" cy="2428875"/>
            <a:chOff x="1983" y="6724"/>
            <a:chExt cx="2939" cy="3825"/>
          </a:xfrm>
        </p:grpSpPr>
        <p:pic>
          <p:nvPicPr>
            <p:cNvPr id="4" name="图片 3"/>
            <p:cNvPicPr>
              <a:picLocks noChangeAspect="1"/>
            </p:cNvPicPr>
            <p:nvPr/>
          </p:nvPicPr>
          <p:blipFill>
            <a:blip r:embed="rId2"/>
            <a:stretch>
              <a:fillRect/>
            </a:stretch>
          </p:blipFill>
          <p:spPr>
            <a:xfrm>
              <a:off x="1983" y="6724"/>
              <a:ext cx="2939" cy="3825"/>
            </a:xfrm>
            <a:prstGeom prst="rect">
              <a:avLst/>
            </a:prstGeom>
          </p:spPr>
        </p:pic>
        <p:sp>
          <p:nvSpPr>
            <p:cNvPr id="7" name="文本框 6"/>
            <p:cNvSpPr txBox="1"/>
            <p:nvPr/>
          </p:nvSpPr>
          <p:spPr>
            <a:xfrm>
              <a:off x="2097" y="9969"/>
              <a:ext cx="403" cy="580"/>
            </a:xfrm>
            <a:prstGeom prst="rect">
              <a:avLst/>
            </a:prstGeom>
            <a:solidFill>
              <a:srgbClr val="CDB786"/>
            </a:solidFill>
          </p:spPr>
          <p:txBody>
            <a:bodyPr wrap="square" rtlCol="0">
              <a:spAutoFit/>
            </a:bodyPr>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79705" y="3500755"/>
            <a:ext cx="8472170" cy="2139315"/>
            <a:chOff x="283" y="5627"/>
            <a:chExt cx="13342" cy="3369"/>
          </a:xfrm>
        </p:grpSpPr>
        <p:pic>
          <p:nvPicPr>
            <p:cNvPr id="7" name="Picture 2" descr="C:\Users\t4\Desktop\IMG_7512.PNG"/>
            <p:cNvPicPr>
              <a:picLocks noChangeAspect="1" noChangeArrowheads="1"/>
            </p:cNvPicPr>
            <p:nvPr/>
          </p:nvPicPr>
          <p:blipFill>
            <a:blip r:embed="rId1"/>
            <a:srcRect l="34486"/>
            <a:stretch>
              <a:fillRect/>
            </a:stretch>
          </p:blipFill>
          <p:spPr bwMode="auto">
            <a:xfrm>
              <a:off x="283" y="5627"/>
              <a:ext cx="6535" cy="3360"/>
            </a:xfrm>
            <a:prstGeom prst="rect">
              <a:avLst/>
            </a:prstGeom>
            <a:noFill/>
          </p:spPr>
        </p:pic>
        <p:pic>
          <p:nvPicPr>
            <p:cNvPr id="5" name="Picture 2" descr="C:\Users\t4\Desktop\IMG_7512.PNG"/>
            <p:cNvPicPr>
              <a:picLocks noChangeAspect="1" noChangeArrowheads="1"/>
            </p:cNvPicPr>
            <p:nvPr/>
          </p:nvPicPr>
          <p:blipFill>
            <a:blip r:embed="rId1"/>
            <a:srcRect l="66539"/>
            <a:stretch>
              <a:fillRect/>
            </a:stretch>
          </p:blipFill>
          <p:spPr bwMode="auto">
            <a:xfrm>
              <a:off x="6973" y="5636"/>
              <a:ext cx="6653" cy="3360"/>
            </a:xfrm>
            <a:prstGeom prst="rect">
              <a:avLst/>
            </a:prstGeom>
            <a:noFill/>
          </p:spPr>
        </p:pic>
        <p:sp>
          <p:nvSpPr>
            <p:cNvPr id="6" name="文本框 5"/>
            <p:cNvSpPr txBox="1"/>
            <p:nvPr/>
          </p:nvSpPr>
          <p:spPr>
            <a:xfrm>
              <a:off x="3575" y="6952"/>
              <a:ext cx="9975" cy="580"/>
            </a:xfrm>
            <a:prstGeom prst="rect">
              <a:avLst/>
            </a:prstGeom>
            <a:solidFill>
              <a:schemeClr val="bg1"/>
            </a:solidFill>
          </p:spPr>
          <p:txBody>
            <a:bodyPr wrap="square" rtlCol="0">
              <a:spAutoFit/>
            </a:bodyPr>
            <a:lstStyle/>
            <a:p>
              <a:endParaRPr lang="zh-CN" altLang="en-US">
                <a:solidFill>
                  <a:schemeClr val="bg1"/>
                </a:solidFill>
              </a:endParaRPr>
            </a:p>
          </p:txBody>
        </p:sp>
      </p:grpSp>
      <p:sp>
        <p:nvSpPr>
          <p:cNvPr id="9" name="标题 1"/>
          <p:cNvSpPr>
            <a:spLocks noGrp="1"/>
          </p:cNvSpPr>
          <p:nvPr>
            <p:ph type="title"/>
          </p:nvPr>
        </p:nvSpPr>
        <p:spPr>
          <a:xfrm>
            <a:off x="1" y="764883"/>
            <a:ext cx="9144000" cy="1010566"/>
          </a:xfrm>
        </p:spPr>
        <p:txBody>
          <a:bodyPr>
            <a:noAutofit/>
          </a:bodyPr>
          <a:lstStyle/>
          <a:p>
            <a:pPr algn="l"/>
            <a:r>
              <a:rPr lang="en-US" altLang="zh-CN" sz="2700" b="1" dirty="0">
                <a:solidFill>
                  <a:srgbClr val="C00000"/>
                </a:solidFill>
              </a:rPr>
              <a:t> </a:t>
            </a:r>
            <a:r>
              <a:rPr lang="en-US" altLang="zh-CN" sz="2600" b="1" dirty="0">
                <a:solidFill>
                  <a:srgbClr val="C00000"/>
                </a:solidFill>
                <a:latin typeface="MicrosoftYaHei-Bold"/>
              </a:rPr>
              <a:t>Q1</a:t>
            </a:r>
            <a:r>
              <a:rPr lang="zh-CN" altLang="en-US" sz="2600" b="1" dirty="0">
                <a:solidFill>
                  <a:srgbClr val="C00000"/>
                </a:solidFill>
                <a:latin typeface="MicrosoftYaHei-Bold"/>
              </a:rPr>
              <a:t>：</a:t>
            </a:r>
            <a:r>
              <a:rPr lang="zh-CN" altLang="en-US" sz="2600" b="1" dirty="0">
                <a:solidFill>
                  <a:srgbClr val="C00000"/>
                </a:solidFill>
              </a:rPr>
              <a:t>有网友认为：处罚太轻，难以起到震慑作用。你怎么看？</a:t>
            </a:r>
            <a:endParaRPr lang="zh-CN" altLang="en-US" sz="2600" b="1" dirty="0">
              <a:solidFill>
                <a:srgbClr val="C00000"/>
              </a:solidFill>
            </a:endParaRPr>
          </a:p>
        </p:txBody>
      </p:sp>
      <p:sp>
        <p:nvSpPr>
          <p:cNvPr id="11" name="标题 1"/>
          <p:cNvSpPr txBox="1"/>
          <p:nvPr/>
        </p:nvSpPr>
        <p:spPr>
          <a:xfrm>
            <a:off x="73895" y="1435119"/>
            <a:ext cx="8455143" cy="65858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600" b="1" dirty="0">
                <a:solidFill>
                  <a:srgbClr val="C00000"/>
                </a:solidFill>
                <a:latin typeface="MicrosoftYaHei-Bold"/>
              </a:rPr>
              <a:t>Q2</a:t>
            </a:r>
            <a:r>
              <a:rPr lang="zh-CN" altLang="en-US" sz="2600" b="1" dirty="0">
                <a:solidFill>
                  <a:srgbClr val="C00000"/>
                </a:solidFill>
                <a:latin typeface="MicrosoftYaHei-Bold"/>
              </a:rPr>
              <a:t>：</a:t>
            </a:r>
            <a:r>
              <a:rPr lang="zh-CN" altLang="en-US" sz="2600" b="1" dirty="0">
                <a:solidFill>
                  <a:srgbClr val="C00000"/>
                </a:solidFill>
              </a:rPr>
              <a:t>政府执法部门做出上述处罚的依据是什么？</a:t>
            </a:r>
            <a:endParaRPr lang="zh-CN" altLang="en-US" sz="2600" b="1" dirty="0">
              <a:solidFill>
                <a:srgbClr val="C00000"/>
              </a:solidFill>
            </a:endParaRPr>
          </a:p>
        </p:txBody>
      </p:sp>
      <p:sp>
        <p:nvSpPr>
          <p:cNvPr id="12" name="内容占位符 2"/>
          <p:cNvSpPr txBox="1"/>
          <p:nvPr/>
        </p:nvSpPr>
        <p:spPr>
          <a:xfrm>
            <a:off x="1009015" y="2011045"/>
            <a:ext cx="7413625" cy="1211580"/>
          </a:xfrm>
          <a:prstGeom prst="rect">
            <a:avLst/>
          </a:prstGeom>
          <a:solidFill>
            <a:schemeClr val="bg2">
              <a:lumMod val="9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latin typeface="+mn-ea"/>
              </a:rPr>
              <a:t>《常州市养犬管理条例》第三十一条规定，违反本条例第十九条第二款第三项规定，携犬出户未即时清理犬只粪便的，由城市管理部门责令改正，可以处二十元以上二百元以下罚款。</a:t>
            </a:r>
            <a:endParaRPr lang="zh-CN" altLang="en-US" sz="2000" b="1" dirty="0">
              <a:latin typeface="+mn-ea"/>
            </a:endParaRPr>
          </a:p>
        </p:txBody>
      </p:sp>
      <p:sp>
        <p:nvSpPr>
          <p:cNvPr id="8" name="矩形 7"/>
          <p:cNvSpPr/>
          <p:nvPr/>
        </p:nvSpPr>
        <p:spPr>
          <a:xfrm>
            <a:off x="1691680" y="202970"/>
            <a:ext cx="6048672" cy="584775"/>
          </a:xfrm>
          <a:prstGeom prst="rect">
            <a:avLst/>
          </a:prstGeom>
          <a:solidFill>
            <a:srgbClr val="FFFF00"/>
          </a:solidFill>
          <a:ln w="19050">
            <a:solidFill>
              <a:srgbClr val="FF0000"/>
            </a:solidFill>
          </a:ln>
        </p:spPr>
        <p:txBody>
          <a:bodyPr wrap="square">
            <a:spAutoFit/>
          </a:bodyPr>
          <a:lstStyle/>
          <a:p>
            <a:pPr algn="just">
              <a:spcAft>
                <a:spcPts val="0"/>
              </a:spcAft>
            </a:pPr>
            <a:r>
              <a:rPr lang="zh-CN" altLang="en-US" sz="3200" b="1" kern="100" dirty="0">
                <a:latin typeface="Times New Roman" panose="02020603050405020304" pitchFamily="18" charset="0"/>
              </a:rPr>
              <a:t>  </a:t>
            </a:r>
            <a:r>
              <a:rPr lang="zh-CN" altLang="en-US" sz="3200" b="1" kern="100" dirty="0">
                <a:latin typeface="方正小标宋简体" panose="03000509000000000000" pitchFamily="65" charset="-122"/>
                <a:ea typeface="方正小标宋简体" panose="03000509000000000000" pitchFamily="65" charset="-122"/>
              </a:rPr>
              <a:t>议题二 ：罚款二十</a:t>
            </a:r>
            <a:r>
              <a:rPr lang="en-US" altLang="zh-CN" sz="3200" b="1" kern="100" dirty="0">
                <a:latin typeface="方正小标宋简体" panose="03000509000000000000" pitchFamily="65" charset="-122"/>
                <a:ea typeface="方正小标宋简体" panose="03000509000000000000" pitchFamily="65" charset="-122"/>
              </a:rPr>
              <a:t> </a:t>
            </a:r>
            <a:r>
              <a:rPr lang="zh-CN" altLang="en-US" sz="3200" b="1" kern="100" dirty="0">
                <a:latin typeface="方正小标宋简体" panose="03000509000000000000" pitchFamily="65" charset="-122"/>
                <a:ea typeface="方正小标宋简体" panose="03000509000000000000" pitchFamily="65" charset="-122"/>
              </a:rPr>
              <a:t>，太轻了？</a:t>
            </a:r>
            <a:endParaRPr lang="en-US" altLang="zh-CN" sz="3200" b="1" kern="100" dirty="0">
              <a:latin typeface="方正小标宋简体" panose="03000509000000000000" pitchFamily="65" charset="-122"/>
              <a:ea typeface="方正小标宋简体" panose="03000509000000000000" pitchFamily="65" charset="-122"/>
            </a:endParaRPr>
          </a:p>
        </p:txBody>
      </p:sp>
      <p:sp>
        <p:nvSpPr>
          <p:cNvPr id="13" name="标题 1"/>
          <p:cNvSpPr txBox="1"/>
          <p:nvPr/>
        </p:nvSpPr>
        <p:spPr>
          <a:xfrm>
            <a:off x="329997" y="5983619"/>
            <a:ext cx="8484006" cy="658587"/>
          </a:xfrm>
          <a:prstGeom prst="rect">
            <a:avLst/>
          </a:prstGeom>
          <a:ln w="38100">
            <a:solidFill>
              <a:schemeClr val="accent1">
                <a:lumMod val="60000"/>
                <a:lumOff val="40000"/>
              </a:schemeClr>
            </a:solidFill>
          </a:ln>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C00000"/>
                </a:solidFill>
              </a:rPr>
              <a:t>政府既要服务人民 “有作为”，又要依法行政“不乱为”。</a:t>
            </a:r>
            <a:endParaRPr lang="zh-CN" altLang="en-US" sz="2800" b="1" dirty="0">
              <a:solidFill>
                <a:srgbClr val="C00000"/>
              </a:solidFill>
            </a:endParaRPr>
          </a:p>
        </p:txBody>
      </p:sp>
      <p:sp>
        <p:nvSpPr>
          <p:cNvPr id="16" name="TextBox 8"/>
          <p:cNvSpPr txBox="1"/>
          <p:nvPr/>
        </p:nvSpPr>
        <p:spPr>
          <a:xfrm>
            <a:off x="323535" y="3716944"/>
            <a:ext cx="2286016" cy="829945"/>
          </a:xfrm>
          <a:prstGeom prst="rect">
            <a:avLst/>
          </a:prstGeom>
          <a:noFill/>
        </p:spPr>
        <p:txBody>
          <a:bodyPr wrap="square" rtlCol="0">
            <a:spAutoFit/>
          </a:bodyPr>
          <a:lstStyle/>
          <a:p>
            <a:r>
              <a:rPr lang="zh-CN" altLang="en-US" sz="4800" b="1" dirty="0">
                <a:solidFill>
                  <a:schemeClr val="bg1"/>
                </a:solidFill>
              </a:rPr>
              <a:t>法  治</a:t>
            </a:r>
            <a:endParaRPr lang="zh-CN" altLang="en-US" sz="4800" b="1" dirty="0">
              <a:solidFill>
                <a:schemeClr val="bg1"/>
              </a:solidFill>
            </a:endParaRPr>
          </a:p>
        </p:txBody>
      </p:sp>
      <p:sp>
        <p:nvSpPr>
          <p:cNvPr id="2" name="TextBox 8"/>
          <p:cNvSpPr txBox="1"/>
          <p:nvPr/>
        </p:nvSpPr>
        <p:spPr>
          <a:xfrm>
            <a:off x="323535" y="4546889"/>
            <a:ext cx="2286016" cy="829945"/>
          </a:xfrm>
          <a:prstGeom prst="rect">
            <a:avLst/>
          </a:prstGeom>
          <a:noFill/>
        </p:spPr>
        <p:txBody>
          <a:bodyPr wrap="square" rtlCol="0">
            <a:spAutoFit/>
          </a:bodyPr>
          <a:lstStyle/>
          <a:p>
            <a:r>
              <a:rPr lang="zh-CN" altLang="en-US" sz="4800" b="1" dirty="0">
                <a:solidFill>
                  <a:schemeClr val="bg1"/>
                </a:solidFill>
              </a:rPr>
              <a:t>政  府</a:t>
            </a:r>
            <a:endParaRPr lang="zh-CN" altLang="en-US" sz="4800" b="1" dirty="0">
              <a:solidFill>
                <a:schemeClr val="bg1"/>
              </a:solidFill>
            </a:endParaRPr>
          </a:p>
        </p:txBody>
      </p:sp>
      <p:sp>
        <p:nvSpPr>
          <p:cNvPr id="10" name="矩形 9"/>
          <p:cNvSpPr/>
          <p:nvPr/>
        </p:nvSpPr>
        <p:spPr>
          <a:xfrm>
            <a:off x="2147583" y="3663572"/>
            <a:ext cx="6849110" cy="1630045"/>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a:spAutoFit/>
            <a:scene3d>
              <a:camera prst="orthographicFront"/>
              <a:lightRig rig="threePt" dir="t"/>
            </a:scene3d>
            <a:sp3d contourW="6350"/>
          </a:bodyPr>
          <a:lstStyle/>
          <a:p>
            <a:pPr indent="101600" algn="just">
              <a:spcAft>
                <a:spcPts val="0"/>
              </a:spcAft>
            </a:pPr>
            <a:r>
              <a:rPr lang="zh-CN" altLang="en-US" sz="2800" b="1" u="sng" dirty="0">
                <a:solidFill>
                  <a:srgbClr val="FF0000"/>
                </a:solidFill>
                <a:cs typeface="+mn-ea"/>
              </a:rPr>
              <a:t>依法行政</a:t>
            </a:r>
            <a:r>
              <a:rPr lang="zh-CN" altLang="zh-CN" sz="2400" b="1" dirty="0">
                <a:cs typeface="+mn-ea"/>
              </a:rPr>
              <a:t>是现代法治政府行使权力普遍奉行的</a:t>
            </a:r>
            <a:r>
              <a:rPr lang="zh-CN" altLang="zh-CN" sz="2400" b="1" dirty="0">
                <a:solidFill>
                  <a:srgbClr val="FF0000"/>
                </a:solidFill>
                <a:cs typeface="+mn-ea"/>
              </a:rPr>
              <a:t>基本准则</a:t>
            </a:r>
            <a:r>
              <a:rPr lang="zh-CN" altLang="zh-CN" sz="2400" b="1" dirty="0">
                <a:cs typeface="+mn-ea"/>
              </a:rPr>
              <a:t>。</a:t>
            </a:r>
            <a:r>
              <a:rPr lang="zh-CN" altLang="en-US" sz="2400" b="1" dirty="0">
                <a:cs typeface="+mn-ea"/>
                <a:sym typeface="+mn-lt"/>
              </a:rPr>
              <a:t>政府行使行政权力、管理公共事务必须由宪法法律授权，并依据宪法法律规定正确行使权力，做到法无授权不可为、法定职责必须为。</a:t>
            </a:r>
            <a:endParaRPr lang="zh-CN" altLang="en-US" sz="2400" b="1"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bldLvl="0" animBg="1"/>
      <p:bldP spid="13" grpId="0" bldLvl="0" animBg="1"/>
      <p:bldP spid="10" grpId="0"/>
    </p:bldLst>
  </p:timing>
</p:sld>
</file>

<file path=ppt/tags/tag1.xml><?xml version="1.0" encoding="utf-8"?>
<p:tagLst xmlns:p="http://schemas.openxmlformats.org/presentationml/2006/main">
  <p:tag name="COMMONDATA" val="eyJoZGlkIjoiMWUzNmZiMzlkYThlOWMzYzFiNDZjYjQyZjE0MDU2OT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2525</Words>
  <Application>WPS 演示</Application>
  <PresentationFormat>全屏显示(4:3)</PresentationFormat>
  <Paragraphs>215</Paragraphs>
  <Slides>20</Slides>
  <Notes>18</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20</vt:i4>
      </vt:variant>
    </vt:vector>
  </HeadingPairs>
  <TitlesOfParts>
    <vt:vector size="43" baseType="lpstr">
      <vt:lpstr>Arial</vt:lpstr>
      <vt:lpstr>宋体</vt:lpstr>
      <vt:lpstr>Wingdings</vt:lpstr>
      <vt:lpstr>华光大标宋_CNKI</vt:lpstr>
      <vt:lpstr>方正大标宋_GBK</vt:lpstr>
      <vt:lpstr>MicrosoftYaHei-Bold</vt:lpstr>
      <vt:lpstr>Segoe Print</vt:lpstr>
      <vt:lpstr>微软雅黑</vt:lpstr>
      <vt:lpstr>Times New Roman</vt:lpstr>
      <vt:lpstr>方正小标宋简体</vt:lpstr>
      <vt:lpstr>方正姚体</vt:lpstr>
      <vt:lpstr>楷体</vt:lpstr>
      <vt:lpstr>Calibri</vt:lpstr>
      <vt:lpstr>黑体</vt:lpstr>
      <vt:lpstr>华文仿宋</vt:lpstr>
      <vt:lpstr>华文行楷</vt:lpstr>
      <vt:lpstr>Calibri</vt:lpstr>
      <vt:lpstr>Arial Unicode MS</vt:lpstr>
      <vt:lpstr>等线</vt:lpstr>
      <vt:lpstr>仿宋</vt:lpstr>
      <vt:lpstr>等线 Light</vt:lpstr>
      <vt:lpstr>Office 主题</vt:lpstr>
      <vt:lpstr>1_Office 主题​​</vt:lpstr>
      <vt:lpstr>PowerPoint 演示文稿</vt:lpstr>
      <vt:lpstr>PowerPoint 演示文稿</vt:lpstr>
      <vt:lpstr>PowerPoint 演示文稿</vt:lpstr>
      <vt:lpstr>PowerPoint 演示文稿</vt:lpstr>
      <vt:lpstr>Q2：现在双方争执不下，孩子家长应该如何处理此事？</vt:lpstr>
      <vt:lpstr>实践作业</vt:lpstr>
      <vt:lpstr>PowerPoint 演示文稿</vt:lpstr>
      <vt:lpstr>PowerPoint 演示文稿</vt:lpstr>
      <vt:lpstr> Q1：有网友认为：处罚太轻，难以起到震慑作用。你怎么看？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实践作业</vt:lpstr>
      <vt:lpstr>实践作业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296</cp:revision>
  <dcterms:created xsi:type="dcterms:W3CDTF">2018-11-01T02:00:00Z</dcterms:created>
  <dcterms:modified xsi:type="dcterms:W3CDTF">2022-10-13T05:11:31Z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50E4320FB261430D9E15921A6297E565</vt:lpwstr>
  </property>
</Properties>
</file>