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5"/>
  </p:notesMasterIdLst>
  <p:sldIdLst>
    <p:sldId id="403" r:id="rId4"/>
    <p:sldId id="551" r:id="rId6"/>
    <p:sldId id="552" r:id="rId7"/>
    <p:sldId id="553" r:id="rId8"/>
    <p:sldId id="484" r:id="rId9"/>
    <p:sldId id="555" r:id="rId10"/>
    <p:sldId id="485" r:id="rId11"/>
    <p:sldId id="591" r:id="rId12"/>
    <p:sldId id="556" r:id="rId13"/>
    <p:sldId id="490" r:id="rId14"/>
    <p:sldId id="573" r:id="rId15"/>
    <p:sldId id="574" r:id="rId16"/>
    <p:sldId id="575" r:id="rId17"/>
    <p:sldId id="576" r:id="rId18"/>
    <p:sldId id="492" r:id="rId19"/>
    <p:sldId id="540" r:id="rId20"/>
    <p:sldId id="578" r:id="rId21"/>
    <p:sldId id="577" r:id="rId22"/>
    <p:sldId id="579" r:id="rId23"/>
    <p:sldId id="590" r:id="rId24"/>
    <p:sldId id="588" r:id="rId25"/>
    <p:sldId id="550"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clrMru>
    <a:srgbClr val="1D2B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0" Type="http://schemas.openxmlformats.org/officeDocument/2006/relationships/commentAuthors" Target="commentAuthors.xml"/><Relationship Id="rId3" Type="http://schemas.openxmlformats.org/officeDocument/2006/relationships/slideMaster" Target="slideMasters/slideMaster2.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5-11T17:38:03.819" idx="1">
    <p:pos x="10" y="10"/>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8F0888-4ADD-4307-BFE3-A35E65199156}"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C07521-B2B5-4A61-B139-49CF925B947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ChangeArrowheads="1" noTextEdit="1"/>
          </p:cNvSpPr>
          <p:nvPr>
            <p:ph type="sldImg" idx="4294967295"/>
          </p:nvPr>
        </p:nvSpPr>
        <p:spPr>
          <a:ln>
            <a:miter lim="800000"/>
          </a:ln>
        </p:spPr>
      </p:sp>
      <p:sp>
        <p:nvSpPr>
          <p:cNvPr id="34819" name="备注占位符 2"/>
          <p:cNvSpPr>
            <a:spLocks noGrp="1" noChangeArrowheads="1"/>
          </p:cNvSpPr>
          <p:nvPr>
            <p:ph type="body" idx="4294967295"/>
          </p:nvPr>
        </p:nvSpPr>
        <p:spPr/>
        <p:txBody>
          <a:bodyPr/>
          <a:lstStyle/>
          <a:p>
            <a:pPr eaLnBrk="1" hangingPunct="1"/>
            <a:endParaRPr lang="zh-CN" altLang="en-US"/>
          </a:p>
        </p:txBody>
      </p:sp>
      <p:sp>
        <p:nvSpPr>
          <p:cNvPr id="3482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fld id="{6ADA06C5-19FE-43D9-8C20-487F58425EE2}" type="slidenum">
              <a:rPr lang="zh-CN" altLang="en-US">
                <a:ea typeface="微软雅黑" panose="020B0503020204020204" pitchFamily="34" charset="-122"/>
              </a:rPr>
            </a:fld>
            <a:endParaRPr lang="zh-CN" altLang="en-US">
              <a:ea typeface="微软雅黑" panose="020B0503020204020204" pitchFamily="34"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ChangeArrowheads="1" noTextEdit="1"/>
          </p:cNvSpPr>
          <p:nvPr>
            <p:ph type="sldImg" idx="4294967295"/>
          </p:nvPr>
        </p:nvSpPr>
        <p:spPr>
          <a:ln>
            <a:miter lim="800000"/>
          </a:ln>
        </p:spPr>
      </p:sp>
      <p:sp>
        <p:nvSpPr>
          <p:cNvPr id="40963" name="备注占位符 2"/>
          <p:cNvSpPr>
            <a:spLocks noGrp="1" noChangeArrowheads="1"/>
          </p:cNvSpPr>
          <p:nvPr>
            <p:ph type="body" idx="4294967295"/>
          </p:nvPr>
        </p:nvSpPr>
        <p:spPr/>
        <p:txBody>
          <a:bodyPr/>
          <a:lstStyle/>
          <a:p>
            <a:pPr eaLnBrk="1" hangingPunct="1"/>
            <a:endParaRPr lang="zh-CN" altLang="en-US"/>
          </a:p>
        </p:txBody>
      </p:sp>
      <p:sp>
        <p:nvSpPr>
          <p:cNvPr id="4096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7C2383A-2F3D-481B-86BC-B9073B691BE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i="0" u="none" strike="noStrike" kern="1200" cap="none" spc="0" normalizeH="0" baseline="0" noProof="0" dirty="0">
              <a:ln>
                <a:noFill/>
              </a:ln>
              <a:solidFill>
                <a:srgbClr val="000000">
                  <a:lumMod val="95000"/>
                  <a:lumOff val="5000"/>
                </a:srgbClr>
              </a:solidFill>
              <a:effectLst/>
              <a:uLnTx/>
              <a:uFillTx/>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5"/>
          </p:nvPr>
        </p:nvSpPr>
        <p:spPr/>
        <p:txBody>
          <a:bodyPr/>
          <a:lstStyle/>
          <a:p>
            <a:pPr>
              <a:defRPr/>
            </a:pPr>
            <a:fld id="{A6837353-30EB-4A48-80EB-173D804AEFBD}" type="slidenum">
              <a:rPr lang="zh-CN" altLang="en-US" smtClean="0">
                <a:solidFill>
                  <a:prstClr val="black"/>
                </a:solidFill>
                <a:latin typeface="等线" panose="02010600030101010101" pitchFamily="2" charset="-122"/>
                <a:ea typeface="等线" panose="02010600030101010101" pitchFamily="2" charset="-122"/>
              </a:rPr>
            </a:fld>
            <a:endParaRPr lang="zh-CN" altLang="en-US">
              <a:solidFill>
                <a:prstClr val="black"/>
              </a:solidFill>
              <a:latin typeface="等线" panose="02010600030101010101" pitchFamily="2" charset="-122"/>
              <a:ea typeface="等线" panose="02010600030101010101"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ChangeArrowheads="1" noTextEdit="1"/>
          </p:cNvSpPr>
          <p:nvPr>
            <p:ph type="sldImg" idx="4294967295"/>
          </p:nvPr>
        </p:nvSpPr>
        <p:spPr>
          <a:ln>
            <a:miter lim="800000"/>
          </a:ln>
        </p:spPr>
      </p:sp>
      <p:sp>
        <p:nvSpPr>
          <p:cNvPr id="40963" name="备注占位符 2"/>
          <p:cNvSpPr>
            <a:spLocks noGrp="1" noChangeArrowheads="1"/>
          </p:cNvSpPr>
          <p:nvPr>
            <p:ph type="body" idx="4294967295"/>
          </p:nvPr>
        </p:nvSpPr>
        <p:spPr/>
        <p:txBody>
          <a:bodyPr/>
          <a:lstStyle/>
          <a:p>
            <a:pPr eaLnBrk="1" hangingPunct="1"/>
            <a:endParaRPr lang="zh-CN" altLang="en-US"/>
          </a:p>
        </p:txBody>
      </p:sp>
      <p:sp>
        <p:nvSpPr>
          <p:cNvPr id="4096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7C2383A-2F3D-481B-86BC-B9073B691BE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ChangeArrowheads="1" noTextEdit="1"/>
          </p:cNvSpPr>
          <p:nvPr>
            <p:ph type="sldImg" idx="4294967295"/>
          </p:nvPr>
        </p:nvSpPr>
        <p:spPr>
          <a:ln>
            <a:miter lim="800000"/>
          </a:ln>
        </p:spPr>
      </p:sp>
      <p:sp>
        <p:nvSpPr>
          <p:cNvPr id="40963" name="备注占位符 2"/>
          <p:cNvSpPr>
            <a:spLocks noGrp="1" noChangeArrowheads="1"/>
          </p:cNvSpPr>
          <p:nvPr>
            <p:ph type="body" idx="4294967295"/>
          </p:nvPr>
        </p:nvSpPr>
        <p:spPr/>
        <p:txBody>
          <a:bodyPr/>
          <a:lstStyle/>
          <a:p>
            <a:pPr eaLnBrk="1" hangingPunct="1"/>
            <a:endParaRPr lang="zh-CN" altLang="en-US"/>
          </a:p>
        </p:txBody>
      </p:sp>
      <p:sp>
        <p:nvSpPr>
          <p:cNvPr id="4096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7C2383A-2F3D-481B-86BC-B9073B691BE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ChangeArrowheads="1" noTextEdit="1"/>
          </p:cNvSpPr>
          <p:nvPr>
            <p:ph type="sldImg" idx="4294967295"/>
          </p:nvPr>
        </p:nvSpPr>
        <p:spPr>
          <a:ln>
            <a:miter lim="800000"/>
          </a:ln>
        </p:spPr>
      </p:sp>
      <p:sp>
        <p:nvSpPr>
          <p:cNvPr id="40963" name="备注占位符 2"/>
          <p:cNvSpPr>
            <a:spLocks noGrp="1" noChangeArrowheads="1"/>
          </p:cNvSpPr>
          <p:nvPr>
            <p:ph type="body" idx="4294967295"/>
          </p:nvPr>
        </p:nvSpPr>
        <p:spPr/>
        <p:txBody>
          <a:bodyPr/>
          <a:lstStyle/>
          <a:p>
            <a:pPr eaLnBrk="1" hangingPunct="1"/>
            <a:endParaRPr lang="zh-CN" altLang="en-US"/>
          </a:p>
        </p:txBody>
      </p:sp>
      <p:sp>
        <p:nvSpPr>
          <p:cNvPr id="4096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7C2383A-2F3D-481B-86BC-B9073B691BE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ChangeArrowheads="1" noTextEdit="1"/>
          </p:cNvSpPr>
          <p:nvPr>
            <p:ph type="sldImg" idx="4294967295"/>
          </p:nvPr>
        </p:nvSpPr>
        <p:spPr>
          <a:ln>
            <a:miter lim="800000"/>
          </a:ln>
        </p:spPr>
      </p:sp>
      <p:sp>
        <p:nvSpPr>
          <p:cNvPr id="40963" name="备注占位符 2"/>
          <p:cNvSpPr>
            <a:spLocks noGrp="1" noChangeArrowheads="1"/>
          </p:cNvSpPr>
          <p:nvPr>
            <p:ph type="body" idx="4294967295"/>
          </p:nvPr>
        </p:nvSpPr>
        <p:spPr/>
        <p:txBody>
          <a:bodyPr/>
          <a:lstStyle/>
          <a:p>
            <a:pPr eaLnBrk="1" hangingPunct="1"/>
            <a:endParaRPr lang="zh-CN" altLang="en-US"/>
          </a:p>
        </p:txBody>
      </p:sp>
      <p:sp>
        <p:nvSpPr>
          <p:cNvPr id="4096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fld id="{67C2383A-2F3D-481B-86BC-B9073B691BE9}" type="slidenum">
              <a:rPr lang="zh-CN" altLang="en-US">
                <a:ea typeface="微软雅黑" panose="020B0503020204020204" pitchFamily="34" charset="-122"/>
              </a:rPr>
            </a:fld>
            <a:endParaRPr lang="zh-CN" altLang="en-US">
              <a:ea typeface="微软雅黑" panose="020B0503020204020204" pitchFamily="34"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ChangeArrowheads="1" noTextEdit="1"/>
          </p:cNvSpPr>
          <p:nvPr>
            <p:ph type="sldImg" idx="4294967295"/>
          </p:nvPr>
        </p:nvSpPr>
        <p:spPr>
          <a:ln>
            <a:miter lim="800000"/>
          </a:ln>
        </p:spPr>
      </p:sp>
      <p:sp>
        <p:nvSpPr>
          <p:cNvPr id="40963" name="备注占位符 2"/>
          <p:cNvSpPr>
            <a:spLocks noGrp="1" noChangeArrowheads="1"/>
          </p:cNvSpPr>
          <p:nvPr>
            <p:ph type="body" idx="4294967295"/>
          </p:nvPr>
        </p:nvSpPr>
        <p:spPr/>
        <p:txBody>
          <a:bodyPr/>
          <a:lstStyle/>
          <a:p>
            <a:pPr eaLnBrk="1" hangingPunct="1"/>
            <a:endParaRPr lang="zh-CN" altLang="en-US"/>
          </a:p>
        </p:txBody>
      </p:sp>
      <p:sp>
        <p:nvSpPr>
          <p:cNvPr id="4096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fld id="{67C2383A-2F3D-481B-86BC-B9073B691BE9}" type="slidenum">
              <a:rPr lang="zh-CN" altLang="en-US">
                <a:ea typeface="微软雅黑" panose="020B0503020204020204" pitchFamily="34" charset="-122"/>
              </a:rPr>
            </a:fld>
            <a:endParaRPr lang="zh-CN" altLang="en-US">
              <a:ea typeface="微软雅黑" panose="020B0503020204020204" pitchFamily="34"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i="0" u="none" strike="noStrike" kern="1200" cap="none" spc="0" normalizeH="0" baseline="0" noProof="0" dirty="0">
              <a:ln>
                <a:noFill/>
              </a:ln>
              <a:solidFill>
                <a:srgbClr val="000000">
                  <a:lumMod val="95000"/>
                  <a:lumOff val="5000"/>
                </a:srgbClr>
              </a:solidFill>
              <a:effectLst/>
              <a:uLnTx/>
              <a:uFillTx/>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5"/>
          </p:nvPr>
        </p:nvSpPr>
        <p:spPr/>
        <p:txBody>
          <a:bodyPr/>
          <a:lstStyle/>
          <a:p>
            <a:pPr>
              <a:defRPr/>
            </a:pPr>
            <a:fld id="{A6837353-30EB-4A48-80EB-173D804AEFBD}" type="slidenum">
              <a:rPr lang="zh-CN" altLang="en-US" smtClean="0">
                <a:solidFill>
                  <a:prstClr val="black"/>
                </a:solidFill>
                <a:latin typeface="等线" panose="020F0502020204030204"/>
              </a:rPr>
            </a:fld>
            <a:endParaRPr lang="zh-CN" altLang="en-US">
              <a:solidFill>
                <a:prstClr val="black"/>
              </a:solidFill>
              <a:latin typeface="等线" panose="020F0502020204030204"/>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ChangeArrowheads="1" noTextEdit="1"/>
          </p:cNvSpPr>
          <p:nvPr>
            <p:ph type="sldImg" idx="4294967295"/>
          </p:nvPr>
        </p:nvSpPr>
        <p:spPr>
          <a:ln>
            <a:miter lim="800000"/>
          </a:ln>
        </p:spPr>
      </p:sp>
      <p:sp>
        <p:nvSpPr>
          <p:cNvPr id="40963" name="备注占位符 2"/>
          <p:cNvSpPr>
            <a:spLocks noGrp="1" noChangeArrowheads="1"/>
          </p:cNvSpPr>
          <p:nvPr>
            <p:ph type="body" idx="4294967295"/>
          </p:nvPr>
        </p:nvSpPr>
        <p:spPr/>
        <p:txBody>
          <a:bodyPr/>
          <a:lstStyle/>
          <a:p>
            <a:pPr eaLnBrk="1" hangingPunct="1"/>
            <a:endParaRPr lang="zh-CN" altLang="en-US"/>
          </a:p>
        </p:txBody>
      </p:sp>
      <p:sp>
        <p:nvSpPr>
          <p:cNvPr id="4096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r" defTabSz="914400" rtl="0" eaLnBrk="1" fontAlgn="auto" latinLnBrk="0" hangingPunct="1">
              <a:lnSpc>
                <a:spcPct val="100000"/>
              </a:lnSpc>
              <a:spcBef>
                <a:spcPts val="0"/>
              </a:spcBef>
              <a:spcAft>
                <a:spcPts val="0"/>
              </a:spcAft>
              <a:buClrTx/>
              <a:buSzTx/>
              <a:buFontTx/>
              <a:buNone/>
              <a:defRPr/>
            </a:pPr>
            <a:fld id="{67C2383A-2F3D-481B-86BC-B9073B691BE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ChangeArrowheads="1" noTextEdit="1"/>
          </p:cNvSpPr>
          <p:nvPr>
            <p:ph type="sldImg" idx="4294967295"/>
          </p:nvPr>
        </p:nvSpPr>
        <p:spPr>
          <a:ln>
            <a:miter lim="800000"/>
          </a:ln>
        </p:spPr>
      </p:sp>
      <p:sp>
        <p:nvSpPr>
          <p:cNvPr id="40963" name="备注占位符 2"/>
          <p:cNvSpPr>
            <a:spLocks noGrp="1" noChangeArrowheads="1"/>
          </p:cNvSpPr>
          <p:nvPr>
            <p:ph type="body" idx="4294967295"/>
          </p:nvPr>
        </p:nvSpPr>
        <p:spPr/>
        <p:txBody>
          <a:bodyPr/>
          <a:lstStyle/>
          <a:p>
            <a:pPr eaLnBrk="1" hangingPunct="1"/>
            <a:endParaRPr lang="zh-CN" altLang="en-US"/>
          </a:p>
        </p:txBody>
      </p:sp>
      <p:sp>
        <p:nvSpPr>
          <p:cNvPr id="4096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7C2383A-2F3D-481B-86BC-B9073B691BE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ChangeArrowheads="1" noTextEdit="1"/>
          </p:cNvSpPr>
          <p:nvPr>
            <p:ph type="sldImg" idx="4294967295"/>
          </p:nvPr>
        </p:nvSpPr>
        <p:spPr>
          <a:ln>
            <a:miter lim="800000"/>
          </a:ln>
        </p:spPr>
      </p:sp>
      <p:sp>
        <p:nvSpPr>
          <p:cNvPr id="40963" name="备注占位符 2"/>
          <p:cNvSpPr>
            <a:spLocks noGrp="1" noChangeArrowheads="1"/>
          </p:cNvSpPr>
          <p:nvPr>
            <p:ph type="body" idx="4294967295"/>
          </p:nvPr>
        </p:nvSpPr>
        <p:spPr/>
        <p:txBody>
          <a:bodyPr/>
          <a:lstStyle/>
          <a:p>
            <a:pPr eaLnBrk="1" hangingPunct="1"/>
            <a:endParaRPr lang="zh-CN" altLang="en-US"/>
          </a:p>
        </p:txBody>
      </p:sp>
      <p:sp>
        <p:nvSpPr>
          <p:cNvPr id="4096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7C2383A-2F3D-481B-86BC-B9073B691BE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ChangeArrowheads="1" noTextEdit="1"/>
          </p:cNvSpPr>
          <p:nvPr>
            <p:ph type="sldImg" idx="4294967295"/>
          </p:nvPr>
        </p:nvSpPr>
        <p:spPr>
          <a:ln>
            <a:miter lim="800000"/>
          </a:ln>
        </p:spPr>
      </p:sp>
      <p:sp>
        <p:nvSpPr>
          <p:cNvPr id="40963" name="备注占位符 2"/>
          <p:cNvSpPr>
            <a:spLocks noGrp="1" noChangeArrowheads="1"/>
          </p:cNvSpPr>
          <p:nvPr>
            <p:ph type="body" idx="4294967295"/>
          </p:nvPr>
        </p:nvSpPr>
        <p:spPr/>
        <p:txBody>
          <a:bodyPr/>
          <a:lstStyle/>
          <a:p>
            <a:pPr eaLnBrk="1" hangingPunct="1"/>
            <a:endParaRPr lang="zh-CN" altLang="en-US"/>
          </a:p>
        </p:txBody>
      </p:sp>
      <p:sp>
        <p:nvSpPr>
          <p:cNvPr id="4096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7C2383A-2F3D-481B-86BC-B9073B691BE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08EAF04D-7994-4C28-997C-1C20C310E25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95CB00-3DB1-4DB5-8B40-D60B037BBE71}"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08EAF04D-7994-4C28-997C-1C20C310E25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95CB00-3DB1-4DB5-8B40-D60B037BBE71}"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08EAF04D-7994-4C28-997C-1C20C310E25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95CB00-3DB1-4DB5-8B40-D60B037BBE71}"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advTm="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和内容">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advTm="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标题和内容">
    <p:bg bwMode="auto">
      <p:bgPr>
        <a:gradFill rotWithShape="0">
          <a:gsLst>
            <a:gs pos="0">
              <a:srgbClr val="D7D9E1"/>
            </a:gs>
            <a:gs pos="25999">
              <a:srgbClr val="EBECF0"/>
            </a:gs>
            <a:gs pos="100000">
              <a:srgbClr val="FFFFFF"/>
            </a:gs>
          </a:gsLst>
          <a:lin ang="5400000" scaled="1"/>
        </a:gradFill>
        <a:effectLst/>
      </p:bgPr>
    </p:bg>
    <p:spTree>
      <p:nvGrpSpPr>
        <p:cNvPr id="1" name=""/>
        <p:cNvGrpSpPr/>
        <p:nvPr/>
      </p:nvGrpSpPr>
      <p:grpSpPr>
        <a:xfrm>
          <a:off x="0" y="0"/>
          <a:ext cx="0" cy="0"/>
          <a:chOff x="0" y="0"/>
          <a:chExt cx="0" cy="0"/>
        </a:xfrm>
      </p:grpSpPr>
      <p:sp>
        <p:nvSpPr>
          <p:cNvPr id="2" name="任意多边形 2"/>
          <p:cNvSpPr/>
          <p:nvPr/>
        </p:nvSpPr>
        <p:spPr>
          <a:xfrm flipH="1">
            <a:off x="425451" y="287867"/>
            <a:ext cx="345016" cy="412751"/>
          </a:xfrm>
          <a:custGeom>
            <a:avLst/>
            <a:gdLst>
              <a:gd name="connsiteX0" fmla="*/ 0 w 3171687"/>
              <a:gd name="connsiteY0" fmla="*/ 0 h 2069635"/>
              <a:gd name="connsiteX1" fmla="*/ 3171687 w 3171687"/>
              <a:gd name="connsiteY1" fmla="*/ 0 h 2069635"/>
              <a:gd name="connsiteX2" fmla="*/ 3171687 w 3171687"/>
              <a:gd name="connsiteY2" fmla="*/ 2069635 h 2069635"/>
              <a:gd name="connsiteX3" fmla="*/ 0 w 3171687"/>
              <a:gd name="connsiteY3" fmla="*/ 2069635 h 2069635"/>
              <a:gd name="connsiteX4" fmla="*/ 0 w 3171687"/>
              <a:gd name="connsiteY4" fmla="*/ 1810069 h 2069635"/>
              <a:gd name="connsiteX5" fmla="*/ 979903 w 3171687"/>
              <a:gd name="connsiteY5" fmla="*/ 1810069 h 2069635"/>
              <a:gd name="connsiteX6" fmla="*/ 979903 w 3171687"/>
              <a:gd name="connsiteY6" fmla="*/ 259565 h 2069635"/>
              <a:gd name="connsiteX7" fmla="*/ 0 w 3171687"/>
              <a:gd name="connsiteY7" fmla="*/ 259565 h 2069635"/>
              <a:gd name="connsiteX8" fmla="*/ 0 w 3171687"/>
              <a:gd name="connsiteY8" fmla="*/ 0 h 2069635"/>
              <a:gd name="connsiteX0-1" fmla="*/ 0 w 3171687"/>
              <a:gd name="connsiteY0-2" fmla="*/ 0 h 2069635"/>
              <a:gd name="connsiteX1-3" fmla="*/ 3171687 w 3171687"/>
              <a:gd name="connsiteY1-4" fmla="*/ 0 h 2069635"/>
              <a:gd name="connsiteX2-5" fmla="*/ 3171687 w 3171687"/>
              <a:gd name="connsiteY2-6" fmla="*/ 2069635 h 2069635"/>
              <a:gd name="connsiteX3-7" fmla="*/ 0 w 3171687"/>
              <a:gd name="connsiteY3-8" fmla="*/ 2069635 h 2069635"/>
              <a:gd name="connsiteX4-9" fmla="*/ 0 w 3171687"/>
              <a:gd name="connsiteY4-10" fmla="*/ 1810069 h 2069635"/>
              <a:gd name="connsiteX5-11" fmla="*/ 979903 w 3171687"/>
              <a:gd name="connsiteY5-12" fmla="*/ 1810069 h 2069635"/>
              <a:gd name="connsiteX6-13" fmla="*/ 979903 w 3171687"/>
              <a:gd name="connsiteY6-14" fmla="*/ 259565 h 2069635"/>
              <a:gd name="connsiteX7-15" fmla="*/ 0 w 3171687"/>
              <a:gd name="connsiteY7-16" fmla="*/ 259565 h 2069635"/>
              <a:gd name="connsiteX8-17" fmla="*/ 0 w 3171687"/>
              <a:gd name="connsiteY8-18" fmla="*/ 0 h 2069635"/>
              <a:gd name="connsiteX0-19" fmla="*/ 979903 w 3171687"/>
              <a:gd name="connsiteY0-20" fmla="*/ 1810069 h 2069635"/>
              <a:gd name="connsiteX1-21" fmla="*/ 979903 w 3171687"/>
              <a:gd name="connsiteY1-22" fmla="*/ 259565 h 2069635"/>
              <a:gd name="connsiteX2-23" fmla="*/ 0 w 3171687"/>
              <a:gd name="connsiteY2-24" fmla="*/ 259565 h 2069635"/>
              <a:gd name="connsiteX3-25" fmla="*/ 0 w 3171687"/>
              <a:gd name="connsiteY3-26" fmla="*/ 0 h 2069635"/>
              <a:gd name="connsiteX4-27" fmla="*/ 3171687 w 3171687"/>
              <a:gd name="connsiteY4-28" fmla="*/ 0 h 2069635"/>
              <a:gd name="connsiteX5-29" fmla="*/ 3171687 w 3171687"/>
              <a:gd name="connsiteY5-30" fmla="*/ 2069635 h 2069635"/>
              <a:gd name="connsiteX6-31" fmla="*/ 0 w 3171687"/>
              <a:gd name="connsiteY6-32" fmla="*/ 2069635 h 2069635"/>
              <a:gd name="connsiteX7-33" fmla="*/ 0 w 3171687"/>
              <a:gd name="connsiteY7-34" fmla="*/ 1810069 h 2069635"/>
              <a:gd name="connsiteX8-35" fmla="*/ 1071343 w 3171687"/>
              <a:gd name="connsiteY8-36" fmla="*/ 1901509 h 2069635"/>
              <a:gd name="connsiteX0-37" fmla="*/ 979903 w 3171687"/>
              <a:gd name="connsiteY0-38" fmla="*/ 1810069 h 2069635"/>
              <a:gd name="connsiteX1-39" fmla="*/ 979903 w 3171687"/>
              <a:gd name="connsiteY1-40" fmla="*/ 259565 h 2069635"/>
              <a:gd name="connsiteX2-41" fmla="*/ 0 w 3171687"/>
              <a:gd name="connsiteY2-42" fmla="*/ 259565 h 2069635"/>
              <a:gd name="connsiteX3-43" fmla="*/ 0 w 3171687"/>
              <a:gd name="connsiteY3-44" fmla="*/ 0 h 2069635"/>
              <a:gd name="connsiteX4-45" fmla="*/ 3171687 w 3171687"/>
              <a:gd name="connsiteY4-46" fmla="*/ 0 h 2069635"/>
              <a:gd name="connsiteX5-47" fmla="*/ 3171687 w 3171687"/>
              <a:gd name="connsiteY5-48" fmla="*/ 2069635 h 2069635"/>
              <a:gd name="connsiteX6-49" fmla="*/ 0 w 3171687"/>
              <a:gd name="connsiteY6-50" fmla="*/ 2069635 h 2069635"/>
              <a:gd name="connsiteX7-51" fmla="*/ 0 w 3171687"/>
              <a:gd name="connsiteY7-52" fmla="*/ 1810069 h 2069635"/>
              <a:gd name="connsiteX0-53" fmla="*/ 979903 w 3171687"/>
              <a:gd name="connsiteY0-54" fmla="*/ 259565 h 2069635"/>
              <a:gd name="connsiteX1-55" fmla="*/ 0 w 3171687"/>
              <a:gd name="connsiteY1-56" fmla="*/ 259565 h 2069635"/>
              <a:gd name="connsiteX2-57" fmla="*/ 0 w 3171687"/>
              <a:gd name="connsiteY2-58" fmla="*/ 0 h 2069635"/>
              <a:gd name="connsiteX3-59" fmla="*/ 3171687 w 3171687"/>
              <a:gd name="connsiteY3-60" fmla="*/ 0 h 2069635"/>
              <a:gd name="connsiteX4-61" fmla="*/ 3171687 w 3171687"/>
              <a:gd name="connsiteY4-62" fmla="*/ 2069635 h 2069635"/>
              <a:gd name="connsiteX5-63" fmla="*/ 0 w 3171687"/>
              <a:gd name="connsiteY5-64" fmla="*/ 2069635 h 2069635"/>
              <a:gd name="connsiteX6-65" fmla="*/ 0 w 3171687"/>
              <a:gd name="connsiteY6-66" fmla="*/ 1810069 h 2069635"/>
              <a:gd name="connsiteX0-67" fmla="*/ 0 w 3171687"/>
              <a:gd name="connsiteY0-68" fmla="*/ 259565 h 2069635"/>
              <a:gd name="connsiteX1-69" fmla="*/ 0 w 3171687"/>
              <a:gd name="connsiteY1-70" fmla="*/ 0 h 2069635"/>
              <a:gd name="connsiteX2-71" fmla="*/ 3171687 w 3171687"/>
              <a:gd name="connsiteY2-72" fmla="*/ 0 h 2069635"/>
              <a:gd name="connsiteX3-73" fmla="*/ 3171687 w 3171687"/>
              <a:gd name="connsiteY3-74" fmla="*/ 2069635 h 2069635"/>
              <a:gd name="connsiteX4-75" fmla="*/ 0 w 3171687"/>
              <a:gd name="connsiteY4-76" fmla="*/ 2069635 h 2069635"/>
              <a:gd name="connsiteX5-77" fmla="*/ 0 w 3171687"/>
              <a:gd name="connsiteY5-78" fmla="*/ 1810069 h 206963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171687" h="2069635">
                <a:moveTo>
                  <a:pt x="0" y="259565"/>
                </a:moveTo>
                <a:lnTo>
                  <a:pt x="0" y="0"/>
                </a:lnTo>
                <a:lnTo>
                  <a:pt x="3171687" y="0"/>
                </a:lnTo>
                <a:lnTo>
                  <a:pt x="3171687" y="2069635"/>
                </a:lnTo>
                <a:lnTo>
                  <a:pt x="0" y="2069635"/>
                </a:lnTo>
                <a:lnTo>
                  <a:pt x="0" y="1810069"/>
                </a:lnTo>
              </a:path>
            </a:pathLst>
          </a:custGeom>
          <a:noFill/>
          <a:ln w="317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52" tIns="45727" rIns="91452" bIns="45727" anchor="ctr"/>
          <a:lstStyle/>
          <a:p>
            <a:pPr algn="ctr">
              <a:buFontTx/>
              <a:buNone/>
              <a:defRPr/>
            </a:pPr>
            <a:endParaRPr lang="zh-CN" altLang="en-US" sz="2400" noProof="1"/>
          </a:p>
        </p:txBody>
      </p:sp>
      <p:sp>
        <p:nvSpPr>
          <p:cNvPr id="3" name="任意多边形 3"/>
          <p:cNvSpPr/>
          <p:nvPr/>
        </p:nvSpPr>
        <p:spPr>
          <a:xfrm flipH="1">
            <a:off x="577851" y="165101"/>
            <a:ext cx="345016" cy="328084"/>
          </a:xfrm>
          <a:custGeom>
            <a:avLst/>
            <a:gdLst>
              <a:gd name="connsiteX0" fmla="*/ 0 w 2253807"/>
              <a:gd name="connsiteY0" fmla="*/ 0 h 1262130"/>
              <a:gd name="connsiteX1" fmla="*/ 2253807 w 2253807"/>
              <a:gd name="connsiteY1" fmla="*/ 0 h 1262130"/>
              <a:gd name="connsiteX2" fmla="*/ 2253807 w 2253807"/>
              <a:gd name="connsiteY2" fmla="*/ 1262130 h 1262130"/>
              <a:gd name="connsiteX3" fmla="*/ 1013277 w 2253807"/>
              <a:gd name="connsiteY3" fmla="*/ 1262130 h 1262130"/>
              <a:gd name="connsiteX4" fmla="*/ 1013277 w 2253807"/>
              <a:gd name="connsiteY4" fmla="*/ 700070 h 1262130"/>
              <a:gd name="connsiteX5" fmla="*/ 0 w 2253807"/>
              <a:gd name="connsiteY5" fmla="*/ 700070 h 1262130"/>
              <a:gd name="connsiteX6" fmla="*/ 0 w 2253807"/>
              <a:gd name="connsiteY6" fmla="*/ 0 h 1262130"/>
              <a:gd name="connsiteX0-1" fmla="*/ 1013277 w 2253807"/>
              <a:gd name="connsiteY0-2" fmla="*/ 700070 h 1262130"/>
              <a:gd name="connsiteX1-3" fmla="*/ 0 w 2253807"/>
              <a:gd name="connsiteY1-4" fmla="*/ 700070 h 1262130"/>
              <a:gd name="connsiteX2-5" fmla="*/ 0 w 2253807"/>
              <a:gd name="connsiteY2-6" fmla="*/ 0 h 1262130"/>
              <a:gd name="connsiteX3-7" fmla="*/ 2253807 w 2253807"/>
              <a:gd name="connsiteY3-8" fmla="*/ 0 h 1262130"/>
              <a:gd name="connsiteX4-9" fmla="*/ 2253807 w 2253807"/>
              <a:gd name="connsiteY4-10" fmla="*/ 1262130 h 1262130"/>
              <a:gd name="connsiteX5-11" fmla="*/ 1013277 w 2253807"/>
              <a:gd name="connsiteY5-12" fmla="*/ 1262130 h 1262130"/>
              <a:gd name="connsiteX6-13" fmla="*/ 1104717 w 2253807"/>
              <a:gd name="connsiteY6-14" fmla="*/ 791510 h 1262130"/>
              <a:gd name="connsiteX0-15" fmla="*/ 1013277 w 2253807"/>
              <a:gd name="connsiteY0-16" fmla="*/ 700070 h 1262130"/>
              <a:gd name="connsiteX1-17" fmla="*/ 0 w 2253807"/>
              <a:gd name="connsiteY1-18" fmla="*/ 700070 h 1262130"/>
              <a:gd name="connsiteX2-19" fmla="*/ 0 w 2253807"/>
              <a:gd name="connsiteY2-20" fmla="*/ 0 h 1262130"/>
              <a:gd name="connsiteX3-21" fmla="*/ 2253807 w 2253807"/>
              <a:gd name="connsiteY3-22" fmla="*/ 0 h 1262130"/>
              <a:gd name="connsiteX4-23" fmla="*/ 2253807 w 2253807"/>
              <a:gd name="connsiteY4-24" fmla="*/ 1262130 h 1262130"/>
              <a:gd name="connsiteX5-25" fmla="*/ 1013277 w 2253807"/>
              <a:gd name="connsiteY5-26" fmla="*/ 1262130 h 1262130"/>
              <a:gd name="connsiteX0-27" fmla="*/ 0 w 2253807"/>
              <a:gd name="connsiteY0-28" fmla="*/ 700070 h 1262130"/>
              <a:gd name="connsiteX1-29" fmla="*/ 0 w 2253807"/>
              <a:gd name="connsiteY1-30" fmla="*/ 0 h 1262130"/>
              <a:gd name="connsiteX2-31" fmla="*/ 2253807 w 2253807"/>
              <a:gd name="connsiteY2-32" fmla="*/ 0 h 1262130"/>
              <a:gd name="connsiteX3-33" fmla="*/ 2253807 w 2253807"/>
              <a:gd name="connsiteY3-34" fmla="*/ 1262130 h 1262130"/>
              <a:gd name="connsiteX4-35" fmla="*/ 1013277 w 2253807"/>
              <a:gd name="connsiteY4-36" fmla="*/ 1262130 h 126213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253807" h="1262130">
                <a:moveTo>
                  <a:pt x="0" y="700070"/>
                </a:moveTo>
                <a:lnTo>
                  <a:pt x="0" y="0"/>
                </a:lnTo>
                <a:lnTo>
                  <a:pt x="2253807" y="0"/>
                </a:lnTo>
                <a:lnTo>
                  <a:pt x="2253807" y="1262130"/>
                </a:lnTo>
                <a:lnTo>
                  <a:pt x="1013277" y="1262130"/>
                </a:lnTo>
              </a:path>
            </a:pathLst>
          </a:custGeom>
          <a:noFill/>
          <a:ln w="317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52" tIns="45727" rIns="91452" bIns="45727" anchor="ctr"/>
          <a:lstStyle/>
          <a:p>
            <a:pPr algn="ctr">
              <a:buFontTx/>
              <a:buNone/>
              <a:defRPr/>
            </a:pPr>
            <a:endParaRPr lang="zh-CN" altLang="en-US" sz="2400" noProof="1"/>
          </a:p>
        </p:txBody>
      </p:sp>
    </p:spTree>
  </p:cSld>
  <p:clrMapOvr>
    <a:masterClrMapping/>
  </p:clrMapOvr>
  <p:transition advTm="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标题幻灯片">
    <p:spTree>
      <p:nvGrpSpPr>
        <p:cNvPr id="1" name=""/>
        <p:cNvGrpSpPr/>
        <p:nvPr/>
      </p:nvGrpSpPr>
      <p:grpSpPr>
        <a:xfrm>
          <a:off x="0" y="0"/>
          <a:ext cx="0" cy="0"/>
          <a:chOff x="0" y="0"/>
          <a:chExt cx="0" cy="0"/>
        </a:xfrm>
      </p:grpSpPr>
    </p:spTree>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bg bwMode="auto">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p:spPr>
        <p:txBody>
          <a:bodyPr/>
          <a:lstStyle/>
          <a:p>
            <a:r>
              <a:rPr lang="zh-CN" altLang="en-US" noProof="1"/>
              <a:t>单击此处编辑母版标题样式</a:t>
            </a:r>
            <a:endParaRPr lang="zh-CN" altLang="en-US" noProof="1"/>
          </a:p>
        </p:txBody>
      </p:sp>
      <p:sp>
        <p:nvSpPr>
          <p:cNvPr id="3" name="日期占位符 2"/>
          <p:cNvSpPr>
            <a:spLocks noGrp="1"/>
          </p:cNvSpPr>
          <p:nvPr>
            <p:ph type="dt" sz="half" idx="10"/>
          </p:nvPr>
        </p:nvSpPr>
        <p:spPr>
          <a:xfrm>
            <a:off x="609600" y="6356351"/>
            <a:ext cx="2844800" cy="366183"/>
          </a:xfrm>
          <a:prstGeom prst="rect">
            <a:avLst/>
          </a:prstGeom>
        </p:spPr>
        <p:txBody>
          <a:bodyPr vert="horz" lIns="91440" tIns="45720" rIns="91440" bIns="45720" rtlCol="0" anchor="ctr"/>
          <a:lstStyle>
            <a:lvl1pPr>
              <a:buFontTx/>
              <a:buNone/>
              <a:defRPr>
                <a:latin typeface="+mn-lt"/>
                <a:ea typeface="+mn-ea"/>
              </a:defRPr>
            </a:lvl1pPr>
          </a:lstStyle>
          <a:p>
            <a:pPr>
              <a:defRPr/>
            </a:pPr>
            <a:endParaRPr lang="zh-CN" altLang="en-US"/>
          </a:p>
        </p:txBody>
      </p:sp>
      <p:sp>
        <p:nvSpPr>
          <p:cNvPr id="4" name="页脚占位符 3"/>
          <p:cNvSpPr>
            <a:spLocks noGrp="1"/>
          </p:cNvSpPr>
          <p:nvPr>
            <p:ph type="ftr" sz="quarter" idx="11"/>
          </p:nvPr>
        </p:nvSpPr>
        <p:spPr>
          <a:xfrm>
            <a:off x="4165600" y="6356351"/>
            <a:ext cx="3860800" cy="366183"/>
          </a:xfrm>
          <a:prstGeom prst="rect">
            <a:avLst/>
          </a:prstGeom>
        </p:spPr>
        <p:txBody>
          <a:bodyPr vert="horz" lIns="91440" tIns="45720" rIns="91440" bIns="45720" rtlCol="0" anchor="ctr"/>
          <a:lstStyle>
            <a:lvl1pPr>
              <a:buFontTx/>
              <a:buNone/>
              <a:defRPr>
                <a:latin typeface="+mn-lt"/>
                <a:ea typeface="+mn-ea"/>
              </a:defRPr>
            </a:lvl1pPr>
          </a:lstStyle>
          <a:p>
            <a:pPr>
              <a:defRPr/>
            </a:pPr>
            <a:endParaRPr lang="zh-CN" altLang="en-US"/>
          </a:p>
        </p:txBody>
      </p:sp>
      <p:sp>
        <p:nvSpPr>
          <p:cNvPr id="5" name="灯片编号占位符 4"/>
          <p:cNvSpPr>
            <a:spLocks noGrp="1"/>
          </p:cNvSpPr>
          <p:nvPr>
            <p:ph type="sldNum" sz="quarter" idx="12"/>
          </p:nvPr>
        </p:nvSpPr>
        <p:spPr>
          <a:xfrm>
            <a:off x="8737600" y="6356351"/>
            <a:ext cx="2844800" cy="366183"/>
          </a:xfrm>
          <a:prstGeom prst="rect">
            <a:avLst/>
          </a:prstGeom>
        </p:spPr>
        <p:txBody>
          <a:bodyPr vert="horz" wrap="square" lIns="91440" tIns="45720" rIns="91440" bIns="45720" numCol="1" anchor="ctr" anchorCtr="0" compatLnSpc="1"/>
          <a:lstStyle>
            <a:lvl1pPr>
              <a:defRPr/>
            </a:lvl1pPr>
          </a:lstStyle>
          <a:p>
            <a:fld id="{547FE008-99C3-4E73-9434-C350AD9CF841}" type="slidenum">
              <a:rPr lang="zh-CN" altLang="en-US"/>
            </a:fld>
            <a:endParaRPr lang="zh-CN" altLang="en-US"/>
          </a:p>
        </p:txBody>
      </p:sp>
    </p:spTree>
  </p:cSld>
  <p:clrMapOvr>
    <a:masterClrMapping/>
  </p:clrMapOvr>
  <p:transition advTm="0"/>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246285"/>
            <a:ext cx="2844800" cy="476249"/>
          </a:xfrm>
        </p:spPr>
        <p:txBody>
          <a:bodyPr/>
          <a:lstStyle>
            <a:lvl1pPr>
              <a:buFontTx/>
              <a:buNone/>
              <a:defRPr noProof="1">
                <a:latin typeface="Calibri" panose="020F0502020204030204" pitchFamily="34" charset="0"/>
              </a:defRPr>
            </a:lvl1pPr>
          </a:lstStyle>
          <a:p>
            <a:pPr>
              <a:defRPr/>
            </a:pPr>
            <a:endParaRPr lang="zh-CN" altLang="en-US"/>
          </a:p>
        </p:txBody>
      </p:sp>
      <p:sp>
        <p:nvSpPr>
          <p:cNvPr id="3" name="页脚占位符 2"/>
          <p:cNvSpPr>
            <a:spLocks noGrp="1"/>
          </p:cNvSpPr>
          <p:nvPr>
            <p:ph type="ftr" sz="quarter" idx="11"/>
          </p:nvPr>
        </p:nvSpPr>
        <p:spPr>
          <a:xfrm>
            <a:off x="4165600" y="6246285"/>
            <a:ext cx="3860800" cy="476249"/>
          </a:xfrm>
        </p:spPr>
        <p:txBody>
          <a:bodyPr/>
          <a:lstStyle>
            <a:lvl1pPr>
              <a:buFontTx/>
              <a:buNone/>
              <a:defRPr noProof="1">
                <a:latin typeface="Calibri" panose="020F0502020204030204" pitchFamily="34" charset="0"/>
              </a:defRPr>
            </a:lvl1pPr>
          </a:lstStyle>
          <a:p>
            <a:pPr>
              <a:defRPr/>
            </a:pPr>
            <a:endParaRPr lang="zh-CN"/>
          </a:p>
        </p:txBody>
      </p:sp>
      <p:sp>
        <p:nvSpPr>
          <p:cNvPr id="4" name="灯片编号占位符 3"/>
          <p:cNvSpPr>
            <a:spLocks noGrp="1"/>
          </p:cNvSpPr>
          <p:nvPr>
            <p:ph type="sldNum" sz="quarter" idx="12"/>
          </p:nvPr>
        </p:nvSpPr>
        <p:spPr>
          <a:xfrm>
            <a:off x="8737600" y="6246285"/>
            <a:ext cx="2844800" cy="476249"/>
          </a:xfrm>
        </p:spPr>
        <p:txBody>
          <a:bodyPr vert="horz" wrap="square" lIns="91440" tIns="45720" rIns="91440" bIns="45720" numCol="1" anchor="t" anchorCtr="0" compatLnSpc="1"/>
          <a:lstStyle>
            <a:lvl1pPr>
              <a:defRPr>
                <a:latin typeface="Arial" panose="020B0604020202020204" pitchFamily="34" charset="0"/>
              </a:defRPr>
            </a:lvl1pPr>
          </a:lstStyle>
          <a:p>
            <a:fld id="{EA07E298-97FC-49D8-91E0-5F16AFC4BE73}" type="slidenum">
              <a:rPr lang="zh-CN" altLang="en-US"/>
            </a:fld>
            <a:endParaRPr lang="zh-CN" altLang="en-US"/>
          </a:p>
        </p:txBody>
      </p:sp>
    </p:spTree>
  </p:cSld>
  <p:clrMapOvr>
    <a:masterClrMapping/>
  </p:clrMapOvr>
  <p:transition advTm="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noProof="1"/>
              <a:t>单击此处编辑母版标题样式</a:t>
            </a:r>
            <a:endParaRPr lang="zh-CN" altLang="en-US" noProof="1"/>
          </a:p>
        </p:txBody>
      </p:sp>
      <p:sp>
        <p:nvSpPr>
          <p:cNvPr id="3" name="内容占位符 2"/>
          <p:cNvSpPr>
            <a:spLocks noGrp="1"/>
          </p:cNvSpPr>
          <p:nvPr>
            <p:ph idx="1"/>
          </p:nvPr>
        </p:nvSpPr>
        <p:spPr>
          <a:xfrm>
            <a:off x="609600" y="1600201"/>
            <a:ext cx="10972800" cy="4525963"/>
          </a:xfrm>
          <a:prstGeom prst="rect">
            <a:avLst/>
          </a:prstGeo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a:xfrm>
            <a:off x="609600" y="6356351"/>
            <a:ext cx="2844800" cy="366183"/>
          </a:xfrm>
          <a:prstGeom prst="rect">
            <a:avLst/>
          </a:prstGeom>
        </p:spPr>
        <p:txBody>
          <a:bodyPr/>
          <a:lstStyle>
            <a:lvl1pPr fontAlgn="auto">
              <a:spcBef>
                <a:spcPts val="0"/>
              </a:spcBef>
              <a:spcAft>
                <a:spcPts val="0"/>
              </a:spcAft>
              <a:buFontTx/>
              <a:buNone/>
              <a:defRPr sz="1600">
                <a:solidFill>
                  <a:schemeClr val="tx1">
                    <a:tint val="75000"/>
                  </a:schemeClr>
                </a:solidFill>
                <a:latin typeface="+mn-lt"/>
                <a:ea typeface="+mn-ea"/>
              </a:defRPr>
            </a:lvl1pPr>
          </a:lstStyle>
          <a:p>
            <a:pPr>
              <a:defRPr/>
            </a:pPr>
            <a:endParaRPr lang="zh-CN" altLang="en-US"/>
          </a:p>
        </p:txBody>
      </p:sp>
      <p:sp>
        <p:nvSpPr>
          <p:cNvPr id="5" name="页脚占位符 4"/>
          <p:cNvSpPr>
            <a:spLocks noGrp="1"/>
          </p:cNvSpPr>
          <p:nvPr>
            <p:ph type="ftr" sz="quarter" idx="11"/>
          </p:nvPr>
        </p:nvSpPr>
        <p:spPr>
          <a:xfrm>
            <a:off x="4165600" y="6356351"/>
            <a:ext cx="3860800" cy="366183"/>
          </a:xfrm>
          <a:prstGeom prst="rect">
            <a:avLst/>
          </a:prstGeom>
        </p:spPr>
        <p:txBody>
          <a:bodyPr/>
          <a:lstStyle>
            <a:lvl1pPr algn="ctr" fontAlgn="auto">
              <a:spcBef>
                <a:spcPts val="0"/>
              </a:spcBef>
              <a:spcAft>
                <a:spcPts val="0"/>
              </a:spcAft>
              <a:buFontTx/>
              <a:buNone/>
              <a:defRPr sz="16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8737600" y="6356351"/>
            <a:ext cx="2844800" cy="366183"/>
          </a:xfrm>
          <a:prstGeom prst="rect">
            <a:avLst/>
          </a:prstGeom>
        </p:spPr>
        <p:txBody>
          <a:bodyPr vert="horz" wrap="square" lIns="91440" tIns="45720" rIns="91440" bIns="45720" numCol="1" anchor="t" anchorCtr="0" compatLnSpc="1"/>
          <a:lstStyle>
            <a:lvl1pPr algn="r">
              <a:defRPr sz="1600">
                <a:solidFill>
                  <a:srgbClr val="898989"/>
                </a:solidFill>
              </a:defRPr>
            </a:lvl1pPr>
          </a:lstStyle>
          <a:p>
            <a:fld id="{D0C760C6-6D24-498F-8DD1-D7FB63C06C81}" type="slidenum">
              <a:rPr lang="zh-CN" altLang="en-US"/>
            </a:fld>
            <a:endParaRPr lang="zh-CN" altLang="en-US"/>
          </a:p>
        </p:txBody>
      </p:sp>
    </p:spTree>
  </p:cSld>
  <p:clrMapOvr>
    <a:masterClrMapping/>
  </p:clrMapOvr>
  <p:transition advTm="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08EAF04D-7994-4C28-997C-1C20C310E25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95CB00-3DB1-4DB5-8B40-D60B037BBE71}"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08EAF04D-7994-4C28-997C-1C20C310E25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95CB00-3DB1-4DB5-8B40-D60B037BBE71}"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08EAF04D-7994-4C28-997C-1C20C310E25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495CB00-3DB1-4DB5-8B40-D60B037BBE71}"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08EAF04D-7994-4C28-997C-1C20C310E254}"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495CB00-3DB1-4DB5-8B40-D60B037BBE71}"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08EAF04D-7994-4C28-997C-1C20C310E254}"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495CB00-3DB1-4DB5-8B40-D60B037BBE71}"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8EAF04D-7994-4C28-997C-1C20C310E254}"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495CB00-3DB1-4DB5-8B40-D60B037BBE71}"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8EAF04D-7994-4C28-997C-1C20C310E25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495CB00-3DB1-4DB5-8B40-D60B037BBE71}"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8EAF04D-7994-4C28-997C-1C20C310E25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495CB00-3DB1-4DB5-8B40-D60B037BBE71}"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7" Type="http://schemas.openxmlformats.org/officeDocument/2006/relationships/image" Target="../media/image2.jpeg"/><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EAF04D-7994-4C28-997C-1C20C310E254}"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95CB00-3DB1-4DB5-8B40-D60B037BBE71}"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4"/>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234" y="-12699"/>
            <a:ext cx="12183533" cy="6855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Lst>
  <p:transition advTm="0"/>
  <p:txStyles>
    <p:titleStyle>
      <a:lvl1pPr algn="ctr" rtl="0" eaLnBrk="0" fontAlgn="base" hangingPunct="0">
        <a:spcBef>
          <a:spcPct val="0"/>
        </a:spcBef>
        <a:spcAft>
          <a:spcPct val="0"/>
        </a:spcAft>
        <a:defRPr sz="5865" kern="1200">
          <a:solidFill>
            <a:schemeClr val="tx1"/>
          </a:solidFill>
          <a:latin typeface="+mj-lt"/>
          <a:ea typeface="微软雅黑" panose="020B0503020204020204" pitchFamily="34" charset="-122"/>
          <a:cs typeface="+mj-cs"/>
        </a:defRPr>
      </a:lvl1pPr>
      <a:lvl2pPr algn="ctr" rtl="0" eaLnBrk="0" fontAlgn="base" hangingPunct="0">
        <a:spcBef>
          <a:spcPct val="0"/>
        </a:spcBef>
        <a:spcAft>
          <a:spcPct val="0"/>
        </a:spcAft>
        <a:defRPr sz="5865">
          <a:solidFill>
            <a:schemeClr val="tx1"/>
          </a:solidFill>
          <a:latin typeface="Calibri" panose="020F0502020204030204" pitchFamily="34" charset="0"/>
          <a:ea typeface="微软雅黑" panose="020B0503020204020204" pitchFamily="34" charset="-122"/>
        </a:defRPr>
      </a:lvl2pPr>
      <a:lvl3pPr algn="ctr" rtl="0" eaLnBrk="0" fontAlgn="base" hangingPunct="0">
        <a:spcBef>
          <a:spcPct val="0"/>
        </a:spcBef>
        <a:spcAft>
          <a:spcPct val="0"/>
        </a:spcAft>
        <a:defRPr sz="5865">
          <a:solidFill>
            <a:schemeClr val="tx1"/>
          </a:solidFill>
          <a:latin typeface="Calibri" panose="020F0502020204030204" pitchFamily="34" charset="0"/>
          <a:ea typeface="微软雅黑" panose="020B0503020204020204" pitchFamily="34" charset="-122"/>
        </a:defRPr>
      </a:lvl3pPr>
      <a:lvl4pPr algn="ctr" rtl="0" eaLnBrk="0" fontAlgn="base" hangingPunct="0">
        <a:spcBef>
          <a:spcPct val="0"/>
        </a:spcBef>
        <a:spcAft>
          <a:spcPct val="0"/>
        </a:spcAft>
        <a:defRPr sz="5865">
          <a:solidFill>
            <a:schemeClr val="tx1"/>
          </a:solidFill>
          <a:latin typeface="Calibri" panose="020F0502020204030204" pitchFamily="34" charset="0"/>
          <a:ea typeface="微软雅黑" panose="020B0503020204020204" pitchFamily="34" charset="-122"/>
        </a:defRPr>
      </a:lvl4pPr>
      <a:lvl5pPr algn="ctr" rtl="0" eaLnBrk="0" fontAlgn="base" hangingPunct="0">
        <a:spcBef>
          <a:spcPct val="0"/>
        </a:spcBef>
        <a:spcAft>
          <a:spcPct val="0"/>
        </a:spcAft>
        <a:defRPr sz="5865">
          <a:solidFill>
            <a:schemeClr val="tx1"/>
          </a:solidFill>
          <a:latin typeface="Calibri" panose="020F0502020204030204" pitchFamily="34" charset="0"/>
          <a:ea typeface="微软雅黑" panose="020B0503020204020204" pitchFamily="34" charset="-122"/>
        </a:defRPr>
      </a:lvl5pPr>
      <a:lvl6pPr marL="609600" algn="ctr" rtl="0" fontAlgn="base">
        <a:spcBef>
          <a:spcPct val="0"/>
        </a:spcBef>
        <a:spcAft>
          <a:spcPct val="0"/>
        </a:spcAft>
        <a:defRPr sz="5865">
          <a:solidFill>
            <a:schemeClr val="tx1"/>
          </a:solidFill>
          <a:latin typeface="Calibri" panose="020F0502020204030204" pitchFamily="34" charset="0"/>
          <a:ea typeface="宋体" panose="02010600030101010101" pitchFamily="2" charset="-122"/>
        </a:defRPr>
      </a:lvl6pPr>
      <a:lvl7pPr marL="1219200" algn="ctr" rtl="0" fontAlgn="base">
        <a:spcBef>
          <a:spcPct val="0"/>
        </a:spcBef>
        <a:spcAft>
          <a:spcPct val="0"/>
        </a:spcAft>
        <a:defRPr sz="5865">
          <a:solidFill>
            <a:schemeClr val="tx1"/>
          </a:solidFill>
          <a:latin typeface="Calibri" panose="020F0502020204030204" pitchFamily="34" charset="0"/>
          <a:ea typeface="宋体" panose="02010600030101010101" pitchFamily="2" charset="-122"/>
        </a:defRPr>
      </a:lvl7pPr>
      <a:lvl8pPr marL="1828800" algn="ctr" rtl="0" fontAlgn="base">
        <a:spcBef>
          <a:spcPct val="0"/>
        </a:spcBef>
        <a:spcAft>
          <a:spcPct val="0"/>
        </a:spcAft>
        <a:defRPr sz="5865">
          <a:solidFill>
            <a:schemeClr val="tx1"/>
          </a:solidFill>
          <a:latin typeface="Calibri" panose="020F0502020204030204" pitchFamily="34" charset="0"/>
          <a:ea typeface="宋体" panose="02010600030101010101" pitchFamily="2" charset="-122"/>
        </a:defRPr>
      </a:lvl8pPr>
      <a:lvl9pPr marL="2438400" algn="ctr" rtl="0" fontAlgn="base">
        <a:spcBef>
          <a:spcPct val="0"/>
        </a:spcBef>
        <a:spcAft>
          <a:spcPct val="0"/>
        </a:spcAft>
        <a:defRPr sz="5865">
          <a:solidFill>
            <a:schemeClr val="tx1"/>
          </a:solidFill>
          <a:latin typeface="Calibri" panose="020F0502020204030204" pitchFamily="34" charset="0"/>
          <a:ea typeface="宋体" panose="02010600030101010101" pitchFamily="2" charset="-122"/>
        </a:defRPr>
      </a:lvl9pPr>
    </p:titleStyle>
    <p:bodyStyle>
      <a:lvl1pPr marL="457200" indent="-457200" algn="l" rtl="0" eaLnBrk="0" fontAlgn="base" hangingPunct="0">
        <a:spcBef>
          <a:spcPct val="20000"/>
        </a:spcBef>
        <a:spcAft>
          <a:spcPct val="0"/>
        </a:spcAft>
        <a:buFont typeface="Arial" panose="020B0604020202020204" pitchFamily="34" charset="0"/>
        <a:buChar char="•"/>
        <a:defRPr sz="4265" kern="1200">
          <a:solidFill>
            <a:schemeClr val="tx1"/>
          </a:solidFill>
          <a:latin typeface="+mn-lt"/>
          <a:ea typeface="微软雅黑" panose="020B0503020204020204" pitchFamily="34" charset="-122"/>
          <a:cs typeface="+mn-cs"/>
        </a:defRPr>
      </a:lvl1pPr>
      <a:lvl2pPr marL="990600" indent="-381000" algn="l" rtl="0" eaLnBrk="0" fontAlgn="base" hangingPunct="0">
        <a:spcBef>
          <a:spcPct val="20000"/>
        </a:spcBef>
        <a:spcAft>
          <a:spcPct val="0"/>
        </a:spcAft>
        <a:buFont typeface="Arial" panose="020B0604020202020204" pitchFamily="34" charset="0"/>
        <a:buChar char="–"/>
        <a:defRPr sz="3735" kern="1200">
          <a:solidFill>
            <a:schemeClr val="tx1"/>
          </a:solidFill>
          <a:latin typeface="+mn-lt"/>
          <a:ea typeface="微软雅黑" panose="020B0503020204020204" pitchFamily="34" charset="-122"/>
          <a:cs typeface="+mn-cs"/>
        </a:defRPr>
      </a:lvl2pPr>
      <a:lvl3pPr marL="1524000" indent="-3048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3pPr>
      <a:lvl4pPr marL="2133600" indent="-304800" algn="l" rtl="0" eaLnBrk="0" fontAlgn="base" hangingPunct="0">
        <a:spcBef>
          <a:spcPct val="20000"/>
        </a:spcBef>
        <a:spcAft>
          <a:spcPct val="0"/>
        </a:spcAft>
        <a:buFont typeface="Arial" panose="020B0604020202020204" pitchFamily="34" charset="0"/>
        <a:buChar char="–"/>
        <a:defRPr sz="2665" kern="1200">
          <a:solidFill>
            <a:schemeClr val="tx1"/>
          </a:solidFill>
          <a:latin typeface="+mn-lt"/>
          <a:ea typeface="微软雅黑" panose="020B0503020204020204" pitchFamily="34" charset="-122"/>
          <a:cs typeface="+mn-cs"/>
        </a:defRPr>
      </a:lvl4pPr>
      <a:lvl5pPr marL="2743200" indent="-304800" algn="l" rtl="0" eaLnBrk="0" fontAlgn="base" hangingPunct="0">
        <a:spcBef>
          <a:spcPct val="20000"/>
        </a:spcBef>
        <a:spcAft>
          <a:spcPct val="0"/>
        </a:spcAft>
        <a:buFont typeface="Arial" panose="020B0604020202020204" pitchFamily="34" charset="0"/>
        <a:buChar char="»"/>
        <a:defRPr sz="2665" kern="1200">
          <a:solidFill>
            <a:schemeClr val="tx1"/>
          </a:solidFill>
          <a:latin typeface="+mn-lt"/>
          <a:ea typeface="微软雅黑" panose="020B0503020204020204" pitchFamily="34" charset="-122"/>
          <a:cs typeface="+mn-cs"/>
        </a:defRPr>
      </a:lvl5pPr>
      <a:lvl6pPr marL="33528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1.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7.xml"/><Relationship Id="rId2" Type="http://schemas.openxmlformats.org/officeDocument/2006/relationships/image" Target="../media/image10.png"/><Relationship Id="rId1"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8.xml"/><Relationship Id="rId1"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8.xml"/><Relationship Id="rId1" Type="http://schemas.openxmlformats.org/officeDocument/2006/relationships/image" Target="../media/image3.jpe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17.xml"/><Relationship Id="rId3" Type="http://schemas.openxmlformats.org/officeDocument/2006/relationships/tags" Target="../tags/tag4.xml"/><Relationship Id="rId2" Type="http://schemas.openxmlformats.org/officeDocument/2006/relationships/image" Target="../media/image12.png"/><Relationship Id="rId1" Type="http://schemas.openxmlformats.org/officeDocument/2006/relationships/image" Target="../media/image11.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7.xml"/><Relationship Id="rId2" Type="http://schemas.openxmlformats.org/officeDocument/2006/relationships/image" Target="../media/image8.png"/><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8"/>
          <p:cNvGrpSpPr/>
          <p:nvPr/>
        </p:nvGrpSpPr>
        <p:grpSpPr>
          <a:xfrm>
            <a:off x="264213" y="2759645"/>
            <a:ext cx="1127265" cy="1127119"/>
            <a:chOff x="304800" y="673100"/>
            <a:chExt cx="4000500" cy="4000500"/>
          </a:xfrm>
          <a:effectLst>
            <a:outerShdw blurRad="444500" dist="254000" dir="8100000" algn="tr" rotWithShape="0">
              <a:prstClr val="black">
                <a:alpha val="50000"/>
              </a:prstClr>
            </a:outerShdw>
          </a:effectLst>
        </p:grpSpPr>
        <p:sp>
          <p:nvSpPr>
            <p:cNvPr id="21" name="同心圆 2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sz="2400" noProof="1">
                <a:solidFill>
                  <a:schemeClr val="tx1"/>
                </a:solidFill>
                <a:ea typeface="微软雅黑" panose="020B0503020204020204" pitchFamily="34" charset="-122"/>
              </a:endParaRPr>
            </a:p>
          </p:txBody>
        </p:sp>
        <p:sp>
          <p:nvSpPr>
            <p:cNvPr id="22" name="椭圆 2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sz="2400" noProof="1">
                <a:ea typeface="微软雅黑" panose="020B0503020204020204" pitchFamily="34" charset="-122"/>
              </a:endParaRPr>
            </a:p>
          </p:txBody>
        </p:sp>
      </p:grpSp>
      <p:grpSp>
        <p:nvGrpSpPr>
          <p:cNvPr id="3" name="组合 27"/>
          <p:cNvGrpSpPr/>
          <p:nvPr/>
        </p:nvGrpSpPr>
        <p:grpSpPr>
          <a:xfrm>
            <a:off x="1421336" y="2759645"/>
            <a:ext cx="1127265" cy="1127119"/>
            <a:chOff x="304800" y="673100"/>
            <a:chExt cx="4000500" cy="4000500"/>
          </a:xfrm>
          <a:effectLst>
            <a:outerShdw blurRad="444500" dist="254000" dir="810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sz="2400" noProof="1">
                <a:solidFill>
                  <a:schemeClr val="tx1"/>
                </a:solidFill>
                <a:ea typeface="微软雅黑" panose="020B0503020204020204" pitchFamily="34" charset="-122"/>
              </a:endParaRPr>
            </a:p>
          </p:txBody>
        </p:sp>
        <p:sp>
          <p:nvSpPr>
            <p:cNvPr id="30" name="椭圆 2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sz="2400" noProof="1">
                <a:ea typeface="微软雅黑" panose="020B0503020204020204" pitchFamily="34" charset="-122"/>
              </a:endParaRPr>
            </a:p>
          </p:txBody>
        </p:sp>
      </p:grpSp>
      <p:grpSp>
        <p:nvGrpSpPr>
          <p:cNvPr id="4" name="组合 30"/>
          <p:cNvGrpSpPr/>
          <p:nvPr/>
        </p:nvGrpSpPr>
        <p:grpSpPr>
          <a:xfrm>
            <a:off x="2578458" y="2759645"/>
            <a:ext cx="1127265" cy="1127119"/>
            <a:chOff x="304800" y="673100"/>
            <a:chExt cx="4000500" cy="4000500"/>
          </a:xfrm>
          <a:effectLst>
            <a:outerShdw blurRad="444500" dist="254000" dir="8100000" algn="tr" rotWithShape="0">
              <a:prstClr val="black">
                <a:alpha val="50000"/>
              </a:prstClr>
            </a:outerShdw>
          </a:effectLst>
        </p:grpSpPr>
        <p:sp>
          <p:nvSpPr>
            <p:cNvPr id="32" name="同心圆 3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sz="2400" noProof="1">
                <a:solidFill>
                  <a:schemeClr val="tx1"/>
                </a:solidFill>
                <a:ea typeface="微软雅黑" panose="020B0503020204020204" pitchFamily="34" charset="-122"/>
              </a:endParaRPr>
            </a:p>
          </p:txBody>
        </p:sp>
        <p:sp>
          <p:nvSpPr>
            <p:cNvPr id="33" name="椭圆 3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sz="2400" noProof="1">
                <a:ea typeface="微软雅黑" panose="020B0503020204020204" pitchFamily="34" charset="-122"/>
              </a:endParaRPr>
            </a:p>
          </p:txBody>
        </p:sp>
      </p:grpSp>
      <p:grpSp>
        <p:nvGrpSpPr>
          <p:cNvPr id="5" name="组合 33"/>
          <p:cNvGrpSpPr/>
          <p:nvPr/>
        </p:nvGrpSpPr>
        <p:grpSpPr>
          <a:xfrm>
            <a:off x="3735578" y="2759645"/>
            <a:ext cx="1127265" cy="1127119"/>
            <a:chOff x="304800" y="673100"/>
            <a:chExt cx="4000500" cy="4000500"/>
          </a:xfrm>
          <a:effectLst>
            <a:outerShdw blurRad="444500" dist="254000" dir="8100000" algn="tr" rotWithShape="0">
              <a:prstClr val="black">
                <a:alpha val="50000"/>
              </a:prstClr>
            </a:outerShdw>
          </a:effectLst>
        </p:grpSpPr>
        <p:sp>
          <p:nvSpPr>
            <p:cNvPr id="35" name="同心圆 3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sz="2400" noProof="1">
                <a:solidFill>
                  <a:schemeClr val="tx1"/>
                </a:solidFill>
                <a:ea typeface="微软雅黑" panose="020B0503020204020204" pitchFamily="34" charset="-122"/>
              </a:endParaRPr>
            </a:p>
          </p:txBody>
        </p:sp>
        <p:sp>
          <p:nvSpPr>
            <p:cNvPr id="36" name="椭圆 3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sz="2400" noProof="1">
                <a:ea typeface="微软雅黑" panose="020B0503020204020204" pitchFamily="34" charset="-122"/>
              </a:endParaRPr>
            </a:p>
          </p:txBody>
        </p:sp>
      </p:grpSp>
      <p:grpSp>
        <p:nvGrpSpPr>
          <p:cNvPr id="7" name="组合 36"/>
          <p:cNvGrpSpPr/>
          <p:nvPr/>
        </p:nvGrpSpPr>
        <p:grpSpPr>
          <a:xfrm>
            <a:off x="4471699" y="4093145"/>
            <a:ext cx="1127265" cy="1127119"/>
            <a:chOff x="304800" y="673100"/>
            <a:chExt cx="4000500" cy="4000500"/>
          </a:xfrm>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sz="2400" noProof="1">
                <a:solidFill>
                  <a:schemeClr val="tx1"/>
                </a:solidFill>
                <a:ea typeface="微软雅黑" panose="020B0503020204020204" pitchFamily="34" charset="-122"/>
              </a:endParaRPr>
            </a:p>
          </p:txBody>
        </p:sp>
        <p:sp>
          <p:nvSpPr>
            <p:cNvPr id="40" name="椭圆 3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sz="2400" noProof="1">
                <a:ea typeface="微软雅黑" panose="020B0503020204020204" pitchFamily="34" charset="-122"/>
              </a:endParaRPr>
            </a:p>
          </p:txBody>
        </p:sp>
      </p:grpSp>
      <p:grpSp>
        <p:nvGrpSpPr>
          <p:cNvPr id="8" name="组合 40"/>
          <p:cNvGrpSpPr/>
          <p:nvPr/>
        </p:nvGrpSpPr>
        <p:grpSpPr>
          <a:xfrm>
            <a:off x="5628821" y="4093145"/>
            <a:ext cx="1127265" cy="1127119"/>
            <a:chOff x="304800" y="673100"/>
            <a:chExt cx="4000500" cy="4000500"/>
          </a:xfrm>
          <a:effectLst>
            <a:outerShdw blurRad="444500" dist="254000" dir="8100000" algn="tr" rotWithShape="0">
              <a:prstClr val="black">
                <a:alpha val="50000"/>
              </a:prstClr>
            </a:outerShdw>
          </a:effectLst>
        </p:grpSpPr>
        <p:sp>
          <p:nvSpPr>
            <p:cNvPr id="42" name="同心圆 4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sz="2400" noProof="1">
                <a:solidFill>
                  <a:schemeClr val="tx1"/>
                </a:solidFill>
                <a:ea typeface="微软雅黑" panose="020B0503020204020204" pitchFamily="34" charset="-122"/>
              </a:endParaRPr>
            </a:p>
          </p:txBody>
        </p:sp>
        <p:sp>
          <p:nvSpPr>
            <p:cNvPr id="43" name="椭圆 4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sz="2400" noProof="1">
                <a:ea typeface="微软雅黑" panose="020B0503020204020204" pitchFamily="34" charset="-122"/>
              </a:endParaRPr>
            </a:p>
          </p:txBody>
        </p:sp>
      </p:grpSp>
      <p:sp>
        <p:nvSpPr>
          <p:cNvPr id="98" name="矩形 97"/>
          <p:cNvSpPr/>
          <p:nvPr/>
        </p:nvSpPr>
        <p:spPr>
          <a:xfrm>
            <a:off x="372533" y="2870201"/>
            <a:ext cx="922867" cy="913007"/>
          </a:xfrm>
          <a:prstGeom prst="rect">
            <a:avLst/>
          </a:prstGeom>
        </p:spPr>
        <p:txBody>
          <a:bodyPr>
            <a:spAutoFit/>
          </a:bodyPr>
          <a:lstStyle/>
          <a:p>
            <a:pPr>
              <a:defRPr/>
            </a:pPr>
            <a:r>
              <a:rPr lang="zh-CN" altLang="en-US" sz="5335" b="1" spc="400" noProof="1">
                <a:solidFill>
                  <a:srgbClr val="00458A"/>
                </a:solidFill>
                <a:latin typeface="微软雅黑" panose="020B0503020204020204" pitchFamily="34" charset="-122"/>
                <a:ea typeface="微软雅黑" panose="020B0503020204020204" pitchFamily="34" charset="-122"/>
                <a:sym typeface="微软雅黑" panose="020B0503020204020204" pitchFamily="34" charset="-122"/>
              </a:rPr>
              <a:t>法</a:t>
            </a:r>
            <a:endParaRPr lang="zh-CN" altLang="en-US" sz="5335" b="1" spc="400" noProof="1">
              <a:solidFill>
                <a:srgbClr val="00458A"/>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4" name="矩形 43"/>
          <p:cNvSpPr/>
          <p:nvPr/>
        </p:nvSpPr>
        <p:spPr>
          <a:xfrm>
            <a:off x="1506010" y="2870201"/>
            <a:ext cx="994833" cy="913007"/>
          </a:xfrm>
          <a:prstGeom prst="rect">
            <a:avLst/>
          </a:prstGeom>
        </p:spPr>
        <p:txBody>
          <a:bodyPr>
            <a:spAutoFit/>
          </a:bodyPr>
          <a:lstStyle/>
          <a:p>
            <a:pPr>
              <a:defRPr/>
            </a:pPr>
            <a:r>
              <a:rPr lang="zh-CN" altLang="en-US" sz="5335" b="1" spc="400" noProof="1">
                <a:solidFill>
                  <a:srgbClr val="00458A"/>
                </a:solidFill>
                <a:latin typeface="微软雅黑" panose="020B0503020204020204" pitchFamily="34" charset="-122"/>
                <a:ea typeface="微软雅黑" panose="020B0503020204020204" pitchFamily="34" charset="-122"/>
                <a:sym typeface="微软雅黑" panose="020B0503020204020204" pitchFamily="34" charset="-122"/>
              </a:rPr>
              <a:t>律</a:t>
            </a:r>
            <a:endParaRPr lang="zh-CN" altLang="en-US" sz="5335" b="1" spc="400" noProof="1">
              <a:solidFill>
                <a:srgbClr val="00458A"/>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5" name="矩形 44"/>
          <p:cNvSpPr/>
          <p:nvPr/>
        </p:nvSpPr>
        <p:spPr>
          <a:xfrm>
            <a:off x="2666578" y="2851151"/>
            <a:ext cx="992716" cy="913007"/>
          </a:xfrm>
          <a:prstGeom prst="rect">
            <a:avLst/>
          </a:prstGeom>
        </p:spPr>
        <p:txBody>
          <a:bodyPr>
            <a:spAutoFit/>
          </a:bodyPr>
          <a:lstStyle/>
          <a:p>
            <a:pPr>
              <a:defRPr/>
            </a:pPr>
            <a:r>
              <a:rPr lang="zh-CN" altLang="en-US" sz="5335" b="1" spc="400" noProof="1">
                <a:solidFill>
                  <a:srgbClr val="00458A"/>
                </a:solidFill>
                <a:latin typeface="微软雅黑" panose="020B0503020204020204" pitchFamily="34" charset="-122"/>
                <a:ea typeface="微软雅黑" panose="020B0503020204020204" pitchFamily="34" charset="-122"/>
                <a:sym typeface="微软雅黑" panose="020B0503020204020204" pitchFamily="34" charset="-122"/>
              </a:rPr>
              <a:t>专</a:t>
            </a:r>
            <a:endParaRPr lang="zh-CN" altLang="en-US" sz="5335" b="1" spc="400" noProof="1">
              <a:solidFill>
                <a:srgbClr val="00458A"/>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 name="矩形 45"/>
          <p:cNvSpPr/>
          <p:nvPr/>
        </p:nvSpPr>
        <p:spPr>
          <a:xfrm>
            <a:off x="3816775" y="2851151"/>
            <a:ext cx="1020233" cy="913007"/>
          </a:xfrm>
          <a:prstGeom prst="rect">
            <a:avLst/>
          </a:prstGeom>
        </p:spPr>
        <p:txBody>
          <a:bodyPr>
            <a:spAutoFit/>
          </a:bodyPr>
          <a:lstStyle/>
          <a:p>
            <a:pPr>
              <a:defRPr/>
            </a:pPr>
            <a:r>
              <a:rPr lang="zh-CN" altLang="en-US" sz="5335" b="1" spc="400" noProof="1">
                <a:solidFill>
                  <a:srgbClr val="00458A"/>
                </a:solidFill>
                <a:latin typeface="微软雅黑" panose="020B0503020204020204" pitchFamily="34" charset="-122"/>
                <a:ea typeface="微软雅黑" panose="020B0503020204020204" pitchFamily="34" charset="-122"/>
                <a:sym typeface="微软雅黑" panose="020B0503020204020204" pitchFamily="34" charset="-122"/>
              </a:rPr>
              <a:t>题</a:t>
            </a:r>
            <a:endParaRPr lang="zh-CN" altLang="en-US" sz="5335" b="1" spc="400" noProof="1">
              <a:solidFill>
                <a:srgbClr val="00458A"/>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7" name="矩形 46"/>
          <p:cNvSpPr/>
          <p:nvPr/>
        </p:nvSpPr>
        <p:spPr>
          <a:xfrm>
            <a:off x="4517179" y="4184651"/>
            <a:ext cx="1073149" cy="913007"/>
          </a:xfrm>
          <a:prstGeom prst="rect">
            <a:avLst/>
          </a:prstGeom>
        </p:spPr>
        <p:txBody>
          <a:bodyPr>
            <a:spAutoFit/>
          </a:bodyPr>
          <a:lstStyle/>
          <a:p>
            <a:pPr>
              <a:defRPr/>
            </a:pPr>
            <a:r>
              <a:rPr lang="zh-CN" altLang="en-US" sz="5335" b="1" spc="400" noProof="1">
                <a:solidFill>
                  <a:srgbClr val="00458A"/>
                </a:solidFill>
                <a:latin typeface="微软雅黑" panose="020B0503020204020204" pitchFamily="34" charset="-122"/>
                <a:ea typeface="微软雅黑" panose="020B0503020204020204" pitchFamily="34" charset="-122"/>
                <a:sym typeface="微软雅黑" panose="020B0503020204020204" pitchFamily="34" charset="-122"/>
              </a:rPr>
              <a:t>复</a:t>
            </a:r>
            <a:endParaRPr lang="zh-CN" altLang="en-US" sz="5335" b="1" spc="400" noProof="1">
              <a:solidFill>
                <a:srgbClr val="00458A"/>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8" name="矩形 47"/>
          <p:cNvSpPr/>
          <p:nvPr/>
        </p:nvSpPr>
        <p:spPr>
          <a:xfrm>
            <a:off x="5738284" y="4184651"/>
            <a:ext cx="992717" cy="913007"/>
          </a:xfrm>
          <a:prstGeom prst="rect">
            <a:avLst/>
          </a:prstGeom>
        </p:spPr>
        <p:txBody>
          <a:bodyPr>
            <a:spAutoFit/>
          </a:bodyPr>
          <a:lstStyle/>
          <a:p>
            <a:pPr>
              <a:defRPr/>
            </a:pPr>
            <a:r>
              <a:rPr lang="zh-CN" altLang="en-US" sz="5335" b="1" spc="400" noProof="1">
                <a:solidFill>
                  <a:srgbClr val="00458A"/>
                </a:solidFill>
                <a:latin typeface="微软雅黑" panose="020B0503020204020204" pitchFamily="34" charset="-122"/>
                <a:ea typeface="微软雅黑" panose="020B0503020204020204" pitchFamily="34" charset="-122"/>
                <a:sym typeface="微软雅黑" panose="020B0503020204020204" pitchFamily="34" charset="-122"/>
              </a:rPr>
              <a:t>习</a:t>
            </a:r>
            <a:endParaRPr lang="zh-CN" altLang="en-US" sz="5335" b="1" spc="400" noProof="1">
              <a:solidFill>
                <a:srgbClr val="00458A"/>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2" name="TextBox 71"/>
          <p:cNvSpPr txBox="1">
            <a:spLocks noChangeArrowheads="1"/>
          </p:cNvSpPr>
          <p:nvPr/>
        </p:nvSpPr>
        <p:spPr bwMode="auto">
          <a:xfrm>
            <a:off x="7700010" y="5220335"/>
            <a:ext cx="416623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b="1" dirty="0">
                <a:solidFill>
                  <a:srgbClr val="00458A"/>
                </a:solidFill>
                <a:latin typeface="楷体" panose="02010609060101010101" pitchFamily="49" charset="-122"/>
                <a:ea typeface="楷体" panose="02010609060101010101" pitchFamily="49" charset="-122"/>
                <a:cs typeface="楷体" panose="02010609060101010101" pitchFamily="49" charset="-122"/>
              </a:rPr>
              <a:t>新北区奔牛初级中学     </a:t>
            </a:r>
            <a:endParaRPr lang="zh-CN" altLang="en-US" sz="3200" b="1" dirty="0">
              <a:solidFill>
                <a:srgbClr val="00458A"/>
              </a:solidFill>
              <a:latin typeface="楷体" panose="02010609060101010101" pitchFamily="49" charset="-122"/>
              <a:ea typeface="楷体" panose="02010609060101010101" pitchFamily="49" charset="-122"/>
              <a:cs typeface="楷体" panose="02010609060101010101" pitchFamily="49" charset="-122"/>
            </a:endParaRPr>
          </a:p>
          <a:p>
            <a:pPr eaLnBrk="1" hangingPunct="1"/>
            <a:r>
              <a:rPr lang="zh-CN" altLang="en-US" sz="3200" b="1" dirty="0">
                <a:solidFill>
                  <a:srgbClr val="00458A"/>
                </a:solidFill>
                <a:latin typeface="楷体" panose="02010609060101010101" pitchFamily="49" charset="-122"/>
                <a:ea typeface="楷体" panose="02010609060101010101" pitchFamily="49" charset="-122"/>
                <a:cs typeface="楷体" panose="02010609060101010101" pitchFamily="49" charset="-122"/>
              </a:rPr>
              <a:t> </a:t>
            </a:r>
            <a:r>
              <a:rPr lang="en-US" altLang="zh-CN" sz="3200" b="1" dirty="0">
                <a:solidFill>
                  <a:srgbClr val="00458A"/>
                </a:solidFill>
                <a:latin typeface="楷体" panose="02010609060101010101" pitchFamily="49" charset="-122"/>
                <a:ea typeface="楷体" panose="02010609060101010101" pitchFamily="49" charset="-122"/>
                <a:cs typeface="楷体" panose="02010609060101010101" pitchFamily="49" charset="-122"/>
              </a:rPr>
              <a:t>    </a:t>
            </a:r>
            <a:r>
              <a:rPr lang="zh-CN" altLang="en-US" sz="3200" b="1" dirty="0">
                <a:solidFill>
                  <a:srgbClr val="00458A"/>
                </a:solidFill>
                <a:latin typeface="楷体" panose="02010609060101010101" pitchFamily="49" charset="-122"/>
                <a:ea typeface="楷体" panose="02010609060101010101" pitchFamily="49" charset="-122"/>
                <a:cs typeface="楷体" panose="02010609060101010101" pitchFamily="49" charset="-122"/>
              </a:rPr>
              <a:t>陆文明</a:t>
            </a:r>
            <a:endParaRPr lang="zh-CN" altLang="en-US" sz="3200" b="1" dirty="0">
              <a:solidFill>
                <a:srgbClr val="00458A"/>
              </a:solidFill>
              <a:latin typeface="楷体" panose="02010609060101010101" pitchFamily="49" charset="-122"/>
              <a:ea typeface="楷体" panose="02010609060101010101" pitchFamily="49" charset="-122"/>
              <a:cs typeface="楷体" panose="02010609060101010101" pitchFamily="49" charset="-122"/>
            </a:endParaRPr>
          </a:p>
        </p:txBody>
      </p:sp>
      <p:sp>
        <p:nvSpPr>
          <p:cNvPr id="49" name="矩形 48"/>
          <p:cNvSpPr/>
          <p:nvPr/>
        </p:nvSpPr>
        <p:spPr>
          <a:xfrm rot="19743081">
            <a:off x="6713855" y="2941955"/>
            <a:ext cx="8449945" cy="7666355"/>
          </a:xfrm>
          <a:prstGeom prst="rect">
            <a:avLst/>
          </a:prstGeom>
          <a:noFill/>
          <a:ln w="571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sz="2400" noProof="1"/>
          </a:p>
        </p:txBody>
      </p:sp>
      <p:sp>
        <p:nvSpPr>
          <p:cNvPr id="7186" name="文本框 2"/>
          <p:cNvSpPr txBox="1">
            <a:spLocks noChangeArrowheads="1"/>
          </p:cNvSpPr>
          <p:nvPr/>
        </p:nvSpPr>
        <p:spPr bwMode="auto">
          <a:xfrm>
            <a:off x="1793452" y="830793"/>
            <a:ext cx="9495367" cy="123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8000" b="1" dirty="0">
                <a:solidFill>
                  <a:srgbClr val="00458A"/>
                </a:solidFill>
                <a:latin typeface="华文行楷" panose="02010800040101010101" pitchFamily="2" charset="-122"/>
                <a:ea typeface="华文行楷" panose="02010800040101010101" pitchFamily="2" charset="-122"/>
                <a:sym typeface="宋体" panose="02010600030101010101" pitchFamily="2" charset="-122"/>
              </a:rPr>
              <a:t>法治护航</a:t>
            </a:r>
            <a:r>
              <a:rPr lang="en-US" altLang="zh-CN" sz="8000" b="1" dirty="0">
                <a:solidFill>
                  <a:srgbClr val="00458A"/>
                </a:solidFill>
                <a:latin typeface="华文行楷" panose="02010800040101010101" pitchFamily="2" charset="-122"/>
                <a:ea typeface="华文行楷" panose="02010800040101010101" pitchFamily="2" charset="-122"/>
                <a:sym typeface="宋体" panose="02010600030101010101" pitchFamily="2" charset="-122"/>
              </a:rPr>
              <a:t>  </a:t>
            </a:r>
            <a:r>
              <a:rPr lang="zh-CN" altLang="en-US" sz="8000" b="1" dirty="0">
                <a:solidFill>
                  <a:srgbClr val="00458A"/>
                </a:solidFill>
                <a:latin typeface="华文行楷" panose="02010800040101010101" pitchFamily="2" charset="-122"/>
                <a:ea typeface="华文行楷" panose="02010800040101010101" pitchFamily="2" charset="-122"/>
                <a:sym typeface="宋体" panose="02010600030101010101" pitchFamily="2" charset="-122"/>
              </a:rPr>
              <a:t>共建和谐</a:t>
            </a:r>
            <a:endParaRPr lang="zh-CN" altLang="en-US" sz="8000" b="1" dirty="0">
              <a:solidFill>
                <a:srgbClr val="00458A"/>
              </a:solidFill>
              <a:latin typeface="华文行楷" panose="02010800040101010101" pitchFamily="2" charset="-122"/>
              <a:ea typeface="华文行楷" panose="02010800040101010101" pitchFamily="2" charset="-122"/>
              <a:sym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anim calcmode="lin" valueType="num">
                                      <p:cBhvr>
                                        <p:cTn id="10" dur="500" fill="hold"/>
                                        <p:tgtEl>
                                          <p:spTgt spid="8"/>
                                        </p:tgtEl>
                                        <p:attrNameLst>
                                          <p:attrName>ppt_x</p:attrName>
                                        </p:attrNameLst>
                                      </p:cBhvr>
                                      <p:tavLst>
                                        <p:tav tm="0">
                                          <p:val>
                                            <p:fltVal val="0.5"/>
                                          </p:val>
                                        </p:tav>
                                        <p:tav tm="100000">
                                          <p:val>
                                            <p:strVal val="#ppt_x"/>
                                          </p:val>
                                        </p:tav>
                                      </p:tavLst>
                                    </p:anim>
                                    <p:anim calcmode="lin" valueType="num">
                                      <p:cBhvr>
                                        <p:cTn id="11" dur="500" fill="hold"/>
                                        <p:tgtEl>
                                          <p:spTgt spid="8"/>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anim calcmode="lin" valueType="num">
                                      <p:cBhvr>
                                        <p:cTn id="17" dur="500" fill="hold"/>
                                        <p:tgtEl>
                                          <p:spTgt spid="7"/>
                                        </p:tgtEl>
                                        <p:attrNameLst>
                                          <p:attrName>ppt_x</p:attrName>
                                        </p:attrNameLst>
                                      </p:cBhvr>
                                      <p:tavLst>
                                        <p:tav tm="0">
                                          <p:val>
                                            <p:fltVal val="0.5"/>
                                          </p:val>
                                        </p:tav>
                                        <p:tav tm="100000">
                                          <p:val>
                                            <p:strVal val="#ppt_x"/>
                                          </p:val>
                                        </p:tav>
                                      </p:tavLst>
                                    </p:anim>
                                    <p:anim calcmode="lin" valueType="num">
                                      <p:cBhvr>
                                        <p:cTn id="18" dur="500" fill="hold"/>
                                        <p:tgtEl>
                                          <p:spTgt spid="7"/>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anim calcmode="lin" valueType="num">
                                      <p:cBhvr>
                                        <p:cTn id="24" dur="500" fill="hold"/>
                                        <p:tgtEl>
                                          <p:spTgt spid="5"/>
                                        </p:tgtEl>
                                        <p:attrNameLst>
                                          <p:attrName>ppt_x</p:attrName>
                                        </p:attrNameLst>
                                      </p:cBhvr>
                                      <p:tavLst>
                                        <p:tav tm="0">
                                          <p:val>
                                            <p:fltVal val="0.5"/>
                                          </p:val>
                                        </p:tav>
                                        <p:tav tm="100000">
                                          <p:val>
                                            <p:strVal val="#ppt_x"/>
                                          </p:val>
                                        </p:tav>
                                      </p:tavLst>
                                    </p:anim>
                                    <p:anim calcmode="lin" valueType="num">
                                      <p:cBhvr>
                                        <p:cTn id="25" dur="500" fill="hold"/>
                                        <p:tgtEl>
                                          <p:spTgt spid="5"/>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animEffect transition="in" filter="fade">
                                      <p:cBhvr>
                                        <p:cTn id="30" dur="500"/>
                                        <p:tgtEl>
                                          <p:spTgt spid="4"/>
                                        </p:tgtEl>
                                      </p:cBhvr>
                                    </p:animEffect>
                                    <p:anim calcmode="lin" valueType="num">
                                      <p:cBhvr>
                                        <p:cTn id="31" dur="500" fill="hold"/>
                                        <p:tgtEl>
                                          <p:spTgt spid="4"/>
                                        </p:tgtEl>
                                        <p:attrNameLst>
                                          <p:attrName>ppt_x</p:attrName>
                                        </p:attrNameLst>
                                      </p:cBhvr>
                                      <p:tavLst>
                                        <p:tav tm="0">
                                          <p:val>
                                            <p:fltVal val="0.5"/>
                                          </p:val>
                                        </p:tav>
                                        <p:tav tm="100000">
                                          <p:val>
                                            <p:strVal val="#ppt_x"/>
                                          </p:val>
                                        </p:tav>
                                      </p:tavLst>
                                    </p:anim>
                                    <p:anim calcmode="lin" valueType="num">
                                      <p:cBhvr>
                                        <p:cTn id="32" dur="500" fill="hold"/>
                                        <p:tgtEl>
                                          <p:spTgt spid="4"/>
                                        </p:tgtEl>
                                        <p:attrNameLst>
                                          <p:attrName>ppt_y</p:attrName>
                                        </p:attrNameLst>
                                      </p:cBhvr>
                                      <p:tavLst>
                                        <p:tav tm="0">
                                          <p:val>
                                            <p:fltVal val="0.5"/>
                                          </p:val>
                                        </p:tav>
                                        <p:tav tm="100000">
                                          <p:val>
                                            <p:strVal val="#ppt_y"/>
                                          </p:val>
                                        </p:tav>
                                      </p:tavLst>
                                    </p:anim>
                                  </p:childTnLst>
                                </p:cTn>
                              </p:par>
                              <p:par>
                                <p:cTn id="33" presetID="53" presetClass="entr" presetSubtype="528" fill="hold" nodeType="with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p:cTn id="35" dur="500" fill="hold"/>
                                        <p:tgtEl>
                                          <p:spTgt spid="3"/>
                                        </p:tgtEl>
                                        <p:attrNameLst>
                                          <p:attrName>ppt_w</p:attrName>
                                        </p:attrNameLst>
                                      </p:cBhvr>
                                      <p:tavLst>
                                        <p:tav tm="0">
                                          <p:val>
                                            <p:fltVal val="0"/>
                                          </p:val>
                                        </p:tav>
                                        <p:tav tm="100000">
                                          <p:val>
                                            <p:strVal val="#ppt_w"/>
                                          </p:val>
                                        </p:tav>
                                      </p:tavLst>
                                    </p:anim>
                                    <p:anim calcmode="lin" valueType="num">
                                      <p:cBhvr>
                                        <p:cTn id="36" dur="500" fill="hold"/>
                                        <p:tgtEl>
                                          <p:spTgt spid="3"/>
                                        </p:tgtEl>
                                        <p:attrNameLst>
                                          <p:attrName>ppt_h</p:attrName>
                                        </p:attrNameLst>
                                      </p:cBhvr>
                                      <p:tavLst>
                                        <p:tav tm="0">
                                          <p:val>
                                            <p:fltVal val="0"/>
                                          </p:val>
                                        </p:tav>
                                        <p:tav tm="100000">
                                          <p:val>
                                            <p:strVal val="#ppt_h"/>
                                          </p:val>
                                        </p:tav>
                                      </p:tavLst>
                                    </p:anim>
                                    <p:animEffect transition="in" filter="fade">
                                      <p:cBhvr>
                                        <p:cTn id="37" dur="500"/>
                                        <p:tgtEl>
                                          <p:spTgt spid="3"/>
                                        </p:tgtEl>
                                      </p:cBhvr>
                                    </p:animEffect>
                                    <p:anim calcmode="lin" valueType="num">
                                      <p:cBhvr>
                                        <p:cTn id="38" dur="500" fill="hold"/>
                                        <p:tgtEl>
                                          <p:spTgt spid="3"/>
                                        </p:tgtEl>
                                        <p:attrNameLst>
                                          <p:attrName>ppt_x</p:attrName>
                                        </p:attrNameLst>
                                      </p:cBhvr>
                                      <p:tavLst>
                                        <p:tav tm="0">
                                          <p:val>
                                            <p:fltVal val="0.5"/>
                                          </p:val>
                                        </p:tav>
                                        <p:tav tm="100000">
                                          <p:val>
                                            <p:strVal val="#ppt_x"/>
                                          </p:val>
                                        </p:tav>
                                      </p:tavLst>
                                    </p:anim>
                                    <p:anim calcmode="lin" valueType="num">
                                      <p:cBhvr>
                                        <p:cTn id="39" dur="500" fill="hold"/>
                                        <p:tgtEl>
                                          <p:spTgt spid="3"/>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anim calcmode="lin" valueType="num">
                                      <p:cBhvr>
                                        <p:cTn id="45" dur="500" fill="hold"/>
                                        <p:tgtEl>
                                          <p:spTgt spid="2"/>
                                        </p:tgtEl>
                                        <p:attrNameLst>
                                          <p:attrName>ppt_x</p:attrName>
                                        </p:attrNameLst>
                                      </p:cBhvr>
                                      <p:tavLst>
                                        <p:tav tm="0">
                                          <p:val>
                                            <p:fltVal val="0.5"/>
                                          </p:val>
                                        </p:tav>
                                        <p:tav tm="100000">
                                          <p:val>
                                            <p:strVal val="#ppt_x"/>
                                          </p:val>
                                        </p:tav>
                                      </p:tavLst>
                                    </p:anim>
                                    <p:anim calcmode="lin" valueType="num">
                                      <p:cBhvr>
                                        <p:cTn id="46" dur="500" fill="hold"/>
                                        <p:tgtEl>
                                          <p:spTgt spid="2"/>
                                        </p:tgtEl>
                                        <p:attrNameLst>
                                          <p:attrName>ppt_y</p:attrName>
                                        </p:attrNameLst>
                                      </p:cBhvr>
                                      <p:tavLst>
                                        <p:tav tm="0">
                                          <p:val>
                                            <p:fltVal val="0.5"/>
                                          </p:val>
                                        </p:tav>
                                        <p:tav tm="100000">
                                          <p:val>
                                            <p:strVal val="#ppt_y"/>
                                          </p:val>
                                        </p:tav>
                                      </p:tavLst>
                                    </p:anim>
                                  </p:childTnLst>
                                </p:cTn>
                              </p:par>
                            </p:childTnLst>
                          </p:cTn>
                        </p:par>
                        <p:par>
                          <p:cTn id="47" fill="hold">
                            <p:stCondLst>
                              <p:cond delay="500"/>
                            </p:stCondLst>
                            <p:childTnLst>
                              <p:par>
                                <p:cTn id="48" presetID="5" presetClass="entr" presetSubtype="10" fill="hold" grpId="0" nodeType="afterEffect">
                                  <p:stCondLst>
                                    <p:cond delay="0"/>
                                  </p:stCondLst>
                                  <p:iterate type="lt">
                                    <p:tmAbs val="0"/>
                                  </p:iterate>
                                  <p:childTnLst>
                                    <p:set>
                                      <p:cBhvr>
                                        <p:cTn id="49" dur="1" fill="hold">
                                          <p:stCondLst>
                                            <p:cond delay="0"/>
                                          </p:stCondLst>
                                        </p:cTn>
                                        <p:tgtEl>
                                          <p:spTgt spid="98"/>
                                        </p:tgtEl>
                                        <p:attrNameLst>
                                          <p:attrName>style.visibility</p:attrName>
                                        </p:attrNameLst>
                                      </p:cBhvr>
                                      <p:to>
                                        <p:strVal val="visible"/>
                                      </p:to>
                                    </p:set>
                                    <p:animEffect transition="in" filter="checkerboard(across)">
                                      <p:cBhvr>
                                        <p:cTn id="50" dur="500"/>
                                        <p:tgtEl>
                                          <p:spTgt spid="98"/>
                                        </p:tgtEl>
                                      </p:cBhvr>
                                    </p:animEffect>
                                  </p:childTnLst>
                                </p:cTn>
                              </p:par>
                              <p:par>
                                <p:cTn id="51" presetID="5" presetClass="entr" presetSubtype="10" fill="hold" grpId="0" nodeType="with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checkerboard(across)">
                                      <p:cBhvr>
                                        <p:cTn id="53" dur="500"/>
                                        <p:tgtEl>
                                          <p:spTgt spid="48"/>
                                        </p:tgtEl>
                                      </p:cBhvr>
                                    </p:animEffect>
                                  </p:childTnLst>
                                </p:cTn>
                              </p:par>
                              <p:par>
                                <p:cTn id="54" presetID="5" presetClass="entr" presetSubtype="10" fill="hold" grpId="0" nodeType="withEffect">
                                  <p:stCondLst>
                                    <p:cond delay="0"/>
                                  </p:stCondLst>
                                  <p:childTnLst>
                                    <p:set>
                                      <p:cBhvr>
                                        <p:cTn id="55" dur="1" fill="hold">
                                          <p:stCondLst>
                                            <p:cond delay="0"/>
                                          </p:stCondLst>
                                        </p:cTn>
                                        <p:tgtEl>
                                          <p:spTgt spid="47"/>
                                        </p:tgtEl>
                                        <p:attrNameLst>
                                          <p:attrName>style.visibility</p:attrName>
                                        </p:attrNameLst>
                                      </p:cBhvr>
                                      <p:to>
                                        <p:strVal val="visible"/>
                                      </p:to>
                                    </p:set>
                                    <p:animEffect transition="in" filter="checkerboard(across)">
                                      <p:cBhvr>
                                        <p:cTn id="56" dur="500"/>
                                        <p:tgtEl>
                                          <p:spTgt spid="47"/>
                                        </p:tgtEl>
                                      </p:cBhvr>
                                    </p:animEffect>
                                  </p:childTnLst>
                                </p:cTn>
                              </p:par>
                              <p:par>
                                <p:cTn id="57" presetID="5" presetClass="entr" presetSubtype="10" fill="hold" grpId="0" nodeType="with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checkerboard(across)">
                                      <p:cBhvr>
                                        <p:cTn id="59" dur="500"/>
                                        <p:tgtEl>
                                          <p:spTgt spid="46"/>
                                        </p:tgtEl>
                                      </p:cBhvr>
                                    </p:animEffect>
                                  </p:childTnLst>
                                </p:cTn>
                              </p:par>
                              <p:par>
                                <p:cTn id="60" presetID="5" presetClass="entr" presetSubtype="10"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checkerboard(across)">
                                      <p:cBhvr>
                                        <p:cTn id="62" dur="500"/>
                                        <p:tgtEl>
                                          <p:spTgt spid="45"/>
                                        </p:tgtEl>
                                      </p:cBhvr>
                                    </p:animEffect>
                                  </p:childTnLst>
                                </p:cTn>
                              </p:par>
                              <p:par>
                                <p:cTn id="63" presetID="5" presetClass="entr" presetSubtype="10" fill="hold" grpId="0" nodeType="withEffect">
                                  <p:stCondLst>
                                    <p:cond delay="0"/>
                                  </p:stCondLst>
                                  <p:childTnLst>
                                    <p:set>
                                      <p:cBhvr>
                                        <p:cTn id="64" dur="1" fill="hold">
                                          <p:stCondLst>
                                            <p:cond delay="0"/>
                                          </p:stCondLst>
                                        </p:cTn>
                                        <p:tgtEl>
                                          <p:spTgt spid="44"/>
                                        </p:tgtEl>
                                        <p:attrNameLst>
                                          <p:attrName>style.visibility</p:attrName>
                                        </p:attrNameLst>
                                      </p:cBhvr>
                                      <p:to>
                                        <p:strVal val="visible"/>
                                      </p:to>
                                    </p:set>
                                    <p:animEffect transition="in" filter="checkerboard(across)">
                                      <p:cBhvr>
                                        <p:cTn id="65" dur="500"/>
                                        <p:tgtEl>
                                          <p:spTgt spid="44"/>
                                        </p:tgtEl>
                                      </p:cBhvr>
                                    </p:animEffect>
                                  </p:childTnLst>
                                </p:cTn>
                              </p:par>
                            </p:childTnLst>
                          </p:cTn>
                        </p:par>
                        <p:par>
                          <p:cTn id="66" fill="hold">
                            <p:stCondLst>
                              <p:cond delay="1000"/>
                            </p:stCondLst>
                            <p:childTnLst>
                              <p:par>
                                <p:cTn id="67" presetID="42" presetClass="entr" presetSubtype="0" fill="hold" grpId="0" nodeType="afterEffect">
                                  <p:stCondLst>
                                    <p:cond delay="0"/>
                                  </p:stCondLst>
                                  <p:childTnLst>
                                    <p:set>
                                      <p:cBhvr>
                                        <p:cTn id="68" dur="1" fill="hold">
                                          <p:stCondLst>
                                            <p:cond delay="0"/>
                                          </p:stCondLst>
                                        </p:cTn>
                                        <p:tgtEl>
                                          <p:spTgt spid="72"/>
                                        </p:tgtEl>
                                        <p:attrNameLst>
                                          <p:attrName>style.visibility</p:attrName>
                                        </p:attrNameLst>
                                      </p:cBhvr>
                                      <p:to>
                                        <p:strVal val="visible"/>
                                      </p:to>
                                    </p:set>
                                    <p:animEffect transition="in" filter="fade">
                                      <p:cBhvr>
                                        <p:cTn id="69" dur="1000"/>
                                        <p:tgtEl>
                                          <p:spTgt spid="72"/>
                                        </p:tgtEl>
                                      </p:cBhvr>
                                    </p:animEffect>
                                    <p:anim calcmode="lin" valueType="num">
                                      <p:cBhvr>
                                        <p:cTn id="70" dur="1000" fill="hold"/>
                                        <p:tgtEl>
                                          <p:spTgt spid="72"/>
                                        </p:tgtEl>
                                        <p:attrNameLst>
                                          <p:attrName>ppt_x</p:attrName>
                                        </p:attrNameLst>
                                      </p:cBhvr>
                                      <p:tavLst>
                                        <p:tav tm="0">
                                          <p:val>
                                            <p:strVal val="#ppt_x"/>
                                          </p:val>
                                        </p:tav>
                                        <p:tav tm="100000">
                                          <p:val>
                                            <p:strVal val="#ppt_x"/>
                                          </p:val>
                                        </p:tav>
                                      </p:tavLst>
                                    </p:anim>
                                    <p:anim calcmode="lin" valueType="num">
                                      <p:cBhvr>
                                        <p:cTn id="71"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P spid="44" grpId="0"/>
      <p:bldP spid="45" grpId="0"/>
      <p:bldP spid="46" grpId="0"/>
      <p:bldP spid="47" grpId="0"/>
      <p:bldP spid="48" grpId="0"/>
      <p:bldP spid="7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六边形 7"/>
          <p:cNvSpPr/>
          <p:nvPr/>
        </p:nvSpPr>
        <p:spPr>
          <a:xfrm rot="5400000">
            <a:off x="1362859" y="-1218930"/>
            <a:ext cx="1655499" cy="4135695"/>
          </a:xfrm>
          <a:prstGeom prst="hexagon">
            <a:avLst>
              <a:gd name="adj" fmla="val 24995"/>
              <a:gd name="vf" fmla="val 115470"/>
            </a:avLst>
          </a:prstGeom>
          <a:solidFill>
            <a:srgbClr val="25AF9C"/>
          </a:solidFill>
          <a:ln w="12700" cap="flat" cmpd="sng">
            <a:solidFill>
              <a:srgbClr val="FFFFFF"/>
            </a:solidFill>
            <a:prstDash val="solid"/>
            <a:miter/>
            <a:headEnd type="none" w="med" len="med"/>
            <a:tailEnd type="none" w="med" len="med"/>
          </a:ln>
        </p:spPr>
        <p:txBody>
          <a:bodyPr/>
          <a:lstStyle/>
          <a:p>
            <a:pPr marL="0" marR="0" lvl="0" indent="0" algn="l" defTabSz="914400" rtl="0" eaLnBrk="0" fontAlgn="auto" latinLnBrk="0" hangingPunct="0">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5" name="六边形 4"/>
          <p:cNvSpPr>
            <a:spLocks noChangeArrowheads="1"/>
          </p:cNvSpPr>
          <p:nvPr/>
        </p:nvSpPr>
        <p:spPr bwMode="auto">
          <a:xfrm>
            <a:off x="-167018" y="384385"/>
            <a:ext cx="4232636" cy="1090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0" fontAlgn="auto" latinLnBrk="0" hangingPunct="0">
              <a:lnSpc>
                <a:spcPct val="100000"/>
              </a:lnSpc>
              <a:spcBef>
                <a:spcPts val="0"/>
              </a:spcBef>
              <a:spcAft>
                <a:spcPts val="0"/>
              </a:spcAft>
              <a:buClrTx/>
              <a:buSzTx/>
              <a:buFontTx/>
              <a:buNone/>
              <a:defRPr/>
            </a:pPr>
            <a:r>
              <a:rPr lang="zh-CN" altLang="en-US" sz="3200" b="1" dirty="0">
                <a:solidFill>
                  <a:srgbClr val="FFFF00"/>
                </a:solidFill>
                <a:latin typeface="黑体" panose="02010609060101010101" pitchFamily="49" charset="-122"/>
                <a:ea typeface="黑体" panose="02010609060101010101" pitchFamily="49" charset="-122"/>
              </a:rPr>
              <a:t> </a:t>
            </a:r>
            <a:r>
              <a:rPr lang="zh-CN" altLang="en-US" sz="4000" b="1" dirty="0">
                <a:solidFill>
                  <a:srgbClr val="FFFF00"/>
                </a:solidFill>
                <a:latin typeface="黑体" panose="02010609060101010101" pitchFamily="49" charset="-122"/>
                <a:ea typeface="黑体" panose="02010609060101010101" pitchFamily="49" charset="-122"/>
              </a:rPr>
              <a:t>二、 法律为我们</a:t>
            </a:r>
            <a:r>
              <a:rPr lang="en-US" altLang="zh-CN" sz="4000" b="1" dirty="0">
                <a:solidFill>
                  <a:srgbClr val="FFFF00"/>
                </a:solidFill>
                <a:latin typeface="黑体" panose="02010609060101010101" pitchFamily="49" charset="-122"/>
                <a:ea typeface="黑体" panose="02010609060101010101" pitchFamily="49" charset="-122"/>
              </a:rPr>
              <a:t>  </a:t>
            </a:r>
            <a:r>
              <a:rPr lang="zh-CN" altLang="en-US" sz="4000" b="1" dirty="0">
                <a:solidFill>
                  <a:srgbClr val="FFFF00"/>
                </a:solidFill>
                <a:latin typeface="黑体" panose="02010609060101010101" pitchFamily="49" charset="-122"/>
                <a:ea typeface="黑体" panose="02010609060101010101" pitchFamily="49" charset="-122"/>
              </a:rPr>
              <a:t>护航     </a:t>
            </a:r>
            <a:endParaRPr lang="zh-CN" altLang="en-US" sz="4000" b="1" dirty="0">
              <a:solidFill>
                <a:srgbClr val="FFFF00"/>
              </a:solidFill>
              <a:latin typeface="黑体" panose="02010609060101010101" pitchFamily="49" charset="-122"/>
              <a:ea typeface="黑体" panose="02010609060101010101" pitchFamily="49" charset="-122"/>
            </a:endParaRPr>
          </a:p>
        </p:txBody>
      </p:sp>
      <p:sp>
        <p:nvSpPr>
          <p:cNvPr id="16" name="文本框 25"/>
          <p:cNvSpPr txBox="1">
            <a:spLocks noChangeArrowheads="1"/>
          </p:cNvSpPr>
          <p:nvPr/>
        </p:nvSpPr>
        <p:spPr bwMode="auto">
          <a:xfrm>
            <a:off x="3516196" y="2728392"/>
            <a:ext cx="3563334" cy="1323439"/>
          </a:xfrm>
          <a:prstGeom prst="rect">
            <a:avLst/>
          </a:prstGeom>
          <a:solidFill>
            <a:srgbClr val="FFC000"/>
          </a:solidFill>
          <a:ln>
            <a:noFill/>
          </a:ln>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4000" b="1" dirty="0">
                <a:solidFill>
                  <a:srgbClr val="FF0000"/>
                </a:solidFill>
                <a:latin typeface="微软雅黑" panose="020B0503020204020204" pitchFamily="34" charset="-122"/>
                <a:ea typeface="微软雅黑" panose="020B0503020204020204" pitchFamily="34" charset="-122"/>
              </a:rPr>
              <a:t>法律</a:t>
            </a:r>
            <a:r>
              <a:rPr lang="zh-CN" altLang="en-US" sz="4000" dirty="0">
                <a:solidFill>
                  <a:srgbClr val="262626"/>
                </a:solidFill>
                <a:latin typeface="微软雅黑" panose="020B0503020204020204" pitchFamily="34" charset="-122"/>
                <a:ea typeface="微软雅黑" panose="020B0503020204020204" pitchFamily="34" charset="-122"/>
              </a:rPr>
              <a:t>伴</a:t>
            </a:r>
            <a:r>
              <a:rPr lang="zh-CN" altLang="en-US" sz="4000" b="1" dirty="0">
                <a:solidFill>
                  <a:srgbClr val="FF0000"/>
                </a:solidFill>
                <a:latin typeface="微软雅黑" panose="020B0503020204020204" pitchFamily="34" charset="-122"/>
                <a:ea typeface="微软雅黑" panose="020B0503020204020204" pitchFamily="34" charset="-122"/>
              </a:rPr>
              <a:t>我</a:t>
            </a:r>
            <a:r>
              <a:rPr lang="zh-CN" altLang="en-US" sz="4000" dirty="0">
                <a:solidFill>
                  <a:srgbClr val="262626"/>
                </a:solidFill>
                <a:latin typeface="微软雅黑" panose="020B0503020204020204" pitchFamily="34" charset="-122"/>
                <a:ea typeface="微软雅黑" panose="020B0503020204020204" pitchFamily="34" charset="-122"/>
              </a:rPr>
              <a:t>成长</a:t>
            </a:r>
            <a:endParaRPr lang="en-US" altLang="zh-CN" sz="4000" dirty="0">
              <a:solidFill>
                <a:srgbClr val="262626"/>
              </a:solidFill>
              <a:latin typeface="微软雅黑" panose="020B0503020204020204" pitchFamily="34" charset="-122"/>
              <a:ea typeface="微软雅黑" panose="020B0503020204020204" pitchFamily="34" charset="-122"/>
            </a:endParaRPr>
          </a:p>
          <a:p>
            <a:pPr algn="ctr" eaLnBrk="1" hangingPunct="1"/>
            <a:r>
              <a:rPr lang="zh-CN" altLang="en-US" sz="4000" dirty="0">
                <a:solidFill>
                  <a:srgbClr val="262626"/>
                </a:solidFill>
                <a:latin typeface="微软雅黑" panose="020B0503020204020204" pitchFamily="34" charset="-122"/>
                <a:ea typeface="微软雅黑" panose="020B0503020204020204" pitchFamily="34" charset="-122"/>
              </a:rPr>
              <a:t>（特殊保护）</a:t>
            </a:r>
            <a:endParaRPr lang="zh-CN" altLang="en-US" sz="4000" dirty="0">
              <a:solidFill>
                <a:srgbClr val="262626"/>
              </a:solidFill>
              <a:latin typeface="微软雅黑" panose="020B0503020204020204" pitchFamily="34" charset="-122"/>
              <a:ea typeface="微软雅黑" panose="020B0503020204020204" pitchFamily="34" charset="-122"/>
            </a:endParaRPr>
          </a:p>
        </p:txBody>
      </p:sp>
      <p:sp>
        <p:nvSpPr>
          <p:cNvPr id="2" name="箭头: 圆角右 1"/>
          <p:cNvSpPr/>
          <p:nvPr/>
        </p:nvSpPr>
        <p:spPr>
          <a:xfrm>
            <a:off x="5313625" y="1336501"/>
            <a:ext cx="575037" cy="1391891"/>
          </a:xfrm>
          <a:prstGeom prst="ben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solidFill>
                <a:schemeClr val="dk1"/>
              </a:solidFill>
            </a:endParaRPr>
          </a:p>
        </p:txBody>
      </p:sp>
      <p:sp>
        <p:nvSpPr>
          <p:cNvPr id="23" name="TextBox 9"/>
          <p:cNvSpPr txBox="1"/>
          <p:nvPr/>
        </p:nvSpPr>
        <p:spPr>
          <a:xfrm>
            <a:off x="5795178" y="838745"/>
            <a:ext cx="852570" cy="1322070"/>
          </a:xfrm>
          <a:prstGeom prst="rect">
            <a:avLst/>
          </a:prstGeom>
          <a:noFill/>
          <a:ln w="9525">
            <a:noFill/>
          </a:ln>
        </p:spPr>
        <p:txBody>
          <a:bodyPr wrap="square">
            <a:spAutoFit/>
          </a:bodyPr>
          <a:lstStyle/>
          <a:p>
            <a:pPr eaLnBrk="0" hangingPunct="0">
              <a:buFontTx/>
              <a:buNone/>
              <a:defRPr/>
            </a:pPr>
            <a:r>
              <a:rPr lang="zh-CN" altLang="zh-CN" sz="4000" b="1" noProof="1">
                <a:solidFill>
                  <a:srgbClr val="FF0000"/>
                </a:solidFill>
                <a:latin typeface="楷体" panose="02010609060101010101" pitchFamily="49" charset="-122"/>
                <a:ea typeface="楷体" panose="02010609060101010101" pitchFamily="49" charset="-122"/>
              </a:rPr>
              <a:t>原因</a:t>
            </a:r>
            <a:endParaRPr lang="zh-CN" altLang="zh-CN" sz="4000" b="1" noProof="1">
              <a:solidFill>
                <a:srgbClr val="FF0000"/>
              </a:solidFill>
              <a:latin typeface="楷体" panose="02010609060101010101" pitchFamily="49" charset="-122"/>
              <a:ea typeface="楷体" panose="02010609060101010101" pitchFamily="49" charset="-122"/>
            </a:endParaRPr>
          </a:p>
        </p:txBody>
      </p:sp>
      <p:sp>
        <p:nvSpPr>
          <p:cNvPr id="24" name="左大括号 23"/>
          <p:cNvSpPr/>
          <p:nvPr/>
        </p:nvSpPr>
        <p:spPr bwMode="auto">
          <a:xfrm>
            <a:off x="6410249" y="482361"/>
            <a:ext cx="237803" cy="2411941"/>
          </a:xfrm>
          <a:prstGeom prst="leftBrace">
            <a:avLst/>
          </a:prstGeom>
          <a:ln w="38100">
            <a:solidFill>
              <a:schemeClr val="accent1">
                <a:alpha val="93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buFontTx/>
              <a:buNone/>
              <a:defRPr/>
            </a:pPr>
            <a:endParaRPr lang="zh-CN" altLang="en-US" sz="1500">
              <a:latin typeface="微软雅黑" panose="020B0503020204020204" pitchFamily="34" charset="-122"/>
              <a:ea typeface="微软雅黑" panose="020B0503020204020204" pitchFamily="34" charset="-122"/>
            </a:endParaRPr>
          </a:p>
        </p:txBody>
      </p:sp>
      <p:sp>
        <p:nvSpPr>
          <p:cNvPr id="27" name="箭头: 圆角右 26"/>
          <p:cNvSpPr/>
          <p:nvPr/>
        </p:nvSpPr>
        <p:spPr>
          <a:xfrm flipH="1">
            <a:off x="3589936" y="1843197"/>
            <a:ext cx="575036" cy="936232"/>
          </a:xfrm>
          <a:prstGeom prst="ben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solidFill>
                <a:schemeClr val="dk1"/>
              </a:solidFill>
            </a:endParaRPr>
          </a:p>
        </p:txBody>
      </p:sp>
      <p:sp>
        <p:nvSpPr>
          <p:cNvPr id="28" name="TextBox 9"/>
          <p:cNvSpPr txBox="1"/>
          <p:nvPr/>
        </p:nvSpPr>
        <p:spPr>
          <a:xfrm>
            <a:off x="227859" y="1809797"/>
            <a:ext cx="3310116" cy="707886"/>
          </a:xfrm>
          <a:prstGeom prst="rect">
            <a:avLst/>
          </a:prstGeom>
          <a:noFill/>
          <a:ln w="9525">
            <a:noFill/>
          </a:ln>
        </p:spPr>
        <p:txBody>
          <a:bodyPr wrap="square">
            <a:spAutoFit/>
          </a:bodyPr>
          <a:lstStyle/>
          <a:p>
            <a:pPr eaLnBrk="0" hangingPunct="0">
              <a:buFontTx/>
              <a:buNone/>
              <a:defRPr/>
            </a:pPr>
            <a:r>
              <a:rPr lang="zh-CN" altLang="en-US" sz="4000" noProof="1">
                <a:latin typeface="微软雅黑" panose="020B0503020204020204" pitchFamily="34" charset="-122"/>
                <a:ea typeface="微软雅黑" panose="020B0503020204020204" pitchFamily="34" charset="-122"/>
                <a:cs typeface="+mn-ea"/>
              </a:rPr>
              <a:t>两部</a:t>
            </a:r>
            <a:r>
              <a:rPr lang="zh-CN" altLang="en-US" sz="4000" noProof="1">
                <a:solidFill>
                  <a:srgbClr val="FF0000"/>
                </a:solidFill>
                <a:latin typeface="微软雅黑" panose="020B0503020204020204" pitchFamily="34" charset="-122"/>
                <a:ea typeface="微软雅黑" panose="020B0503020204020204" pitchFamily="34" charset="-122"/>
                <a:cs typeface="+mn-ea"/>
              </a:rPr>
              <a:t>专门</a:t>
            </a:r>
            <a:r>
              <a:rPr lang="zh-CN" altLang="en-US" sz="4000" noProof="1">
                <a:latin typeface="微软雅黑" panose="020B0503020204020204" pitchFamily="34" charset="-122"/>
                <a:ea typeface="微软雅黑" panose="020B0503020204020204" pitchFamily="34" charset="-122"/>
                <a:cs typeface="+mn-ea"/>
              </a:rPr>
              <a:t>法律</a:t>
            </a:r>
            <a:endParaRPr lang="zh-CN" altLang="en-US" sz="4000" b="1" noProof="1">
              <a:solidFill>
                <a:srgbClr val="FF0000"/>
              </a:solidFill>
              <a:latin typeface="楷体" panose="02010609060101010101" pitchFamily="49" charset="-122"/>
              <a:ea typeface="楷体" panose="02010609060101010101" pitchFamily="49" charset="-122"/>
            </a:endParaRPr>
          </a:p>
        </p:txBody>
      </p:sp>
      <p:sp>
        <p:nvSpPr>
          <p:cNvPr id="30" name="箭头: 圆角右 29"/>
          <p:cNvSpPr/>
          <p:nvPr/>
        </p:nvSpPr>
        <p:spPr>
          <a:xfrm rot="10800000">
            <a:off x="3186260" y="3817205"/>
            <a:ext cx="1706250" cy="551979"/>
          </a:xfrm>
          <a:prstGeom prst="ben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solidFill>
                <a:schemeClr val="dk1"/>
              </a:solidFill>
            </a:endParaRPr>
          </a:p>
        </p:txBody>
      </p:sp>
      <p:sp>
        <p:nvSpPr>
          <p:cNvPr id="31" name="TextBox 9"/>
          <p:cNvSpPr txBox="1"/>
          <p:nvPr/>
        </p:nvSpPr>
        <p:spPr>
          <a:xfrm>
            <a:off x="828938" y="3908735"/>
            <a:ext cx="2357321" cy="707886"/>
          </a:xfrm>
          <a:prstGeom prst="rect">
            <a:avLst/>
          </a:prstGeom>
          <a:noFill/>
          <a:ln w="9525">
            <a:noFill/>
          </a:ln>
        </p:spPr>
        <p:txBody>
          <a:bodyPr wrap="square">
            <a:spAutoFit/>
          </a:bodyPr>
          <a:lstStyle/>
          <a:p>
            <a:pPr eaLnBrk="0" hangingPunct="0">
              <a:buFontTx/>
              <a:buNone/>
              <a:defRPr/>
            </a:pPr>
            <a:r>
              <a:rPr lang="zh-CN" altLang="en-US" sz="4000" noProof="1">
                <a:solidFill>
                  <a:srgbClr val="FF0000"/>
                </a:solidFill>
                <a:latin typeface="微软雅黑" panose="020B0503020204020204" pitchFamily="34" charset="-122"/>
                <a:ea typeface="微软雅黑" panose="020B0503020204020204" pitchFamily="34" charset="-122"/>
                <a:cs typeface="+mn-ea"/>
              </a:rPr>
              <a:t>六道</a:t>
            </a:r>
            <a:r>
              <a:rPr lang="zh-CN" altLang="en-US" sz="4000" noProof="1">
                <a:latin typeface="微软雅黑" panose="020B0503020204020204" pitchFamily="34" charset="-122"/>
                <a:ea typeface="微软雅黑" panose="020B0503020204020204" pitchFamily="34" charset="-122"/>
                <a:cs typeface="+mn-ea"/>
              </a:rPr>
              <a:t>防线</a:t>
            </a:r>
            <a:endParaRPr lang="zh-CN" altLang="en-US" sz="4000" b="1" noProof="1">
              <a:solidFill>
                <a:srgbClr val="FF0000"/>
              </a:solidFill>
              <a:latin typeface="楷体" panose="02010609060101010101" pitchFamily="49" charset="-122"/>
              <a:ea typeface="楷体" panose="02010609060101010101" pitchFamily="49" charset="-122"/>
            </a:endParaRPr>
          </a:p>
        </p:txBody>
      </p:sp>
      <p:sp>
        <p:nvSpPr>
          <p:cNvPr id="33" name="箭头: 圆角右 32"/>
          <p:cNvSpPr/>
          <p:nvPr/>
        </p:nvSpPr>
        <p:spPr>
          <a:xfrm rot="10800000" flipH="1">
            <a:off x="5409565" y="3860808"/>
            <a:ext cx="686435" cy="1511625"/>
          </a:xfrm>
          <a:prstGeom prst="ben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solidFill>
                <a:schemeClr val="dk1"/>
              </a:solidFill>
            </a:endParaRPr>
          </a:p>
        </p:txBody>
      </p:sp>
      <p:sp>
        <p:nvSpPr>
          <p:cNvPr id="34" name="TextBox 9"/>
          <p:cNvSpPr txBox="1"/>
          <p:nvPr/>
        </p:nvSpPr>
        <p:spPr>
          <a:xfrm>
            <a:off x="6003290" y="4796155"/>
            <a:ext cx="2425700" cy="1938020"/>
          </a:xfrm>
          <a:prstGeom prst="rect">
            <a:avLst/>
          </a:prstGeom>
          <a:noFill/>
          <a:ln w="9525">
            <a:noFill/>
          </a:ln>
        </p:spPr>
        <p:txBody>
          <a:bodyPr wrap="square">
            <a:spAutoFit/>
          </a:bodyPr>
          <a:lstStyle/>
          <a:p>
            <a:pPr eaLnBrk="0" hangingPunct="0">
              <a:buFontTx/>
              <a:buNone/>
              <a:defRPr/>
            </a:pPr>
            <a:r>
              <a:rPr lang="zh-CN" altLang="en-US" sz="4000" noProof="1">
                <a:latin typeface="微软雅黑" panose="020B0503020204020204" pitchFamily="34" charset="-122"/>
                <a:ea typeface="微软雅黑" panose="020B0503020204020204" pitchFamily="34" charset="-122"/>
                <a:cs typeface="+mn-ea"/>
              </a:rPr>
              <a:t>未成年人自我保护的要求：</a:t>
            </a:r>
            <a:endParaRPr lang="zh-CN" altLang="en-US" sz="4000" noProof="1">
              <a:latin typeface="微软雅黑" panose="020B0503020204020204" pitchFamily="34" charset="-122"/>
              <a:ea typeface="微软雅黑" panose="020B0503020204020204" pitchFamily="34" charset="-122"/>
              <a:cs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15950" y="353060"/>
            <a:ext cx="10909935" cy="6396355"/>
            <a:chOff x="4254132" y="1171899"/>
            <a:chExt cx="7431299" cy="5057852"/>
          </a:xfrm>
        </p:grpSpPr>
        <p:sp>
          <p:nvSpPr>
            <p:cNvPr id="42" name="矩形 41"/>
            <p:cNvSpPr/>
            <p:nvPr/>
          </p:nvSpPr>
          <p:spPr>
            <a:xfrm>
              <a:off x="4254132" y="1537914"/>
              <a:ext cx="7431299" cy="4691837"/>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prstClr val="white"/>
                </a:solidFill>
              </a:endParaRPr>
            </a:p>
          </p:txBody>
        </p:sp>
        <p:sp>
          <p:nvSpPr>
            <p:cNvPr id="40" name="任意多边形: 形状 4"/>
            <p:cNvSpPr/>
            <p:nvPr/>
          </p:nvSpPr>
          <p:spPr>
            <a:xfrm>
              <a:off x="4644561" y="1171899"/>
              <a:ext cx="6899795" cy="731816"/>
            </a:xfrm>
            <a:custGeom>
              <a:avLst/>
              <a:gdLst>
                <a:gd name="connsiteX0" fmla="*/ 0 w 3406140"/>
                <a:gd name="connsiteY0" fmla="*/ 0 h 704008"/>
                <a:gd name="connsiteX1" fmla="*/ 3406140 w 3406140"/>
                <a:gd name="connsiteY1" fmla="*/ 0 h 704008"/>
                <a:gd name="connsiteX2" fmla="*/ 3406140 w 3406140"/>
                <a:gd name="connsiteY2" fmla="*/ 312843 h 704008"/>
                <a:gd name="connsiteX3" fmla="*/ 3014975 w 3406140"/>
                <a:gd name="connsiteY3" fmla="*/ 704008 h 704008"/>
                <a:gd name="connsiteX4" fmla="*/ 391165 w 3406140"/>
                <a:gd name="connsiteY4" fmla="*/ 704008 h 704008"/>
                <a:gd name="connsiteX5" fmla="*/ 0 w 3406140"/>
                <a:gd name="connsiteY5" fmla="*/ 312843 h 70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06140" h="704008">
                  <a:moveTo>
                    <a:pt x="0" y="0"/>
                  </a:moveTo>
                  <a:lnTo>
                    <a:pt x="3406140" y="0"/>
                  </a:lnTo>
                  <a:lnTo>
                    <a:pt x="3406140" y="312843"/>
                  </a:lnTo>
                  <a:cubicBezTo>
                    <a:pt x="3406140" y="528877"/>
                    <a:pt x="3231009" y="704008"/>
                    <a:pt x="3014975" y="704008"/>
                  </a:cubicBezTo>
                  <a:lnTo>
                    <a:pt x="391165" y="704008"/>
                  </a:lnTo>
                  <a:cubicBezTo>
                    <a:pt x="175131" y="704008"/>
                    <a:pt x="0" y="528877"/>
                    <a:pt x="0" y="312843"/>
                  </a:cubicBezTo>
                  <a:close/>
                </a:path>
              </a:pathLst>
            </a:custGeom>
            <a:gradFill>
              <a:gsLst>
                <a:gs pos="0">
                  <a:schemeClr val="accent1">
                    <a:lumMod val="60000"/>
                    <a:lumOff val="40000"/>
                  </a:schemeClr>
                </a:gs>
                <a:gs pos="81000">
                  <a:schemeClr val="accent1"/>
                </a:gs>
              </a:gsLst>
              <a:lin ang="5400000" scaled="1"/>
            </a:gradFill>
            <a:ln>
              <a:noFill/>
            </a:ln>
            <a:effectLst>
              <a:outerShdw blurRad="101600" dist="38100" dir="5400000" algn="t" rotWithShape="0">
                <a:schemeClr val="bg2">
                  <a:lumMod val="50000"/>
                  <a:alpha val="40000"/>
                </a:scheme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p>
              <a:pPr algn="ctr">
                <a:lnSpc>
                  <a:spcPct val="120000"/>
                </a:lnSpc>
              </a:pPr>
              <a:r>
                <a:rPr lang="zh-CN" altLang="en-US" sz="3600" b="1" dirty="0">
                  <a:solidFill>
                    <a:prstClr val="white"/>
                  </a:solidFill>
                  <a:latin typeface="微软雅黑" panose="020B0503020204020204" pitchFamily="34" charset="-122"/>
                  <a:cs typeface="+mn-ea"/>
                </a:rPr>
                <a:t>对未成年人进行特殊保护的原因？</a:t>
              </a:r>
              <a:endParaRPr lang="zh-CN" altLang="en-US" sz="3600" b="1" dirty="0">
                <a:solidFill>
                  <a:prstClr val="white"/>
                </a:solidFill>
                <a:latin typeface="微软雅黑" panose="020B0503020204020204" pitchFamily="34" charset="-122"/>
                <a:cs typeface="+mn-ea"/>
              </a:endParaRPr>
            </a:p>
          </p:txBody>
        </p:sp>
      </p:grpSp>
      <p:sp>
        <p:nvSpPr>
          <p:cNvPr id="3" name="文本框 2"/>
          <p:cNvSpPr txBox="1"/>
          <p:nvPr/>
        </p:nvSpPr>
        <p:spPr>
          <a:xfrm>
            <a:off x="873125" y="1457325"/>
            <a:ext cx="10446385" cy="4651375"/>
          </a:xfrm>
          <a:prstGeom prst="rect">
            <a:avLst/>
          </a:prstGeom>
          <a:noFill/>
        </p:spPr>
        <p:txBody>
          <a:bodyPr wrap="square" lIns="0" tIns="0" rIns="0" bIns="0" rtlCol="0" anchor="t">
            <a:spAutoFit/>
          </a:bodyPr>
          <a:p>
            <a:pPr>
              <a:lnSpc>
                <a:spcPct val="120000"/>
              </a:lnSpc>
            </a:pPr>
            <a:r>
              <a:rPr lang="en-US" altLang="zh-CN" sz="2800" b="1" u="sng" dirty="0">
                <a:solidFill>
                  <a:srgbClr val="FF0000"/>
                </a:solidFill>
                <a:latin typeface="华文中宋" panose="02010600040101010101" pitchFamily="2" charset="-122"/>
                <a:ea typeface="华文中宋" panose="02010600040101010101" pitchFamily="2" charset="-122"/>
                <a:sym typeface="+mn-ea"/>
              </a:rPr>
              <a:t> </a:t>
            </a:r>
            <a:r>
              <a:rPr lang="zh-CN" altLang="en-US" sz="2800" b="1" u="sng" dirty="0">
                <a:solidFill>
                  <a:srgbClr val="FF0000"/>
                </a:solidFill>
                <a:latin typeface="华文中宋" panose="02010600040101010101" pitchFamily="2" charset="-122"/>
                <a:ea typeface="华文中宋" panose="02010600040101010101" pitchFamily="2" charset="-122"/>
                <a:sym typeface="+mn-ea"/>
              </a:rPr>
              <a:t>①自身原因</a:t>
            </a:r>
            <a:r>
              <a:rPr lang="zh-CN" altLang="en-US" sz="2800" b="1" dirty="0">
                <a:solidFill>
                  <a:prstClr val="black"/>
                </a:solidFill>
                <a:latin typeface="华文中宋" panose="02010600040101010101" pitchFamily="2" charset="-122"/>
                <a:ea typeface="华文中宋" panose="02010600040101010101" pitchFamily="2" charset="-122"/>
                <a:sym typeface="+mn-ea"/>
              </a:rPr>
              <a:t>：未成年人身心发育尚不成熟，自我保护能力较弱，辨别是非能力和自我控制能力不强，容易受到不良因素的影响和不法侵害；</a:t>
            </a:r>
            <a:endParaRPr lang="zh-CN" altLang="en-US" sz="2800" b="1" dirty="0">
              <a:solidFill>
                <a:prstClr val="black"/>
              </a:solidFill>
              <a:latin typeface="华文中宋" panose="02010600040101010101" pitchFamily="2" charset="-122"/>
              <a:ea typeface="华文中宋" panose="02010600040101010101" pitchFamily="2" charset="-122"/>
              <a:sym typeface="+mn-ea"/>
            </a:endParaRPr>
          </a:p>
          <a:p>
            <a:pPr>
              <a:lnSpc>
                <a:spcPct val="120000"/>
              </a:lnSpc>
            </a:pPr>
            <a:r>
              <a:rPr lang="en-US" altLang="zh-CN" sz="2800" b="1" u="sng" dirty="0">
                <a:solidFill>
                  <a:srgbClr val="FF0000"/>
                </a:solidFill>
                <a:latin typeface="华文中宋" panose="02010600040101010101" pitchFamily="2" charset="-122"/>
                <a:ea typeface="华文中宋" panose="02010600040101010101" pitchFamily="2" charset="-122"/>
                <a:sym typeface="+mn-ea"/>
              </a:rPr>
              <a:t> </a:t>
            </a:r>
            <a:r>
              <a:rPr lang="zh-CN" altLang="en-US" sz="2800" b="1" u="sng" dirty="0">
                <a:solidFill>
                  <a:srgbClr val="FF0000"/>
                </a:solidFill>
                <a:latin typeface="华文中宋" panose="02010600040101010101" pitchFamily="2" charset="-122"/>
                <a:ea typeface="华文中宋" panose="02010600040101010101" pitchFamily="2" charset="-122"/>
                <a:sym typeface="+mn-ea"/>
              </a:rPr>
              <a:t>②社会原因</a:t>
            </a:r>
            <a:r>
              <a:rPr lang="zh-CN" altLang="en-US" sz="2800" b="1" dirty="0">
                <a:solidFill>
                  <a:prstClr val="black"/>
                </a:solidFill>
                <a:latin typeface="华文中宋" panose="02010600040101010101" pitchFamily="2" charset="-122"/>
                <a:ea typeface="华文中宋" panose="02010600040101010101" pitchFamily="2" charset="-122"/>
                <a:sym typeface="+mn-ea"/>
              </a:rPr>
              <a:t>：社会生活复杂多样，欺骗、欺诈未成年人的事件时有发生。</a:t>
            </a:r>
            <a:endParaRPr lang="zh-CN" altLang="en-US" sz="2800" b="1" dirty="0">
              <a:solidFill>
                <a:srgbClr val="FF0000"/>
              </a:solidFill>
              <a:latin typeface="华文中宋" panose="02010600040101010101" pitchFamily="2" charset="-122"/>
              <a:ea typeface="华文中宋" panose="02010600040101010101" pitchFamily="2" charset="-122"/>
            </a:endParaRPr>
          </a:p>
          <a:p>
            <a:pPr>
              <a:lnSpc>
                <a:spcPct val="120000"/>
              </a:lnSpc>
            </a:pPr>
            <a:r>
              <a:rPr lang="en-US" altLang="zh-CN" sz="2800" b="1" dirty="0">
                <a:solidFill>
                  <a:srgbClr val="FF0000"/>
                </a:solidFill>
                <a:latin typeface="Calibri" panose="020F0502020204030204" pitchFamily="34" charset="0"/>
                <a:ea typeface="华文中宋" panose="02010600040101010101" pitchFamily="2" charset="-122"/>
                <a:sym typeface="+mn-ea"/>
              </a:rPr>
              <a:t>  </a:t>
            </a:r>
            <a:r>
              <a:rPr lang="zh-CN" altLang="en-US" sz="2800" b="1" dirty="0">
                <a:solidFill>
                  <a:srgbClr val="FF0000"/>
                </a:solidFill>
                <a:latin typeface="Calibri" panose="020F0502020204030204" pitchFamily="34" charset="0"/>
                <a:ea typeface="华文中宋" panose="02010600040101010101" pitchFamily="2" charset="-122"/>
                <a:sym typeface="+mn-ea"/>
              </a:rPr>
              <a:t>③</a:t>
            </a:r>
            <a:r>
              <a:rPr lang="zh-CN" altLang="en-US" sz="2800" b="1" dirty="0">
                <a:solidFill>
                  <a:srgbClr val="FF0000"/>
                </a:solidFill>
                <a:latin typeface="华文中宋" panose="02010600040101010101" pitchFamily="2" charset="-122"/>
                <a:ea typeface="华文中宋" panose="02010600040101010101" pitchFamily="2" charset="-122"/>
                <a:sym typeface="+mn-ea"/>
              </a:rPr>
              <a:t>重要性</a:t>
            </a:r>
            <a:r>
              <a:rPr lang="zh-CN" altLang="en-US" sz="2800" b="1" dirty="0">
                <a:solidFill>
                  <a:prstClr val="black"/>
                </a:solidFill>
                <a:latin typeface="华文中宋" panose="02010600040101010101" pitchFamily="2" charset="-122"/>
                <a:ea typeface="华文中宋" panose="02010600040101010101" pitchFamily="2" charset="-122"/>
                <a:sym typeface="+mn-ea"/>
              </a:rPr>
              <a:t>：①未成年人的生存和发展事关人类的未来，对未成年人给予特殊关爱和保护，已经</a:t>
            </a:r>
            <a:r>
              <a:rPr lang="zh-CN" altLang="en-US" sz="2800" b="1" u="sng" dirty="0">
                <a:solidFill>
                  <a:srgbClr val="FF0000"/>
                </a:solidFill>
                <a:latin typeface="华文中宋" panose="02010600040101010101" pitchFamily="2" charset="-122"/>
                <a:ea typeface="华文中宋" panose="02010600040101010101" pitchFamily="2" charset="-122"/>
                <a:sym typeface="+mn-ea"/>
              </a:rPr>
              <a:t>成为人类的共识</a:t>
            </a:r>
            <a:r>
              <a:rPr lang="zh-CN" altLang="en-US" sz="2800" b="1" dirty="0">
                <a:solidFill>
                  <a:prstClr val="black"/>
                </a:solidFill>
                <a:latin typeface="华文中宋" panose="02010600040101010101" pitchFamily="2" charset="-122"/>
                <a:ea typeface="华文中宋" panose="02010600040101010101" pitchFamily="2" charset="-122"/>
                <a:sym typeface="+mn-ea"/>
              </a:rPr>
              <a:t>。②未成年人是国家的未来，民族的希望；③保护未成年人的合法权益，是</a:t>
            </a:r>
            <a:r>
              <a:rPr lang="zh-CN" altLang="en-US" sz="2800" b="1" u="sng" dirty="0">
                <a:solidFill>
                  <a:srgbClr val="FF0000"/>
                </a:solidFill>
                <a:latin typeface="华文中宋" panose="02010600040101010101" pitchFamily="2" charset="-122"/>
                <a:ea typeface="华文中宋" panose="02010600040101010101" pitchFamily="2" charset="-122"/>
                <a:sym typeface="+mn-ea"/>
              </a:rPr>
              <a:t>人类文明和社会进步的应有之义</a:t>
            </a:r>
            <a:r>
              <a:rPr lang="zh-CN" altLang="en-US" sz="2800" b="1" dirty="0">
                <a:solidFill>
                  <a:prstClr val="black"/>
                </a:solidFill>
                <a:latin typeface="华文中宋" panose="02010600040101010101" pitchFamily="2" charset="-122"/>
                <a:ea typeface="华文中宋" panose="02010600040101010101" pitchFamily="2" charset="-122"/>
                <a:sym typeface="+mn-ea"/>
              </a:rPr>
              <a:t>。</a:t>
            </a:r>
            <a:endParaRPr lang="zh-CN" altLang="zh-CN" sz="2800" b="1" dirty="0">
              <a:latin typeface="Times New Roman" panose="02020603050405020304" charset="0"/>
              <a:ea typeface="宋体" panose="02010600030101010101" pitchFamily="2" charset="-122"/>
              <a:cs typeface="Times New Roman" panose="02020603050405020304" charset="0"/>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40715" y="930275"/>
            <a:ext cx="10909935" cy="4345305"/>
            <a:chOff x="4254132" y="1171899"/>
            <a:chExt cx="7431299" cy="5057852"/>
          </a:xfrm>
        </p:grpSpPr>
        <p:sp>
          <p:nvSpPr>
            <p:cNvPr id="42" name="矩形 41"/>
            <p:cNvSpPr/>
            <p:nvPr/>
          </p:nvSpPr>
          <p:spPr>
            <a:xfrm>
              <a:off x="4254132" y="1537914"/>
              <a:ext cx="7431299" cy="4691837"/>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prstClr val="white"/>
                </a:solidFill>
              </a:endParaRPr>
            </a:p>
          </p:txBody>
        </p:sp>
        <p:sp>
          <p:nvSpPr>
            <p:cNvPr id="40" name="任意多边形: 形状 4"/>
            <p:cNvSpPr/>
            <p:nvPr/>
          </p:nvSpPr>
          <p:spPr>
            <a:xfrm>
              <a:off x="4644561" y="1171899"/>
              <a:ext cx="6899795" cy="731816"/>
            </a:xfrm>
            <a:custGeom>
              <a:avLst/>
              <a:gdLst>
                <a:gd name="connsiteX0" fmla="*/ 0 w 3406140"/>
                <a:gd name="connsiteY0" fmla="*/ 0 h 704008"/>
                <a:gd name="connsiteX1" fmla="*/ 3406140 w 3406140"/>
                <a:gd name="connsiteY1" fmla="*/ 0 h 704008"/>
                <a:gd name="connsiteX2" fmla="*/ 3406140 w 3406140"/>
                <a:gd name="connsiteY2" fmla="*/ 312843 h 704008"/>
                <a:gd name="connsiteX3" fmla="*/ 3014975 w 3406140"/>
                <a:gd name="connsiteY3" fmla="*/ 704008 h 704008"/>
                <a:gd name="connsiteX4" fmla="*/ 391165 w 3406140"/>
                <a:gd name="connsiteY4" fmla="*/ 704008 h 704008"/>
                <a:gd name="connsiteX5" fmla="*/ 0 w 3406140"/>
                <a:gd name="connsiteY5" fmla="*/ 312843 h 70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06140" h="704008">
                  <a:moveTo>
                    <a:pt x="0" y="0"/>
                  </a:moveTo>
                  <a:lnTo>
                    <a:pt x="3406140" y="0"/>
                  </a:lnTo>
                  <a:lnTo>
                    <a:pt x="3406140" y="312843"/>
                  </a:lnTo>
                  <a:cubicBezTo>
                    <a:pt x="3406140" y="528877"/>
                    <a:pt x="3231009" y="704008"/>
                    <a:pt x="3014975" y="704008"/>
                  </a:cubicBezTo>
                  <a:lnTo>
                    <a:pt x="391165" y="704008"/>
                  </a:lnTo>
                  <a:cubicBezTo>
                    <a:pt x="175131" y="704008"/>
                    <a:pt x="0" y="528877"/>
                    <a:pt x="0" y="312843"/>
                  </a:cubicBezTo>
                  <a:close/>
                </a:path>
              </a:pathLst>
            </a:custGeom>
            <a:gradFill>
              <a:gsLst>
                <a:gs pos="0">
                  <a:schemeClr val="accent1">
                    <a:lumMod val="60000"/>
                    <a:lumOff val="40000"/>
                  </a:schemeClr>
                </a:gs>
                <a:gs pos="81000">
                  <a:schemeClr val="accent1"/>
                </a:gs>
              </a:gsLst>
              <a:lin ang="5400000" scaled="1"/>
            </a:gradFill>
            <a:ln>
              <a:noFill/>
            </a:ln>
            <a:effectLst>
              <a:outerShdw blurRad="101600" dist="38100" dir="5400000" algn="t" rotWithShape="0">
                <a:schemeClr val="bg2">
                  <a:lumMod val="50000"/>
                  <a:alpha val="40000"/>
                </a:scheme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p>
              <a:pPr algn="ctr">
                <a:lnSpc>
                  <a:spcPct val="120000"/>
                </a:lnSpc>
              </a:pPr>
              <a:r>
                <a:rPr lang="zh-CN" altLang="en-US" sz="3600" b="1" dirty="0">
                  <a:solidFill>
                    <a:prstClr val="white"/>
                  </a:solidFill>
                  <a:latin typeface="微软雅黑" panose="020B0503020204020204" pitchFamily="34" charset="-122"/>
                  <a:cs typeface="+mn-ea"/>
                </a:rPr>
                <a:t>保护未成年人合法权益的法律法规？</a:t>
              </a:r>
              <a:endParaRPr lang="zh-CN" altLang="en-US" sz="3600" b="1" dirty="0">
                <a:solidFill>
                  <a:prstClr val="white"/>
                </a:solidFill>
                <a:latin typeface="微软雅黑" panose="020B0503020204020204" pitchFamily="34" charset="-122"/>
                <a:cs typeface="+mn-ea"/>
              </a:endParaRPr>
            </a:p>
          </p:txBody>
        </p:sp>
      </p:grpSp>
      <p:sp>
        <p:nvSpPr>
          <p:cNvPr id="2" name="文本框 1"/>
          <p:cNvSpPr txBox="1"/>
          <p:nvPr/>
        </p:nvSpPr>
        <p:spPr>
          <a:xfrm>
            <a:off x="902970" y="2176145"/>
            <a:ext cx="10460990" cy="2880360"/>
          </a:xfrm>
          <a:prstGeom prst="rect">
            <a:avLst/>
          </a:prstGeom>
          <a:noFill/>
        </p:spPr>
        <p:txBody>
          <a:bodyPr wrap="square" lIns="0" tIns="0" rIns="0" bIns="0" rtlCol="0" anchor="t">
            <a:spAutoFit/>
          </a:bodyPr>
          <a:p>
            <a:pPr>
              <a:lnSpc>
                <a:spcPct val="130000"/>
              </a:lnSpc>
            </a:pPr>
            <a:r>
              <a:rPr lang="zh-CN" altLang="en-US" sz="3600" b="1" dirty="0">
                <a:solidFill>
                  <a:srgbClr val="FF0000"/>
                </a:solidFill>
                <a:latin typeface="华文中宋" panose="02010600040101010101" pitchFamily="2" charset="-122"/>
                <a:ea typeface="华文中宋" panose="02010600040101010101" pitchFamily="2" charset="-122"/>
                <a:sym typeface="+mn-ea"/>
              </a:rPr>
              <a:t>（</a:t>
            </a:r>
            <a:r>
              <a:rPr lang="en-US" altLang="zh-CN" sz="3600" b="1" dirty="0">
                <a:solidFill>
                  <a:srgbClr val="FF0000"/>
                </a:solidFill>
                <a:latin typeface="华文中宋" panose="02010600040101010101" pitchFamily="2" charset="-122"/>
                <a:ea typeface="华文中宋" panose="02010600040101010101" pitchFamily="2" charset="-122"/>
                <a:sym typeface="+mn-ea"/>
              </a:rPr>
              <a:t>1</a:t>
            </a:r>
            <a:r>
              <a:rPr lang="zh-CN" altLang="en-US" sz="3600" b="1" dirty="0">
                <a:solidFill>
                  <a:srgbClr val="FF0000"/>
                </a:solidFill>
                <a:latin typeface="华文中宋" panose="02010600040101010101" pitchFamily="2" charset="-122"/>
                <a:ea typeface="华文中宋" panose="02010600040101010101" pitchFamily="2" charset="-122"/>
                <a:sym typeface="+mn-ea"/>
              </a:rPr>
              <a:t>）专门法律：</a:t>
            </a:r>
            <a:r>
              <a:rPr lang="zh-CN" altLang="en-US" sz="3600" b="1" dirty="0">
                <a:solidFill>
                  <a:prstClr val="black"/>
                </a:solidFill>
                <a:latin typeface="华文中宋" panose="02010600040101010101" pitchFamily="2" charset="-122"/>
                <a:ea typeface="华文中宋" panose="02010600040101010101" pitchFamily="2" charset="-122"/>
                <a:sym typeface="+mn-ea"/>
              </a:rPr>
              <a:t>未成年人保护法、预防未成年人犯罪法等</a:t>
            </a:r>
            <a:endParaRPr lang="en-US" altLang="zh-CN" sz="3600" b="1" dirty="0">
              <a:solidFill>
                <a:prstClr val="black"/>
              </a:solidFill>
              <a:latin typeface="华文中宋" panose="02010600040101010101" pitchFamily="2" charset="-122"/>
              <a:ea typeface="华文中宋" panose="02010600040101010101" pitchFamily="2" charset="-122"/>
            </a:endParaRPr>
          </a:p>
          <a:p>
            <a:pPr>
              <a:lnSpc>
                <a:spcPct val="130000"/>
              </a:lnSpc>
            </a:pPr>
            <a:r>
              <a:rPr lang="zh-CN" altLang="en-US" sz="3600" b="1" dirty="0">
                <a:solidFill>
                  <a:srgbClr val="FF0000"/>
                </a:solidFill>
                <a:latin typeface="华文中宋" panose="02010600040101010101" pitchFamily="2" charset="-122"/>
                <a:ea typeface="华文中宋" panose="02010600040101010101" pitchFamily="2" charset="-122"/>
                <a:sym typeface="+mn-ea"/>
              </a:rPr>
              <a:t>（</a:t>
            </a:r>
            <a:r>
              <a:rPr lang="en-US" altLang="zh-CN" sz="3600" b="1" dirty="0">
                <a:solidFill>
                  <a:srgbClr val="FF0000"/>
                </a:solidFill>
                <a:latin typeface="华文中宋" panose="02010600040101010101" pitchFamily="2" charset="-122"/>
                <a:ea typeface="华文中宋" panose="02010600040101010101" pitchFamily="2" charset="-122"/>
                <a:sym typeface="+mn-ea"/>
              </a:rPr>
              <a:t>2</a:t>
            </a:r>
            <a:r>
              <a:rPr lang="zh-CN" altLang="en-US" sz="3600" b="1" dirty="0">
                <a:solidFill>
                  <a:srgbClr val="FF0000"/>
                </a:solidFill>
                <a:latin typeface="华文中宋" panose="02010600040101010101" pitchFamily="2" charset="-122"/>
                <a:ea typeface="华文中宋" panose="02010600040101010101" pitchFamily="2" charset="-122"/>
                <a:sym typeface="+mn-ea"/>
              </a:rPr>
              <a:t>）其他法律：</a:t>
            </a:r>
            <a:r>
              <a:rPr lang="zh-CN" altLang="en-US" sz="3600" b="1" dirty="0">
                <a:solidFill>
                  <a:prstClr val="black"/>
                </a:solidFill>
                <a:latin typeface="华文中宋" panose="02010600040101010101" pitchFamily="2" charset="-122"/>
                <a:ea typeface="华文中宋" panose="02010600040101010101" pitchFamily="2" charset="-122"/>
                <a:sym typeface="+mn-ea"/>
              </a:rPr>
              <a:t>宪法、民法典、义务教育法、劳动法等。</a:t>
            </a:r>
            <a:endParaRPr lang="zh-CN" altLang="zh-CN" sz="3600" b="1" dirty="0">
              <a:latin typeface="Times New Roman" panose="02020603050405020304" charset="0"/>
              <a:ea typeface="宋体" panose="02010600030101010101" pitchFamily="2" charset="-122"/>
              <a:cs typeface="Times New Roman" panose="02020603050405020304" charset="0"/>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40715" y="612775"/>
            <a:ext cx="10909935" cy="4299585"/>
            <a:chOff x="4254132" y="1171899"/>
            <a:chExt cx="7431299" cy="5057852"/>
          </a:xfrm>
        </p:grpSpPr>
        <p:sp>
          <p:nvSpPr>
            <p:cNvPr id="42" name="矩形 41"/>
            <p:cNvSpPr/>
            <p:nvPr/>
          </p:nvSpPr>
          <p:spPr>
            <a:xfrm>
              <a:off x="4254132" y="1537914"/>
              <a:ext cx="7431299" cy="4691837"/>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prstClr val="white"/>
                </a:solidFill>
              </a:endParaRPr>
            </a:p>
          </p:txBody>
        </p:sp>
        <p:sp>
          <p:nvSpPr>
            <p:cNvPr id="40" name="任意多边形: 形状 4"/>
            <p:cNvSpPr/>
            <p:nvPr/>
          </p:nvSpPr>
          <p:spPr>
            <a:xfrm>
              <a:off x="4644561" y="1171899"/>
              <a:ext cx="6899795" cy="731816"/>
            </a:xfrm>
            <a:custGeom>
              <a:avLst/>
              <a:gdLst>
                <a:gd name="connsiteX0" fmla="*/ 0 w 3406140"/>
                <a:gd name="connsiteY0" fmla="*/ 0 h 704008"/>
                <a:gd name="connsiteX1" fmla="*/ 3406140 w 3406140"/>
                <a:gd name="connsiteY1" fmla="*/ 0 h 704008"/>
                <a:gd name="connsiteX2" fmla="*/ 3406140 w 3406140"/>
                <a:gd name="connsiteY2" fmla="*/ 312843 h 704008"/>
                <a:gd name="connsiteX3" fmla="*/ 3014975 w 3406140"/>
                <a:gd name="connsiteY3" fmla="*/ 704008 h 704008"/>
                <a:gd name="connsiteX4" fmla="*/ 391165 w 3406140"/>
                <a:gd name="connsiteY4" fmla="*/ 704008 h 704008"/>
                <a:gd name="connsiteX5" fmla="*/ 0 w 3406140"/>
                <a:gd name="connsiteY5" fmla="*/ 312843 h 70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06140" h="704008">
                  <a:moveTo>
                    <a:pt x="0" y="0"/>
                  </a:moveTo>
                  <a:lnTo>
                    <a:pt x="3406140" y="0"/>
                  </a:lnTo>
                  <a:lnTo>
                    <a:pt x="3406140" y="312843"/>
                  </a:lnTo>
                  <a:cubicBezTo>
                    <a:pt x="3406140" y="528877"/>
                    <a:pt x="3231009" y="704008"/>
                    <a:pt x="3014975" y="704008"/>
                  </a:cubicBezTo>
                  <a:lnTo>
                    <a:pt x="391165" y="704008"/>
                  </a:lnTo>
                  <a:cubicBezTo>
                    <a:pt x="175131" y="704008"/>
                    <a:pt x="0" y="528877"/>
                    <a:pt x="0" y="312843"/>
                  </a:cubicBezTo>
                  <a:close/>
                </a:path>
              </a:pathLst>
            </a:custGeom>
            <a:gradFill>
              <a:gsLst>
                <a:gs pos="0">
                  <a:schemeClr val="accent1">
                    <a:lumMod val="60000"/>
                    <a:lumOff val="40000"/>
                  </a:schemeClr>
                </a:gs>
                <a:gs pos="81000">
                  <a:schemeClr val="accent1"/>
                </a:gs>
              </a:gsLst>
              <a:lin ang="5400000" scaled="1"/>
            </a:gradFill>
            <a:ln>
              <a:noFill/>
            </a:ln>
            <a:effectLst>
              <a:outerShdw blurRad="101600" dist="38100" dir="5400000" algn="t" rotWithShape="0">
                <a:schemeClr val="bg2">
                  <a:lumMod val="50000"/>
                  <a:alpha val="40000"/>
                </a:scheme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p>
              <a:pPr algn="ctr">
                <a:lnSpc>
                  <a:spcPct val="120000"/>
                </a:lnSpc>
              </a:pPr>
              <a:endParaRPr lang="zh-CN" altLang="en-US" sz="3600" b="1" dirty="0">
                <a:solidFill>
                  <a:srgbClr val="0070C0"/>
                </a:solidFill>
                <a:latin typeface="华文中宋" panose="02010600040101010101" pitchFamily="2" charset="-122"/>
                <a:ea typeface="华文中宋" panose="02010600040101010101" pitchFamily="2" charset="-122"/>
              </a:endParaRPr>
            </a:p>
            <a:p>
              <a:pPr algn="ctr">
                <a:lnSpc>
                  <a:spcPct val="120000"/>
                </a:lnSpc>
              </a:pPr>
              <a:r>
                <a:rPr lang="zh-CN" altLang="en-US" sz="3600" b="1" dirty="0">
                  <a:solidFill>
                    <a:schemeClr val="bg1"/>
                  </a:solidFill>
                  <a:uFillTx/>
                  <a:latin typeface="华文中宋" charset="0"/>
                  <a:ea typeface="华文中宋" panose="02010600040101010101" pitchFamily="2" charset="-122"/>
                </a:rPr>
                <a:t>如何保护未成年人的合法权益？</a:t>
              </a:r>
              <a:endParaRPr lang="zh-CN" altLang="en-US" sz="3600" b="1" dirty="0">
                <a:solidFill>
                  <a:srgbClr val="0070C0"/>
                </a:solidFill>
                <a:latin typeface="华文中宋" panose="02010600040101010101" pitchFamily="2" charset="-122"/>
                <a:ea typeface="华文中宋" panose="02010600040101010101" pitchFamily="2" charset="-122"/>
              </a:endParaRPr>
            </a:p>
            <a:p>
              <a:pPr algn="ctr">
                <a:lnSpc>
                  <a:spcPct val="120000"/>
                </a:lnSpc>
              </a:pPr>
              <a:endParaRPr lang="zh-CN" altLang="en-US" sz="3600" b="1" dirty="0">
                <a:solidFill>
                  <a:prstClr val="white"/>
                </a:solidFill>
                <a:latin typeface="微软雅黑" panose="020B0503020204020204" pitchFamily="34" charset="-122"/>
                <a:cs typeface="+mn-ea"/>
              </a:endParaRPr>
            </a:p>
          </p:txBody>
        </p:sp>
      </p:grpSp>
      <p:sp>
        <p:nvSpPr>
          <p:cNvPr id="3" name="文本框 2"/>
          <p:cNvSpPr txBox="1"/>
          <p:nvPr/>
        </p:nvSpPr>
        <p:spPr>
          <a:xfrm>
            <a:off x="872490" y="2071370"/>
            <a:ext cx="10446385" cy="2583815"/>
          </a:xfrm>
          <a:prstGeom prst="rect">
            <a:avLst/>
          </a:prstGeom>
          <a:noFill/>
        </p:spPr>
        <p:txBody>
          <a:bodyPr wrap="square" lIns="0" tIns="0" rIns="0" bIns="0" rtlCol="0" anchor="t">
            <a:spAutoFit/>
          </a:bodyPr>
          <a:p>
            <a:pPr>
              <a:lnSpc>
                <a:spcPct val="120000"/>
              </a:lnSpc>
            </a:pPr>
            <a:r>
              <a:rPr lang="en-US" altLang="zh-CN" sz="2800" b="1" u="sng" dirty="0">
                <a:solidFill>
                  <a:srgbClr val="FF0000"/>
                </a:solidFill>
                <a:latin typeface="华文中宋" panose="02010600040101010101" pitchFamily="2" charset="-122"/>
                <a:ea typeface="华文中宋" panose="02010600040101010101" pitchFamily="2" charset="-122"/>
                <a:sym typeface="+mn-ea"/>
              </a:rPr>
              <a:t> 1</a:t>
            </a:r>
            <a:r>
              <a:rPr lang="zh-CN" altLang="en-US" sz="2800" b="1" u="sng" dirty="0">
                <a:solidFill>
                  <a:srgbClr val="FF0000"/>
                </a:solidFill>
                <a:latin typeface="华文中宋" panose="02010600040101010101" pitchFamily="2" charset="-122"/>
                <a:ea typeface="华文中宋" panose="02010600040101010101" pitchFamily="2" charset="-122"/>
                <a:sym typeface="+mn-ea"/>
              </a:rPr>
              <a:t>、</a:t>
            </a:r>
            <a:r>
              <a:rPr lang="zh-CN" altLang="en-US" sz="2800" b="1" u="sng" dirty="0">
                <a:solidFill>
                  <a:srgbClr val="FF0000"/>
                </a:solidFill>
                <a:latin typeface="华文中宋" panose="02010600040101010101" pitchFamily="2" charset="-122"/>
                <a:ea typeface="华文中宋" panose="02010600040101010101" pitchFamily="2" charset="-122"/>
                <a:sym typeface="+mn-ea"/>
              </a:rPr>
              <a:t>家庭保护、学校保护、社会保护、网络保护、政府保护和司法保护</a:t>
            </a:r>
            <a:r>
              <a:rPr lang="zh-CN" altLang="en-US" sz="2800" b="1" dirty="0">
                <a:solidFill>
                  <a:prstClr val="black"/>
                </a:solidFill>
                <a:latin typeface="华文中宋" panose="02010600040101010101" pitchFamily="2" charset="-122"/>
                <a:ea typeface="华文中宋" panose="02010600040101010101" pitchFamily="2" charset="-122"/>
                <a:sym typeface="+mn-ea"/>
              </a:rPr>
              <a:t>，共同构筑起全方位保障未成年人合法权益的防线，形成全社会关心、保护未成年人的有效机制和良好风尚。（六道防线）</a:t>
            </a:r>
            <a:endParaRPr lang="zh-CN" altLang="en-US" sz="2800" b="1" dirty="0">
              <a:solidFill>
                <a:prstClr val="black"/>
              </a:solidFill>
              <a:latin typeface="华文中宋" panose="02010600040101010101" pitchFamily="2" charset="-122"/>
              <a:ea typeface="华文中宋" panose="02010600040101010101" pitchFamily="2" charset="-122"/>
              <a:sym typeface="+mn-ea"/>
            </a:endParaRPr>
          </a:p>
          <a:p>
            <a:pPr>
              <a:lnSpc>
                <a:spcPct val="120000"/>
              </a:lnSpc>
            </a:pPr>
            <a:r>
              <a:rPr lang="en-US" altLang="zh-CN" sz="2800" b="1" dirty="0">
                <a:latin typeface="Times New Roman" panose="02020603050405020304" charset="0"/>
                <a:ea typeface="宋体" panose="02010600030101010101" pitchFamily="2" charset="-122"/>
                <a:cs typeface="Times New Roman" panose="02020603050405020304" charset="0"/>
                <a:sym typeface="+mn-ea"/>
              </a:rPr>
              <a:t>2</a:t>
            </a:r>
            <a:r>
              <a:rPr lang="zh-CN" altLang="en-US" sz="2800" b="1" dirty="0">
                <a:latin typeface="Times New Roman" panose="02020603050405020304" charset="0"/>
                <a:ea typeface="宋体" panose="02010600030101010101" pitchFamily="2" charset="-122"/>
                <a:cs typeface="Times New Roman" panose="02020603050405020304" charset="0"/>
                <a:sym typeface="+mn-ea"/>
              </a:rPr>
              <a:t>、</a:t>
            </a:r>
            <a:r>
              <a:rPr lang="zh-CN" altLang="en-US" sz="2800" b="1" dirty="0">
                <a:solidFill>
                  <a:srgbClr val="FF0000"/>
                </a:solidFill>
                <a:latin typeface="Times New Roman" panose="02020603050405020304" charset="0"/>
                <a:ea typeface="宋体" panose="02010600030101010101" pitchFamily="2" charset="-122"/>
                <a:cs typeface="Times New Roman" panose="02020603050405020304" charset="0"/>
                <a:sym typeface="+mn-ea"/>
              </a:rPr>
              <a:t>未成年人</a:t>
            </a:r>
            <a:r>
              <a:rPr lang="zh-CN" altLang="en-US" sz="2800" b="1" dirty="0">
                <a:latin typeface="Times New Roman" panose="02020603050405020304" charset="0"/>
                <a:ea typeface="宋体" panose="02010600030101010101" pitchFamily="2" charset="-122"/>
                <a:cs typeface="Times New Roman" panose="02020603050405020304" charset="0"/>
                <a:sym typeface="+mn-ea"/>
              </a:rPr>
              <a:t>要增强自我保护的意识和能力，增强社会责任感，增强法律意识，抵制不良诱惑。（自我保护）</a:t>
            </a:r>
            <a:endParaRPr lang="zh-CN" altLang="en-US" sz="2800" b="1" dirty="0">
              <a:latin typeface="Times New Roman" panose="02020603050405020304" charset="0"/>
              <a:ea typeface="宋体" panose="02010600030101010101" pitchFamily="2" charset="-122"/>
              <a:cs typeface="Times New Roman" panose="02020603050405020304" charset="0"/>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40715" y="930275"/>
            <a:ext cx="10909935" cy="4345305"/>
            <a:chOff x="4254132" y="1171899"/>
            <a:chExt cx="7431299" cy="5057852"/>
          </a:xfrm>
        </p:grpSpPr>
        <p:sp>
          <p:nvSpPr>
            <p:cNvPr id="42" name="矩形 41"/>
            <p:cNvSpPr/>
            <p:nvPr/>
          </p:nvSpPr>
          <p:spPr>
            <a:xfrm>
              <a:off x="4254132" y="1537914"/>
              <a:ext cx="7431299" cy="4691837"/>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prstClr val="white"/>
                </a:solidFill>
              </a:endParaRPr>
            </a:p>
          </p:txBody>
        </p:sp>
        <p:sp>
          <p:nvSpPr>
            <p:cNvPr id="40" name="任意多边形: 形状 4"/>
            <p:cNvSpPr/>
            <p:nvPr/>
          </p:nvSpPr>
          <p:spPr>
            <a:xfrm>
              <a:off x="4644561" y="1171899"/>
              <a:ext cx="6899795" cy="731816"/>
            </a:xfrm>
            <a:custGeom>
              <a:avLst/>
              <a:gdLst>
                <a:gd name="connsiteX0" fmla="*/ 0 w 3406140"/>
                <a:gd name="connsiteY0" fmla="*/ 0 h 704008"/>
                <a:gd name="connsiteX1" fmla="*/ 3406140 w 3406140"/>
                <a:gd name="connsiteY1" fmla="*/ 0 h 704008"/>
                <a:gd name="connsiteX2" fmla="*/ 3406140 w 3406140"/>
                <a:gd name="connsiteY2" fmla="*/ 312843 h 704008"/>
                <a:gd name="connsiteX3" fmla="*/ 3014975 w 3406140"/>
                <a:gd name="connsiteY3" fmla="*/ 704008 h 704008"/>
                <a:gd name="connsiteX4" fmla="*/ 391165 w 3406140"/>
                <a:gd name="connsiteY4" fmla="*/ 704008 h 704008"/>
                <a:gd name="connsiteX5" fmla="*/ 0 w 3406140"/>
                <a:gd name="connsiteY5" fmla="*/ 312843 h 70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06140" h="704008">
                  <a:moveTo>
                    <a:pt x="0" y="0"/>
                  </a:moveTo>
                  <a:lnTo>
                    <a:pt x="3406140" y="0"/>
                  </a:lnTo>
                  <a:lnTo>
                    <a:pt x="3406140" y="312843"/>
                  </a:lnTo>
                  <a:cubicBezTo>
                    <a:pt x="3406140" y="528877"/>
                    <a:pt x="3231009" y="704008"/>
                    <a:pt x="3014975" y="704008"/>
                  </a:cubicBezTo>
                  <a:lnTo>
                    <a:pt x="391165" y="704008"/>
                  </a:lnTo>
                  <a:cubicBezTo>
                    <a:pt x="175131" y="704008"/>
                    <a:pt x="0" y="528877"/>
                    <a:pt x="0" y="312843"/>
                  </a:cubicBezTo>
                  <a:close/>
                </a:path>
              </a:pathLst>
            </a:custGeom>
            <a:gradFill>
              <a:gsLst>
                <a:gs pos="0">
                  <a:schemeClr val="accent1">
                    <a:lumMod val="60000"/>
                    <a:lumOff val="40000"/>
                  </a:schemeClr>
                </a:gs>
                <a:gs pos="81000">
                  <a:schemeClr val="accent1"/>
                </a:gs>
              </a:gsLst>
              <a:lin ang="5400000" scaled="1"/>
            </a:gradFill>
            <a:ln>
              <a:noFill/>
            </a:ln>
            <a:effectLst>
              <a:outerShdw blurRad="101600" dist="38100" dir="5400000" algn="t" rotWithShape="0">
                <a:schemeClr val="bg2">
                  <a:lumMod val="50000"/>
                  <a:alpha val="40000"/>
                </a:scheme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p>
              <a:pPr algn="ctr">
                <a:lnSpc>
                  <a:spcPct val="120000"/>
                </a:lnSpc>
              </a:pPr>
              <a:r>
                <a:rPr lang="zh-CN" altLang="en-US" sz="3600" b="1" dirty="0">
                  <a:solidFill>
                    <a:prstClr val="white"/>
                  </a:solidFill>
                  <a:latin typeface="微软雅黑" panose="020B0503020204020204" pitchFamily="34" charset="-122"/>
                  <a:cs typeface="+mn-ea"/>
                  <a:sym typeface="+mn-ea"/>
                </a:rPr>
                <a:t>未成年人在享受特殊保护的同时要注意什么？</a:t>
              </a:r>
              <a:endParaRPr lang="zh-CN" altLang="en-US" sz="3600" b="1" dirty="0">
                <a:solidFill>
                  <a:prstClr val="white"/>
                </a:solidFill>
                <a:latin typeface="微软雅黑" panose="020B0503020204020204" pitchFamily="34" charset="-122"/>
                <a:cs typeface="+mn-ea"/>
              </a:endParaRPr>
            </a:p>
          </p:txBody>
        </p:sp>
      </p:grpSp>
      <p:sp>
        <p:nvSpPr>
          <p:cNvPr id="2" name="文本框 1"/>
          <p:cNvSpPr txBox="1"/>
          <p:nvPr/>
        </p:nvSpPr>
        <p:spPr>
          <a:xfrm>
            <a:off x="882650" y="1951990"/>
            <a:ext cx="10460990" cy="3323590"/>
          </a:xfrm>
          <a:prstGeom prst="rect">
            <a:avLst/>
          </a:prstGeom>
          <a:noFill/>
        </p:spPr>
        <p:txBody>
          <a:bodyPr wrap="square" lIns="0" tIns="0" rIns="0" bIns="0" rtlCol="0" anchor="t">
            <a:spAutoFit/>
          </a:bodyPr>
          <a:p>
            <a:pPr>
              <a:lnSpc>
                <a:spcPct val="150000"/>
              </a:lnSpc>
            </a:pPr>
            <a:r>
              <a:rPr lang="zh-CN" altLang="en-US" sz="3600" b="1" dirty="0">
                <a:solidFill>
                  <a:prstClr val="black"/>
                </a:solidFill>
                <a:latin typeface="华文中宋" panose="02010600040101010101" pitchFamily="2" charset="-122"/>
                <a:ea typeface="华文中宋" panose="02010600040101010101" pitchFamily="2" charset="-122"/>
                <a:sym typeface="+mn-ea"/>
              </a:rPr>
              <a:t>①宪法和法律赋予未成年人受到特殊保护的权利，我们要珍惜自己的权利，依法行使自己的权利；</a:t>
            </a:r>
            <a:endParaRPr lang="en-US" altLang="zh-CN" sz="3600" b="1" dirty="0">
              <a:solidFill>
                <a:prstClr val="black"/>
              </a:solidFill>
              <a:latin typeface="华文中宋" panose="02010600040101010101" pitchFamily="2" charset="-122"/>
              <a:ea typeface="华文中宋" panose="02010600040101010101" pitchFamily="2" charset="-122"/>
            </a:endParaRPr>
          </a:p>
          <a:p>
            <a:pPr>
              <a:lnSpc>
                <a:spcPct val="150000"/>
              </a:lnSpc>
            </a:pPr>
            <a:r>
              <a:rPr lang="zh-CN" altLang="en-US" sz="3600" b="1" dirty="0">
                <a:solidFill>
                  <a:prstClr val="black"/>
                </a:solidFill>
                <a:latin typeface="华文中宋" panose="02010600040101010101" pitchFamily="2" charset="-122"/>
                <a:ea typeface="华文中宋" panose="02010600040101010101" pitchFamily="2" charset="-122"/>
                <a:sym typeface="+mn-ea"/>
              </a:rPr>
              <a:t>②同时也要尊重和维护他人的权利，自觉履行公民应尽的义务。</a:t>
            </a:r>
            <a:endParaRPr lang="zh-CN" altLang="zh-CN" sz="3600" b="1" dirty="0">
              <a:latin typeface="Times New Roman" panose="02020603050405020304" charset="0"/>
              <a:ea typeface="宋体" panose="02010600030101010101" pitchFamily="2" charset="-122"/>
              <a:cs typeface="Times New Roman" panose="02020603050405020304" charset="0"/>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5"/>
          <p:cNvSpPr/>
          <p:nvPr/>
        </p:nvSpPr>
        <p:spPr bwMode="auto">
          <a:xfrm>
            <a:off x="0" y="0"/>
            <a:ext cx="2985135" cy="650240"/>
          </a:xfrm>
          <a:custGeom>
            <a:avLst/>
            <a:gdLst/>
            <a:ahLst/>
            <a:cxnLst/>
            <a:rect l="l" t="t" r="r" b="b"/>
            <a:pathLst>
              <a:path w="1212931" h="513429">
                <a:moveTo>
                  <a:pt x="0" y="0"/>
                </a:moveTo>
                <a:lnTo>
                  <a:pt x="1212931" y="0"/>
                </a:lnTo>
                <a:cubicBezTo>
                  <a:pt x="1210875" y="8189"/>
                  <a:pt x="1207259" y="15721"/>
                  <a:pt x="1202896" y="22772"/>
                </a:cubicBezTo>
                <a:lnTo>
                  <a:pt x="956422" y="454561"/>
                </a:lnTo>
                <a:cubicBezTo>
                  <a:pt x="946115" y="471761"/>
                  <a:pt x="931774" y="486697"/>
                  <a:pt x="913401" y="497559"/>
                </a:cubicBezTo>
                <a:cubicBezTo>
                  <a:pt x="894131" y="508874"/>
                  <a:pt x="873069" y="513853"/>
                  <a:pt x="852006" y="513401"/>
                </a:cubicBezTo>
                <a:lnTo>
                  <a:pt x="358161" y="513401"/>
                </a:lnTo>
                <a:cubicBezTo>
                  <a:pt x="338443" y="513401"/>
                  <a:pt x="317829" y="508422"/>
                  <a:pt x="299456" y="497559"/>
                </a:cubicBezTo>
                <a:cubicBezTo>
                  <a:pt x="281082" y="486697"/>
                  <a:pt x="266294" y="471761"/>
                  <a:pt x="256435" y="454109"/>
                </a:cubicBezTo>
                <a:lnTo>
                  <a:pt x="8616" y="20509"/>
                </a:lnTo>
                <a:close/>
              </a:path>
            </a:pathLst>
          </a:custGeom>
          <a:solidFill>
            <a:srgbClr val="FF7575">
              <a:lumMod val="75000"/>
            </a:srgbClr>
          </a:solidFill>
          <a:ln w="9525" cap="flat">
            <a:noFill/>
            <a:prstDash val="solid"/>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a:ln>
                  <a:noFill/>
                </a:ln>
                <a:solidFill>
                  <a:srgbClr val="178AA1"/>
                </a:solidFill>
                <a:effectLst/>
                <a:uLnTx/>
                <a:uFillTx/>
                <a:latin typeface="Arial" panose="020B0604020202020204"/>
                <a:sym typeface="+mn-lt"/>
              </a:rPr>
              <a:t>        </a:t>
            </a:r>
            <a:endParaRPr kumimoji="0" lang="en-US" altLang="zh-CN" sz="3200" b="0" i="0" u="none" strike="noStrike" kern="0" cap="none" spc="0" normalizeH="0" baseline="0" noProof="0">
              <a:ln>
                <a:noFill/>
              </a:ln>
              <a:solidFill>
                <a:srgbClr val="178AA1"/>
              </a:solidFill>
              <a:effectLst/>
              <a:uLnTx/>
              <a:uFillTx/>
              <a:latin typeface="Arial" panose="020B0604020202020204"/>
              <a:sym typeface="+mn-lt"/>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a:ln>
                  <a:noFill/>
                </a:ln>
                <a:solidFill>
                  <a:srgbClr val="178AA1"/>
                </a:solidFill>
                <a:effectLst/>
                <a:uLnTx/>
                <a:uFillTx/>
                <a:latin typeface="Arial" panose="020B0604020202020204"/>
                <a:sym typeface="+mn-lt"/>
              </a:rPr>
              <a:t>         </a:t>
            </a:r>
            <a:endParaRPr kumimoji="0" lang="zh-CN" altLang="en-US" sz="3200" b="0" i="0" u="none" strike="noStrike" kern="0" cap="none" spc="0" normalizeH="0" baseline="0" noProof="0">
              <a:ln>
                <a:noFill/>
              </a:ln>
              <a:solidFill>
                <a:srgbClr val="178AA1"/>
              </a:solidFill>
              <a:effectLst/>
              <a:uLnTx/>
              <a:uFillTx/>
              <a:latin typeface="Arial" panose="020B0604020202020204"/>
              <a:sym typeface="+mn-lt"/>
            </a:endParaRPr>
          </a:p>
        </p:txBody>
      </p:sp>
      <p:sp>
        <p:nvSpPr>
          <p:cNvPr id="14" name="TextBox 60"/>
          <p:cNvSpPr txBox="1"/>
          <p:nvPr/>
        </p:nvSpPr>
        <p:spPr>
          <a:xfrm>
            <a:off x="524753" y="9182"/>
            <a:ext cx="1960880" cy="629920"/>
          </a:xfrm>
          <a:prstGeom prst="rect">
            <a:avLst/>
          </a:prstGeom>
          <a:noFill/>
        </p:spPr>
        <p:txBody>
          <a:bodyPr wrap="none" rtlCol="0">
            <a:spAutoFit/>
          </a:bodyPr>
          <a:lstStyle/>
          <a:p>
            <a:pPr algn="ctr"/>
            <a:r>
              <a:rPr lang="zh-CN" altLang="en-US" sz="3500" b="1" dirty="0">
                <a:solidFill>
                  <a:srgbClr val="FEE9DE"/>
                </a:solidFill>
                <a:latin typeface="微软雅黑" panose="020B0503020204020204" pitchFamily="34" charset="-122"/>
                <a:ea typeface="微软雅黑" panose="020B0503020204020204" pitchFamily="34" charset="-122"/>
                <a:sym typeface="+mn-lt"/>
              </a:rPr>
              <a:t>易错易混</a:t>
            </a:r>
            <a:endParaRPr lang="zh-CN" altLang="en-US" sz="3500" b="1" dirty="0">
              <a:solidFill>
                <a:srgbClr val="FEE9DE"/>
              </a:solidFill>
              <a:latin typeface="微软雅黑" panose="020B0503020204020204" pitchFamily="34" charset="-122"/>
              <a:ea typeface="微软雅黑" panose="020B0503020204020204" pitchFamily="34" charset="-122"/>
              <a:sym typeface="+mn-lt"/>
            </a:endParaRPr>
          </a:p>
        </p:txBody>
      </p:sp>
      <p:sp>
        <p:nvSpPr>
          <p:cNvPr id="2" name="文本框 1"/>
          <p:cNvSpPr txBox="1"/>
          <p:nvPr/>
        </p:nvSpPr>
        <p:spPr>
          <a:xfrm>
            <a:off x="408305" y="1762760"/>
            <a:ext cx="11783695" cy="2676525"/>
          </a:xfrm>
          <a:prstGeom prst="rect">
            <a:avLst/>
          </a:prstGeom>
          <a:noFill/>
        </p:spPr>
        <p:txBody>
          <a:bodyPr wrap="square">
            <a:spAutoFit/>
          </a:bodyPr>
          <a:lstStyle/>
          <a:p>
            <a:pPr algn="just"/>
            <a:r>
              <a:rPr lang="en-US" altLang="zh-CN" sz="2800" b="1" kern="100" dirty="0">
                <a:solidFill>
                  <a:schemeClr val="accent6">
                    <a:lumMod val="75000"/>
                  </a:schemeClr>
                </a:solidFill>
                <a:effectLst/>
                <a:latin typeface="宋体" panose="02010600030101010101" pitchFamily="2" charset="-122"/>
                <a:ea typeface="等线" panose="02010600030101010101" pitchFamily="2" charset="-122"/>
                <a:cs typeface="宋体" panose="02010600030101010101" pitchFamily="2" charset="-122"/>
              </a:rPr>
              <a:t>【</a:t>
            </a:r>
            <a:r>
              <a:rPr lang="zh-CN" altLang="en-US" sz="2800" b="1" kern="100" dirty="0">
                <a:solidFill>
                  <a:schemeClr val="accent6">
                    <a:lumMod val="75000"/>
                  </a:schemeClr>
                </a:solidFill>
                <a:effectLst/>
                <a:latin typeface="宋体" panose="02010600030101010101" pitchFamily="2" charset="-122"/>
                <a:ea typeface="等线" panose="02010600030101010101" pitchFamily="2" charset="-122"/>
                <a:cs typeface="宋体" panose="02010600030101010101" pitchFamily="2" charset="-122"/>
              </a:rPr>
              <a:t>例</a:t>
            </a:r>
            <a:r>
              <a:rPr lang="en-US" altLang="zh-CN" sz="2800" b="1" kern="100" dirty="0">
                <a:solidFill>
                  <a:schemeClr val="accent6">
                    <a:lumMod val="75000"/>
                  </a:schemeClr>
                </a:solidFill>
                <a:effectLst/>
                <a:latin typeface="宋体" panose="02010600030101010101" pitchFamily="2" charset="-122"/>
                <a:ea typeface="等线" panose="02010600030101010101" pitchFamily="2" charset="-122"/>
                <a:cs typeface="宋体" panose="02010600030101010101" pitchFamily="2" charset="-122"/>
              </a:rPr>
              <a:t>3</a:t>
            </a:r>
            <a:r>
              <a:rPr lang="en-US" altLang="zh-CN" sz="2800" b="1" dirty="0">
                <a:solidFill>
                  <a:schemeClr val="accent6">
                    <a:lumMod val="75000"/>
                  </a:schemeClr>
                </a:solidFill>
                <a:latin typeface="Times New Roman" panose="02020603050405020304" charset="0"/>
                <a:ea typeface="宋体" panose="02010600030101010101" pitchFamily="2" charset="-122"/>
                <a:cs typeface="Times New Roman" panose="02020603050405020304" charset="0"/>
              </a:rPr>
              <a:t>.】</a:t>
            </a:r>
            <a:r>
              <a:rPr lang="en-US" altLang="zh-CN" sz="2800" b="1" dirty="0">
                <a:latin typeface="Times New Roman" panose="02020603050405020304" charset="0"/>
                <a:ea typeface="宋体" panose="02010600030101010101" pitchFamily="2" charset="-122"/>
                <a:cs typeface="Times New Roman" panose="02020603050405020304" charset="0"/>
              </a:rPr>
              <a:t> </a:t>
            </a:r>
            <a:r>
              <a:rPr lang="zh-CN" altLang="zh-CN" sz="2800" b="1" dirty="0">
                <a:latin typeface="Times New Roman" panose="02020603050405020304" charset="0"/>
                <a:ea typeface="宋体" panose="02010600030101010101" pitchFamily="2" charset="-122"/>
                <a:cs typeface="Times New Roman" panose="02020603050405020304" charset="0"/>
              </a:rPr>
              <a:t>《民法典》规定：未成年人未满八周岁属于无民事行为能力人，若参与网络付费游戏、网络打赏，行为无效，监护人可以要求返还金额。对未成年人而言，这一规定</a:t>
            </a:r>
            <a:r>
              <a:rPr lang="zh-CN" altLang="en-US" sz="2800" b="1" dirty="0">
                <a:latin typeface="Times New Roman" panose="02020603050405020304" charset="0"/>
                <a:ea typeface="宋体" panose="02010600030101010101" pitchFamily="2" charset="-122"/>
                <a:cs typeface="Times New Roman" panose="02020603050405020304" charset="0"/>
              </a:rPr>
              <a:t>是基于（  </a:t>
            </a:r>
            <a:r>
              <a:rPr lang="en-US" altLang="zh-CN" sz="2800" b="1" dirty="0">
                <a:latin typeface="Times New Roman" panose="02020603050405020304" charset="0"/>
                <a:ea typeface="宋体" panose="02010600030101010101" pitchFamily="2" charset="-122"/>
                <a:cs typeface="Times New Roman" panose="02020603050405020304" charset="0"/>
              </a:rPr>
              <a:t>  </a:t>
            </a:r>
            <a:r>
              <a:rPr lang="zh-CN" altLang="en-US" sz="2800" b="1" dirty="0">
                <a:latin typeface="Times New Roman" panose="02020603050405020304" charset="0"/>
                <a:ea typeface="宋体" panose="02010600030101010101" pitchFamily="2" charset="-122"/>
                <a:cs typeface="Times New Roman" panose="02020603050405020304" charset="0"/>
              </a:rPr>
              <a:t>   ）</a:t>
            </a:r>
            <a:endParaRPr lang="zh-CN" altLang="zh-CN" sz="2800" b="1" dirty="0">
              <a:latin typeface="Times New Roman" panose="02020603050405020304" charset="0"/>
              <a:ea typeface="宋体" panose="02010600030101010101" pitchFamily="2" charset="-122"/>
              <a:cs typeface="Times New Roman" panose="02020603050405020304" charset="0"/>
            </a:endParaRPr>
          </a:p>
          <a:p>
            <a:pPr algn="just"/>
            <a:r>
              <a:rPr lang="zh-CN" altLang="zh-CN" sz="2800" b="1" dirty="0">
                <a:latin typeface="Times New Roman" panose="02020603050405020304" charset="0"/>
                <a:ea typeface="宋体" panose="02010600030101010101" pitchFamily="2" charset="-122"/>
                <a:cs typeface="Times New Roman" panose="02020603050405020304" charset="0"/>
              </a:rPr>
              <a:t>①身心发育尚不成熟</a:t>
            </a:r>
            <a:r>
              <a:rPr lang="en-US" altLang="zh-CN" sz="2800" b="1" dirty="0">
                <a:latin typeface="Times New Roman" panose="02020603050405020304" charset="0"/>
                <a:ea typeface="宋体" panose="02010600030101010101" pitchFamily="2" charset="-122"/>
                <a:cs typeface="Times New Roman" panose="02020603050405020304" charset="0"/>
              </a:rPr>
              <a:t>               </a:t>
            </a:r>
            <a:r>
              <a:rPr lang="zh-CN" altLang="zh-CN" sz="2800" b="1" dirty="0">
                <a:latin typeface="Times New Roman" panose="02020603050405020304" charset="0"/>
                <a:ea typeface="宋体" panose="02010600030101010101" pitchFamily="2" charset="-122"/>
                <a:cs typeface="Times New Roman" panose="02020603050405020304" charset="0"/>
              </a:rPr>
              <a:t>②未成年人生存和发展事关人类未来</a:t>
            </a:r>
            <a:endParaRPr lang="zh-CN" altLang="zh-CN" sz="2800" b="1" dirty="0">
              <a:latin typeface="Times New Roman" panose="02020603050405020304" charset="0"/>
              <a:ea typeface="宋体" panose="02010600030101010101" pitchFamily="2" charset="-122"/>
              <a:cs typeface="Times New Roman" panose="02020603050405020304" charset="0"/>
            </a:endParaRPr>
          </a:p>
          <a:p>
            <a:pPr algn="just"/>
            <a:r>
              <a:rPr lang="zh-CN" altLang="zh-CN" sz="2800" b="1" dirty="0">
                <a:latin typeface="Times New Roman" panose="02020603050405020304" charset="0"/>
                <a:ea typeface="宋体" panose="02010600030101010101" pitchFamily="2" charset="-122"/>
                <a:cs typeface="Times New Roman" panose="02020603050405020304" charset="0"/>
              </a:rPr>
              <a:t>③</a:t>
            </a:r>
            <a:r>
              <a:rPr lang="zh-CN" altLang="en-US" sz="2800" b="1" dirty="0">
                <a:latin typeface="Times New Roman" panose="02020603050405020304" charset="0"/>
                <a:ea typeface="宋体" panose="02010600030101010101" pitchFamily="2" charset="-122"/>
                <a:cs typeface="Times New Roman" panose="02020603050405020304" charset="0"/>
              </a:rPr>
              <a:t>网络信息良莠不齐             </a:t>
            </a:r>
            <a:r>
              <a:rPr lang="en-US" altLang="zh-CN" sz="2800" b="1" dirty="0">
                <a:latin typeface="Times New Roman" panose="02020603050405020304" charset="0"/>
                <a:ea typeface="宋体" panose="02010600030101010101" pitchFamily="2" charset="-122"/>
                <a:cs typeface="Times New Roman" panose="02020603050405020304" charset="0"/>
              </a:rPr>
              <a:t>  </a:t>
            </a:r>
            <a:r>
              <a:rPr lang="zh-CN" altLang="zh-CN" sz="2800" b="1" dirty="0">
                <a:latin typeface="Times New Roman" panose="02020603050405020304" charset="0"/>
                <a:ea typeface="宋体" panose="02010600030101010101" pitchFamily="2" charset="-122"/>
                <a:cs typeface="Times New Roman" panose="02020603050405020304" charset="0"/>
              </a:rPr>
              <a:t>④辨别</a:t>
            </a:r>
            <a:r>
              <a:rPr lang="zh-CN" altLang="en-US" sz="2800" b="1" dirty="0">
                <a:latin typeface="Times New Roman" panose="02020603050405020304" charset="0"/>
                <a:ea typeface="宋体" panose="02010600030101010101" pitchFamily="2" charset="-122"/>
                <a:cs typeface="Times New Roman" panose="02020603050405020304" charset="0"/>
              </a:rPr>
              <a:t>是非</a:t>
            </a:r>
            <a:r>
              <a:rPr lang="zh-CN" altLang="zh-CN" sz="2800" b="1" dirty="0">
                <a:latin typeface="Times New Roman" panose="02020603050405020304" charset="0"/>
                <a:ea typeface="宋体" panose="02010600030101010101" pitchFamily="2" charset="-122"/>
                <a:cs typeface="Times New Roman" panose="02020603050405020304" charset="0"/>
              </a:rPr>
              <a:t>和自我控制能力不强</a:t>
            </a:r>
            <a:endParaRPr lang="zh-CN" altLang="zh-CN" sz="2800" b="1" dirty="0">
              <a:latin typeface="Times New Roman" panose="02020603050405020304" charset="0"/>
              <a:ea typeface="宋体" panose="02010600030101010101" pitchFamily="2" charset="-122"/>
              <a:cs typeface="Times New Roman" panose="02020603050405020304" charset="0"/>
            </a:endParaRPr>
          </a:p>
          <a:p>
            <a:pPr algn="just"/>
            <a:r>
              <a:rPr lang="en-US" altLang="zh-CN" sz="2800" b="1" dirty="0">
                <a:solidFill>
                  <a:schemeClr val="accent6">
                    <a:lumMod val="75000"/>
                  </a:schemeClr>
                </a:solidFill>
                <a:latin typeface="Times New Roman" panose="02020603050405020304" charset="0"/>
                <a:ea typeface="宋体" panose="02010600030101010101" pitchFamily="2" charset="-122"/>
                <a:cs typeface="Times New Roman" panose="02020603050405020304" charset="0"/>
              </a:rPr>
              <a:t>A .</a:t>
            </a:r>
            <a:r>
              <a:rPr lang="zh-CN" altLang="zh-CN" sz="2800" b="1" dirty="0">
                <a:solidFill>
                  <a:schemeClr val="accent6">
                    <a:lumMod val="75000"/>
                  </a:schemeClr>
                </a:solidFill>
                <a:latin typeface="Times New Roman" panose="02020603050405020304" charset="0"/>
                <a:ea typeface="宋体" panose="02010600030101010101" pitchFamily="2" charset="-122"/>
                <a:cs typeface="Times New Roman" panose="02020603050405020304" charset="0"/>
              </a:rPr>
              <a:t>①②③</a:t>
            </a:r>
            <a:r>
              <a:rPr lang="en-US" altLang="zh-CN" sz="2800" b="1" dirty="0">
                <a:solidFill>
                  <a:schemeClr val="accent6">
                    <a:lumMod val="75000"/>
                  </a:schemeClr>
                </a:solidFill>
                <a:latin typeface="Times New Roman" panose="02020603050405020304" charset="0"/>
                <a:ea typeface="宋体" panose="02010600030101010101" pitchFamily="2" charset="-122"/>
                <a:cs typeface="Times New Roman" panose="02020603050405020304" charset="0"/>
              </a:rPr>
              <a:t>        B.</a:t>
            </a:r>
            <a:r>
              <a:rPr lang="zh-CN" altLang="zh-CN" sz="2800" b="1" dirty="0">
                <a:solidFill>
                  <a:schemeClr val="accent6">
                    <a:lumMod val="75000"/>
                  </a:schemeClr>
                </a:solidFill>
                <a:latin typeface="Times New Roman" panose="02020603050405020304" charset="0"/>
                <a:ea typeface="宋体" panose="02010600030101010101" pitchFamily="2" charset="-122"/>
                <a:cs typeface="Times New Roman" panose="02020603050405020304" charset="0"/>
              </a:rPr>
              <a:t>①②④</a:t>
            </a:r>
            <a:r>
              <a:rPr lang="en-US" altLang="zh-CN" sz="2800" b="1" dirty="0">
                <a:solidFill>
                  <a:schemeClr val="accent6">
                    <a:lumMod val="75000"/>
                  </a:schemeClr>
                </a:solidFill>
                <a:latin typeface="Times New Roman" panose="02020603050405020304" charset="0"/>
                <a:ea typeface="宋体" panose="02010600030101010101" pitchFamily="2" charset="-122"/>
                <a:cs typeface="Times New Roman" panose="02020603050405020304" charset="0"/>
              </a:rPr>
              <a:t>        C.</a:t>
            </a:r>
            <a:r>
              <a:rPr lang="zh-CN" altLang="zh-CN" sz="2800" b="1" dirty="0">
                <a:solidFill>
                  <a:schemeClr val="accent6">
                    <a:lumMod val="75000"/>
                  </a:schemeClr>
                </a:solidFill>
                <a:latin typeface="Times New Roman" panose="02020603050405020304" charset="0"/>
                <a:ea typeface="宋体" panose="02010600030101010101" pitchFamily="2" charset="-122"/>
                <a:cs typeface="Times New Roman" panose="02020603050405020304" charset="0"/>
              </a:rPr>
              <a:t>①③④</a:t>
            </a:r>
            <a:r>
              <a:rPr lang="en-US" altLang="zh-CN" sz="2800" b="1" dirty="0">
                <a:solidFill>
                  <a:schemeClr val="accent6">
                    <a:lumMod val="75000"/>
                  </a:schemeClr>
                </a:solidFill>
                <a:latin typeface="Times New Roman" panose="02020603050405020304" charset="0"/>
                <a:ea typeface="宋体" panose="02010600030101010101" pitchFamily="2" charset="-122"/>
                <a:cs typeface="Times New Roman" panose="02020603050405020304" charset="0"/>
              </a:rPr>
              <a:t>        D.</a:t>
            </a:r>
            <a:r>
              <a:rPr lang="zh-CN" altLang="zh-CN" sz="2800" b="1" dirty="0">
                <a:solidFill>
                  <a:schemeClr val="accent6">
                    <a:lumMod val="75000"/>
                  </a:schemeClr>
                </a:solidFill>
                <a:latin typeface="Times New Roman" panose="02020603050405020304" charset="0"/>
                <a:ea typeface="宋体" panose="02010600030101010101" pitchFamily="2" charset="-122"/>
                <a:cs typeface="Times New Roman" panose="02020603050405020304" charset="0"/>
              </a:rPr>
              <a:t>②③④</a:t>
            </a:r>
            <a:endParaRPr lang="zh-CN" altLang="zh-CN" sz="2800" b="1" dirty="0">
              <a:solidFill>
                <a:schemeClr val="accent6">
                  <a:lumMod val="75000"/>
                </a:schemeClr>
              </a:solidFill>
              <a:latin typeface="Times New Roman" panose="02020603050405020304" charset="0"/>
              <a:ea typeface="宋体" panose="02010600030101010101" pitchFamily="2" charset="-122"/>
              <a:cs typeface="Times New Roman" panose="02020603050405020304" charset="0"/>
            </a:endParaRPr>
          </a:p>
        </p:txBody>
      </p:sp>
      <p:sp>
        <p:nvSpPr>
          <p:cNvPr id="5" name="文本框 4"/>
          <p:cNvSpPr txBox="1"/>
          <p:nvPr/>
        </p:nvSpPr>
        <p:spPr>
          <a:xfrm>
            <a:off x="656590" y="4765675"/>
            <a:ext cx="7161530" cy="583565"/>
          </a:xfrm>
          <a:prstGeom prst="rect">
            <a:avLst/>
          </a:prstGeom>
          <a:solidFill>
            <a:srgbClr val="4472C4"/>
          </a:solidFill>
        </p:spPr>
        <p:txBody>
          <a:bodyPr wrap="square" rtlCol="0" anchor="t">
            <a:spAutoFit/>
          </a:bodyPr>
          <a:lstStyle/>
          <a:p>
            <a:pPr algn="just"/>
            <a:r>
              <a:rPr lang="zh-CN" altLang="zh-CN" sz="3200" b="1" kern="100" dirty="0">
                <a:solidFill>
                  <a:schemeClr val="bg1"/>
                </a:solidFill>
                <a:latin typeface="楷体" panose="02010609060101010101" pitchFamily="49" charset="-122"/>
                <a:ea typeface="楷体" panose="02010609060101010101" pitchFamily="49" charset="-122"/>
                <a:cs typeface="宋体" panose="02010600030101010101" pitchFamily="2" charset="-122"/>
              </a:rPr>
              <a:t>变式：从未成年人自身特点来看，选？</a:t>
            </a:r>
            <a:endParaRPr lang="zh-CN" altLang="zh-CN" sz="3200" b="1" kern="100" dirty="0">
              <a:solidFill>
                <a:schemeClr val="bg1"/>
              </a:solidFill>
              <a:latin typeface="楷体" panose="02010609060101010101" pitchFamily="49" charset="-122"/>
              <a:ea typeface="楷体" panose="02010609060101010101" pitchFamily="49" charset="-122"/>
              <a:cs typeface="宋体" panose="02010600030101010101" pitchFamily="2" charset="-122"/>
            </a:endParaRPr>
          </a:p>
        </p:txBody>
      </p:sp>
      <p:sp>
        <p:nvSpPr>
          <p:cNvPr id="6" name="文本框 5"/>
          <p:cNvSpPr txBox="1"/>
          <p:nvPr/>
        </p:nvSpPr>
        <p:spPr>
          <a:xfrm>
            <a:off x="8589010" y="4832580"/>
            <a:ext cx="999490" cy="583565"/>
          </a:xfrm>
          <a:prstGeom prst="rect">
            <a:avLst/>
          </a:prstGeom>
          <a:noFill/>
          <a:ln>
            <a:solidFill>
              <a:srgbClr val="7030A0"/>
            </a:solidFill>
          </a:ln>
        </p:spPr>
        <p:txBody>
          <a:bodyPr wrap="none" rtlCol="0">
            <a:spAutoFit/>
          </a:bodyPr>
          <a:lstStyle/>
          <a:p>
            <a:pPr algn="l"/>
            <a:r>
              <a:rPr lang="zh-CN" altLang="zh-CN" sz="3200" b="1" dirty="0">
                <a:solidFill>
                  <a:srgbClr val="FF0000"/>
                </a:solidFill>
                <a:latin typeface="Times New Roman" panose="02020603050405020304" charset="0"/>
                <a:ea typeface="宋体" panose="02010600030101010101" pitchFamily="2" charset="-122"/>
                <a:cs typeface="Times New Roman" panose="02020603050405020304" charset="0"/>
                <a:sym typeface="+mn-ea"/>
              </a:rPr>
              <a:t>①④</a:t>
            </a:r>
            <a:endParaRPr lang="zh-CN" altLang="zh-CN" sz="3200" b="1" dirty="0">
              <a:solidFill>
                <a:srgbClr val="FF0000"/>
              </a:solidFill>
              <a:latin typeface="Times New Roman" panose="02020603050405020304" charset="0"/>
              <a:ea typeface="宋体" panose="02010600030101010101" pitchFamily="2" charset="-122"/>
              <a:cs typeface="Times New Roman" panose="02020603050405020304" charset="0"/>
              <a:sym typeface="+mn-ea"/>
            </a:endParaRPr>
          </a:p>
        </p:txBody>
      </p:sp>
      <p:sp>
        <p:nvSpPr>
          <p:cNvPr id="9" name="矩形 8"/>
          <p:cNvSpPr/>
          <p:nvPr/>
        </p:nvSpPr>
        <p:spPr>
          <a:xfrm>
            <a:off x="6190156" y="2485210"/>
            <a:ext cx="733425" cy="707886"/>
          </a:xfrm>
          <a:prstGeom prst="rect">
            <a:avLst/>
          </a:prstGeom>
          <a:noFill/>
          <a:ln>
            <a:noFill/>
          </a:ln>
        </p:spPr>
        <p:txBody>
          <a:bodyPr>
            <a:spAutoFit/>
          </a:bodyPr>
          <a:lstStyle/>
          <a:p>
            <a:pPr algn="ctr">
              <a:buFontTx/>
              <a:buNone/>
              <a:defRPr/>
            </a:pPr>
            <a:r>
              <a:rPr lang="en-US" altLang="zh-CN" sz="4000" b="1" noProof="1">
                <a:ln w="25400">
                  <a:solidFill>
                    <a:srgbClr val="861E1D">
                      <a:alpha val="94000"/>
                    </a:srgbClr>
                  </a:solidFill>
                  <a:prstDash val="solid"/>
                </a:ln>
                <a:gradFill>
                  <a:gsLst>
                    <a:gs pos="0">
                      <a:srgbClr val="FFF9BB"/>
                    </a:gs>
                    <a:gs pos="64000">
                      <a:srgbClr val="FCE95F"/>
                    </a:gs>
                    <a:gs pos="100000">
                      <a:srgbClr val="F8AD1C"/>
                    </a:gs>
                  </a:gsLst>
                  <a:lin ang="5400000"/>
                </a:gradFill>
                <a:effectLst>
                  <a:outerShdw blurRad="177800" dist="12700" dir="10200000" sx="102000" sy="102000" algn="bl" rotWithShape="0">
                    <a:srgbClr val="480F08"/>
                  </a:outerShdw>
                </a:effectLst>
                <a:latin typeface="微软雅黑" panose="020B0503020204020204" pitchFamily="34" charset="-122"/>
                <a:ea typeface="微软雅黑" panose="020B0503020204020204" pitchFamily="34" charset="-122"/>
              </a:rPr>
              <a:t>B</a:t>
            </a:r>
            <a:r>
              <a:rPr lang="zh-CN" altLang="en-US" sz="4000" b="1" noProof="1">
                <a:ln w="25400">
                  <a:solidFill>
                    <a:srgbClr val="861E1D">
                      <a:alpha val="94000"/>
                    </a:srgbClr>
                  </a:solidFill>
                  <a:prstDash val="solid"/>
                </a:ln>
                <a:gradFill>
                  <a:gsLst>
                    <a:gs pos="0">
                      <a:srgbClr val="FFF9BB"/>
                    </a:gs>
                    <a:gs pos="64000">
                      <a:srgbClr val="FCE95F"/>
                    </a:gs>
                    <a:gs pos="100000">
                      <a:srgbClr val="F8AD1C"/>
                    </a:gs>
                  </a:gsLst>
                  <a:lin ang="5400000"/>
                </a:gradFill>
                <a:effectLst>
                  <a:outerShdw blurRad="177800" dist="12700" dir="10200000" sx="102000" sy="102000" algn="bl" rotWithShape="0">
                    <a:srgbClr val="480F08"/>
                  </a:outerShdw>
                </a:effectLst>
                <a:latin typeface="微软雅黑" panose="020B0503020204020204" pitchFamily="34" charset="-122"/>
                <a:ea typeface="微软雅黑" panose="020B0503020204020204" pitchFamily="34" charset="-122"/>
              </a:rPr>
              <a:t>   </a:t>
            </a:r>
            <a:endParaRPr lang="zh-CN" altLang="en-US" sz="4000" b="1" noProof="1">
              <a:ln w="25400">
                <a:solidFill>
                  <a:srgbClr val="861E1D">
                    <a:alpha val="94000"/>
                  </a:srgbClr>
                </a:solidFill>
                <a:prstDash val="solid"/>
              </a:ln>
              <a:gradFill>
                <a:gsLst>
                  <a:gs pos="0">
                    <a:srgbClr val="FFF9BB"/>
                  </a:gs>
                  <a:gs pos="64000">
                    <a:srgbClr val="FCE95F"/>
                  </a:gs>
                  <a:gs pos="100000">
                    <a:srgbClr val="F8AD1C"/>
                  </a:gs>
                </a:gsLst>
                <a:lin ang="5400000"/>
              </a:gradFill>
              <a:effectLst>
                <a:outerShdw blurRad="177800" dist="12700" dir="10200000" sx="102000" sy="102000" algn="bl" rotWithShape="0">
                  <a:srgbClr val="480F08"/>
                </a:outerShdw>
              </a:effectLst>
              <a:latin typeface="微软雅黑" panose="020B0503020204020204" pitchFamily="34" charset="-122"/>
              <a:ea typeface="微软雅黑" panose="020B0503020204020204" pitchFamily="34" charset="-122"/>
            </a:endParaRPr>
          </a:p>
        </p:txBody>
      </p:sp>
      <p:sp>
        <p:nvSpPr>
          <p:cNvPr id="4" name="圆角矩形 3"/>
          <p:cNvSpPr/>
          <p:nvPr/>
        </p:nvSpPr>
        <p:spPr>
          <a:xfrm>
            <a:off x="524510" y="2663190"/>
            <a:ext cx="2481580" cy="352425"/>
          </a:xfrm>
          <a:prstGeom prst="roundRect">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7" name="圆角矩形 6"/>
          <p:cNvSpPr/>
          <p:nvPr/>
        </p:nvSpPr>
        <p:spPr>
          <a:xfrm>
            <a:off x="2282190" y="4832350"/>
            <a:ext cx="3388995" cy="516890"/>
          </a:xfrm>
          <a:prstGeom prst="roundRect">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bldLvl="0" animBg="1"/>
      <p:bldP spid="4" grpId="1" animBg="1"/>
      <p:bldP spid="9" grpId="0"/>
      <p:bldP spid="9" grpId="1"/>
      <p:bldP spid="5" grpId="0" bldLvl="0" animBg="1"/>
      <p:bldP spid="5" grpId="1" animBg="1"/>
      <p:bldP spid="6" grpId="0" bldLvl="0" animBg="1"/>
      <p:bldP spid="6" grpId="1" animBg="1"/>
      <p:bldP spid="7" grpId="0" animBg="1"/>
      <p:bldP spid="7"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格 12"/>
          <p:cNvGraphicFramePr>
            <a:graphicFrameLocks noGrp="1"/>
          </p:cNvGraphicFramePr>
          <p:nvPr>
            <p:custDataLst>
              <p:tags r:id="rId1"/>
            </p:custDataLst>
          </p:nvPr>
        </p:nvGraphicFramePr>
        <p:xfrm>
          <a:off x="409357" y="1652146"/>
          <a:ext cx="11372661" cy="4267200"/>
        </p:xfrm>
        <a:graphic>
          <a:graphicData uri="http://schemas.openxmlformats.org/drawingml/2006/table">
            <a:tbl>
              <a:tblPr firstRow="1" firstCol="1" bandRow="1"/>
              <a:tblGrid>
                <a:gridCol w="727144"/>
                <a:gridCol w="8511703"/>
                <a:gridCol w="2133814"/>
              </a:tblGrid>
              <a:tr h="365760">
                <a:tc>
                  <a:txBody>
                    <a:bodyPr/>
                    <a:lstStyle/>
                    <a:p>
                      <a:pPr algn="just"/>
                      <a:r>
                        <a:rPr lang="en-US" sz="2800" b="1" kern="1200" dirty="0">
                          <a:solidFill>
                            <a:schemeClr val="tx1"/>
                          </a:solidFill>
                          <a:latin typeface="Times New Roman" panose="02020603050405020304" charset="0"/>
                          <a:ea typeface="宋体" panose="02010600030101010101" pitchFamily="2" charset="-122"/>
                          <a:cs typeface="Times New Roman" panose="02020603050405020304" charset="0"/>
                        </a:rPr>
                        <a:t> </a:t>
                      </a:r>
                      <a:endParaRPr lang="en-US" altLang="en-US" sz="2800" b="1" kern="1200" dirty="0">
                        <a:solidFill>
                          <a:schemeClr val="tx1"/>
                        </a:solidFill>
                        <a:latin typeface="Times New Roman" panose="02020603050405020304" charset="0"/>
                        <a:ea typeface="宋体" panose="02010600030101010101" pitchFamily="2" charset="-122"/>
                        <a:cs typeface="Times New Roman" panose="0202060305040502030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zh-CN" altLang="en-US" sz="2800" b="1" kern="1200" dirty="0">
                          <a:solidFill>
                            <a:schemeClr val="tx1"/>
                          </a:solidFill>
                          <a:latin typeface="Times New Roman" panose="02020603050405020304" charset="0"/>
                          <a:ea typeface="宋体" panose="02010600030101010101" pitchFamily="2" charset="-122"/>
                          <a:cs typeface="Times New Roman" panose="02020603050405020304" charset="0"/>
                        </a:rPr>
                        <a:t>生活场景</a:t>
                      </a:r>
                      <a:endParaRPr lang="zh-CN" altLang="en-US" sz="2800" b="1" kern="1200" dirty="0">
                        <a:solidFill>
                          <a:schemeClr val="tx1"/>
                        </a:solidFill>
                        <a:latin typeface="Times New Roman" panose="02020603050405020304" charset="0"/>
                        <a:ea typeface="宋体" panose="02010600030101010101" pitchFamily="2" charset="-122"/>
                        <a:cs typeface="Times New Roman" panose="0202060305040502030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zh-CN" altLang="en-US" sz="2800" b="1" kern="1200">
                          <a:solidFill>
                            <a:schemeClr val="tx1"/>
                          </a:solidFill>
                          <a:latin typeface="Times New Roman" panose="02020603050405020304" charset="0"/>
                          <a:ea typeface="宋体" panose="02010600030101010101" pitchFamily="2" charset="-122"/>
                          <a:cs typeface="Times New Roman" panose="02020603050405020304" charset="0"/>
                        </a:rPr>
                        <a:t>六道防线</a:t>
                      </a:r>
                      <a:endParaRPr lang="zh-CN" altLang="en-US" sz="2800" b="1" kern="1200">
                        <a:solidFill>
                          <a:schemeClr val="tx1"/>
                        </a:solidFill>
                        <a:latin typeface="Times New Roman" panose="02020603050405020304" charset="0"/>
                        <a:ea typeface="宋体" panose="02010600030101010101" pitchFamily="2" charset="-122"/>
                        <a:cs typeface="Times New Roman" panose="0202060305040502030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266700" algn="just"/>
                      <a:r>
                        <a:rPr lang="en-US" sz="2800" b="1" kern="1200">
                          <a:solidFill>
                            <a:schemeClr val="tx1"/>
                          </a:solidFill>
                          <a:latin typeface="Times New Roman" panose="02020603050405020304" charset="0"/>
                          <a:ea typeface="宋体" panose="02010600030101010101" pitchFamily="2" charset="-122"/>
                          <a:cs typeface="Times New Roman" panose="02020603050405020304" charset="0"/>
                        </a:rPr>
                        <a:t>①</a:t>
                      </a:r>
                      <a:endParaRPr lang="en-US" altLang="en-US" sz="2800" b="1" kern="1200">
                        <a:solidFill>
                          <a:schemeClr val="tx1"/>
                        </a:solidFill>
                        <a:latin typeface="Times New Roman" panose="02020603050405020304" charset="0"/>
                        <a:ea typeface="宋体" panose="02010600030101010101" pitchFamily="2" charset="-122"/>
                        <a:cs typeface="Times New Roman" panose="0202060305040502030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sz="2800" b="1" kern="1200" dirty="0">
                          <a:solidFill>
                            <a:schemeClr val="tx1"/>
                          </a:solidFill>
                          <a:latin typeface="Times New Roman" panose="02020603050405020304" charset="0"/>
                          <a:ea typeface="宋体" panose="02010600030101010101" pitchFamily="2" charset="-122"/>
                          <a:cs typeface="Times New Roman" panose="02020603050405020304" charset="0"/>
                        </a:rPr>
                        <a:t>某市各校认真开展紧急疏散演练活动</a:t>
                      </a:r>
                      <a:endParaRPr sz="2800" b="1" kern="1200" dirty="0">
                        <a:solidFill>
                          <a:schemeClr val="tx1"/>
                        </a:solidFill>
                        <a:latin typeface="Times New Roman" panose="02020603050405020304" charset="0"/>
                        <a:ea typeface="宋体" panose="02010600030101010101" pitchFamily="2" charset="-122"/>
                        <a:cs typeface="Times New Roman" panose="0202060305040502030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zh-CN" altLang="en-US" sz="2800" b="1" kern="1200" dirty="0">
                          <a:solidFill>
                            <a:schemeClr val="tx1"/>
                          </a:solidFill>
                          <a:latin typeface="Times New Roman" panose="02020603050405020304" charset="0"/>
                          <a:ea typeface="宋体" panose="02010600030101010101" pitchFamily="2" charset="-122"/>
                          <a:cs typeface="Times New Roman" panose="02020603050405020304" charset="0"/>
                        </a:rPr>
                        <a:t>学校保护</a:t>
                      </a:r>
                      <a:endParaRPr lang="zh-CN" altLang="en-US" sz="2800" b="1" kern="1200" dirty="0">
                        <a:solidFill>
                          <a:schemeClr val="tx1"/>
                        </a:solidFill>
                        <a:latin typeface="Times New Roman" panose="02020603050405020304" charset="0"/>
                        <a:ea typeface="宋体" panose="02010600030101010101" pitchFamily="2" charset="-122"/>
                        <a:cs typeface="Times New Roman" panose="0202060305040502030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1520">
                <a:tc>
                  <a:txBody>
                    <a:bodyPr/>
                    <a:lstStyle/>
                    <a:p>
                      <a:pPr indent="266700" algn="just"/>
                      <a:r>
                        <a:rPr lang="en-US" sz="2800" b="1" kern="1200">
                          <a:solidFill>
                            <a:schemeClr val="tx1"/>
                          </a:solidFill>
                          <a:latin typeface="Times New Roman" panose="02020603050405020304" charset="0"/>
                          <a:ea typeface="宋体" panose="02010600030101010101" pitchFamily="2" charset="-122"/>
                          <a:cs typeface="Times New Roman" panose="02020603050405020304" charset="0"/>
                        </a:rPr>
                        <a:t>②</a:t>
                      </a:r>
                      <a:endParaRPr lang="en-US" altLang="en-US" sz="2800" b="1" kern="1200">
                        <a:solidFill>
                          <a:schemeClr val="tx1"/>
                        </a:solidFill>
                        <a:latin typeface="Times New Roman" panose="02020603050405020304" charset="0"/>
                        <a:ea typeface="宋体" panose="02010600030101010101" pitchFamily="2" charset="-122"/>
                        <a:cs typeface="Times New Roman" panose="0202060305040502030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zh-CN" altLang="en-US" sz="2800" b="1" kern="1200" dirty="0">
                          <a:solidFill>
                            <a:schemeClr val="tx1"/>
                          </a:solidFill>
                          <a:latin typeface="Times New Roman" panose="02020603050405020304" charset="0"/>
                          <a:ea typeface="宋体" panose="02010600030101010101" pitchFamily="2" charset="-122"/>
                          <a:cs typeface="Times New Roman" panose="02020603050405020304" charset="0"/>
                        </a:rPr>
                        <a:t>在家上网课一段时间后，小王产生了焦虑情绪，父母发现后及时与他沟通交流，小王的不良情绪得到了缓解。</a:t>
                      </a:r>
                      <a:endParaRPr lang="zh-CN" altLang="en-US" sz="2800" b="1" kern="1200" dirty="0">
                        <a:solidFill>
                          <a:schemeClr val="tx1"/>
                        </a:solidFill>
                        <a:latin typeface="Times New Roman" panose="02020603050405020304" charset="0"/>
                        <a:ea typeface="宋体" panose="02010600030101010101" pitchFamily="2" charset="-122"/>
                        <a:cs typeface="Times New Roman" panose="0202060305040502030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zh-CN" altLang="en-US" sz="2800" b="1" kern="1200" dirty="0">
                          <a:solidFill>
                            <a:schemeClr val="tx1"/>
                          </a:solidFill>
                          <a:latin typeface="Times New Roman" panose="02020603050405020304" charset="0"/>
                          <a:ea typeface="宋体" panose="02010600030101010101" pitchFamily="2" charset="-122"/>
                          <a:cs typeface="Times New Roman" panose="02020603050405020304" charset="0"/>
                        </a:rPr>
                        <a:t>家庭保护</a:t>
                      </a:r>
                      <a:endParaRPr lang="zh-CN" altLang="en-US" sz="2800" b="1" kern="1200" dirty="0">
                        <a:solidFill>
                          <a:schemeClr val="tx1"/>
                        </a:solidFill>
                        <a:latin typeface="Times New Roman" panose="02020603050405020304" charset="0"/>
                        <a:ea typeface="宋体" panose="02010600030101010101" pitchFamily="2" charset="-122"/>
                        <a:cs typeface="Times New Roman" panose="0202060305040502030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266700" algn="just"/>
                      <a:r>
                        <a:rPr lang="en-US" sz="2800" b="1" kern="1200">
                          <a:solidFill>
                            <a:schemeClr val="tx1"/>
                          </a:solidFill>
                          <a:latin typeface="Times New Roman" panose="02020603050405020304" charset="0"/>
                          <a:ea typeface="宋体" panose="02010600030101010101" pitchFamily="2" charset="-122"/>
                          <a:cs typeface="Times New Roman" panose="02020603050405020304" charset="0"/>
                        </a:rPr>
                        <a:t>③</a:t>
                      </a:r>
                      <a:endParaRPr lang="en-US" altLang="en-US" sz="2800" b="1" kern="1200">
                        <a:solidFill>
                          <a:schemeClr val="tx1"/>
                        </a:solidFill>
                        <a:latin typeface="Times New Roman" panose="02020603050405020304" charset="0"/>
                        <a:ea typeface="宋体" panose="02010600030101010101" pitchFamily="2" charset="-122"/>
                        <a:cs typeface="Times New Roman" panose="0202060305040502030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zh-CN" altLang="en-US" sz="2800" b="1" kern="1200" dirty="0">
                          <a:solidFill>
                            <a:schemeClr val="tx1"/>
                          </a:solidFill>
                          <a:latin typeface="Times New Roman" panose="02020603050405020304" charset="0"/>
                          <a:ea typeface="宋体" panose="02010600030101010101" pitchFamily="2" charset="-122"/>
                          <a:cs typeface="Times New Roman" panose="02020603050405020304" charset="0"/>
                        </a:rPr>
                        <a:t>疫情期间有多名中学生遭遇网络诈骗。对此，当地检察院建议</a:t>
                      </a:r>
                      <a:r>
                        <a:rPr lang="zh-CN" altLang="zh-CN" sz="2800" b="1" kern="1200" dirty="0">
                          <a:solidFill>
                            <a:schemeClr val="tx1"/>
                          </a:solidFill>
                          <a:latin typeface="Times New Roman" panose="02020603050405020304" charset="0"/>
                          <a:ea typeface="宋体" panose="02010600030101010101" pitchFamily="2" charset="-122"/>
                          <a:cs typeface="Times New Roman" panose="02020603050405020304" charset="0"/>
                        </a:rPr>
                        <a:t>教育</a:t>
                      </a:r>
                      <a:r>
                        <a:rPr lang="zh-CN" altLang="en-US" sz="2800" b="1" kern="1200" dirty="0">
                          <a:solidFill>
                            <a:schemeClr val="tx1"/>
                          </a:solidFill>
                          <a:latin typeface="Times New Roman" panose="02020603050405020304" charset="0"/>
                          <a:ea typeface="宋体" panose="02010600030101010101" pitchFamily="2" charset="-122"/>
                          <a:cs typeface="Times New Roman" panose="02020603050405020304" charset="0"/>
                        </a:rPr>
                        <a:t>部门加强重视，采取开设防诈主题的网课以及通过课前提醒的方式，增强青少年自我保护意识。</a:t>
                      </a:r>
                      <a:endParaRPr lang="zh-CN" altLang="en-US" sz="2800" b="1" kern="1200" dirty="0">
                        <a:solidFill>
                          <a:schemeClr val="tx1"/>
                        </a:solidFill>
                        <a:latin typeface="Times New Roman" panose="02020603050405020304" charset="0"/>
                        <a:ea typeface="宋体" panose="02010600030101010101" pitchFamily="2" charset="-122"/>
                        <a:cs typeface="Times New Roman" panose="0202060305040502030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zh-CN" altLang="en-US" sz="2800" b="1" kern="1200">
                          <a:solidFill>
                            <a:schemeClr val="tx1"/>
                          </a:solidFill>
                          <a:latin typeface="Times New Roman" panose="02020603050405020304" charset="0"/>
                          <a:ea typeface="宋体" panose="02010600030101010101" pitchFamily="2" charset="-122"/>
                          <a:cs typeface="Times New Roman" panose="02020603050405020304" charset="0"/>
                        </a:rPr>
                        <a:t>司法保护</a:t>
                      </a:r>
                      <a:endParaRPr lang="zh-CN" altLang="en-US" sz="2800" b="1" kern="1200">
                        <a:solidFill>
                          <a:schemeClr val="tx1"/>
                        </a:solidFill>
                        <a:latin typeface="Times New Roman" panose="02020603050405020304" charset="0"/>
                        <a:ea typeface="宋体" panose="02010600030101010101" pitchFamily="2" charset="-122"/>
                        <a:cs typeface="Times New Roman" panose="0202060305040502030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266700" algn="just"/>
                      <a:r>
                        <a:rPr lang="en-US" sz="2800" b="1" kern="1200">
                          <a:solidFill>
                            <a:schemeClr val="tx1"/>
                          </a:solidFill>
                          <a:latin typeface="Times New Roman" panose="02020603050405020304" charset="0"/>
                          <a:ea typeface="宋体" panose="02010600030101010101" pitchFamily="2" charset="-122"/>
                          <a:cs typeface="Times New Roman" panose="02020603050405020304" charset="0"/>
                        </a:rPr>
                        <a:t>④</a:t>
                      </a:r>
                      <a:endParaRPr lang="en-US" altLang="en-US" sz="2800" b="1" kern="1200">
                        <a:solidFill>
                          <a:schemeClr val="tx1"/>
                        </a:solidFill>
                        <a:latin typeface="Times New Roman" panose="02020603050405020304" charset="0"/>
                        <a:ea typeface="宋体" panose="02010600030101010101" pitchFamily="2" charset="-122"/>
                        <a:cs typeface="Times New Roman" panose="0202060305040502030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zh-CN" altLang="en-US" sz="2800" b="1" kern="1200">
                          <a:solidFill>
                            <a:schemeClr val="tx1"/>
                          </a:solidFill>
                          <a:latin typeface="Times New Roman" panose="02020603050405020304" charset="0"/>
                          <a:ea typeface="宋体" panose="02010600030101010101" pitchFamily="2" charset="-122"/>
                          <a:cs typeface="Times New Roman" panose="02020603050405020304" charset="0"/>
                        </a:rPr>
                        <a:t>国家网信办开展净化网络环境专项行动</a:t>
                      </a:r>
                      <a:endParaRPr lang="zh-CN" altLang="en-US" sz="2800" b="1" kern="1200">
                        <a:solidFill>
                          <a:schemeClr val="tx1"/>
                        </a:solidFill>
                        <a:latin typeface="Times New Roman" panose="02020603050405020304" charset="0"/>
                        <a:ea typeface="宋体" panose="02010600030101010101" pitchFamily="2" charset="-122"/>
                        <a:cs typeface="Times New Roman" panose="0202060305040502030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zh-CN" altLang="en-US" sz="2800" b="1" kern="1200" dirty="0">
                          <a:solidFill>
                            <a:schemeClr val="tx1"/>
                          </a:solidFill>
                          <a:latin typeface="Times New Roman" panose="02020603050405020304" charset="0"/>
                          <a:ea typeface="宋体" panose="02010600030101010101" pitchFamily="2" charset="-122"/>
                          <a:cs typeface="Times New Roman" panose="02020603050405020304" charset="0"/>
                        </a:rPr>
                        <a:t>网络保护</a:t>
                      </a:r>
                      <a:endParaRPr lang="zh-CN" altLang="en-US" sz="2800" b="1" kern="1200" dirty="0">
                        <a:solidFill>
                          <a:schemeClr val="tx1"/>
                        </a:solidFill>
                        <a:latin typeface="Times New Roman" panose="02020603050405020304" charset="0"/>
                        <a:ea typeface="宋体" panose="02010600030101010101" pitchFamily="2" charset="-122"/>
                        <a:cs typeface="Times New Roman" panose="0202060305040502030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4" name="Rectangle 4"/>
          <p:cNvSpPr>
            <a:spLocks noChangeArrowheads="1"/>
          </p:cNvSpPr>
          <p:nvPr/>
        </p:nvSpPr>
        <p:spPr bwMode="auto">
          <a:xfrm>
            <a:off x="0" y="992823"/>
            <a:ext cx="1219200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indent="2667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66700" algn="l" defTabSz="914400" rtl="0" eaLnBrk="0" fontAlgn="base" latinLnBrk="0" hangingPunct="0">
              <a:lnSpc>
                <a:spcPct val="100000"/>
              </a:lnSpc>
              <a:spcBef>
                <a:spcPct val="0"/>
              </a:spcBef>
              <a:spcAft>
                <a:spcPct val="0"/>
              </a:spcAft>
              <a:buClrTx/>
              <a:buSzTx/>
              <a:buFontTx/>
              <a:buNone/>
            </a:pPr>
            <a:r>
              <a:rPr kumimoji="0" lang="en-US" altLang="zh-CN" sz="2800" b="1" i="0" u="none" strike="noStrike" kern="100" cap="none" spc="0" normalizeH="0" baseline="0" noProof="0" dirty="0">
                <a:ln>
                  <a:noFill/>
                </a:ln>
                <a:solidFill>
                  <a:srgbClr val="F87A08">
                    <a:lumMod val="75000"/>
                  </a:srgbClr>
                </a:solidFill>
                <a:effectLst/>
                <a:uLnTx/>
                <a:uFillTx/>
                <a:latin typeface="宋体" panose="02010600030101010101" pitchFamily="2" charset="-122"/>
                <a:ea typeface="等线" panose="02010600030101010101" pitchFamily="2" charset="-122"/>
                <a:cs typeface="宋体" panose="02010600030101010101" pitchFamily="2" charset="-122"/>
              </a:rPr>
              <a:t>【</a:t>
            </a:r>
            <a:r>
              <a:rPr kumimoji="0" lang="zh-CN" altLang="en-US" sz="2800" b="1" i="0" u="none" strike="noStrike" kern="100" cap="none" spc="0" normalizeH="0" baseline="0" noProof="0" dirty="0">
                <a:ln>
                  <a:noFill/>
                </a:ln>
                <a:solidFill>
                  <a:srgbClr val="F87A08">
                    <a:lumMod val="75000"/>
                  </a:srgbClr>
                </a:solidFill>
                <a:effectLst/>
                <a:uLnTx/>
                <a:uFillTx/>
                <a:latin typeface="宋体" panose="02010600030101010101" pitchFamily="2" charset="-122"/>
                <a:ea typeface="等线" panose="02010600030101010101" pitchFamily="2" charset="-122"/>
                <a:cs typeface="宋体" panose="02010600030101010101" pitchFamily="2" charset="-122"/>
              </a:rPr>
              <a:t>例</a:t>
            </a:r>
            <a:r>
              <a:rPr kumimoji="0" lang="en-US" altLang="zh-CN" sz="2800" b="1" i="0" u="none" strike="noStrike" kern="100" cap="none" spc="0" normalizeH="0" baseline="0" noProof="0" dirty="0">
                <a:ln>
                  <a:noFill/>
                </a:ln>
                <a:solidFill>
                  <a:srgbClr val="F87A08">
                    <a:lumMod val="75000"/>
                  </a:srgbClr>
                </a:solidFill>
                <a:effectLst/>
                <a:uLnTx/>
                <a:uFillTx/>
                <a:latin typeface="宋体" panose="02010600030101010101" pitchFamily="2" charset="-122"/>
                <a:ea typeface="等线" panose="02010600030101010101" pitchFamily="2" charset="-122"/>
                <a:cs typeface="宋体" panose="02010600030101010101" pitchFamily="2" charset="-122"/>
              </a:rPr>
              <a:t>4</a:t>
            </a:r>
            <a:r>
              <a:rPr kumimoji="0" lang="en-US" altLang="zh-CN" sz="2800" b="1" i="0" u="none" strike="noStrike" kern="1200" cap="none" spc="0" normalizeH="0" baseline="0" noProof="0" dirty="0">
                <a:ln>
                  <a:noFill/>
                </a:ln>
                <a:solidFill>
                  <a:srgbClr val="F87A08">
                    <a:lumMod val="75000"/>
                  </a:srgbClr>
                </a:solidFill>
                <a:effectLst/>
                <a:uLnTx/>
                <a:uFillTx/>
                <a:latin typeface="Times New Roman" panose="02020603050405020304" charset="0"/>
                <a:ea typeface="宋体" panose="02010600030101010101" pitchFamily="2" charset="-122"/>
                <a:cs typeface="Times New Roman" panose="02020603050405020304" charset="0"/>
              </a:rPr>
              <a:t>.】</a:t>
            </a:r>
            <a:r>
              <a:rPr lang="zh-CN" altLang="zh-CN" sz="2800" b="1" dirty="0">
                <a:latin typeface="Times New Roman" panose="02020603050405020304" charset="0"/>
                <a:ea typeface="宋体" panose="02010600030101010101" pitchFamily="2" charset="-122"/>
                <a:cs typeface="Times New Roman" panose="02020603050405020304" charset="0"/>
              </a:rPr>
              <a:t>下列生活场景中的做法与“六道防线”的要求对应错误的是</a:t>
            </a:r>
            <a:r>
              <a:rPr lang="en-US" altLang="zh-CN" sz="2800" b="1" dirty="0">
                <a:latin typeface="Times New Roman" panose="02020603050405020304" charset="0"/>
                <a:ea typeface="宋体" panose="02010600030101010101" pitchFamily="2" charset="-122"/>
                <a:cs typeface="Times New Roman" panose="02020603050405020304" charset="0"/>
              </a:rPr>
              <a:t>(        )</a:t>
            </a:r>
            <a:endParaRPr lang="en-US" altLang="zh-CN" sz="2800" b="1" dirty="0">
              <a:latin typeface="Times New Roman" panose="02020603050405020304" charset="0"/>
              <a:ea typeface="宋体" panose="02010600030101010101" pitchFamily="2" charset="-122"/>
              <a:cs typeface="Times New Roman" panose="02020603050405020304" charset="0"/>
            </a:endParaRPr>
          </a:p>
        </p:txBody>
      </p:sp>
      <p:sp>
        <p:nvSpPr>
          <p:cNvPr id="16" name="文本框 15"/>
          <p:cNvSpPr txBox="1"/>
          <p:nvPr/>
        </p:nvSpPr>
        <p:spPr>
          <a:xfrm>
            <a:off x="560705" y="6056663"/>
            <a:ext cx="7874540" cy="521970"/>
          </a:xfrm>
          <a:prstGeom prst="rect">
            <a:avLst/>
          </a:prstGeom>
          <a:noFill/>
        </p:spPr>
        <p:txBody>
          <a:bodyPr wrap="square">
            <a:spAutoFit/>
          </a:bodyPr>
          <a:lstStyle/>
          <a:p>
            <a:pPr marL="0" marR="0" lvl="0" indent="266700" algn="l"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dirty="0">
                <a:ln>
                  <a:noFill/>
                </a:ln>
                <a:solidFill>
                  <a:schemeClr val="tx1"/>
                </a:solidFill>
                <a:effectLst/>
                <a:latin typeface="等线" panose="02010600030101010101" pitchFamily="2" charset="-122"/>
                <a:ea typeface="等线" panose="02010600030101010101" pitchFamily="2" charset="-122"/>
                <a:cs typeface="Times New Roman" panose="02020603050405020304" charset="0"/>
              </a:rPr>
              <a:t> </a:t>
            </a:r>
            <a:r>
              <a:rPr lang="en-US" altLang="zh-CN" sz="2800" b="1" dirty="0">
                <a:solidFill>
                  <a:schemeClr val="accent6">
                    <a:lumMod val="75000"/>
                  </a:schemeClr>
                </a:solidFill>
                <a:latin typeface="Times New Roman" panose="02020603050405020304" charset="0"/>
                <a:ea typeface="宋体" panose="02010600030101010101" pitchFamily="2" charset="-122"/>
                <a:cs typeface="Times New Roman" panose="02020603050405020304" charset="0"/>
              </a:rPr>
              <a:t>A.①          B .②          C .③          D .④</a:t>
            </a:r>
            <a:endParaRPr lang="en-US" altLang="zh-CN" sz="2800" b="1" dirty="0">
              <a:solidFill>
                <a:schemeClr val="accent6">
                  <a:lumMod val="75000"/>
                </a:schemeClr>
              </a:solidFill>
              <a:latin typeface="Times New Roman" panose="02020603050405020304" charset="0"/>
              <a:ea typeface="宋体" panose="02010600030101010101" pitchFamily="2" charset="-122"/>
              <a:cs typeface="Times New Roman" panose="02020603050405020304" charset="0"/>
            </a:endParaRPr>
          </a:p>
        </p:txBody>
      </p:sp>
      <p:sp>
        <p:nvSpPr>
          <p:cNvPr id="2" name="Freeform 5"/>
          <p:cNvSpPr/>
          <p:nvPr/>
        </p:nvSpPr>
        <p:spPr bwMode="auto">
          <a:xfrm>
            <a:off x="0" y="0"/>
            <a:ext cx="3082290" cy="855980"/>
          </a:xfrm>
          <a:custGeom>
            <a:avLst/>
            <a:gdLst/>
            <a:ahLst/>
            <a:cxnLst/>
            <a:rect l="l" t="t" r="r" b="b"/>
            <a:pathLst>
              <a:path w="1212931" h="513429">
                <a:moveTo>
                  <a:pt x="0" y="0"/>
                </a:moveTo>
                <a:lnTo>
                  <a:pt x="1212931" y="0"/>
                </a:lnTo>
                <a:cubicBezTo>
                  <a:pt x="1210875" y="8189"/>
                  <a:pt x="1207259" y="15721"/>
                  <a:pt x="1202896" y="22772"/>
                </a:cubicBezTo>
                <a:lnTo>
                  <a:pt x="956422" y="454561"/>
                </a:lnTo>
                <a:cubicBezTo>
                  <a:pt x="946115" y="471761"/>
                  <a:pt x="931774" y="486697"/>
                  <a:pt x="913401" y="497559"/>
                </a:cubicBezTo>
                <a:cubicBezTo>
                  <a:pt x="894131" y="508874"/>
                  <a:pt x="873069" y="513853"/>
                  <a:pt x="852006" y="513401"/>
                </a:cubicBezTo>
                <a:lnTo>
                  <a:pt x="358161" y="513401"/>
                </a:lnTo>
                <a:cubicBezTo>
                  <a:pt x="338443" y="513401"/>
                  <a:pt x="317829" y="508422"/>
                  <a:pt x="299456" y="497559"/>
                </a:cubicBezTo>
                <a:cubicBezTo>
                  <a:pt x="281082" y="486697"/>
                  <a:pt x="266294" y="471761"/>
                  <a:pt x="256435" y="454109"/>
                </a:cubicBezTo>
                <a:lnTo>
                  <a:pt x="8616" y="20509"/>
                </a:lnTo>
                <a:close/>
              </a:path>
            </a:pathLst>
          </a:custGeom>
          <a:solidFill>
            <a:srgbClr val="FF7575">
              <a:lumMod val="75000"/>
            </a:srgbClr>
          </a:solidFill>
          <a:ln w="9525" cap="flat">
            <a:noFill/>
            <a:prstDash val="solid"/>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a:ln>
                  <a:noFill/>
                </a:ln>
                <a:solidFill>
                  <a:srgbClr val="178AA1"/>
                </a:solidFill>
                <a:effectLst/>
                <a:uLnTx/>
                <a:uFillTx/>
                <a:latin typeface="Arial" panose="020B0604020202020204"/>
                <a:sym typeface="+mn-lt"/>
              </a:rPr>
              <a:t>        </a:t>
            </a:r>
            <a:endParaRPr kumimoji="0" lang="en-US" altLang="zh-CN" sz="3200" b="0" i="0" u="none" strike="noStrike" kern="0" cap="none" spc="0" normalizeH="0" baseline="0" noProof="0">
              <a:ln>
                <a:noFill/>
              </a:ln>
              <a:solidFill>
                <a:srgbClr val="178AA1"/>
              </a:solidFill>
              <a:effectLst/>
              <a:uLnTx/>
              <a:uFillTx/>
              <a:latin typeface="Arial" panose="020B0604020202020204"/>
              <a:sym typeface="+mn-lt"/>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a:ln>
                  <a:noFill/>
                </a:ln>
                <a:solidFill>
                  <a:srgbClr val="178AA1"/>
                </a:solidFill>
                <a:effectLst/>
                <a:uLnTx/>
                <a:uFillTx/>
                <a:latin typeface="Arial" panose="020B0604020202020204"/>
                <a:sym typeface="+mn-lt"/>
              </a:rPr>
              <a:t>         </a:t>
            </a:r>
            <a:endParaRPr kumimoji="0" lang="zh-CN" altLang="en-US" sz="3200" b="0" i="0" u="none" strike="noStrike" kern="0" cap="none" spc="0" normalizeH="0" baseline="0" noProof="0">
              <a:ln>
                <a:noFill/>
              </a:ln>
              <a:solidFill>
                <a:srgbClr val="178AA1"/>
              </a:solidFill>
              <a:effectLst/>
              <a:uLnTx/>
              <a:uFillTx/>
              <a:latin typeface="Arial" panose="020B0604020202020204"/>
              <a:sym typeface="+mn-lt"/>
            </a:endParaRPr>
          </a:p>
        </p:txBody>
      </p:sp>
      <p:sp>
        <p:nvSpPr>
          <p:cNvPr id="7" name="TextBox 60"/>
          <p:cNvSpPr txBox="1"/>
          <p:nvPr/>
        </p:nvSpPr>
        <p:spPr>
          <a:xfrm>
            <a:off x="560948" y="21247"/>
            <a:ext cx="1960880" cy="629920"/>
          </a:xfrm>
          <a:prstGeom prst="rect">
            <a:avLst/>
          </a:prstGeom>
          <a:noFill/>
        </p:spPr>
        <p:txBody>
          <a:bodyPr wrap="none" rtlCol="0">
            <a:spAutoFit/>
          </a:bodyPr>
          <a:lstStyle/>
          <a:p>
            <a:pPr algn="ctr"/>
            <a:r>
              <a:rPr lang="zh-CN" altLang="en-US" sz="3500" b="1" dirty="0">
                <a:solidFill>
                  <a:srgbClr val="FEE9DE"/>
                </a:solidFill>
                <a:latin typeface="微软雅黑" panose="020B0503020204020204" pitchFamily="34" charset="-122"/>
                <a:ea typeface="微软雅黑" panose="020B0503020204020204" pitchFamily="34" charset="-122"/>
                <a:sym typeface="+mn-lt"/>
              </a:rPr>
              <a:t>易错易混</a:t>
            </a:r>
            <a:endParaRPr lang="zh-CN" altLang="en-US" sz="3500" b="1" dirty="0">
              <a:solidFill>
                <a:srgbClr val="FEE9DE"/>
              </a:solidFill>
              <a:latin typeface="微软雅黑" panose="020B0503020204020204" pitchFamily="34" charset="-122"/>
              <a:ea typeface="微软雅黑" panose="020B0503020204020204" pitchFamily="34" charset="-122"/>
              <a:sym typeface="+mn-lt"/>
            </a:endParaRPr>
          </a:p>
        </p:txBody>
      </p:sp>
      <p:sp>
        <p:nvSpPr>
          <p:cNvPr id="11" name="文本框 10"/>
          <p:cNvSpPr txBox="1"/>
          <p:nvPr/>
        </p:nvSpPr>
        <p:spPr>
          <a:xfrm>
            <a:off x="7722870" y="4853940"/>
            <a:ext cx="4059555" cy="583565"/>
          </a:xfrm>
          <a:prstGeom prst="rect">
            <a:avLst/>
          </a:prstGeom>
          <a:solidFill>
            <a:srgbClr val="4472C4"/>
          </a:solidFill>
        </p:spPr>
        <p:txBody>
          <a:bodyPr wrap="square" rtlCol="0" anchor="t">
            <a:spAutoFit/>
          </a:bodyPr>
          <a:lstStyle/>
          <a:p>
            <a:pPr algn="just"/>
            <a:r>
              <a:rPr lang="zh-CN" altLang="zh-CN" sz="3200" b="1" kern="100" dirty="0">
                <a:solidFill>
                  <a:schemeClr val="bg1"/>
                </a:solidFill>
                <a:latin typeface="楷体" panose="02010609060101010101" pitchFamily="49" charset="-122"/>
                <a:ea typeface="楷体" panose="02010609060101010101" pitchFamily="49" charset="-122"/>
                <a:cs typeface="宋体" panose="02010600030101010101" pitchFamily="2" charset="-122"/>
              </a:rPr>
              <a:t>政府保护、网络保护</a:t>
            </a:r>
            <a:endParaRPr lang="zh-CN" altLang="zh-CN" sz="3200" b="1" kern="100" dirty="0">
              <a:solidFill>
                <a:schemeClr val="bg1"/>
              </a:solidFill>
              <a:latin typeface="楷体" panose="02010609060101010101" pitchFamily="49" charset="-122"/>
              <a:ea typeface="楷体" panose="02010609060101010101" pitchFamily="49" charset="-122"/>
              <a:cs typeface="宋体" panose="02010600030101010101" pitchFamily="2" charset="-122"/>
            </a:endParaRPr>
          </a:p>
        </p:txBody>
      </p:sp>
      <p:sp>
        <p:nvSpPr>
          <p:cNvPr id="5" name="文本框 4"/>
          <p:cNvSpPr txBox="1"/>
          <p:nvPr/>
        </p:nvSpPr>
        <p:spPr>
          <a:xfrm>
            <a:off x="1174750" y="3523615"/>
            <a:ext cx="8235950" cy="1076325"/>
          </a:xfrm>
          <a:prstGeom prst="rect">
            <a:avLst/>
          </a:prstGeom>
          <a:solidFill>
            <a:srgbClr val="4472C4"/>
          </a:solidFill>
        </p:spPr>
        <p:txBody>
          <a:bodyPr wrap="square" rtlCol="0" anchor="t">
            <a:spAutoFit/>
          </a:bodyPr>
          <a:lstStyle/>
          <a:p>
            <a:pPr algn="just"/>
            <a:r>
              <a:rPr lang="zh-CN" altLang="zh-CN" sz="3200" b="1" kern="100" dirty="0">
                <a:solidFill>
                  <a:schemeClr val="bg1"/>
                </a:solidFill>
                <a:latin typeface="楷体" panose="02010609060101010101" pitchFamily="49" charset="-122"/>
                <a:ea typeface="楷体" panose="02010609060101010101" pitchFamily="49" charset="-122"/>
                <a:cs typeface="宋体" panose="02010600030101010101" pitchFamily="2" charset="-122"/>
              </a:rPr>
              <a:t>某法院在审理未成年人杨某案件时，事先通知其父母到场，以减轻杨某的心理压力。</a:t>
            </a:r>
            <a:endParaRPr lang="zh-CN" altLang="zh-CN" sz="3200" b="1" kern="100" dirty="0">
              <a:solidFill>
                <a:schemeClr val="bg1"/>
              </a:solidFill>
              <a:latin typeface="楷体" panose="02010609060101010101" pitchFamily="49" charset="-122"/>
              <a:ea typeface="楷体" panose="02010609060101010101" pitchFamily="49" charset="-122"/>
              <a:cs typeface="宋体" panose="02010600030101010101" pitchFamily="2" charset="-122"/>
            </a:endParaRPr>
          </a:p>
        </p:txBody>
      </p:sp>
      <p:sp>
        <p:nvSpPr>
          <p:cNvPr id="9" name="矩形 8"/>
          <p:cNvSpPr/>
          <p:nvPr/>
        </p:nvSpPr>
        <p:spPr>
          <a:xfrm>
            <a:off x="11048593" y="875584"/>
            <a:ext cx="733425" cy="707886"/>
          </a:xfrm>
          <a:prstGeom prst="rect">
            <a:avLst/>
          </a:prstGeom>
          <a:noFill/>
          <a:ln>
            <a:noFill/>
          </a:ln>
        </p:spPr>
        <p:txBody>
          <a:bodyPr>
            <a:spAutoFit/>
          </a:bodyPr>
          <a:lstStyle/>
          <a:p>
            <a:pPr algn="ctr">
              <a:buFontTx/>
              <a:buNone/>
              <a:defRPr/>
            </a:pPr>
            <a:r>
              <a:rPr lang="en-US" altLang="zh-CN" sz="4000" b="1" noProof="1">
                <a:ln w="25400">
                  <a:solidFill>
                    <a:srgbClr val="861E1D">
                      <a:alpha val="94000"/>
                    </a:srgbClr>
                  </a:solidFill>
                  <a:prstDash val="solid"/>
                </a:ln>
                <a:gradFill>
                  <a:gsLst>
                    <a:gs pos="0">
                      <a:srgbClr val="FFF9BB"/>
                    </a:gs>
                    <a:gs pos="64000">
                      <a:srgbClr val="FCE95F"/>
                    </a:gs>
                    <a:gs pos="100000">
                      <a:srgbClr val="F8AD1C"/>
                    </a:gs>
                  </a:gsLst>
                  <a:lin ang="5400000"/>
                </a:gradFill>
                <a:effectLst>
                  <a:outerShdw blurRad="177800" dist="12700" dir="10200000" sx="102000" sy="102000" algn="bl" rotWithShape="0">
                    <a:srgbClr val="480F08"/>
                  </a:outerShdw>
                </a:effectLst>
                <a:latin typeface="微软雅黑" panose="020B0503020204020204" pitchFamily="34" charset="-122"/>
                <a:ea typeface="微软雅黑" panose="020B0503020204020204" pitchFamily="34" charset="-122"/>
              </a:rPr>
              <a:t>C</a:t>
            </a:r>
            <a:r>
              <a:rPr lang="zh-CN" altLang="en-US" sz="4000" b="1" noProof="1">
                <a:ln w="25400">
                  <a:solidFill>
                    <a:srgbClr val="861E1D">
                      <a:alpha val="94000"/>
                    </a:srgbClr>
                  </a:solidFill>
                  <a:prstDash val="solid"/>
                </a:ln>
                <a:gradFill>
                  <a:gsLst>
                    <a:gs pos="0">
                      <a:srgbClr val="FFF9BB"/>
                    </a:gs>
                    <a:gs pos="64000">
                      <a:srgbClr val="FCE95F"/>
                    </a:gs>
                    <a:gs pos="100000">
                      <a:srgbClr val="F8AD1C"/>
                    </a:gs>
                  </a:gsLst>
                  <a:lin ang="5400000"/>
                </a:gradFill>
                <a:effectLst>
                  <a:outerShdw blurRad="177800" dist="12700" dir="10200000" sx="102000" sy="102000" algn="bl" rotWithShape="0">
                    <a:srgbClr val="480F08"/>
                  </a:outerShdw>
                </a:effectLst>
                <a:latin typeface="微软雅黑" panose="020B0503020204020204" pitchFamily="34" charset="-122"/>
                <a:ea typeface="微软雅黑" panose="020B0503020204020204" pitchFamily="34" charset="-122"/>
              </a:rPr>
              <a:t>   </a:t>
            </a:r>
            <a:endParaRPr lang="zh-CN" altLang="en-US" sz="4000" b="1" noProof="1">
              <a:ln w="25400">
                <a:solidFill>
                  <a:srgbClr val="861E1D">
                    <a:alpha val="94000"/>
                  </a:srgbClr>
                </a:solidFill>
                <a:prstDash val="solid"/>
              </a:ln>
              <a:gradFill>
                <a:gsLst>
                  <a:gs pos="0">
                    <a:srgbClr val="FFF9BB"/>
                  </a:gs>
                  <a:gs pos="64000">
                    <a:srgbClr val="FCE95F"/>
                  </a:gs>
                  <a:gs pos="100000">
                    <a:srgbClr val="F8AD1C"/>
                  </a:gs>
                </a:gsLst>
                <a:lin ang="5400000"/>
              </a:gradFill>
              <a:effectLst>
                <a:outerShdw blurRad="177800" dist="12700" dir="10200000" sx="102000" sy="102000" algn="bl" rotWithShape="0">
                  <a:srgbClr val="480F08"/>
                </a:outerShdw>
              </a:effectLst>
              <a:latin typeface="微软雅黑" panose="020B0503020204020204" pitchFamily="34" charset="-122"/>
              <a:ea typeface="微软雅黑" panose="020B0503020204020204"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ox(in)">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1" grpId="1" animBg="1"/>
      <p:bldP spid="5" grpId="0" bldLvl="0" animBg="1"/>
      <p:bldP spid="5" grpId="1" animBg="1"/>
      <p:bldP spid="9" grpId="0"/>
      <p:bldP spid="9"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0" name="P_7_BD#ca305a36f?vbadefaultcenterpage=1&amp;vbaautojustifyalign=1&amp;parentnodeid=f4d07e7d2"/>
          <p:cNvGraphicFramePr>
            <a:graphicFrameLocks noGrp="1"/>
          </p:cNvGraphicFramePr>
          <p:nvPr>
            <p:custDataLst>
              <p:tags r:id="rId1"/>
            </p:custDataLst>
          </p:nvPr>
        </p:nvGraphicFramePr>
        <p:xfrm>
          <a:off x="554038" y="1888028"/>
          <a:ext cx="11139186" cy="3962120"/>
        </p:xfrm>
        <a:graphic>
          <a:graphicData uri="http://schemas.openxmlformats.org/drawingml/2006/table">
            <a:tbl>
              <a:tblPr/>
              <a:tblGrid>
                <a:gridCol w="984762"/>
                <a:gridCol w="6302180"/>
                <a:gridCol w="3852244"/>
              </a:tblGrid>
              <a:tr h="441960">
                <a:tc>
                  <a:txBody>
                    <a:bodyPr/>
                    <a:p>
                      <a:pPr algn="ctr">
                        <a:lnSpc>
                          <a:spcPct val="100000"/>
                        </a:lnSpc>
                      </a:pPr>
                      <a:r>
                        <a:rPr lang="en-US" sz="2400" b="1" dirty="0">
                          <a:solidFill>
                            <a:srgbClr val="000000"/>
                          </a:solidFill>
                          <a:latin typeface="华文中宋" panose="02010600040101010101" pitchFamily="2" charset="-122"/>
                          <a:ea typeface="华文中宋" panose="02010600040101010101" pitchFamily="2" charset="-122"/>
                          <a:cs typeface="Times New Roman" panose="02020603050405020304" pitchFamily="34" charset="-120"/>
                        </a:rPr>
                        <a:t>类别</a:t>
                      </a:r>
                      <a:endParaRPr lang="en-US" sz="2400" dirty="0">
                        <a:latin typeface="华文中宋" panose="02010600040101010101" pitchFamily="2" charset="-122"/>
                        <a:ea typeface="华文中宋" panose="02010600040101010101" pitchFamily="2" charset="-122"/>
                      </a:endParaRPr>
                    </a:p>
                  </a:txBody>
                  <a:tcPr marL="38101" marR="38101" marT="38065" marB="3806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p>
                      <a:pPr algn="ctr">
                        <a:lnSpc>
                          <a:spcPct val="100000"/>
                        </a:lnSpc>
                      </a:pPr>
                      <a:r>
                        <a:rPr lang="en-US" sz="2400" b="1" dirty="0">
                          <a:solidFill>
                            <a:srgbClr val="000000"/>
                          </a:solidFill>
                          <a:latin typeface="华文中宋" panose="02010600040101010101" pitchFamily="2" charset="-122"/>
                          <a:ea typeface="华文中宋" panose="02010600040101010101" pitchFamily="2" charset="-122"/>
                          <a:cs typeface="Times New Roman" panose="02020603050405020304" pitchFamily="34" charset="-120"/>
                        </a:rPr>
                        <a:t>含义</a:t>
                      </a:r>
                      <a:endParaRPr lang="en-US" sz="2400" dirty="0">
                        <a:latin typeface="华文中宋" panose="02010600040101010101" pitchFamily="2" charset="-122"/>
                        <a:ea typeface="华文中宋" panose="02010600040101010101" pitchFamily="2" charset="-122"/>
                      </a:endParaRPr>
                    </a:p>
                  </a:txBody>
                  <a:tcPr marL="38101" marR="38101" marT="38065" marB="3806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p>
                      <a:pPr algn="ctr">
                        <a:lnSpc>
                          <a:spcPct val="100000"/>
                        </a:lnSpc>
                      </a:pPr>
                      <a:r>
                        <a:rPr lang="en-US" sz="2400" b="1" dirty="0">
                          <a:solidFill>
                            <a:srgbClr val="000000"/>
                          </a:solidFill>
                          <a:latin typeface="华文中宋" panose="02010600040101010101" pitchFamily="2" charset="-122"/>
                          <a:ea typeface="华文中宋" panose="02010600040101010101" pitchFamily="2" charset="-122"/>
                          <a:cs typeface="Times New Roman" panose="02020603050405020304" pitchFamily="34" charset="-120"/>
                        </a:rPr>
                        <a:t>地位、作用</a:t>
                      </a:r>
                      <a:endParaRPr lang="en-US" sz="2400" dirty="0">
                        <a:latin typeface="华文中宋" panose="02010600040101010101" pitchFamily="2" charset="-122"/>
                        <a:ea typeface="华文中宋" panose="02010600040101010101" pitchFamily="2" charset="-122"/>
                      </a:endParaRPr>
                    </a:p>
                  </a:txBody>
                  <a:tcPr marL="38101" marR="38101" marT="38065" marB="3806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1003624">
                <a:tc>
                  <a:txBody>
                    <a:bodyPr/>
                    <a:p>
                      <a:pPr algn="ctr">
                        <a:lnSpc>
                          <a:spcPct val="100000"/>
                        </a:lnSpc>
                      </a:pPr>
                      <a:r>
                        <a:rPr lang="en-US" sz="2400" b="1" dirty="0" err="1" smtClean="0">
                          <a:solidFill>
                            <a:srgbClr val="000000"/>
                          </a:solidFill>
                          <a:latin typeface="华文中宋" panose="02010600040101010101" pitchFamily="2" charset="-122"/>
                          <a:ea typeface="华文中宋" panose="02010600040101010101" pitchFamily="2" charset="-122"/>
                          <a:cs typeface="Times New Roman" panose="02020603050405020304" pitchFamily="34" charset="-120"/>
                        </a:rPr>
                        <a:t>家庭</a:t>
                      </a:r>
                      <a:endParaRPr lang="en-US" sz="2400" b="1" dirty="0" smtClean="0">
                        <a:solidFill>
                          <a:srgbClr val="000000"/>
                        </a:solidFill>
                        <a:latin typeface="华文中宋" panose="02010600040101010101" pitchFamily="2" charset="-122"/>
                        <a:ea typeface="华文中宋" panose="02010600040101010101" pitchFamily="2" charset="-122"/>
                        <a:cs typeface="Times New Roman" panose="02020603050405020304" pitchFamily="34" charset="-120"/>
                      </a:endParaRPr>
                    </a:p>
                    <a:p>
                      <a:pPr algn="ctr">
                        <a:lnSpc>
                          <a:spcPct val="100000"/>
                        </a:lnSpc>
                      </a:pPr>
                      <a:r>
                        <a:rPr lang="en-US" sz="2400" b="1" dirty="0" err="1" smtClean="0">
                          <a:solidFill>
                            <a:srgbClr val="000000"/>
                          </a:solidFill>
                          <a:latin typeface="华文中宋" panose="02010600040101010101" pitchFamily="2" charset="-122"/>
                          <a:ea typeface="华文中宋" panose="02010600040101010101" pitchFamily="2" charset="-122"/>
                          <a:cs typeface="Times New Roman" panose="02020603050405020304" pitchFamily="34" charset="-120"/>
                        </a:rPr>
                        <a:t>保护</a:t>
                      </a:r>
                      <a:endParaRPr lang="en-US" sz="2400" dirty="0">
                        <a:latin typeface="华文中宋" panose="02010600040101010101" pitchFamily="2" charset="-122"/>
                        <a:ea typeface="华文中宋" panose="02010600040101010101" pitchFamily="2" charset="-122"/>
                      </a:endParaRPr>
                    </a:p>
                  </a:txBody>
                  <a:tcPr marL="38101" marR="38101" marT="38065" marB="3806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p>
                      <a:pPr algn="l" fontAlgn="auto">
                        <a:lnSpc>
                          <a:spcPct val="100000"/>
                        </a:lnSpc>
                      </a:pPr>
                      <a:r>
                        <a:rPr lang="en-US" sz="2400" dirty="0">
                          <a:solidFill>
                            <a:srgbClr val="000000"/>
                          </a:solidFill>
                          <a:latin typeface="华文中宋" panose="02010600040101010101" pitchFamily="2" charset="-122"/>
                          <a:ea typeface="华文中宋" panose="02010600040101010101" pitchFamily="2" charset="-122"/>
                          <a:cs typeface="Times New Roman" panose="02020603050405020304" pitchFamily="34" charset="-120"/>
                        </a:rPr>
                        <a:t>是指</a:t>
                      </a:r>
                      <a:r>
                        <a:rPr lang="en-US" sz="2400" b="1" dirty="0">
                          <a:solidFill>
                            <a:srgbClr val="FF0000"/>
                          </a:solidFill>
                          <a:latin typeface="华文中宋" panose="02010600040101010101" pitchFamily="2" charset="-122"/>
                          <a:ea typeface="华文中宋" panose="02010600040101010101" pitchFamily="2" charset="-122"/>
                          <a:cs typeface="Times New Roman" panose="02020603050405020304" pitchFamily="34" charset="-120"/>
                        </a:rPr>
                        <a:t>父母、其他监护人和共同生活的其他成年家庭成员</a:t>
                      </a:r>
                      <a:r>
                        <a:rPr lang="en-US" sz="2400" dirty="0">
                          <a:solidFill>
                            <a:srgbClr val="000000"/>
                          </a:solidFill>
                          <a:latin typeface="华文中宋" panose="02010600040101010101" pitchFamily="2" charset="-122"/>
                          <a:ea typeface="华文中宋" panose="02010600040101010101" pitchFamily="2" charset="-122"/>
                          <a:cs typeface="Times New Roman" panose="02020603050405020304" pitchFamily="34" charset="-120"/>
                        </a:rPr>
                        <a:t>对未成年人进行的保护，包括生活上的关心照顾和思想上的教育培养。</a:t>
                      </a:r>
                      <a:endParaRPr lang="en-US" sz="2400" dirty="0">
                        <a:latin typeface="华文中宋" panose="02010600040101010101" pitchFamily="2" charset="-122"/>
                        <a:ea typeface="华文中宋" panose="02010600040101010101" pitchFamily="2" charset="-122"/>
                      </a:endParaRPr>
                    </a:p>
                  </a:txBody>
                  <a:tcPr marL="38101" marR="38101" marT="38065" marB="3806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p>
                      <a:pPr algn="l" fontAlgn="auto">
                        <a:lnSpc>
                          <a:spcPct val="100000"/>
                        </a:lnSpc>
                      </a:pPr>
                      <a:r>
                        <a:rPr lang="en-US" sz="2400" dirty="0" err="1" smtClean="0">
                          <a:solidFill>
                            <a:srgbClr val="000000"/>
                          </a:solidFill>
                          <a:latin typeface="华文中宋" panose="02010600040101010101" pitchFamily="2" charset="-122"/>
                          <a:ea typeface="华文中宋" panose="02010600040101010101" pitchFamily="2" charset="-122"/>
                          <a:cs typeface="Times New Roman" panose="02020603050405020304" pitchFamily="34" charset="-120"/>
                        </a:rPr>
                        <a:t>家庭是未成年人保护的第一个阵地，家庭保护是未成年人保护的</a:t>
                      </a:r>
                      <a:r>
                        <a:rPr lang="en-US" sz="2400" b="1" dirty="0" err="1" smtClean="0">
                          <a:solidFill>
                            <a:srgbClr val="FF0000"/>
                          </a:solidFill>
                          <a:latin typeface="华文中宋" panose="02010600040101010101" pitchFamily="2" charset="-122"/>
                          <a:ea typeface="华文中宋" panose="02010600040101010101" pitchFamily="2" charset="-122"/>
                          <a:cs typeface="Times New Roman" panose="02020603050405020304" pitchFamily="34" charset="-120"/>
                        </a:rPr>
                        <a:t>基础</a:t>
                      </a:r>
                      <a:r>
                        <a:rPr lang="en-US" sz="2400" dirty="0">
                          <a:solidFill>
                            <a:srgbClr val="000000"/>
                          </a:solidFill>
                          <a:latin typeface="华文中宋" panose="02010600040101010101" pitchFamily="2" charset="-122"/>
                          <a:ea typeface="华文中宋" panose="02010600040101010101" pitchFamily="2" charset="-122"/>
                          <a:cs typeface="Times New Roman" panose="02020603050405020304" pitchFamily="34" charset="-120"/>
                        </a:rPr>
                        <a:t>。</a:t>
                      </a:r>
                      <a:endParaRPr lang="en-US" sz="2400" dirty="0">
                        <a:latin typeface="华文中宋" panose="02010600040101010101" pitchFamily="2" charset="-122"/>
                        <a:ea typeface="华文中宋" panose="02010600040101010101" pitchFamily="2" charset="-122"/>
                      </a:endParaRPr>
                    </a:p>
                  </a:txBody>
                  <a:tcPr marL="38101" marR="38101" marT="38065" marB="3806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690787">
                <a:tc>
                  <a:txBody>
                    <a:bodyPr/>
                    <a:p>
                      <a:pPr algn="ctr">
                        <a:lnSpc>
                          <a:spcPct val="100000"/>
                        </a:lnSpc>
                      </a:pPr>
                      <a:r>
                        <a:rPr lang="en-US" sz="2400" b="1" dirty="0" err="1" smtClean="0">
                          <a:solidFill>
                            <a:srgbClr val="000000"/>
                          </a:solidFill>
                          <a:latin typeface="华文中宋" panose="02010600040101010101" pitchFamily="2" charset="-122"/>
                          <a:ea typeface="华文中宋" panose="02010600040101010101" pitchFamily="2" charset="-122"/>
                          <a:cs typeface="Times New Roman" panose="02020603050405020304" pitchFamily="34" charset="-120"/>
                        </a:rPr>
                        <a:t>学校</a:t>
                      </a:r>
                      <a:endParaRPr lang="en-US" sz="2400" b="1" dirty="0" smtClean="0">
                        <a:solidFill>
                          <a:srgbClr val="000000"/>
                        </a:solidFill>
                        <a:latin typeface="华文中宋" panose="02010600040101010101" pitchFamily="2" charset="-122"/>
                        <a:ea typeface="华文中宋" panose="02010600040101010101" pitchFamily="2" charset="-122"/>
                        <a:cs typeface="Times New Roman" panose="02020603050405020304" pitchFamily="34" charset="-120"/>
                      </a:endParaRPr>
                    </a:p>
                    <a:p>
                      <a:pPr algn="ctr">
                        <a:lnSpc>
                          <a:spcPct val="100000"/>
                        </a:lnSpc>
                      </a:pPr>
                      <a:r>
                        <a:rPr lang="en-US" sz="2400" b="1" dirty="0" err="1" smtClean="0">
                          <a:solidFill>
                            <a:srgbClr val="000000"/>
                          </a:solidFill>
                          <a:latin typeface="华文中宋" panose="02010600040101010101" pitchFamily="2" charset="-122"/>
                          <a:ea typeface="华文中宋" panose="02010600040101010101" pitchFamily="2" charset="-122"/>
                          <a:cs typeface="Times New Roman" panose="02020603050405020304" pitchFamily="34" charset="-120"/>
                        </a:rPr>
                        <a:t>保护</a:t>
                      </a:r>
                      <a:endParaRPr lang="en-US" sz="2400" dirty="0">
                        <a:latin typeface="华文中宋" panose="02010600040101010101" pitchFamily="2" charset="-122"/>
                        <a:ea typeface="华文中宋" panose="02010600040101010101" pitchFamily="2" charset="-122"/>
                      </a:endParaRPr>
                    </a:p>
                  </a:txBody>
                  <a:tcPr marL="38101" marR="38101" marT="38065" marB="3806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p>
                      <a:pPr algn="l" fontAlgn="auto">
                        <a:lnSpc>
                          <a:spcPct val="100000"/>
                        </a:lnSpc>
                      </a:pPr>
                      <a:r>
                        <a:rPr lang="en-US" sz="2400" dirty="0">
                          <a:solidFill>
                            <a:srgbClr val="000000"/>
                          </a:solidFill>
                          <a:latin typeface="华文中宋" panose="02010600040101010101" pitchFamily="2" charset="-122"/>
                          <a:ea typeface="华文中宋" panose="02010600040101010101" pitchFamily="2" charset="-122"/>
                          <a:cs typeface="Times New Roman" panose="02020603050405020304" pitchFamily="34" charset="-120"/>
                        </a:rPr>
                        <a:t>是指</a:t>
                      </a:r>
                      <a:r>
                        <a:rPr lang="en-US" sz="2400" b="1" dirty="0">
                          <a:solidFill>
                            <a:srgbClr val="FF0000"/>
                          </a:solidFill>
                          <a:latin typeface="华文中宋" panose="02010600040101010101" pitchFamily="2" charset="-122"/>
                          <a:ea typeface="华文中宋" panose="02010600040101010101" pitchFamily="2" charset="-122"/>
                          <a:cs typeface="Times New Roman" panose="02020603050405020304" pitchFamily="34" charset="-120"/>
                        </a:rPr>
                        <a:t>学校、幼儿园和其他教育机构</a:t>
                      </a:r>
                      <a:r>
                        <a:rPr lang="en-US" sz="2400" dirty="0">
                          <a:solidFill>
                            <a:srgbClr val="000000"/>
                          </a:solidFill>
                          <a:latin typeface="华文中宋" panose="02010600040101010101" pitchFamily="2" charset="-122"/>
                          <a:ea typeface="华文中宋" panose="02010600040101010101" pitchFamily="2" charset="-122"/>
                          <a:cs typeface="Times New Roman" panose="02020603050405020304" pitchFamily="34" charset="-120"/>
                        </a:rPr>
                        <a:t>对未成年人实施的保护。</a:t>
                      </a:r>
                      <a:endParaRPr lang="en-US" sz="2400" dirty="0">
                        <a:latin typeface="华文中宋" panose="02010600040101010101" pitchFamily="2" charset="-122"/>
                        <a:ea typeface="华文中宋" panose="02010600040101010101" pitchFamily="2" charset="-122"/>
                      </a:endParaRPr>
                    </a:p>
                  </a:txBody>
                  <a:tcPr marL="38101" marR="38101" marT="38065" marB="3806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p>
                      <a:pPr algn="l" fontAlgn="auto">
                        <a:lnSpc>
                          <a:spcPct val="100000"/>
                        </a:lnSpc>
                      </a:pPr>
                      <a:r>
                        <a:rPr lang="en-US" sz="2400" dirty="0">
                          <a:solidFill>
                            <a:srgbClr val="000000"/>
                          </a:solidFill>
                          <a:latin typeface="华文中宋" panose="02010600040101010101" pitchFamily="2" charset="-122"/>
                          <a:ea typeface="华文中宋" panose="02010600040101010101" pitchFamily="2" charset="-122"/>
                          <a:cs typeface="Times New Roman" panose="02020603050405020304" pitchFamily="34" charset="-120"/>
                        </a:rPr>
                        <a:t>在保护未成年人的工作中，学校保护起着</a:t>
                      </a:r>
                      <a:r>
                        <a:rPr lang="en-US" sz="2400" b="1" dirty="0">
                          <a:solidFill>
                            <a:srgbClr val="FF0000"/>
                          </a:solidFill>
                          <a:latin typeface="华文中宋" panose="02010600040101010101" pitchFamily="2" charset="-122"/>
                          <a:ea typeface="华文中宋" panose="02010600040101010101" pitchFamily="2" charset="-122"/>
                          <a:cs typeface="Times New Roman" panose="02020603050405020304" pitchFamily="34" charset="-120"/>
                        </a:rPr>
                        <a:t>重要作用</a:t>
                      </a:r>
                      <a:r>
                        <a:rPr lang="en-US" sz="2400" dirty="0">
                          <a:solidFill>
                            <a:srgbClr val="000000"/>
                          </a:solidFill>
                          <a:latin typeface="华文中宋" panose="02010600040101010101" pitchFamily="2" charset="-122"/>
                          <a:ea typeface="华文中宋" panose="02010600040101010101" pitchFamily="2" charset="-122"/>
                          <a:cs typeface="Times New Roman" panose="02020603050405020304" pitchFamily="34" charset="-120"/>
                        </a:rPr>
                        <a:t>。</a:t>
                      </a:r>
                      <a:endParaRPr lang="en-US" sz="2400" dirty="0">
                        <a:latin typeface="华文中宋" panose="02010600040101010101" pitchFamily="2" charset="-122"/>
                        <a:ea typeface="华文中宋" panose="02010600040101010101" pitchFamily="2" charset="-122"/>
                      </a:endParaRPr>
                    </a:p>
                  </a:txBody>
                  <a:tcPr marL="38101" marR="38101" marT="38065" marB="3806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1316460">
                <a:tc>
                  <a:txBody>
                    <a:bodyPr/>
                    <a:p>
                      <a:pPr algn="ctr">
                        <a:lnSpc>
                          <a:spcPct val="100000"/>
                        </a:lnSpc>
                      </a:pPr>
                      <a:r>
                        <a:rPr lang="en-US" sz="2400" b="1" dirty="0" err="1" smtClean="0">
                          <a:solidFill>
                            <a:srgbClr val="000000"/>
                          </a:solidFill>
                          <a:latin typeface="华文中宋" panose="02010600040101010101" pitchFamily="2" charset="-122"/>
                          <a:ea typeface="华文中宋" panose="02010600040101010101" pitchFamily="2" charset="-122"/>
                          <a:cs typeface="Times New Roman" panose="02020603050405020304" pitchFamily="34" charset="-120"/>
                        </a:rPr>
                        <a:t>社会</a:t>
                      </a:r>
                      <a:endParaRPr lang="en-US" sz="2400" b="1" dirty="0" smtClean="0">
                        <a:solidFill>
                          <a:srgbClr val="000000"/>
                        </a:solidFill>
                        <a:latin typeface="华文中宋" panose="02010600040101010101" pitchFamily="2" charset="-122"/>
                        <a:ea typeface="华文中宋" panose="02010600040101010101" pitchFamily="2" charset="-122"/>
                        <a:cs typeface="Times New Roman" panose="02020603050405020304" pitchFamily="34" charset="-120"/>
                      </a:endParaRPr>
                    </a:p>
                    <a:p>
                      <a:pPr algn="ctr">
                        <a:lnSpc>
                          <a:spcPct val="100000"/>
                        </a:lnSpc>
                      </a:pPr>
                      <a:r>
                        <a:rPr lang="en-US" sz="2400" b="1" dirty="0" err="1" smtClean="0">
                          <a:solidFill>
                            <a:srgbClr val="000000"/>
                          </a:solidFill>
                          <a:latin typeface="华文中宋" panose="02010600040101010101" pitchFamily="2" charset="-122"/>
                          <a:ea typeface="华文中宋" panose="02010600040101010101" pitchFamily="2" charset="-122"/>
                          <a:cs typeface="Times New Roman" panose="02020603050405020304" pitchFamily="34" charset="-120"/>
                        </a:rPr>
                        <a:t>保护</a:t>
                      </a:r>
                      <a:endParaRPr lang="en-US" sz="2400" dirty="0">
                        <a:latin typeface="华文中宋" panose="02010600040101010101" pitchFamily="2" charset="-122"/>
                        <a:ea typeface="华文中宋" panose="02010600040101010101" pitchFamily="2" charset="-122"/>
                      </a:endParaRPr>
                    </a:p>
                  </a:txBody>
                  <a:tcPr marL="38101" marR="38101" marT="38065" marB="3806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p>
                      <a:pPr algn="l" fontAlgn="auto">
                        <a:lnSpc>
                          <a:spcPct val="100000"/>
                        </a:lnSpc>
                      </a:pPr>
                      <a:r>
                        <a:rPr lang="en-US" sz="2400" dirty="0">
                          <a:solidFill>
                            <a:srgbClr val="000000"/>
                          </a:solidFill>
                          <a:latin typeface="华文中宋" panose="02010600040101010101" pitchFamily="2" charset="-122"/>
                          <a:ea typeface="华文中宋" panose="02010600040101010101" pitchFamily="2" charset="-122"/>
                          <a:cs typeface="Times New Roman" panose="02020603050405020304" pitchFamily="34" charset="-120"/>
                        </a:rPr>
                        <a:t>是指</a:t>
                      </a:r>
                      <a:r>
                        <a:rPr lang="en-US" sz="2400" b="1" dirty="0">
                          <a:solidFill>
                            <a:srgbClr val="FF0000"/>
                          </a:solidFill>
                          <a:latin typeface="华文中宋" panose="02010600040101010101" pitchFamily="2" charset="-122"/>
                          <a:ea typeface="华文中宋" panose="02010600040101010101" pitchFamily="2" charset="-122"/>
                          <a:cs typeface="Times New Roman" panose="02020603050405020304" pitchFamily="34" charset="-120"/>
                        </a:rPr>
                        <a:t>国家、人民团体、企业事业单位</a:t>
                      </a:r>
                      <a:r>
                        <a:rPr lang="en-US" sz="2400" b="1">
                          <a:solidFill>
                            <a:srgbClr val="FF0000"/>
                          </a:solidFill>
                          <a:latin typeface="华文中宋" panose="02010600040101010101" pitchFamily="2" charset="-122"/>
                          <a:ea typeface="华文中宋" panose="02010600040101010101" pitchFamily="2" charset="-122"/>
                          <a:cs typeface="Times New Roman" panose="02020603050405020304" pitchFamily="34" charset="-120"/>
                        </a:rPr>
                        <a:t>、社会组织以及其他组织和个人</a:t>
                      </a:r>
                      <a:r>
                        <a:rPr lang="en-US" sz="2400">
                          <a:solidFill>
                            <a:srgbClr val="000000"/>
                          </a:solidFill>
                          <a:latin typeface="华文中宋" panose="02010600040101010101" pitchFamily="2" charset="-122"/>
                          <a:ea typeface="华文中宋" panose="02010600040101010101" pitchFamily="2" charset="-122"/>
                          <a:cs typeface="Times New Roman" panose="02020603050405020304" pitchFamily="34" charset="-120"/>
                        </a:rPr>
                        <a:t>对未成年人实施的保护</a:t>
                      </a:r>
                      <a:r>
                        <a:rPr kumimoji="0" lang="en-US" altLang="zh-CN" sz="2400" b="0" i="0" u="none" strike="noStrike" kern="1200" cap="none" spc="0" normalizeH="0" baseline="0" noProof="0">
                          <a:ln>
                            <a:noFill/>
                          </a:ln>
                          <a:solidFill>
                            <a:srgbClr val="000000"/>
                          </a:solidFill>
                          <a:effectLst/>
                          <a:uLnTx/>
                          <a:uFillTx/>
                          <a:latin typeface="华文中宋" panose="02010600040101010101" pitchFamily="2" charset="-122"/>
                          <a:ea typeface="华文中宋" panose="02010600040101010101" pitchFamily="2" charset="-122"/>
                          <a:cs typeface="Times New Roman" panose="02020603050405020304" pitchFamily="34" charset="-120"/>
                        </a:rPr>
                        <a:t>。</a:t>
                      </a:r>
                      <a:endParaRPr lang="en-US" sz="2400" dirty="0">
                        <a:latin typeface="华文中宋" panose="02010600040101010101" pitchFamily="2" charset="-122"/>
                        <a:ea typeface="华文中宋" panose="02010600040101010101" pitchFamily="2" charset="-122"/>
                      </a:endParaRPr>
                    </a:p>
                  </a:txBody>
                  <a:tcPr marL="38101" marR="38101" marT="38065" marB="3806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p>
                      <a:pPr algn="l" fontAlgn="auto">
                        <a:lnSpc>
                          <a:spcPct val="100000"/>
                        </a:lnSpc>
                      </a:pPr>
                      <a:r>
                        <a:rPr lang="en-US" sz="2400" dirty="0">
                          <a:solidFill>
                            <a:srgbClr val="000000"/>
                          </a:solidFill>
                          <a:latin typeface="华文中宋" panose="02010600040101010101" pitchFamily="2" charset="-122"/>
                          <a:ea typeface="华文中宋" panose="02010600040101010101" pitchFamily="2" charset="-122"/>
                          <a:cs typeface="Times New Roman" panose="02020603050405020304" pitchFamily="34" charset="-120"/>
                        </a:rPr>
                        <a:t>社会保护创造有利于未成年人健康成长的社会环境，是未成年人保护中</a:t>
                      </a:r>
                      <a:r>
                        <a:rPr lang="en-US" sz="2400" b="1" dirty="0">
                          <a:solidFill>
                            <a:srgbClr val="FF0000"/>
                          </a:solidFill>
                          <a:latin typeface="华文中宋" panose="02010600040101010101" pitchFamily="2" charset="-122"/>
                          <a:ea typeface="华文中宋" panose="02010600040101010101" pitchFamily="2" charset="-122"/>
                          <a:cs typeface="Times New Roman" panose="02020603050405020304" pitchFamily="34" charset="-120"/>
                        </a:rPr>
                        <a:t>必不可少的组成部分</a:t>
                      </a:r>
                      <a:r>
                        <a:rPr lang="en-US" sz="2400" dirty="0">
                          <a:solidFill>
                            <a:srgbClr val="000000"/>
                          </a:solidFill>
                          <a:latin typeface="华文中宋" panose="02010600040101010101" pitchFamily="2" charset="-122"/>
                          <a:ea typeface="华文中宋" panose="02010600040101010101" pitchFamily="2" charset="-122"/>
                          <a:cs typeface="Times New Roman" panose="02020603050405020304" pitchFamily="34" charset="-120"/>
                        </a:rPr>
                        <a:t>。</a:t>
                      </a:r>
                      <a:endParaRPr lang="en-US" sz="2400" dirty="0">
                        <a:latin typeface="华文中宋" panose="02010600040101010101" pitchFamily="2" charset="-122"/>
                        <a:ea typeface="华文中宋" panose="02010600040101010101" pitchFamily="2" charset="-122"/>
                      </a:endParaRPr>
                    </a:p>
                  </a:txBody>
                  <a:tcPr marL="38101" marR="38101" marT="38065" marB="3806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bl>
          </a:graphicData>
        </a:graphic>
      </p:graphicFrame>
      <p:grpSp>
        <p:nvGrpSpPr>
          <p:cNvPr id="8" name="组合 7"/>
          <p:cNvGrpSpPr/>
          <p:nvPr/>
        </p:nvGrpSpPr>
        <p:grpSpPr>
          <a:xfrm>
            <a:off x="264795" y="321310"/>
            <a:ext cx="11649710" cy="6396355"/>
            <a:chOff x="4254132" y="1171899"/>
            <a:chExt cx="7431299" cy="5057852"/>
          </a:xfrm>
        </p:grpSpPr>
        <p:sp>
          <p:nvSpPr>
            <p:cNvPr id="42" name="矩形 41"/>
            <p:cNvSpPr/>
            <p:nvPr/>
          </p:nvSpPr>
          <p:spPr>
            <a:xfrm>
              <a:off x="4254132" y="1537914"/>
              <a:ext cx="7431299" cy="4691837"/>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prstClr val="white"/>
                </a:solidFill>
              </a:endParaRPr>
            </a:p>
          </p:txBody>
        </p:sp>
        <p:sp>
          <p:nvSpPr>
            <p:cNvPr id="40" name="任意多边形: 形状 4"/>
            <p:cNvSpPr/>
            <p:nvPr/>
          </p:nvSpPr>
          <p:spPr>
            <a:xfrm>
              <a:off x="4644561" y="1171899"/>
              <a:ext cx="6899795" cy="731816"/>
            </a:xfrm>
            <a:custGeom>
              <a:avLst/>
              <a:gdLst>
                <a:gd name="connsiteX0" fmla="*/ 0 w 3406140"/>
                <a:gd name="connsiteY0" fmla="*/ 0 h 704008"/>
                <a:gd name="connsiteX1" fmla="*/ 3406140 w 3406140"/>
                <a:gd name="connsiteY1" fmla="*/ 0 h 704008"/>
                <a:gd name="connsiteX2" fmla="*/ 3406140 w 3406140"/>
                <a:gd name="connsiteY2" fmla="*/ 312843 h 704008"/>
                <a:gd name="connsiteX3" fmla="*/ 3014975 w 3406140"/>
                <a:gd name="connsiteY3" fmla="*/ 704008 h 704008"/>
                <a:gd name="connsiteX4" fmla="*/ 391165 w 3406140"/>
                <a:gd name="connsiteY4" fmla="*/ 704008 h 704008"/>
                <a:gd name="connsiteX5" fmla="*/ 0 w 3406140"/>
                <a:gd name="connsiteY5" fmla="*/ 312843 h 70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06140" h="704008">
                  <a:moveTo>
                    <a:pt x="0" y="0"/>
                  </a:moveTo>
                  <a:lnTo>
                    <a:pt x="3406140" y="0"/>
                  </a:lnTo>
                  <a:lnTo>
                    <a:pt x="3406140" y="312843"/>
                  </a:lnTo>
                  <a:cubicBezTo>
                    <a:pt x="3406140" y="528877"/>
                    <a:pt x="3231009" y="704008"/>
                    <a:pt x="3014975" y="704008"/>
                  </a:cubicBezTo>
                  <a:lnTo>
                    <a:pt x="391165" y="704008"/>
                  </a:lnTo>
                  <a:cubicBezTo>
                    <a:pt x="175131" y="704008"/>
                    <a:pt x="0" y="528877"/>
                    <a:pt x="0" y="312843"/>
                  </a:cubicBezTo>
                  <a:close/>
                </a:path>
              </a:pathLst>
            </a:custGeom>
            <a:gradFill>
              <a:gsLst>
                <a:gs pos="0">
                  <a:schemeClr val="accent1">
                    <a:lumMod val="60000"/>
                    <a:lumOff val="40000"/>
                  </a:schemeClr>
                </a:gs>
                <a:gs pos="81000">
                  <a:schemeClr val="accent1"/>
                </a:gs>
              </a:gsLst>
              <a:lin ang="5400000" scaled="1"/>
            </a:gradFill>
            <a:ln>
              <a:noFill/>
            </a:ln>
            <a:effectLst>
              <a:outerShdw blurRad="101600" dist="38100" dir="5400000" algn="t" rotWithShape="0">
                <a:schemeClr val="bg2">
                  <a:lumMod val="50000"/>
                  <a:alpha val="40000"/>
                </a:scheme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p>
              <a:pPr algn="ctr">
                <a:lnSpc>
                  <a:spcPct val="120000"/>
                </a:lnSpc>
              </a:pPr>
              <a:r>
                <a:rPr lang="zh-CN" altLang="en-US" sz="3600" b="1" dirty="0">
                  <a:solidFill>
                    <a:prstClr val="white"/>
                  </a:solidFill>
                  <a:latin typeface="微软雅黑" panose="020B0503020204020204" pitchFamily="34" charset="-122"/>
                  <a:cs typeface="+mn-ea"/>
                </a:rPr>
                <a:t>保障未成年人合法权益的六道防线</a:t>
              </a:r>
              <a:endParaRPr lang="zh-CN" altLang="en-US" sz="3600" b="1" dirty="0">
                <a:solidFill>
                  <a:prstClr val="white"/>
                </a:solidFill>
                <a:latin typeface="微软雅黑" panose="020B0503020204020204" pitchFamily="34" charset="-122"/>
                <a:cs typeface="+mn-ea"/>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ppt_x"/>
                                          </p:val>
                                        </p:tav>
                                        <p:tav tm="100000">
                                          <p:val>
                                            <p:strVal val="#ppt_x"/>
                                          </p:val>
                                        </p:tav>
                                      </p:tavLst>
                                    </p:anim>
                                    <p:anim calcmode="lin" valueType="num">
                                      <p:cBhvr additive="base">
                                        <p:cTn id="1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0" name="P_7_BD#ca305a36f?vbadefaultcenterpage=1&amp;vbaautojustifyalign=1&amp;parentnodeid=f4d07e7d2"/>
          <p:cNvGraphicFramePr>
            <a:graphicFrameLocks noGrp="1"/>
          </p:cNvGraphicFramePr>
          <p:nvPr>
            <p:custDataLst>
              <p:tags r:id="rId1"/>
            </p:custDataLst>
          </p:nvPr>
        </p:nvGraphicFramePr>
        <p:xfrm>
          <a:off x="554038" y="1919278"/>
          <a:ext cx="11139186" cy="4327872"/>
        </p:xfrm>
        <a:graphic>
          <a:graphicData uri="http://schemas.openxmlformats.org/drawingml/2006/table">
            <a:tbl>
              <a:tblPr/>
              <a:tblGrid>
                <a:gridCol w="984762"/>
                <a:gridCol w="6302180"/>
                <a:gridCol w="3852244"/>
              </a:tblGrid>
              <a:tr h="441960">
                <a:tc>
                  <a:txBody>
                    <a:bodyPr/>
                    <a:p>
                      <a:pPr algn="ctr">
                        <a:lnSpc>
                          <a:spcPct val="100000"/>
                        </a:lnSpc>
                      </a:pPr>
                      <a:r>
                        <a:rPr lang="en-US" sz="2400" b="1" dirty="0">
                          <a:solidFill>
                            <a:srgbClr val="000000"/>
                          </a:solidFill>
                          <a:latin typeface="华文中宋" panose="02010600040101010101" pitchFamily="2" charset="-122"/>
                          <a:ea typeface="华文中宋" panose="02010600040101010101" pitchFamily="2" charset="-122"/>
                          <a:cs typeface="Times New Roman" panose="02020603050405020304" pitchFamily="34" charset="-120"/>
                        </a:rPr>
                        <a:t>类别</a:t>
                      </a:r>
                      <a:endParaRPr lang="en-US" sz="1200" dirty="0">
                        <a:latin typeface="华文中宋" panose="02010600040101010101" pitchFamily="2" charset="-122"/>
                        <a:ea typeface="华文中宋" panose="02010600040101010101" pitchFamily="2" charset="-122"/>
                      </a:endParaRPr>
                    </a:p>
                  </a:txBody>
                  <a:tcPr marL="38101" marR="38101" marT="38064" marB="3806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p>
                      <a:pPr algn="ctr">
                        <a:lnSpc>
                          <a:spcPct val="100000"/>
                        </a:lnSpc>
                      </a:pPr>
                      <a:r>
                        <a:rPr lang="en-US" sz="2400" b="1" dirty="0">
                          <a:solidFill>
                            <a:srgbClr val="000000"/>
                          </a:solidFill>
                          <a:latin typeface="华文中宋" panose="02010600040101010101" pitchFamily="2" charset="-122"/>
                          <a:ea typeface="华文中宋" panose="02010600040101010101" pitchFamily="2" charset="-122"/>
                          <a:cs typeface="Times New Roman" panose="02020603050405020304" pitchFamily="34" charset="-120"/>
                        </a:rPr>
                        <a:t>含义</a:t>
                      </a:r>
                      <a:endParaRPr lang="en-US" sz="1200" dirty="0">
                        <a:latin typeface="华文中宋" panose="02010600040101010101" pitchFamily="2" charset="-122"/>
                        <a:ea typeface="华文中宋" panose="02010600040101010101" pitchFamily="2" charset="-122"/>
                      </a:endParaRPr>
                    </a:p>
                  </a:txBody>
                  <a:tcPr marL="38101" marR="38101" marT="38064" marB="3806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p>
                      <a:pPr algn="ctr">
                        <a:lnSpc>
                          <a:spcPct val="100000"/>
                        </a:lnSpc>
                      </a:pPr>
                      <a:r>
                        <a:rPr lang="en-US" sz="2400" b="1" dirty="0">
                          <a:solidFill>
                            <a:srgbClr val="000000"/>
                          </a:solidFill>
                          <a:latin typeface="华文中宋" panose="02010600040101010101" pitchFamily="2" charset="-122"/>
                          <a:ea typeface="华文中宋" panose="02010600040101010101" pitchFamily="2" charset="-122"/>
                          <a:cs typeface="Times New Roman" panose="02020603050405020304" pitchFamily="34" charset="-120"/>
                        </a:rPr>
                        <a:t>地位、作用</a:t>
                      </a:r>
                      <a:endParaRPr lang="en-US" sz="1200" dirty="0">
                        <a:latin typeface="华文中宋" panose="02010600040101010101" pitchFamily="2" charset="-122"/>
                        <a:ea typeface="华文中宋" panose="02010600040101010101" pitchFamily="2" charset="-122"/>
                      </a:endParaRPr>
                    </a:p>
                  </a:txBody>
                  <a:tcPr marL="38101" marR="38101" marT="38064" marB="3806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1423083">
                <a:tc>
                  <a:txBody>
                    <a:bodyPr/>
                    <a:p>
                      <a:pPr algn="ctr">
                        <a:lnSpc>
                          <a:spcPct val="100000"/>
                        </a:lnSpc>
                      </a:pPr>
                      <a:r>
                        <a:rPr lang="en-US" sz="2400" b="1" dirty="0" err="1" smtClean="0">
                          <a:solidFill>
                            <a:srgbClr val="000000"/>
                          </a:solidFill>
                          <a:latin typeface="华文中宋" panose="02010600040101010101" pitchFamily="2" charset="-122"/>
                          <a:ea typeface="华文中宋" panose="02010600040101010101" pitchFamily="2" charset="-122"/>
                          <a:cs typeface="Times New Roman" panose="02020603050405020304" pitchFamily="34" charset="-120"/>
                        </a:rPr>
                        <a:t>网络</a:t>
                      </a:r>
                      <a:endParaRPr lang="en-US" sz="2400" b="1" dirty="0" smtClean="0">
                        <a:solidFill>
                          <a:srgbClr val="000000"/>
                        </a:solidFill>
                        <a:latin typeface="华文中宋" panose="02010600040101010101" pitchFamily="2" charset="-122"/>
                        <a:ea typeface="华文中宋" panose="02010600040101010101" pitchFamily="2" charset="-122"/>
                        <a:cs typeface="Times New Roman" panose="02020603050405020304" pitchFamily="34" charset="-120"/>
                      </a:endParaRPr>
                    </a:p>
                    <a:p>
                      <a:pPr algn="ctr">
                        <a:lnSpc>
                          <a:spcPct val="100000"/>
                        </a:lnSpc>
                      </a:pPr>
                      <a:r>
                        <a:rPr lang="en-US" sz="2400" b="1" dirty="0" err="1" smtClean="0">
                          <a:solidFill>
                            <a:srgbClr val="000000"/>
                          </a:solidFill>
                          <a:latin typeface="华文中宋" panose="02010600040101010101" pitchFamily="2" charset="-122"/>
                          <a:ea typeface="华文中宋" panose="02010600040101010101" pitchFamily="2" charset="-122"/>
                          <a:cs typeface="Times New Roman" panose="02020603050405020304" pitchFamily="34" charset="-120"/>
                        </a:rPr>
                        <a:t>保护</a:t>
                      </a:r>
                      <a:endParaRPr lang="en-US" sz="1200" dirty="0">
                        <a:latin typeface="华文中宋" panose="02010600040101010101" pitchFamily="2" charset="-122"/>
                        <a:ea typeface="华文中宋" panose="02010600040101010101" pitchFamily="2" charset="-122"/>
                      </a:endParaRPr>
                    </a:p>
                  </a:txBody>
                  <a:tcPr marL="38101" marR="38101" marT="38064" marB="3806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p>
                      <a:pPr algn="l">
                        <a:lnSpc>
                          <a:spcPct val="100000"/>
                        </a:lnSpc>
                      </a:pPr>
                      <a:r>
                        <a:rPr lang="en-US" sz="2400" dirty="0">
                          <a:solidFill>
                            <a:srgbClr val="000000"/>
                          </a:solidFill>
                          <a:latin typeface="华文中宋" panose="02010600040101010101" pitchFamily="2" charset="-122"/>
                          <a:ea typeface="华文中宋" panose="02010600040101010101" pitchFamily="2" charset="-122"/>
                          <a:cs typeface="Times New Roman" panose="02020603050405020304" pitchFamily="34" charset="-120"/>
                        </a:rPr>
                        <a:t>是指国家、社会、学校和家庭对未成年人</a:t>
                      </a:r>
                      <a:r>
                        <a:rPr lang="en-US" sz="2400" b="1" dirty="0">
                          <a:solidFill>
                            <a:srgbClr val="FF0000"/>
                          </a:solidFill>
                          <a:latin typeface="华文中宋" panose="02010600040101010101" pitchFamily="2" charset="-122"/>
                          <a:ea typeface="华文中宋" panose="02010600040101010101" pitchFamily="2" charset="-122"/>
                          <a:cs typeface="Times New Roman" panose="02020603050405020304" pitchFamily="34" charset="-120"/>
                        </a:rPr>
                        <a:t>网络生活</a:t>
                      </a:r>
                      <a:r>
                        <a:rPr lang="en-US" sz="2400" dirty="0">
                          <a:solidFill>
                            <a:srgbClr val="000000"/>
                          </a:solidFill>
                          <a:latin typeface="华文中宋" panose="02010600040101010101" pitchFamily="2" charset="-122"/>
                          <a:ea typeface="华文中宋" panose="02010600040101010101" pitchFamily="2" charset="-122"/>
                          <a:cs typeface="Times New Roman" panose="02020603050405020304" pitchFamily="34" charset="-120"/>
                        </a:rPr>
                        <a:t>实施的专门保护。</a:t>
                      </a:r>
                      <a:endParaRPr lang="en-US" sz="1200" dirty="0">
                        <a:latin typeface="华文中宋" panose="02010600040101010101" pitchFamily="2" charset="-122"/>
                        <a:ea typeface="华文中宋" panose="02010600040101010101" pitchFamily="2" charset="-122"/>
                      </a:endParaRPr>
                    </a:p>
                  </a:txBody>
                  <a:tcPr marL="38101" marR="38101" marT="38064" marB="3806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p>
                      <a:pPr algn="l">
                        <a:lnSpc>
                          <a:spcPct val="100000"/>
                        </a:lnSpc>
                      </a:pPr>
                      <a:r>
                        <a:rPr lang="en-US" sz="2400" dirty="0">
                          <a:solidFill>
                            <a:srgbClr val="000000"/>
                          </a:solidFill>
                          <a:latin typeface="华文中宋" panose="02010600040101010101" pitchFamily="2" charset="-122"/>
                          <a:ea typeface="华文中宋" panose="02010600040101010101" pitchFamily="2" charset="-122"/>
                          <a:cs typeface="Times New Roman" panose="02020603050405020304" pitchFamily="34" charset="-120"/>
                        </a:rPr>
                        <a:t>网络保护有利于保障未成年人在网络空间的合法权益，力图实现对未成年人的</a:t>
                      </a:r>
                      <a:r>
                        <a:rPr lang="en-US" sz="2400" b="1" dirty="0">
                          <a:solidFill>
                            <a:srgbClr val="FF0000"/>
                          </a:solidFill>
                          <a:latin typeface="华文中宋" panose="02010600040101010101" pitchFamily="2" charset="-122"/>
                          <a:ea typeface="华文中宋" panose="02010600040101010101" pitchFamily="2" charset="-122"/>
                          <a:cs typeface="Times New Roman" panose="02020603050405020304" pitchFamily="34" charset="-120"/>
                        </a:rPr>
                        <a:t>线上线下全方位保护</a:t>
                      </a:r>
                      <a:r>
                        <a:rPr lang="en-US" sz="2400" dirty="0">
                          <a:solidFill>
                            <a:srgbClr val="000000"/>
                          </a:solidFill>
                          <a:latin typeface="华文中宋" panose="02010600040101010101" pitchFamily="2" charset="-122"/>
                          <a:ea typeface="华文中宋" panose="02010600040101010101" pitchFamily="2" charset="-122"/>
                          <a:cs typeface="Times New Roman" panose="02020603050405020304" pitchFamily="34" charset="-120"/>
                        </a:rPr>
                        <a:t>。</a:t>
                      </a:r>
                      <a:endParaRPr lang="en-US" sz="1200" dirty="0">
                        <a:latin typeface="华文中宋" panose="02010600040101010101" pitchFamily="2" charset="-122"/>
                        <a:ea typeface="华文中宋" panose="02010600040101010101" pitchFamily="2" charset="-122"/>
                      </a:endParaRPr>
                    </a:p>
                  </a:txBody>
                  <a:tcPr marL="38101" marR="38101" marT="38064" marB="3806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746735">
                <a:tc>
                  <a:txBody>
                    <a:bodyPr/>
                    <a:p>
                      <a:pPr algn="ctr">
                        <a:lnSpc>
                          <a:spcPct val="100000"/>
                        </a:lnSpc>
                      </a:pPr>
                      <a:r>
                        <a:rPr lang="en-US" sz="2400" b="1" dirty="0" err="1" smtClean="0">
                          <a:solidFill>
                            <a:srgbClr val="000000"/>
                          </a:solidFill>
                          <a:latin typeface="华文中宋" panose="02010600040101010101" pitchFamily="2" charset="-122"/>
                          <a:ea typeface="华文中宋" panose="02010600040101010101" pitchFamily="2" charset="-122"/>
                          <a:cs typeface="Times New Roman" panose="02020603050405020304" pitchFamily="34" charset="-120"/>
                        </a:rPr>
                        <a:t>政府</a:t>
                      </a:r>
                      <a:endParaRPr lang="en-US" sz="2400" b="1" dirty="0" smtClean="0">
                        <a:solidFill>
                          <a:srgbClr val="000000"/>
                        </a:solidFill>
                        <a:latin typeface="华文中宋" panose="02010600040101010101" pitchFamily="2" charset="-122"/>
                        <a:ea typeface="华文中宋" panose="02010600040101010101" pitchFamily="2" charset="-122"/>
                        <a:cs typeface="Times New Roman" panose="02020603050405020304" pitchFamily="34" charset="-120"/>
                      </a:endParaRPr>
                    </a:p>
                    <a:p>
                      <a:pPr algn="ctr">
                        <a:lnSpc>
                          <a:spcPct val="100000"/>
                        </a:lnSpc>
                      </a:pPr>
                      <a:r>
                        <a:rPr lang="en-US" sz="2400" b="1" dirty="0" err="1" smtClean="0">
                          <a:solidFill>
                            <a:srgbClr val="000000"/>
                          </a:solidFill>
                          <a:latin typeface="华文中宋" panose="02010600040101010101" pitchFamily="2" charset="-122"/>
                          <a:ea typeface="华文中宋" panose="02010600040101010101" pitchFamily="2" charset="-122"/>
                          <a:cs typeface="Times New Roman" panose="02020603050405020304" pitchFamily="34" charset="-120"/>
                        </a:rPr>
                        <a:t>保护</a:t>
                      </a:r>
                      <a:endParaRPr lang="en-US" sz="1200" dirty="0">
                        <a:latin typeface="华文中宋" panose="02010600040101010101" pitchFamily="2" charset="-122"/>
                        <a:ea typeface="华文中宋" panose="02010600040101010101" pitchFamily="2" charset="-122"/>
                      </a:endParaRPr>
                    </a:p>
                  </a:txBody>
                  <a:tcPr marL="38101" marR="38101" marT="38064" marB="3806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p>
                      <a:pPr algn="l">
                        <a:lnSpc>
                          <a:spcPct val="100000"/>
                        </a:lnSpc>
                      </a:pPr>
                      <a:r>
                        <a:rPr lang="en-US" sz="2400" dirty="0">
                          <a:solidFill>
                            <a:srgbClr val="000000"/>
                          </a:solidFill>
                          <a:latin typeface="华文中宋" panose="02010600040101010101" pitchFamily="2" charset="-122"/>
                          <a:ea typeface="华文中宋" panose="02010600040101010101" pitchFamily="2" charset="-122"/>
                          <a:cs typeface="Times New Roman" panose="02020603050405020304" pitchFamily="34" charset="-120"/>
                        </a:rPr>
                        <a:t>是指</a:t>
                      </a:r>
                      <a:r>
                        <a:rPr lang="en-US" sz="2400" b="1" dirty="0">
                          <a:solidFill>
                            <a:srgbClr val="FF0000"/>
                          </a:solidFill>
                          <a:latin typeface="华文中宋" panose="02010600040101010101" pitchFamily="2" charset="-122"/>
                          <a:ea typeface="华文中宋" panose="02010600040101010101" pitchFamily="2" charset="-122"/>
                          <a:cs typeface="Times New Roman" panose="02020603050405020304" pitchFamily="34" charset="-120"/>
                        </a:rPr>
                        <a:t>各级人民政府及其有关部门</a:t>
                      </a:r>
                      <a:r>
                        <a:rPr lang="en-US" sz="2400" dirty="0">
                          <a:solidFill>
                            <a:srgbClr val="000000"/>
                          </a:solidFill>
                          <a:latin typeface="华文中宋" panose="02010600040101010101" pitchFamily="2" charset="-122"/>
                          <a:ea typeface="华文中宋" panose="02010600040101010101" pitchFamily="2" charset="-122"/>
                          <a:cs typeface="Times New Roman" panose="02020603050405020304" pitchFamily="34" charset="-120"/>
                        </a:rPr>
                        <a:t>在各自职责范围内对未成年人实施的保护。</a:t>
                      </a:r>
                      <a:endParaRPr lang="en-US" sz="1200" dirty="0">
                        <a:latin typeface="华文中宋" panose="02010600040101010101" pitchFamily="2" charset="-122"/>
                        <a:ea typeface="华文中宋" panose="02010600040101010101" pitchFamily="2" charset="-122"/>
                      </a:endParaRPr>
                    </a:p>
                  </a:txBody>
                  <a:tcPr marL="38101" marR="38101" marT="38064" marB="3806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p>
                      <a:pPr algn="l">
                        <a:lnSpc>
                          <a:spcPct val="100000"/>
                        </a:lnSpc>
                      </a:pPr>
                      <a:r>
                        <a:rPr lang="en-US" sz="2400" dirty="0">
                          <a:solidFill>
                            <a:srgbClr val="000000"/>
                          </a:solidFill>
                          <a:latin typeface="华文中宋" panose="02010600040101010101" pitchFamily="2" charset="-122"/>
                          <a:ea typeface="华文中宋" panose="02010600040101010101" pitchFamily="2" charset="-122"/>
                          <a:cs typeface="Times New Roman" panose="02020603050405020304" pitchFamily="34" charset="-120"/>
                        </a:rPr>
                        <a:t>政府在未成年人保护工作中承担着</a:t>
                      </a:r>
                      <a:r>
                        <a:rPr lang="en-US" sz="2400" b="1" dirty="0">
                          <a:solidFill>
                            <a:srgbClr val="FF0000"/>
                          </a:solidFill>
                          <a:latin typeface="华文中宋" panose="02010600040101010101" pitchFamily="2" charset="-122"/>
                          <a:ea typeface="华文中宋" panose="02010600040101010101" pitchFamily="2" charset="-122"/>
                          <a:cs typeface="Times New Roman" panose="02020603050405020304" pitchFamily="34" charset="-120"/>
                        </a:rPr>
                        <a:t>主体责任</a:t>
                      </a:r>
                      <a:r>
                        <a:rPr lang="en-US" sz="2400" dirty="0">
                          <a:solidFill>
                            <a:srgbClr val="000000"/>
                          </a:solidFill>
                          <a:latin typeface="华文中宋" panose="02010600040101010101" pitchFamily="2" charset="-122"/>
                          <a:ea typeface="华文中宋" panose="02010600040101010101" pitchFamily="2" charset="-122"/>
                          <a:cs typeface="Times New Roman" panose="02020603050405020304" pitchFamily="34" charset="-120"/>
                        </a:rPr>
                        <a:t>。</a:t>
                      </a:r>
                      <a:endParaRPr lang="en-US" sz="1200" dirty="0">
                        <a:latin typeface="华文中宋" panose="02010600040101010101" pitchFamily="2" charset="-122"/>
                        <a:ea typeface="华文中宋" panose="02010600040101010101" pitchFamily="2" charset="-122"/>
                      </a:endParaRPr>
                    </a:p>
                  </a:txBody>
                  <a:tcPr marL="38101" marR="38101" marT="38064" marB="3806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1423083">
                <a:tc>
                  <a:txBody>
                    <a:bodyPr/>
                    <a:p>
                      <a:pPr algn="ctr">
                        <a:lnSpc>
                          <a:spcPct val="100000"/>
                        </a:lnSpc>
                      </a:pPr>
                      <a:r>
                        <a:rPr lang="en-US" sz="2400" b="1" dirty="0" err="1" smtClean="0">
                          <a:solidFill>
                            <a:srgbClr val="000000"/>
                          </a:solidFill>
                          <a:latin typeface="华文中宋" panose="02010600040101010101" pitchFamily="2" charset="-122"/>
                          <a:ea typeface="华文中宋" panose="02010600040101010101" pitchFamily="2" charset="-122"/>
                          <a:cs typeface="Times New Roman" panose="02020603050405020304" pitchFamily="34" charset="-120"/>
                        </a:rPr>
                        <a:t>司法</a:t>
                      </a:r>
                      <a:endParaRPr lang="en-US" sz="2400" b="1" dirty="0" smtClean="0">
                        <a:solidFill>
                          <a:srgbClr val="000000"/>
                        </a:solidFill>
                        <a:latin typeface="华文中宋" panose="02010600040101010101" pitchFamily="2" charset="-122"/>
                        <a:ea typeface="华文中宋" panose="02010600040101010101" pitchFamily="2" charset="-122"/>
                        <a:cs typeface="Times New Roman" panose="02020603050405020304" pitchFamily="34" charset="-120"/>
                      </a:endParaRPr>
                    </a:p>
                    <a:p>
                      <a:pPr algn="ctr">
                        <a:lnSpc>
                          <a:spcPct val="100000"/>
                        </a:lnSpc>
                      </a:pPr>
                      <a:r>
                        <a:rPr lang="en-US" sz="2400" b="1" dirty="0" err="1" smtClean="0">
                          <a:solidFill>
                            <a:srgbClr val="000000"/>
                          </a:solidFill>
                          <a:latin typeface="华文中宋" panose="02010600040101010101" pitchFamily="2" charset="-122"/>
                          <a:ea typeface="华文中宋" panose="02010600040101010101" pitchFamily="2" charset="-122"/>
                          <a:cs typeface="Times New Roman" panose="02020603050405020304" pitchFamily="34" charset="-120"/>
                        </a:rPr>
                        <a:t>保护</a:t>
                      </a:r>
                      <a:endParaRPr lang="en-US" sz="1200" dirty="0">
                        <a:latin typeface="华文中宋" panose="02010600040101010101" pitchFamily="2" charset="-122"/>
                        <a:ea typeface="华文中宋" panose="02010600040101010101" pitchFamily="2" charset="-122"/>
                      </a:endParaRPr>
                    </a:p>
                  </a:txBody>
                  <a:tcPr marL="38101" marR="38101" marT="38064" marB="3806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p>
                      <a:pPr algn="l">
                        <a:lnSpc>
                          <a:spcPct val="100000"/>
                        </a:lnSpc>
                      </a:pPr>
                      <a:r>
                        <a:rPr lang="en-US" sz="2400" dirty="0">
                          <a:solidFill>
                            <a:srgbClr val="000000"/>
                          </a:solidFill>
                          <a:latin typeface="华文中宋" panose="02010600040101010101" pitchFamily="2" charset="-122"/>
                          <a:ea typeface="华文中宋" panose="02010600040101010101" pitchFamily="2" charset="-122"/>
                          <a:cs typeface="Times New Roman" panose="02020603050405020304" pitchFamily="34" charset="-120"/>
                        </a:rPr>
                        <a:t>是指</a:t>
                      </a:r>
                      <a:r>
                        <a:rPr lang="en-US" sz="2400" b="1" dirty="0">
                          <a:solidFill>
                            <a:srgbClr val="FF0000"/>
                          </a:solidFill>
                          <a:latin typeface="华文中宋" panose="02010600040101010101" pitchFamily="2" charset="-122"/>
                          <a:ea typeface="华文中宋" panose="02010600040101010101" pitchFamily="2" charset="-122"/>
                          <a:cs typeface="Times New Roman" panose="02020603050405020304" pitchFamily="34" charset="-120"/>
                        </a:rPr>
                        <a:t>国家司法机关（包括公安机关、人民检察院、人民法院以及司法行政部门</a:t>
                      </a:r>
                      <a:r>
                        <a:rPr lang="en-US" sz="2400" b="1" dirty="0">
                          <a:solidFill>
                            <a:srgbClr val="FF0000"/>
                          </a:solidFill>
                          <a:latin typeface="华文中宋" panose="02010600040101010101" pitchFamily="2" charset="-122"/>
                          <a:ea typeface="华文中宋" panose="02010600040101010101" pitchFamily="2" charset="-122"/>
                          <a:cs typeface="Times New Roman" panose="02020603050405020304" pitchFamily="34" charset="-120"/>
                        </a:rPr>
                        <a:t>在内的广义上的司法机关）</a:t>
                      </a:r>
                      <a:r>
                        <a:rPr lang="en-US" sz="2400" dirty="0">
                          <a:solidFill>
                            <a:srgbClr val="000000"/>
                          </a:solidFill>
                          <a:latin typeface="华文中宋" panose="02010600040101010101" pitchFamily="2" charset="-122"/>
                          <a:ea typeface="华文中宋" panose="02010600040101010101" pitchFamily="2" charset="-122"/>
                          <a:cs typeface="Times New Roman" panose="02020603050405020304" pitchFamily="34" charset="-120"/>
                        </a:rPr>
                        <a:t>依法履行职责，对未成年人实施的专门保护。</a:t>
                      </a:r>
                      <a:endParaRPr lang="en-US" sz="1200" dirty="0">
                        <a:latin typeface="华文中宋" panose="02010600040101010101" pitchFamily="2" charset="-122"/>
                        <a:ea typeface="华文中宋" panose="02010600040101010101" pitchFamily="2" charset="-122"/>
                      </a:endParaRPr>
                    </a:p>
                  </a:txBody>
                  <a:tcPr marL="38101" marR="38101" marT="38064" marB="3806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p>
                      <a:pPr algn="l">
                        <a:lnSpc>
                          <a:spcPct val="100000"/>
                        </a:lnSpc>
                      </a:pPr>
                      <a:r>
                        <a:rPr lang="en-US" sz="2400" dirty="0">
                          <a:solidFill>
                            <a:srgbClr val="000000"/>
                          </a:solidFill>
                          <a:latin typeface="华文中宋" panose="02010600040101010101" pitchFamily="2" charset="-122"/>
                          <a:ea typeface="华文中宋" panose="02010600040101010101" pitchFamily="2" charset="-122"/>
                          <a:cs typeface="Times New Roman" panose="02020603050405020304" pitchFamily="34" charset="-120"/>
                        </a:rPr>
                        <a:t>是维护未成年人合法权益的</a:t>
                      </a:r>
                      <a:r>
                        <a:rPr lang="en-US" sz="2400" b="1" dirty="0">
                          <a:solidFill>
                            <a:srgbClr val="FF0000"/>
                          </a:solidFill>
                          <a:latin typeface="华文中宋" panose="02010600040101010101" pitchFamily="2" charset="-122"/>
                          <a:ea typeface="华文中宋" panose="02010600040101010101" pitchFamily="2" charset="-122"/>
                          <a:cs typeface="Times New Roman" panose="02020603050405020304" pitchFamily="34" charset="-120"/>
                        </a:rPr>
                        <a:t>重要保障</a:t>
                      </a:r>
                      <a:r>
                        <a:rPr lang="en-US" sz="2400" dirty="0">
                          <a:solidFill>
                            <a:srgbClr val="000000"/>
                          </a:solidFill>
                          <a:latin typeface="华文中宋" panose="02010600040101010101" pitchFamily="2" charset="-122"/>
                          <a:ea typeface="华文中宋" panose="02010600040101010101" pitchFamily="2" charset="-122"/>
                          <a:cs typeface="Times New Roman" panose="02020603050405020304" pitchFamily="34" charset="-120"/>
                        </a:rPr>
                        <a:t>。</a:t>
                      </a:r>
                      <a:endParaRPr lang="en-US" sz="1200" dirty="0">
                        <a:latin typeface="华文中宋" panose="02010600040101010101" pitchFamily="2" charset="-122"/>
                        <a:ea typeface="华文中宋" panose="02010600040101010101" pitchFamily="2" charset="-122"/>
                      </a:endParaRPr>
                    </a:p>
                  </a:txBody>
                  <a:tcPr marL="38101" marR="38101" marT="38064" marB="3806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bl>
          </a:graphicData>
        </a:graphic>
      </p:graphicFrame>
      <p:grpSp>
        <p:nvGrpSpPr>
          <p:cNvPr id="8" name="组合 7"/>
          <p:cNvGrpSpPr/>
          <p:nvPr/>
        </p:nvGrpSpPr>
        <p:grpSpPr>
          <a:xfrm>
            <a:off x="283845" y="461645"/>
            <a:ext cx="11680190" cy="6396355"/>
            <a:chOff x="4254132" y="1171899"/>
            <a:chExt cx="7431299" cy="5057852"/>
          </a:xfrm>
        </p:grpSpPr>
        <p:sp>
          <p:nvSpPr>
            <p:cNvPr id="42" name="矩形 41"/>
            <p:cNvSpPr/>
            <p:nvPr/>
          </p:nvSpPr>
          <p:spPr>
            <a:xfrm>
              <a:off x="4254132" y="1537914"/>
              <a:ext cx="7431299" cy="4691837"/>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prstClr val="white"/>
                </a:solidFill>
              </a:endParaRPr>
            </a:p>
          </p:txBody>
        </p:sp>
        <p:sp>
          <p:nvSpPr>
            <p:cNvPr id="40" name="任意多边形: 形状 4"/>
            <p:cNvSpPr/>
            <p:nvPr/>
          </p:nvSpPr>
          <p:spPr>
            <a:xfrm>
              <a:off x="4644561" y="1171899"/>
              <a:ext cx="6899795" cy="731816"/>
            </a:xfrm>
            <a:custGeom>
              <a:avLst/>
              <a:gdLst>
                <a:gd name="connsiteX0" fmla="*/ 0 w 3406140"/>
                <a:gd name="connsiteY0" fmla="*/ 0 h 704008"/>
                <a:gd name="connsiteX1" fmla="*/ 3406140 w 3406140"/>
                <a:gd name="connsiteY1" fmla="*/ 0 h 704008"/>
                <a:gd name="connsiteX2" fmla="*/ 3406140 w 3406140"/>
                <a:gd name="connsiteY2" fmla="*/ 312843 h 704008"/>
                <a:gd name="connsiteX3" fmla="*/ 3014975 w 3406140"/>
                <a:gd name="connsiteY3" fmla="*/ 704008 h 704008"/>
                <a:gd name="connsiteX4" fmla="*/ 391165 w 3406140"/>
                <a:gd name="connsiteY4" fmla="*/ 704008 h 704008"/>
                <a:gd name="connsiteX5" fmla="*/ 0 w 3406140"/>
                <a:gd name="connsiteY5" fmla="*/ 312843 h 70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06140" h="704008">
                  <a:moveTo>
                    <a:pt x="0" y="0"/>
                  </a:moveTo>
                  <a:lnTo>
                    <a:pt x="3406140" y="0"/>
                  </a:lnTo>
                  <a:lnTo>
                    <a:pt x="3406140" y="312843"/>
                  </a:lnTo>
                  <a:cubicBezTo>
                    <a:pt x="3406140" y="528877"/>
                    <a:pt x="3231009" y="704008"/>
                    <a:pt x="3014975" y="704008"/>
                  </a:cubicBezTo>
                  <a:lnTo>
                    <a:pt x="391165" y="704008"/>
                  </a:lnTo>
                  <a:cubicBezTo>
                    <a:pt x="175131" y="704008"/>
                    <a:pt x="0" y="528877"/>
                    <a:pt x="0" y="312843"/>
                  </a:cubicBezTo>
                  <a:close/>
                </a:path>
              </a:pathLst>
            </a:custGeom>
            <a:gradFill>
              <a:gsLst>
                <a:gs pos="0">
                  <a:schemeClr val="accent1">
                    <a:lumMod val="60000"/>
                    <a:lumOff val="40000"/>
                  </a:schemeClr>
                </a:gs>
                <a:gs pos="81000">
                  <a:schemeClr val="accent1"/>
                </a:gs>
              </a:gsLst>
              <a:lin ang="5400000" scaled="1"/>
            </a:gradFill>
            <a:ln>
              <a:noFill/>
            </a:ln>
            <a:effectLst>
              <a:outerShdw blurRad="101600" dist="38100" dir="5400000" algn="t" rotWithShape="0">
                <a:schemeClr val="bg2">
                  <a:lumMod val="50000"/>
                  <a:alpha val="40000"/>
                </a:scheme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p>
              <a:pPr algn="ctr">
                <a:lnSpc>
                  <a:spcPct val="120000"/>
                </a:lnSpc>
              </a:pPr>
              <a:r>
                <a:rPr lang="zh-CN" altLang="en-US" sz="3600" b="1" dirty="0">
                  <a:solidFill>
                    <a:prstClr val="white"/>
                  </a:solidFill>
                  <a:latin typeface="微软雅黑" panose="020B0503020204020204" pitchFamily="34" charset="-122"/>
                  <a:cs typeface="+mn-ea"/>
                </a:rPr>
                <a:t>保障未成年人合法权益的六条防线</a:t>
              </a:r>
              <a:endParaRPr lang="zh-CN" altLang="en-US" sz="3600" b="1" dirty="0">
                <a:solidFill>
                  <a:prstClr val="white"/>
                </a:solidFill>
                <a:latin typeface="微软雅黑" panose="020B0503020204020204" pitchFamily="34" charset="-122"/>
                <a:cs typeface="+mn-ea"/>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ppt_x"/>
                                          </p:val>
                                        </p:tav>
                                        <p:tav tm="100000">
                                          <p:val>
                                            <p:strVal val="#ppt_x"/>
                                          </p:val>
                                        </p:tav>
                                      </p:tavLst>
                                    </p:anim>
                                    <p:anim calcmode="lin" valueType="num">
                                      <p:cBhvr additive="base">
                                        <p:cTn id="1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317224" y="372375"/>
            <a:ext cx="11556286" cy="6114519"/>
            <a:chOff x="495300" y="1255576"/>
            <a:chExt cx="11201399" cy="4599215"/>
          </a:xfrm>
          <a:solidFill>
            <a:schemeClr val="bg1"/>
          </a:solidFill>
        </p:grpSpPr>
        <p:sp>
          <p:nvSpPr>
            <p:cNvPr id="13" name="矩形: 圆角 12"/>
            <p:cNvSpPr/>
            <p:nvPr/>
          </p:nvSpPr>
          <p:spPr>
            <a:xfrm>
              <a:off x="495300" y="1255576"/>
              <a:ext cx="11201397" cy="4599215"/>
            </a:xfrm>
            <a:prstGeom prst="roundRect">
              <a:avLst>
                <a:gd name="adj" fmla="val 3273"/>
              </a:avLst>
            </a:prstGeom>
            <a:grpFill/>
            <a:ln>
              <a:solidFill>
                <a:srgbClr val="1B4E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350" dirty="0">
                <a:solidFill>
                  <a:srgbClr val="FFFFFF"/>
                </a:solidFill>
                <a:latin typeface="华文中宋" panose="02010600040101010101" pitchFamily="2" charset="-122"/>
                <a:ea typeface="华文中宋" panose="02010600040101010101" pitchFamily="2" charset="-122"/>
              </a:endParaRPr>
            </a:p>
          </p:txBody>
        </p:sp>
        <p:cxnSp>
          <p:nvCxnSpPr>
            <p:cNvPr id="14" name="直接连接符 13"/>
            <p:cNvCxnSpPr/>
            <p:nvPr/>
          </p:nvCxnSpPr>
          <p:spPr>
            <a:xfrm>
              <a:off x="11696699" y="1833032"/>
              <a:ext cx="0" cy="3513773"/>
            </a:xfrm>
            <a:prstGeom prst="line">
              <a:avLst/>
            </a:prstGeom>
            <a:grpFill/>
            <a:ln w="38100" cap="rnd">
              <a:solidFill>
                <a:srgbClr val="1B4E7E"/>
              </a:solidFill>
              <a:round/>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495300" y="1833032"/>
              <a:ext cx="0" cy="3513773"/>
            </a:xfrm>
            <a:prstGeom prst="line">
              <a:avLst/>
            </a:prstGeom>
            <a:grpFill/>
            <a:ln w="38100" cap="rnd">
              <a:solidFill>
                <a:srgbClr val="1B4E7E"/>
              </a:solidFill>
              <a:round/>
            </a:ln>
          </p:spPr>
          <p:style>
            <a:lnRef idx="1">
              <a:schemeClr val="accent1"/>
            </a:lnRef>
            <a:fillRef idx="0">
              <a:schemeClr val="accent1"/>
            </a:fillRef>
            <a:effectRef idx="0">
              <a:schemeClr val="accent1"/>
            </a:effectRef>
            <a:fontRef idx="minor">
              <a:schemeClr val="tx1"/>
            </a:fontRef>
          </p:style>
        </p:cxnSp>
      </p:grpSp>
      <p:sp>
        <p:nvSpPr>
          <p:cNvPr id="25" name="矩形: 圆角 24"/>
          <p:cNvSpPr/>
          <p:nvPr/>
        </p:nvSpPr>
        <p:spPr>
          <a:xfrm>
            <a:off x="3160493" y="1822512"/>
            <a:ext cx="8409940" cy="4040322"/>
          </a:xfrm>
          <a:prstGeom prst="roundRect">
            <a:avLst>
              <a:gd name="adj" fmla="val 1373"/>
            </a:avLst>
          </a:prstGeom>
          <a:solidFill>
            <a:sysClr val="window" lastClr="FFFFFF"/>
          </a:solidFill>
          <a:ln w="12700" cap="flat" cmpd="sng" algn="ctr">
            <a:noFill/>
            <a:prstDash val="solid"/>
            <a:miter lim="800000"/>
          </a:ln>
          <a:effectLst>
            <a:outerShdw blurRad="63500" algn="ctr" rotWithShape="0">
              <a:prstClr val="black">
                <a:alpha val="5000"/>
              </a:prstClr>
            </a:outerShdw>
          </a:effectLst>
        </p:spPr>
        <p:txBody>
          <a:bodyPr rtlCol="0" anchor="ctr"/>
          <a:lstStyle/>
          <a:p>
            <a:pPr algn="ctr">
              <a:defRPr/>
            </a:pPr>
            <a:endParaRPr lang="zh-CN" altLang="en-US" kern="0">
              <a:solidFill>
                <a:prstClr val="white"/>
              </a:solidFill>
              <a:ea typeface="微软雅黑 Light" panose="020B0502040204020203" pitchFamily="34" charset="-122"/>
            </a:endParaRPr>
          </a:p>
        </p:txBody>
      </p:sp>
      <p:sp>
        <p:nvSpPr>
          <p:cNvPr id="26" name="文本框 25"/>
          <p:cNvSpPr txBox="1"/>
          <p:nvPr/>
        </p:nvSpPr>
        <p:spPr>
          <a:xfrm>
            <a:off x="4062624" y="372329"/>
            <a:ext cx="6606107" cy="769441"/>
          </a:xfrm>
          <a:prstGeom prst="rect">
            <a:avLst/>
          </a:prstGeom>
          <a:noFill/>
        </p:spPr>
        <p:txBody>
          <a:bodyPr wrap="square" rtlCol="0">
            <a:spAutoFit/>
          </a:bodyPr>
          <a:lstStyle/>
          <a:p>
            <a:pPr>
              <a:defRPr/>
            </a:pPr>
            <a:r>
              <a:rPr lang="zh-CN" altLang="en-US" sz="4400" b="1" spc="300" dirty="0">
                <a:solidFill>
                  <a:srgbClr val="0F5AD3"/>
                </a:solidFill>
                <a:latin typeface="微软雅黑" panose="020B0503020204020204" pitchFamily="34" charset="-122"/>
              </a:rPr>
              <a:t>“双减”政策正式发布</a:t>
            </a:r>
            <a:endParaRPr lang="zh-CN" altLang="en-US" sz="4400" b="1" spc="300" dirty="0">
              <a:solidFill>
                <a:srgbClr val="0F5AD3"/>
              </a:solidFill>
              <a:latin typeface="微软雅黑" panose="020B0503020204020204" pitchFamily="34" charset="-122"/>
            </a:endParaRPr>
          </a:p>
        </p:txBody>
      </p:sp>
      <p:sp>
        <p:nvSpPr>
          <p:cNvPr id="27" name="文本框 26"/>
          <p:cNvSpPr txBox="1"/>
          <p:nvPr/>
        </p:nvSpPr>
        <p:spPr>
          <a:xfrm>
            <a:off x="4036060" y="1272540"/>
            <a:ext cx="7496175" cy="4523105"/>
          </a:xfrm>
          <a:prstGeom prst="rect">
            <a:avLst/>
          </a:prstGeom>
          <a:noFill/>
        </p:spPr>
        <p:txBody>
          <a:bodyPr wrap="square" rtlCol="0">
            <a:spAutoFit/>
          </a:bodyPr>
          <a:lstStyle/>
          <a:p>
            <a:pPr algn="just">
              <a:lnSpc>
                <a:spcPct val="150000"/>
              </a:lnSpc>
              <a:defRPr/>
            </a:pPr>
            <a:r>
              <a:rPr lang="en-US" altLang="zh-CN" sz="2400" b="1" kern="100" noProof="0" dirty="0">
                <a:ln>
                  <a:noFill/>
                </a:ln>
                <a:solidFill>
                  <a:srgbClr val="F87A08">
                    <a:lumMod val="75000"/>
                  </a:srgbClr>
                </a:solidFill>
                <a:effectLst/>
                <a:uLnTx/>
                <a:uFillTx/>
                <a:latin typeface="宋体" panose="02010600030101010101" pitchFamily="2" charset="-122"/>
                <a:ea typeface="等线" panose="02010600030101010101" pitchFamily="2" charset="-122"/>
                <a:cs typeface="宋体" panose="02010600030101010101" pitchFamily="2" charset="-122"/>
                <a:sym typeface="+mn-ea"/>
              </a:rPr>
              <a:t>【</a:t>
            </a:r>
            <a:r>
              <a:rPr lang="zh-CN" altLang="en-US" sz="2400" b="1" kern="100" noProof="0" dirty="0">
                <a:ln>
                  <a:noFill/>
                </a:ln>
                <a:solidFill>
                  <a:srgbClr val="F87A08">
                    <a:lumMod val="75000"/>
                  </a:srgbClr>
                </a:solidFill>
                <a:effectLst/>
                <a:uLnTx/>
                <a:uFillTx/>
                <a:latin typeface="宋体" panose="02010600030101010101" pitchFamily="2" charset="-122"/>
                <a:ea typeface="等线" panose="02010600030101010101" pitchFamily="2" charset="-122"/>
                <a:cs typeface="宋体" panose="02010600030101010101" pitchFamily="2" charset="-122"/>
                <a:sym typeface="+mn-ea"/>
              </a:rPr>
              <a:t>例</a:t>
            </a:r>
            <a:r>
              <a:rPr lang="en-US" altLang="zh-CN" sz="2400" b="1" kern="100" noProof="0" dirty="0">
                <a:ln>
                  <a:noFill/>
                </a:ln>
                <a:solidFill>
                  <a:srgbClr val="F87A08">
                    <a:lumMod val="75000"/>
                  </a:srgbClr>
                </a:solidFill>
                <a:effectLst/>
                <a:uLnTx/>
                <a:uFillTx/>
                <a:latin typeface="宋体" panose="02010600030101010101" pitchFamily="2" charset="-122"/>
                <a:ea typeface="等线" panose="02010600030101010101" pitchFamily="2" charset="-122"/>
                <a:cs typeface="宋体" panose="02010600030101010101" pitchFamily="2" charset="-122"/>
                <a:sym typeface="+mn-ea"/>
              </a:rPr>
              <a:t>5</a:t>
            </a:r>
            <a:r>
              <a:rPr lang="en-US" altLang="zh-CN" sz="2400" b="1" noProof="0" dirty="0">
                <a:ln>
                  <a:noFill/>
                </a:ln>
                <a:solidFill>
                  <a:srgbClr val="F87A08">
                    <a:lumMod val="75000"/>
                  </a:srgbClr>
                </a:solidFill>
                <a:effectLst/>
                <a:uLnTx/>
                <a:uFillTx/>
                <a:latin typeface="Times New Roman" panose="02020603050405020304" charset="0"/>
                <a:ea typeface="宋体" panose="02010600030101010101" pitchFamily="2" charset="-122"/>
                <a:cs typeface="Times New Roman" panose="02020603050405020304" charset="0"/>
                <a:sym typeface="+mn-ea"/>
              </a:rPr>
              <a:t>.】</a:t>
            </a:r>
            <a:r>
              <a:rPr lang="zh-CN" altLang="en-US" sz="2400" b="1" dirty="0">
                <a:latin typeface="楷体" panose="02010609060101010101" pitchFamily="49" charset="-122"/>
                <a:ea typeface="楷体" panose="02010609060101010101" pitchFamily="49" charset="-122"/>
                <a:cs typeface="楷体" panose="02010609060101010101" pitchFamily="49" charset="-122"/>
              </a:rPr>
              <a:t>2021年7月24日，中共中央办公厅、国务院办公厅正式发布了《关于进一步减轻义务教育阶段学生作业负担和校外培训负担的意见》，提出要全面压减作业总量和时长，减轻学生过重作业负担，减轻校外培训负担。</a:t>
            </a:r>
            <a:endParaRPr lang="zh-CN" altLang="en-US" sz="2400" b="1" dirty="0">
              <a:latin typeface="楷体" panose="02010609060101010101" pitchFamily="49" charset="-122"/>
              <a:ea typeface="楷体" panose="02010609060101010101" pitchFamily="49" charset="-122"/>
              <a:cs typeface="楷体" panose="02010609060101010101" pitchFamily="49" charset="-122"/>
            </a:endParaRPr>
          </a:p>
          <a:p>
            <a:pPr algn="just">
              <a:lnSpc>
                <a:spcPct val="150000"/>
              </a:lnSpc>
              <a:defRPr/>
            </a:pPr>
            <a:r>
              <a:rPr lang="zh-CN" altLang="zh-CN" sz="2400" b="1" dirty="0">
                <a:solidFill>
                  <a:schemeClr val="accent6">
                    <a:lumMod val="75000"/>
                  </a:schemeClr>
                </a:solidFill>
                <a:latin typeface="Times New Roman" panose="02020603050405020304" charset="0"/>
                <a:ea typeface="宋体" panose="02010600030101010101" pitchFamily="2" charset="-122"/>
                <a:cs typeface="Times New Roman" panose="02020603050405020304" charset="0"/>
              </a:rPr>
              <a:t>1、</a:t>
            </a:r>
            <a:r>
              <a:rPr lang="zh-CN" altLang="zh-CN" sz="2400" b="1" dirty="0">
                <a:solidFill>
                  <a:schemeClr val="accent6">
                    <a:lumMod val="75000"/>
                  </a:schemeClr>
                </a:solidFill>
                <a:latin typeface="Times New Roman" panose="02020603050405020304" charset="0"/>
                <a:ea typeface="宋体" panose="02010600030101010101" pitchFamily="2" charset="-122"/>
                <a:cs typeface="Times New Roman" panose="02020603050405020304" charset="0"/>
                <a:sym typeface="+mn-ea"/>
              </a:rPr>
              <a:t>国家出台双减政策，加强对未成年人保护的原因？</a:t>
            </a:r>
            <a:endParaRPr lang="zh-CN" altLang="zh-CN" sz="2400" b="1" dirty="0">
              <a:solidFill>
                <a:schemeClr val="accent6">
                  <a:lumMod val="75000"/>
                </a:schemeClr>
              </a:solidFill>
              <a:latin typeface="Times New Roman" panose="02020603050405020304" charset="0"/>
              <a:ea typeface="宋体" panose="02010600030101010101" pitchFamily="2" charset="-122"/>
              <a:cs typeface="Times New Roman" panose="02020603050405020304" charset="0"/>
              <a:sym typeface="+mn-ea"/>
            </a:endParaRPr>
          </a:p>
          <a:p>
            <a:pPr algn="just">
              <a:lnSpc>
                <a:spcPct val="150000"/>
              </a:lnSpc>
              <a:defRPr/>
            </a:pPr>
            <a:r>
              <a:rPr lang="zh-CN" altLang="zh-CN" sz="2400" b="1" dirty="0">
                <a:solidFill>
                  <a:schemeClr val="accent6">
                    <a:lumMod val="75000"/>
                  </a:schemeClr>
                </a:solidFill>
                <a:latin typeface="Times New Roman" panose="02020603050405020304" charset="0"/>
                <a:ea typeface="宋体" panose="02010600030101010101" pitchFamily="2" charset="-122"/>
                <a:cs typeface="Times New Roman" panose="02020603050405020304" charset="0"/>
                <a:sym typeface="+mn-ea"/>
              </a:rPr>
              <a:t>2、</a:t>
            </a:r>
            <a:r>
              <a:rPr lang="zh-CN" altLang="zh-CN" sz="2400" b="1" dirty="0">
                <a:solidFill>
                  <a:schemeClr val="accent6">
                    <a:lumMod val="75000"/>
                  </a:schemeClr>
                </a:solidFill>
                <a:latin typeface="Times New Roman" panose="02020603050405020304" charset="0"/>
                <a:ea typeface="宋体" panose="02010600030101010101" pitchFamily="2" charset="-122"/>
                <a:cs typeface="Times New Roman" panose="02020603050405020304" charset="0"/>
                <a:sym typeface="+mn-ea"/>
              </a:rPr>
              <a:t>国家出台双减政策，</a:t>
            </a:r>
            <a:r>
              <a:rPr lang="zh-CN" altLang="zh-CN" sz="2400" b="1" dirty="0">
                <a:solidFill>
                  <a:schemeClr val="accent6">
                    <a:lumMod val="75000"/>
                  </a:schemeClr>
                </a:solidFill>
                <a:latin typeface="Times New Roman" panose="02020603050405020304" charset="0"/>
                <a:ea typeface="宋体" panose="02010600030101010101" pitchFamily="2" charset="-122"/>
                <a:cs typeface="Times New Roman" panose="02020603050405020304" charset="0"/>
                <a:sym typeface="+mn-ea"/>
              </a:rPr>
              <a:t>进一步减轻义务教育阶段学生作业负担和校外培训负担有何重要意义？</a:t>
            </a:r>
            <a:endParaRPr lang="zh-CN" altLang="zh-CN" sz="2400" b="1" dirty="0">
              <a:solidFill>
                <a:schemeClr val="accent6">
                  <a:lumMod val="75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28" name="等腰三角形 27"/>
          <p:cNvSpPr/>
          <p:nvPr/>
        </p:nvSpPr>
        <p:spPr>
          <a:xfrm rot="16200000" flipV="1">
            <a:off x="3769079" y="3536766"/>
            <a:ext cx="291813" cy="165878"/>
          </a:xfrm>
          <a:prstGeom prst="triangle">
            <a:avLst>
              <a:gd name="adj" fmla="val 53212"/>
            </a:avLst>
          </a:prstGeom>
          <a:solidFill>
            <a:srgbClr val="0F5AD3"/>
          </a:solidFill>
          <a:ln w="12700" cap="flat" cmpd="sng" algn="ctr">
            <a:noFill/>
            <a:prstDash val="solid"/>
            <a:miter lim="800000"/>
          </a:ln>
          <a:effectLst/>
        </p:spPr>
        <p:txBody>
          <a:bodyPr rtlCol="0" anchor="ctr"/>
          <a:lstStyle/>
          <a:p>
            <a:pPr algn="ctr">
              <a:defRPr/>
            </a:pPr>
            <a:endParaRPr lang="zh-CN" altLang="en-US" kern="0">
              <a:solidFill>
                <a:srgbClr val="FFA900"/>
              </a:solidFill>
              <a:ea typeface="微软雅黑 Light" panose="020B0502040204020203" pitchFamily="34" charset="-122"/>
            </a:endParaRPr>
          </a:p>
        </p:txBody>
      </p:sp>
      <p:sp>
        <p:nvSpPr>
          <p:cNvPr id="29" name="任意多边形: 形状 28"/>
          <p:cNvSpPr/>
          <p:nvPr/>
        </p:nvSpPr>
        <p:spPr>
          <a:xfrm>
            <a:off x="11274317" y="1822512"/>
            <a:ext cx="296116" cy="256653"/>
          </a:xfrm>
          <a:custGeom>
            <a:avLst/>
            <a:gdLst>
              <a:gd name="connsiteX0" fmla="*/ 0 w 215212"/>
              <a:gd name="connsiteY0" fmla="*/ 0 h 228828"/>
              <a:gd name="connsiteX1" fmla="*/ 184230 w 215212"/>
              <a:gd name="connsiteY1" fmla="*/ 0 h 228828"/>
              <a:gd name="connsiteX2" fmla="*/ 215212 w 215212"/>
              <a:gd name="connsiteY2" fmla="*/ 27906 h 228828"/>
              <a:gd name="connsiteX3" fmla="*/ 215212 w 215212"/>
              <a:gd name="connsiteY3" fmla="*/ 228828 h 228828"/>
            </a:gdLst>
            <a:ahLst/>
            <a:cxnLst>
              <a:cxn ang="0">
                <a:pos x="connsiteX0" y="connsiteY0"/>
              </a:cxn>
              <a:cxn ang="0">
                <a:pos x="connsiteX1" y="connsiteY1"/>
              </a:cxn>
              <a:cxn ang="0">
                <a:pos x="connsiteX2" y="connsiteY2"/>
              </a:cxn>
              <a:cxn ang="0">
                <a:pos x="connsiteX3" y="connsiteY3"/>
              </a:cxn>
            </a:cxnLst>
            <a:rect l="l" t="t" r="r" b="b"/>
            <a:pathLst>
              <a:path w="215212" h="228828">
                <a:moveTo>
                  <a:pt x="0" y="0"/>
                </a:moveTo>
                <a:lnTo>
                  <a:pt x="184230" y="0"/>
                </a:lnTo>
                <a:cubicBezTo>
                  <a:pt x="201341" y="0"/>
                  <a:pt x="215212" y="12494"/>
                  <a:pt x="215212" y="27906"/>
                </a:cubicBezTo>
                <a:lnTo>
                  <a:pt x="215212" y="228828"/>
                </a:lnTo>
                <a:close/>
              </a:path>
            </a:pathLst>
          </a:custGeom>
          <a:solidFill>
            <a:srgbClr val="0F5AD3"/>
          </a:solidFill>
          <a:ln w="12700" cap="flat" cmpd="sng" algn="ctr">
            <a:noFill/>
            <a:prstDash val="solid"/>
            <a:miter lim="800000"/>
          </a:ln>
          <a:effectLst>
            <a:outerShdw blurRad="63500" algn="ctr" rotWithShape="0">
              <a:prstClr val="black">
                <a:alpha val="2000"/>
              </a:prstClr>
            </a:outerShdw>
          </a:effectLst>
        </p:spPr>
        <p:txBody>
          <a:bodyPr wrap="square" rtlCol="0" anchor="ctr">
            <a:noAutofit/>
          </a:bodyPr>
          <a:lstStyle/>
          <a:p>
            <a:pPr algn="ctr">
              <a:defRPr/>
            </a:pPr>
            <a:endParaRPr lang="zh-CN" altLang="en-US" kern="0" dirty="0">
              <a:solidFill>
                <a:prstClr val="white"/>
              </a:solidFill>
              <a:ea typeface="微软雅黑 Light" panose="020B0502040204020203" pitchFamily="34" charset="-122"/>
            </a:endParaRPr>
          </a:p>
        </p:txBody>
      </p:sp>
      <p:pic>
        <p:nvPicPr>
          <p:cNvPr id="2" name="图片 1"/>
          <p:cNvPicPr>
            <a:picLocks noChangeAspect="1"/>
          </p:cNvPicPr>
          <p:nvPr/>
        </p:nvPicPr>
        <p:blipFill>
          <a:blip r:embed="rId1"/>
          <a:stretch>
            <a:fillRect/>
          </a:stretch>
        </p:blipFill>
        <p:spPr>
          <a:xfrm>
            <a:off x="317402" y="1272535"/>
            <a:ext cx="3205870" cy="2014573"/>
          </a:xfrm>
          <a:prstGeom prst="rect">
            <a:avLst/>
          </a:prstGeom>
        </p:spPr>
      </p:pic>
      <p:pic>
        <p:nvPicPr>
          <p:cNvPr id="4" name="图片 3"/>
          <p:cNvPicPr>
            <a:picLocks noChangeAspect="1"/>
          </p:cNvPicPr>
          <p:nvPr/>
        </p:nvPicPr>
        <p:blipFill>
          <a:blip r:embed="rId2"/>
          <a:stretch>
            <a:fillRect/>
          </a:stretch>
        </p:blipFill>
        <p:spPr>
          <a:xfrm>
            <a:off x="516507" y="3798959"/>
            <a:ext cx="3320863" cy="2251222"/>
          </a:xfrm>
          <a:prstGeom prst="rect">
            <a:avLst/>
          </a:prstGeom>
        </p:spPr>
      </p:pic>
      <p:sp>
        <p:nvSpPr>
          <p:cNvPr id="7" name="Freeform 5"/>
          <p:cNvSpPr/>
          <p:nvPr/>
        </p:nvSpPr>
        <p:spPr bwMode="auto">
          <a:xfrm>
            <a:off x="200660" y="372110"/>
            <a:ext cx="3082290" cy="752475"/>
          </a:xfrm>
          <a:custGeom>
            <a:avLst/>
            <a:gdLst/>
            <a:ahLst/>
            <a:cxnLst/>
            <a:rect l="l" t="t" r="r" b="b"/>
            <a:pathLst>
              <a:path w="1212931" h="513429">
                <a:moveTo>
                  <a:pt x="0" y="0"/>
                </a:moveTo>
                <a:lnTo>
                  <a:pt x="1212931" y="0"/>
                </a:lnTo>
                <a:cubicBezTo>
                  <a:pt x="1210875" y="8189"/>
                  <a:pt x="1207259" y="15721"/>
                  <a:pt x="1202896" y="22772"/>
                </a:cubicBezTo>
                <a:lnTo>
                  <a:pt x="956422" y="454561"/>
                </a:lnTo>
                <a:cubicBezTo>
                  <a:pt x="946115" y="471761"/>
                  <a:pt x="931774" y="486697"/>
                  <a:pt x="913401" y="497559"/>
                </a:cubicBezTo>
                <a:cubicBezTo>
                  <a:pt x="894131" y="508874"/>
                  <a:pt x="873069" y="513853"/>
                  <a:pt x="852006" y="513401"/>
                </a:cubicBezTo>
                <a:lnTo>
                  <a:pt x="358161" y="513401"/>
                </a:lnTo>
                <a:cubicBezTo>
                  <a:pt x="338443" y="513401"/>
                  <a:pt x="317829" y="508422"/>
                  <a:pt x="299456" y="497559"/>
                </a:cubicBezTo>
                <a:cubicBezTo>
                  <a:pt x="281082" y="486697"/>
                  <a:pt x="266294" y="471761"/>
                  <a:pt x="256435" y="454109"/>
                </a:cubicBezTo>
                <a:lnTo>
                  <a:pt x="8616" y="20509"/>
                </a:lnTo>
                <a:close/>
              </a:path>
            </a:pathLst>
          </a:custGeom>
          <a:solidFill>
            <a:srgbClr val="FF7575">
              <a:lumMod val="75000"/>
            </a:srgbClr>
          </a:solidFill>
          <a:ln w="9525" cap="flat">
            <a:noFill/>
            <a:prstDash val="solid"/>
            <a:miter lim="800000"/>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a:ln>
                  <a:noFill/>
                </a:ln>
                <a:solidFill>
                  <a:srgbClr val="178AA1"/>
                </a:solidFill>
                <a:effectLst/>
                <a:uLnTx/>
                <a:uFillTx/>
                <a:latin typeface="Arial" panose="020B0604020202020204"/>
                <a:sym typeface="+mn-lt"/>
              </a:rPr>
              <a:t>        </a:t>
            </a:r>
            <a:endParaRPr kumimoji="0" lang="en-US" altLang="zh-CN" sz="3200" b="0" i="0" u="none" strike="noStrike" kern="0" cap="none" spc="0" normalizeH="0" baseline="0" noProof="0">
              <a:ln>
                <a:noFill/>
              </a:ln>
              <a:solidFill>
                <a:srgbClr val="178AA1"/>
              </a:solidFill>
              <a:effectLst/>
              <a:uLnTx/>
              <a:uFillTx/>
              <a:latin typeface="Arial" panose="020B0604020202020204"/>
              <a:sym typeface="+mn-lt"/>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a:ln>
                  <a:noFill/>
                </a:ln>
                <a:solidFill>
                  <a:srgbClr val="178AA1"/>
                </a:solidFill>
                <a:effectLst/>
                <a:uLnTx/>
                <a:uFillTx/>
                <a:latin typeface="Arial" panose="020B0604020202020204"/>
                <a:sym typeface="+mn-lt"/>
              </a:rPr>
              <a:t>         </a:t>
            </a:r>
            <a:endParaRPr kumimoji="0" lang="zh-CN" altLang="en-US" sz="3200" b="0" i="0" u="none" strike="noStrike" kern="0" cap="none" spc="0" normalizeH="0" baseline="0" noProof="0">
              <a:ln>
                <a:noFill/>
              </a:ln>
              <a:solidFill>
                <a:srgbClr val="178AA1"/>
              </a:solidFill>
              <a:effectLst/>
              <a:uLnTx/>
              <a:uFillTx/>
              <a:latin typeface="Arial" panose="020B0604020202020204"/>
              <a:sym typeface="+mn-lt"/>
            </a:endParaRPr>
          </a:p>
        </p:txBody>
      </p:sp>
      <p:sp>
        <p:nvSpPr>
          <p:cNvPr id="8" name="TextBox 60"/>
          <p:cNvSpPr txBox="1"/>
          <p:nvPr/>
        </p:nvSpPr>
        <p:spPr>
          <a:xfrm>
            <a:off x="516255" y="372110"/>
            <a:ext cx="2264410" cy="629920"/>
          </a:xfrm>
          <a:prstGeom prst="rect">
            <a:avLst/>
          </a:prstGeom>
          <a:noFill/>
        </p:spPr>
        <p:txBody>
          <a:bodyPr wrap="square" rtlCol="0">
            <a:spAutoFit/>
          </a:bodyPr>
          <a:p>
            <a:pPr algn="ctr"/>
            <a:r>
              <a:rPr lang="zh-CN" altLang="en-US" sz="3500" b="1" dirty="0">
                <a:solidFill>
                  <a:srgbClr val="FEE9DE"/>
                </a:solidFill>
                <a:latin typeface="微软雅黑" panose="020B0503020204020204" pitchFamily="34" charset="-122"/>
                <a:ea typeface="微软雅黑" panose="020B0503020204020204" pitchFamily="34" charset="-122"/>
                <a:sym typeface="+mn-lt"/>
              </a:rPr>
              <a:t>热点探究</a:t>
            </a:r>
            <a:endParaRPr lang="zh-CN" altLang="en-US" sz="3500" b="1" dirty="0">
              <a:solidFill>
                <a:srgbClr val="FEE9DE"/>
              </a:solidFill>
              <a:latin typeface="微软雅黑" panose="020B0503020204020204" pitchFamily="34" charset="-122"/>
              <a:ea typeface="微软雅黑" panose="020B0503020204020204" pitchFamily="34" charset="-122"/>
              <a:sym typeface="+mn-l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
                                            <p:txEl>
                                              <p:pRg st="1" end="1"/>
                                            </p:txEl>
                                          </p:spTgt>
                                        </p:tgtEl>
                                        <p:attrNameLst>
                                          <p:attrName>style.visibility</p:attrName>
                                        </p:attrNameLst>
                                      </p:cBhvr>
                                      <p:to>
                                        <p:strVal val="visible"/>
                                      </p:to>
                                    </p:set>
                                    <p:anim calcmode="lin" valueType="num">
                                      <p:cBhvr additive="base">
                                        <p:cTn id="7" dur="500" fill="hold"/>
                                        <p:tgtEl>
                                          <p:spTgt spid="2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7">
                                            <p:txEl>
                                              <p:pRg st="2" end="2"/>
                                            </p:txEl>
                                          </p:spTgt>
                                        </p:tgtEl>
                                        <p:attrNameLst>
                                          <p:attrName>style.visibility</p:attrName>
                                        </p:attrNameLst>
                                      </p:cBhvr>
                                      <p:to>
                                        <p:strVal val="visible"/>
                                      </p:to>
                                    </p:set>
                                    <p:anim calcmode="lin" valueType="num">
                                      <p:cBhvr additive="base">
                                        <p:cTn id="11" dur="500" fill="hold"/>
                                        <p:tgtEl>
                                          <p:spTgt spid="27">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39223"/>
            <a:ext cx="12192000" cy="1088305"/>
          </a:xfrm>
          <a:prstGeom prst="rect">
            <a:avLst/>
          </a:prstGeom>
          <a:solidFill>
            <a:schemeClr val="accent1">
              <a:alpha val="95000"/>
            </a:schemeClr>
          </a:solidFill>
          <a:ln w="12700" cap="flat" cmpd="sng" algn="ctr">
            <a:noFill/>
            <a:prstDash val="solid"/>
            <a:miter lim="800000"/>
          </a:ln>
          <a:effectLst/>
        </p:spPr>
        <p:txBody>
          <a:bodyPr lIns="105246" tIns="52623" rIns="105246" bIns="52623" rtlCol="0" anchor="ctr"/>
          <a:lstStyle/>
          <a:p>
            <a:pPr algn="ctr">
              <a:defRPr/>
            </a:pPr>
            <a:endParaRPr lang="zh-CN" altLang="en-US" kern="0" dirty="0">
              <a:solidFill>
                <a:srgbClr val="FFFFFF"/>
              </a:solidFill>
              <a:latin typeface="微软雅黑" panose="020B0503020204020204" pitchFamily="34" charset="-122"/>
            </a:endParaRPr>
          </a:p>
        </p:txBody>
      </p:sp>
      <p:sp>
        <p:nvSpPr>
          <p:cNvPr id="2" name="矩形 1"/>
          <p:cNvSpPr/>
          <p:nvPr/>
        </p:nvSpPr>
        <p:spPr>
          <a:xfrm>
            <a:off x="1068352" y="-28135"/>
            <a:ext cx="11123647" cy="1077218"/>
          </a:xfrm>
          <a:prstGeom prst="rect">
            <a:avLst/>
          </a:prstGeom>
        </p:spPr>
        <p:txBody>
          <a:bodyPr wrap="square">
            <a:spAutoFit/>
          </a:bodyPr>
          <a:lstStyle/>
          <a:p>
            <a:pPr algn="ctr"/>
            <a:r>
              <a:rPr lang="en-US" altLang="zh-CN" sz="3200" b="1" dirty="0">
                <a:solidFill>
                  <a:prstClr val="white"/>
                </a:solidFill>
                <a:latin typeface="华文中宋" panose="02010600040101010101" pitchFamily="2" charset="-122"/>
                <a:ea typeface="华文中宋" panose="02010600040101010101" pitchFamily="2" charset="-122"/>
              </a:rPr>
              <a:t>《</a:t>
            </a:r>
            <a:r>
              <a:rPr lang="zh-CN" altLang="en-US" sz="3200" b="1" dirty="0">
                <a:solidFill>
                  <a:prstClr val="white"/>
                </a:solidFill>
                <a:latin typeface="华文中宋" panose="02010600040101010101" pitchFamily="2" charset="-122"/>
                <a:ea typeface="华文中宋" panose="02010600040101010101" pitchFamily="2" charset="-122"/>
              </a:rPr>
              <a:t>国家新闻出版署关于进一步严格管理 切实防止未成年人沉迷网络游戏的通知</a:t>
            </a:r>
            <a:r>
              <a:rPr lang="en-US" altLang="zh-CN" sz="3200" b="1" dirty="0">
                <a:solidFill>
                  <a:prstClr val="white"/>
                </a:solidFill>
                <a:latin typeface="华文中宋" panose="02010600040101010101" pitchFamily="2" charset="-122"/>
                <a:ea typeface="华文中宋" panose="02010600040101010101" pitchFamily="2" charset="-122"/>
              </a:rPr>
              <a:t>》</a:t>
            </a:r>
            <a:endParaRPr lang="zh-CN" altLang="en-US" sz="3200" b="1" dirty="0">
              <a:solidFill>
                <a:prstClr val="white"/>
              </a:solidFill>
              <a:latin typeface="华文中宋" panose="02010600040101010101" pitchFamily="2" charset="-122"/>
              <a:ea typeface="华文中宋" panose="02010600040101010101" pitchFamily="2" charset="-122"/>
            </a:endParaRPr>
          </a:p>
        </p:txBody>
      </p:sp>
      <p:grpSp>
        <p:nvGrpSpPr>
          <p:cNvPr id="12" name="组合 11"/>
          <p:cNvGrpSpPr/>
          <p:nvPr/>
        </p:nvGrpSpPr>
        <p:grpSpPr>
          <a:xfrm>
            <a:off x="3671669" y="1223038"/>
            <a:ext cx="8229600" cy="5219157"/>
            <a:chOff x="4515711" y="1852982"/>
            <a:chExt cx="7957064" cy="4798363"/>
          </a:xfrm>
        </p:grpSpPr>
        <p:sp>
          <p:nvSpPr>
            <p:cNvPr id="6" name="矩形 5"/>
            <p:cNvSpPr/>
            <p:nvPr/>
          </p:nvSpPr>
          <p:spPr>
            <a:xfrm>
              <a:off x="4515711" y="2141707"/>
              <a:ext cx="7957064" cy="4509638"/>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矩形: 圆角 6"/>
            <p:cNvSpPr/>
            <p:nvPr/>
          </p:nvSpPr>
          <p:spPr>
            <a:xfrm>
              <a:off x="5093267" y="1852982"/>
              <a:ext cx="2005466" cy="666750"/>
            </a:xfrm>
            <a:prstGeom prst="roundRect">
              <a:avLst>
                <a:gd name="adj" fmla="val 1209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prstClr val="white"/>
                  </a:solidFill>
                  <a:latin typeface="华文中宋" panose="02010600040101010101" pitchFamily="2" charset="-122"/>
                  <a:ea typeface="华文中宋" panose="02010600040101010101" pitchFamily="2" charset="-122"/>
                </a:rPr>
                <a:t>防沉迷</a:t>
              </a:r>
              <a:endParaRPr lang="zh-CN" altLang="en-US" sz="2800" b="1" dirty="0">
                <a:solidFill>
                  <a:prstClr val="white"/>
                </a:solidFill>
                <a:latin typeface="华文中宋" panose="02010600040101010101" pitchFamily="2" charset="-122"/>
                <a:ea typeface="华文中宋" panose="02010600040101010101" pitchFamily="2" charset="-122"/>
              </a:endParaRPr>
            </a:p>
          </p:txBody>
        </p:sp>
      </p:grpSp>
      <p:sp>
        <p:nvSpPr>
          <p:cNvPr id="11" name="任意多边形: 形状 4"/>
          <p:cNvSpPr/>
          <p:nvPr/>
        </p:nvSpPr>
        <p:spPr>
          <a:xfrm rot="1828990">
            <a:off x="310962" y="206751"/>
            <a:ext cx="548808" cy="596354"/>
          </a:xfrm>
          <a:custGeom>
            <a:avLst/>
            <a:gdLst>
              <a:gd name="connsiteX0" fmla="*/ 1367850 w 2712214"/>
              <a:gd name="connsiteY0" fmla="*/ 91389 h 2947182"/>
              <a:gd name="connsiteX1" fmla="*/ 2118421 w 2712214"/>
              <a:gd name="connsiteY1" fmla="*/ 2880309 h 2947182"/>
              <a:gd name="connsiteX2" fmla="*/ 1367850 w 2712214"/>
              <a:gd name="connsiteY2" fmla="*/ 91389 h 2947182"/>
            </a:gdLst>
            <a:ahLst/>
            <a:cxnLst>
              <a:cxn ang="0">
                <a:pos x="connsiteX0" y="connsiteY0"/>
              </a:cxn>
              <a:cxn ang="0">
                <a:pos x="connsiteX1" y="connsiteY1"/>
              </a:cxn>
              <a:cxn ang="0">
                <a:pos x="connsiteX2" y="connsiteY2"/>
              </a:cxn>
            </a:cxnLst>
            <a:rect l="l" t="t" r="r" b="b"/>
            <a:pathLst>
              <a:path w="2712214" h="2947182">
                <a:moveTo>
                  <a:pt x="1367850" y="91389"/>
                </a:moveTo>
                <a:cubicBezTo>
                  <a:pt x="-1787782" y="1124851"/>
                  <a:pt x="1407855" y="3361321"/>
                  <a:pt x="2118421" y="2880309"/>
                </a:cubicBezTo>
                <a:cubicBezTo>
                  <a:pt x="2710875" y="2480259"/>
                  <a:pt x="3358575" y="-561074"/>
                  <a:pt x="1367850" y="91389"/>
                </a:cubicBezTo>
                <a:close/>
              </a:path>
            </a:pathLst>
          </a:custGeom>
          <a:gradFill>
            <a:gsLst>
              <a:gs pos="100000">
                <a:srgbClr val="FB6B14"/>
              </a:gs>
              <a:gs pos="0">
                <a:srgbClr val="FFBC25"/>
              </a:gs>
            </a:gsLst>
            <a:lin ang="0" scaled="1"/>
          </a:gradFill>
          <a:ln w="9525" cap="flat">
            <a:noFill/>
            <a:prstDash val="solid"/>
            <a:miter/>
          </a:ln>
        </p:spPr>
        <p:txBody>
          <a:bodyPr rtlCol="0" anchor="ctr"/>
          <a:lstStyle/>
          <a:p>
            <a:endParaRPr lang="zh-CN" altLang="en-US" kern="0" dirty="0">
              <a:solidFill>
                <a:srgbClr val="000000"/>
              </a:solidFill>
              <a:latin typeface="微软雅黑 Light"/>
              <a:ea typeface="微软雅黑 Light"/>
            </a:endParaRPr>
          </a:p>
        </p:txBody>
      </p:sp>
      <p:sp>
        <p:nvSpPr>
          <p:cNvPr id="13" name="文本框 12"/>
          <p:cNvSpPr txBox="1"/>
          <p:nvPr/>
        </p:nvSpPr>
        <p:spPr>
          <a:xfrm>
            <a:off x="3671669" y="1982853"/>
            <a:ext cx="8229600" cy="4339650"/>
          </a:xfrm>
          <a:prstGeom prst="rect">
            <a:avLst/>
          </a:prstGeom>
          <a:noFill/>
        </p:spPr>
        <p:txBody>
          <a:bodyPr wrap="square" rtlCol="0">
            <a:spAutoFit/>
          </a:bodyPr>
          <a:lstStyle/>
          <a:p>
            <a:r>
              <a:rPr lang="en-US" altLang="zh-CN" sz="2300" dirty="0">
                <a:solidFill>
                  <a:prstClr val="black"/>
                </a:solidFill>
                <a:latin typeface="华文中宋" panose="02010600040101010101" pitchFamily="2" charset="-122"/>
                <a:ea typeface="华文中宋" panose="02010600040101010101" pitchFamily="2" charset="-122"/>
              </a:rPr>
              <a:t>2021</a:t>
            </a:r>
            <a:r>
              <a:rPr lang="zh-CN" altLang="en-US" sz="2300" dirty="0">
                <a:solidFill>
                  <a:prstClr val="black"/>
                </a:solidFill>
                <a:latin typeface="华文中宋" panose="02010600040101010101" pitchFamily="2" charset="-122"/>
                <a:ea typeface="华文中宋" panose="02010600040101010101" pitchFamily="2" charset="-122"/>
              </a:rPr>
              <a:t>年</a:t>
            </a:r>
            <a:r>
              <a:rPr lang="en-US" altLang="zh-CN" sz="2300" dirty="0">
                <a:solidFill>
                  <a:prstClr val="black"/>
                </a:solidFill>
                <a:latin typeface="华文中宋" panose="02010600040101010101" pitchFamily="2" charset="-122"/>
                <a:ea typeface="华文中宋" panose="02010600040101010101" pitchFamily="2" charset="-122"/>
              </a:rPr>
              <a:t>8</a:t>
            </a:r>
            <a:r>
              <a:rPr lang="zh-CN" altLang="en-US" sz="2300" dirty="0">
                <a:solidFill>
                  <a:prstClr val="black"/>
                </a:solidFill>
                <a:latin typeface="华文中宋" panose="02010600040101010101" pitchFamily="2" charset="-122"/>
                <a:ea typeface="华文中宋" panose="02010600040101010101" pitchFamily="2" charset="-122"/>
              </a:rPr>
              <a:t>月</a:t>
            </a:r>
            <a:r>
              <a:rPr lang="en-US" altLang="zh-CN" sz="2300" dirty="0">
                <a:solidFill>
                  <a:prstClr val="black"/>
                </a:solidFill>
                <a:latin typeface="华文中宋" panose="02010600040101010101" pitchFamily="2" charset="-122"/>
                <a:ea typeface="华文中宋" panose="02010600040101010101" pitchFamily="2" charset="-122"/>
              </a:rPr>
              <a:t>30</a:t>
            </a:r>
            <a:r>
              <a:rPr lang="zh-CN" altLang="en-US" sz="2300" dirty="0">
                <a:solidFill>
                  <a:prstClr val="black"/>
                </a:solidFill>
                <a:latin typeface="华文中宋" panose="02010600040101010101" pitchFamily="2" charset="-122"/>
                <a:ea typeface="华文中宋" panose="02010600040101010101" pitchFamily="2" charset="-122"/>
              </a:rPr>
              <a:t>日，国家新闻出版署下发</a:t>
            </a:r>
            <a:r>
              <a:rPr lang="en-US" altLang="zh-CN" sz="2300" dirty="0">
                <a:solidFill>
                  <a:prstClr val="black"/>
                </a:solidFill>
                <a:latin typeface="华文中宋" panose="02010600040101010101" pitchFamily="2" charset="-122"/>
                <a:ea typeface="华文中宋" panose="02010600040101010101" pitchFamily="2" charset="-122"/>
              </a:rPr>
              <a:t>《</a:t>
            </a:r>
            <a:r>
              <a:rPr lang="zh-CN" altLang="en-US" sz="2300" dirty="0">
                <a:solidFill>
                  <a:prstClr val="black"/>
                </a:solidFill>
                <a:latin typeface="华文中宋" panose="02010600040101010101" pitchFamily="2" charset="-122"/>
                <a:ea typeface="华文中宋" panose="02010600040101010101" pitchFamily="2" charset="-122"/>
              </a:rPr>
              <a:t>关于进一步严格管理 切实防止未成年人沉迷网络游戏的通知</a:t>
            </a:r>
            <a:r>
              <a:rPr lang="en-US" altLang="zh-CN" sz="2300" dirty="0">
                <a:solidFill>
                  <a:prstClr val="black"/>
                </a:solidFill>
                <a:latin typeface="华文中宋" panose="02010600040101010101" pitchFamily="2" charset="-122"/>
                <a:ea typeface="华文中宋" panose="02010600040101010101" pitchFamily="2" charset="-122"/>
              </a:rPr>
              <a:t>》</a:t>
            </a:r>
            <a:r>
              <a:rPr lang="zh-CN" altLang="en-US" sz="2300" dirty="0">
                <a:solidFill>
                  <a:prstClr val="black"/>
                </a:solidFill>
                <a:latin typeface="华文中宋" panose="02010600040101010101" pitchFamily="2" charset="-122"/>
                <a:ea typeface="华文中宋" panose="02010600040101010101" pitchFamily="2" charset="-122"/>
              </a:rPr>
              <a:t>，针对未成年人过度使用甚至沉迷网络游戏问题，进一步严格管理措施，坚决防止未成年人沉迷网络游戏，切实保护未成年人身心健康。通知要求，严格限制向未成年人提供网络游戏服务的时间，所有网络游戏企业</a:t>
            </a:r>
            <a:r>
              <a:rPr lang="zh-CN" altLang="en-US" sz="2300" b="1" u="sng" dirty="0">
                <a:solidFill>
                  <a:srgbClr val="FF0000"/>
                </a:solidFill>
                <a:latin typeface="华文中宋" panose="02010600040101010101" pitchFamily="2" charset="-122"/>
                <a:ea typeface="华文中宋" panose="02010600040101010101" pitchFamily="2" charset="-122"/>
              </a:rPr>
              <a:t>仅可在周五、周六、周日和法定节假日每日</a:t>
            </a:r>
            <a:r>
              <a:rPr lang="en-US" altLang="zh-CN" sz="2300" b="1" u="sng" dirty="0">
                <a:solidFill>
                  <a:srgbClr val="FF0000"/>
                </a:solidFill>
                <a:latin typeface="华文中宋" panose="02010600040101010101" pitchFamily="2" charset="-122"/>
                <a:ea typeface="华文中宋" panose="02010600040101010101" pitchFamily="2" charset="-122"/>
              </a:rPr>
              <a:t>20</a:t>
            </a:r>
            <a:r>
              <a:rPr lang="zh-CN" altLang="en-US" sz="2300" b="1" u="sng" dirty="0">
                <a:solidFill>
                  <a:srgbClr val="FF0000"/>
                </a:solidFill>
                <a:latin typeface="华文中宋" panose="02010600040101010101" pitchFamily="2" charset="-122"/>
                <a:ea typeface="华文中宋" panose="02010600040101010101" pitchFamily="2" charset="-122"/>
              </a:rPr>
              <a:t>时至</a:t>
            </a:r>
            <a:r>
              <a:rPr lang="en-US" altLang="zh-CN" sz="2300" b="1" u="sng" dirty="0">
                <a:solidFill>
                  <a:srgbClr val="FF0000"/>
                </a:solidFill>
                <a:latin typeface="华文中宋" panose="02010600040101010101" pitchFamily="2" charset="-122"/>
                <a:ea typeface="华文中宋" panose="02010600040101010101" pitchFamily="2" charset="-122"/>
              </a:rPr>
              <a:t>21</a:t>
            </a:r>
            <a:r>
              <a:rPr lang="zh-CN" altLang="en-US" sz="2300" b="1" u="sng" dirty="0">
                <a:solidFill>
                  <a:srgbClr val="FF0000"/>
                </a:solidFill>
                <a:latin typeface="华文中宋" panose="02010600040101010101" pitchFamily="2" charset="-122"/>
                <a:ea typeface="华文中宋" panose="02010600040101010101" pitchFamily="2" charset="-122"/>
              </a:rPr>
              <a:t>时向未成年人提供</a:t>
            </a:r>
            <a:r>
              <a:rPr lang="en-US" altLang="zh-CN" sz="2300" b="1" u="sng" dirty="0">
                <a:solidFill>
                  <a:srgbClr val="FF0000"/>
                </a:solidFill>
                <a:latin typeface="华文中宋" panose="02010600040101010101" pitchFamily="2" charset="-122"/>
                <a:ea typeface="华文中宋" panose="02010600040101010101" pitchFamily="2" charset="-122"/>
              </a:rPr>
              <a:t>1</a:t>
            </a:r>
            <a:r>
              <a:rPr lang="zh-CN" altLang="en-US" sz="2300" b="1" u="sng" dirty="0">
                <a:solidFill>
                  <a:srgbClr val="FF0000"/>
                </a:solidFill>
                <a:latin typeface="华文中宋" panose="02010600040101010101" pitchFamily="2" charset="-122"/>
                <a:ea typeface="华文中宋" panose="02010600040101010101" pitchFamily="2" charset="-122"/>
              </a:rPr>
              <a:t>小时服务</a:t>
            </a:r>
            <a:r>
              <a:rPr lang="zh-CN" altLang="en-US" sz="2300" dirty="0">
                <a:solidFill>
                  <a:prstClr val="black"/>
                </a:solidFill>
                <a:latin typeface="华文中宋" panose="02010600040101010101" pitchFamily="2" charset="-122"/>
                <a:ea typeface="华文中宋" panose="02010600040101010101" pitchFamily="2" charset="-122"/>
              </a:rPr>
              <a:t>，其他时间均不得以任何形式向未成年人提供网络游戏服务；严格落实网络游戏用户账号实名注册和登录要求，不得以任何形式向未实名注册和登录的用户提供游戏服务；各级出版管理部门要加强对防止未成年人沉迷网络游戏有关措施落实情况的监督检查，对未严格落实的网络游戏企业，依法依规严肃处理。</a:t>
            </a:r>
            <a:endParaRPr lang="zh-CN" altLang="en-US" sz="2300" dirty="0">
              <a:solidFill>
                <a:prstClr val="black"/>
              </a:solidFill>
              <a:latin typeface="华文中宋" panose="02010600040101010101" pitchFamily="2" charset="-122"/>
              <a:ea typeface="华文中宋" panose="02010600040101010101" pitchFamily="2" charset="-122"/>
            </a:endParaRPr>
          </a:p>
        </p:txBody>
      </p:sp>
      <p:pic>
        <p:nvPicPr>
          <p:cNvPr id="14" name="图片 13"/>
          <p:cNvPicPr>
            <a:picLocks noChangeAspect="1"/>
          </p:cNvPicPr>
          <p:nvPr/>
        </p:nvPicPr>
        <p:blipFill>
          <a:blip r:embed="rId1"/>
          <a:stretch>
            <a:fillRect/>
          </a:stretch>
        </p:blipFill>
        <p:spPr>
          <a:xfrm>
            <a:off x="197629" y="1306068"/>
            <a:ext cx="3178296" cy="5136127"/>
          </a:xfrm>
          <a:prstGeom prst="rect">
            <a:avLst/>
          </a:prstGeom>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04875" y="852805"/>
            <a:ext cx="10718165" cy="6005195"/>
          </a:xfrm>
          <a:prstGeom prst="rect">
            <a:avLst/>
          </a:prstGeom>
          <a:noFill/>
          <a:ln w="57150">
            <a:gradFill>
              <a:gsLst>
                <a:gs pos="0">
                  <a:srgbClr val="007BD3"/>
                </a:gs>
                <a:gs pos="100000">
                  <a:srgbClr val="034373"/>
                </a:gs>
              </a:gsLst>
            </a:gradFill>
          </a:ln>
        </p:spPr>
        <p:txBody>
          <a:bodyPr wrap="square" lIns="0" tIns="0" rIns="0" bIns="0" rtlCol="0" anchor="t">
            <a:spAutoFit/>
          </a:bodyPr>
          <a:p>
            <a:pPr algn="just">
              <a:defRPr/>
            </a:pPr>
            <a:r>
              <a:rPr lang="zh-CN" altLang="zh-CN" sz="3200" b="1" dirty="0">
                <a:solidFill>
                  <a:schemeClr val="accent6">
                    <a:lumMod val="75000"/>
                  </a:schemeClr>
                </a:solidFill>
                <a:latin typeface="Times New Roman" panose="02020603050405020304" charset="0"/>
                <a:ea typeface="宋体" panose="02010600030101010101" pitchFamily="2" charset="-122"/>
                <a:cs typeface="Times New Roman" panose="02020603050405020304" charset="0"/>
                <a:sym typeface="+mn-ea"/>
              </a:rPr>
              <a:t>（</a:t>
            </a:r>
            <a:r>
              <a:rPr lang="en-US" altLang="zh-CN" sz="3200" b="1" dirty="0">
                <a:solidFill>
                  <a:schemeClr val="accent6">
                    <a:lumMod val="75000"/>
                  </a:schemeClr>
                </a:solidFill>
                <a:latin typeface="Times New Roman" panose="02020603050405020304" charset="0"/>
                <a:ea typeface="宋体" panose="02010600030101010101" pitchFamily="2" charset="-122"/>
                <a:cs typeface="Times New Roman" panose="02020603050405020304" charset="0"/>
                <a:sym typeface="+mn-ea"/>
              </a:rPr>
              <a:t>1</a:t>
            </a:r>
            <a:r>
              <a:rPr lang="zh-CN" altLang="en-US" sz="3200" b="1" dirty="0">
                <a:solidFill>
                  <a:schemeClr val="accent6">
                    <a:lumMod val="75000"/>
                  </a:schemeClr>
                </a:solidFill>
                <a:latin typeface="Times New Roman" panose="02020603050405020304" charset="0"/>
                <a:ea typeface="宋体" panose="02010600030101010101" pitchFamily="2" charset="-122"/>
                <a:cs typeface="Times New Roman" panose="02020603050405020304" charset="0"/>
                <a:sym typeface="+mn-ea"/>
              </a:rPr>
              <a:t>）</a:t>
            </a:r>
            <a:r>
              <a:rPr lang="zh-CN" altLang="zh-CN" sz="3200" b="1" dirty="0">
                <a:solidFill>
                  <a:schemeClr val="accent6">
                    <a:lumMod val="75000"/>
                  </a:schemeClr>
                </a:solidFill>
                <a:latin typeface="Times New Roman" panose="02020603050405020304" charset="0"/>
                <a:ea typeface="宋体" panose="02010600030101010101" pitchFamily="2" charset="-122"/>
                <a:cs typeface="Times New Roman" panose="02020603050405020304" charset="0"/>
                <a:sym typeface="+mn-ea"/>
              </a:rPr>
              <a:t>对未成年人进行特殊保护的原因？</a:t>
            </a:r>
            <a:endParaRPr lang="zh-CN" altLang="en-US" sz="3200" b="1" dirty="0">
              <a:solidFill>
                <a:prstClr val="white"/>
              </a:solidFill>
              <a:latin typeface="微软雅黑" panose="020B0503020204020204" pitchFamily="34" charset="-122"/>
              <a:cs typeface="+mn-ea"/>
              <a:sym typeface="+mn-ea"/>
            </a:endParaRPr>
          </a:p>
          <a:p>
            <a:pPr algn="just">
              <a:defRPr/>
            </a:pPr>
            <a:r>
              <a:rPr lang="en-US" altLang="zh-CN" sz="3200" kern="0" spc="100" dirty="0">
                <a:solidFill>
                  <a:prstClr val="black"/>
                </a:solidFill>
                <a:latin typeface="华文中宋" panose="02010600040101010101" pitchFamily="2" charset="-122"/>
                <a:ea typeface="华文中宋" panose="02010600040101010101" pitchFamily="2" charset="-122"/>
                <a:sym typeface="+mn-ea"/>
              </a:rPr>
              <a:t> </a:t>
            </a:r>
            <a:r>
              <a:rPr lang="zh-CN" altLang="en-US" sz="3200" b="1" u="sng" dirty="0">
                <a:solidFill>
                  <a:srgbClr val="FF0000"/>
                </a:solidFill>
                <a:latin typeface="华文中宋" panose="02010600040101010101" pitchFamily="2" charset="-122"/>
                <a:ea typeface="华文中宋" panose="02010600040101010101" pitchFamily="2" charset="-122"/>
                <a:sym typeface="+mn-ea"/>
              </a:rPr>
              <a:t>①自身原因</a:t>
            </a:r>
            <a:r>
              <a:rPr lang="zh-CN" altLang="en-US" sz="3200" b="1" dirty="0">
                <a:solidFill>
                  <a:prstClr val="black"/>
                </a:solidFill>
                <a:latin typeface="华文中宋" panose="02010600040101010101" pitchFamily="2" charset="-122"/>
                <a:ea typeface="华文中宋" panose="02010600040101010101" pitchFamily="2" charset="-122"/>
                <a:sym typeface="+mn-ea"/>
              </a:rPr>
              <a:t>：未成年人身心发育尚不成熟，自我保护能力较弱，辨别是非能力和自我控制能力不强，容易受到不良因素的影响和不法侵害；</a:t>
            </a:r>
            <a:endParaRPr lang="zh-CN" altLang="en-US" sz="3200" b="1" dirty="0">
              <a:solidFill>
                <a:prstClr val="black"/>
              </a:solidFill>
              <a:latin typeface="华文中宋" panose="02010600040101010101" pitchFamily="2" charset="-122"/>
              <a:ea typeface="华文中宋" panose="02010600040101010101" pitchFamily="2" charset="-122"/>
              <a:sym typeface="+mn-ea"/>
            </a:endParaRPr>
          </a:p>
          <a:p>
            <a:pPr>
              <a:lnSpc>
                <a:spcPct val="120000"/>
              </a:lnSpc>
            </a:pPr>
            <a:r>
              <a:rPr lang="en-US" altLang="zh-CN" sz="3200" b="1" u="sng" dirty="0">
                <a:solidFill>
                  <a:srgbClr val="FF0000"/>
                </a:solidFill>
                <a:latin typeface="华文中宋" panose="02010600040101010101" pitchFamily="2" charset="-122"/>
                <a:ea typeface="华文中宋" panose="02010600040101010101" pitchFamily="2" charset="-122"/>
                <a:sym typeface="+mn-ea"/>
              </a:rPr>
              <a:t> </a:t>
            </a:r>
            <a:r>
              <a:rPr lang="zh-CN" altLang="en-US" sz="3200" b="1" u="sng" dirty="0">
                <a:solidFill>
                  <a:srgbClr val="FF0000"/>
                </a:solidFill>
                <a:latin typeface="华文中宋" panose="02010600040101010101" pitchFamily="2" charset="-122"/>
                <a:ea typeface="华文中宋" panose="02010600040101010101" pitchFamily="2" charset="-122"/>
                <a:sym typeface="+mn-ea"/>
              </a:rPr>
              <a:t>②社会原因</a:t>
            </a:r>
            <a:r>
              <a:rPr lang="zh-CN" altLang="en-US" sz="3200" b="1" dirty="0">
                <a:solidFill>
                  <a:prstClr val="black"/>
                </a:solidFill>
                <a:latin typeface="华文中宋" panose="02010600040101010101" pitchFamily="2" charset="-122"/>
                <a:ea typeface="华文中宋" panose="02010600040101010101" pitchFamily="2" charset="-122"/>
                <a:sym typeface="+mn-ea"/>
              </a:rPr>
              <a:t>：社会生活复杂多样，欺骗、欺诈未成年人的事件时有发生。</a:t>
            </a:r>
            <a:r>
              <a:rPr lang="zh-CN" altLang="en-US" sz="3200" b="1" dirty="0">
                <a:solidFill>
                  <a:srgbClr val="FF0000"/>
                </a:solidFill>
                <a:latin typeface="华文中宋" panose="02010600040101010101" pitchFamily="2" charset="-122"/>
                <a:ea typeface="华文中宋" panose="02010600040101010101" pitchFamily="2" charset="-122"/>
                <a:sym typeface="+mn-ea"/>
              </a:rPr>
              <a:t>（未成年人容易受到侵害的原因）</a:t>
            </a:r>
            <a:endParaRPr lang="zh-CN" altLang="en-US" sz="3200" b="1" dirty="0">
              <a:solidFill>
                <a:srgbClr val="FF0000"/>
              </a:solidFill>
              <a:latin typeface="华文中宋" panose="02010600040101010101" pitchFamily="2" charset="-122"/>
              <a:ea typeface="华文中宋" panose="02010600040101010101" pitchFamily="2" charset="-122"/>
            </a:endParaRPr>
          </a:p>
          <a:p>
            <a:pPr>
              <a:lnSpc>
                <a:spcPct val="120000"/>
              </a:lnSpc>
            </a:pPr>
            <a:r>
              <a:rPr lang="en-US" altLang="zh-CN" sz="3200" b="1" dirty="0">
                <a:solidFill>
                  <a:srgbClr val="FF0000"/>
                </a:solidFill>
                <a:latin typeface="Calibri" panose="020F0502020204030204" pitchFamily="34" charset="0"/>
                <a:ea typeface="华文中宋" panose="02010600040101010101" pitchFamily="2" charset="-122"/>
                <a:sym typeface="+mn-ea"/>
              </a:rPr>
              <a:t>  </a:t>
            </a:r>
            <a:r>
              <a:rPr lang="zh-CN" altLang="en-US" sz="3200" b="1" dirty="0">
                <a:solidFill>
                  <a:srgbClr val="FF0000"/>
                </a:solidFill>
                <a:latin typeface="Calibri" panose="020F0502020204030204" pitchFamily="34" charset="0"/>
                <a:ea typeface="华文中宋" panose="02010600040101010101" pitchFamily="2" charset="-122"/>
                <a:sym typeface="+mn-ea"/>
              </a:rPr>
              <a:t>③</a:t>
            </a:r>
            <a:r>
              <a:rPr lang="zh-CN" altLang="en-US" sz="3200" b="1" dirty="0">
                <a:solidFill>
                  <a:srgbClr val="FF0000"/>
                </a:solidFill>
                <a:latin typeface="华文中宋" panose="02010600040101010101" pitchFamily="2" charset="-122"/>
                <a:ea typeface="华文中宋" panose="02010600040101010101" pitchFamily="2" charset="-122"/>
                <a:sym typeface="+mn-ea"/>
              </a:rPr>
              <a:t>重要性</a:t>
            </a:r>
            <a:r>
              <a:rPr lang="zh-CN" altLang="en-US" sz="3200" b="1" dirty="0">
                <a:solidFill>
                  <a:prstClr val="black"/>
                </a:solidFill>
                <a:latin typeface="华文中宋" panose="02010600040101010101" pitchFamily="2" charset="-122"/>
                <a:ea typeface="华文中宋" panose="02010600040101010101" pitchFamily="2" charset="-122"/>
                <a:sym typeface="+mn-ea"/>
              </a:rPr>
              <a:t>：①未成年人的生存和发展事关人类的未来，对未成年人给予特殊关爱和保护，已经</a:t>
            </a:r>
            <a:r>
              <a:rPr lang="zh-CN" altLang="en-US" sz="3200" b="1" u="sng" dirty="0">
                <a:solidFill>
                  <a:srgbClr val="FF0000"/>
                </a:solidFill>
                <a:latin typeface="华文中宋" panose="02010600040101010101" pitchFamily="2" charset="-122"/>
                <a:ea typeface="华文中宋" panose="02010600040101010101" pitchFamily="2" charset="-122"/>
                <a:sym typeface="+mn-ea"/>
              </a:rPr>
              <a:t>成为人类的共识</a:t>
            </a:r>
            <a:r>
              <a:rPr lang="zh-CN" altLang="en-US" sz="3200" b="1" dirty="0">
                <a:solidFill>
                  <a:prstClr val="black"/>
                </a:solidFill>
                <a:latin typeface="华文中宋" panose="02010600040101010101" pitchFamily="2" charset="-122"/>
                <a:ea typeface="华文中宋" panose="02010600040101010101" pitchFamily="2" charset="-122"/>
                <a:sym typeface="+mn-ea"/>
              </a:rPr>
              <a:t>。②未成年人是国家的未来，民族的希望；③保护未成年人的合法权益，是</a:t>
            </a:r>
            <a:r>
              <a:rPr lang="zh-CN" altLang="en-US" sz="3200" b="1" u="sng" dirty="0">
                <a:solidFill>
                  <a:srgbClr val="FF0000"/>
                </a:solidFill>
                <a:latin typeface="华文中宋" panose="02010600040101010101" pitchFamily="2" charset="-122"/>
                <a:ea typeface="华文中宋" panose="02010600040101010101" pitchFamily="2" charset="-122"/>
                <a:sym typeface="+mn-ea"/>
              </a:rPr>
              <a:t>人类文明和社会进步的应有之义</a:t>
            </a:r>
            <a:r>
              <a:rPr lang="zh-CN" altLang="en-US" sz="3200" b="1" dirty="0">
                <a:solidFill>
                  <a:prstClr val="black"/>
                </a:solidFill>
                <a:latin typeface="华文中宋" panose="02010600040101010101" pitchFamily="2" charset="-122"/>
                <a:ea typeface="华文中宋" panose="02010600040101010101" pitchFamily="2" charset="-122"/>
                <a:sym typeface="+mn-ea"/>
              </a:rPr>
              <a:t>。</a:t>
            </a:r>
            <a:endParaRPr lang="zh-CN" altLang="zh-CN" sz="3200" b="1" dirty="0">
              <a:latin typeface="Times New Roman" panose="02020603050405020304" charset="0"/>
              <a:ea typeface="宋体" panose="02010600030101010101" pitchFamily="2" charset="-122"/>
              <a:cs typeface="Times New Roman" panose="02020603050405020304" charset="0"/>
              <a:sym typeface="+mn-ea"/>
            </a:endParaRPr>
          </a:p>
          <a:p>
            <a:pPr algn="just">
              <a:defRPr/>
            </a:pPr>
            <a:endParaRPr lang="zh-CN" altLang="zh-CN" sz="3200" dirty="0">
              <a:latin typeface="Times New Roman" panose="02020603050405020304" charset="0"/>
              <a:ea typeface="宋体" panose="02010600030101010101" pitchFamily="2" charset="-122"/>
              <a:cs typeface="Times New Roman" panose="02020603050405020304" charset="0"/>
              <a:sym typeface="+mn-ea"/>
            </a:endParaRPr>
          </a:p>
        </p:txBody>
      </p:sp>
      <p:sp>
        <p:nvSpPr>
          <p:cNvPr id="5" name="矩形 4"/>
          <p:cNvSpPr/>
          <p:nvPr/>
        </p:nvSpPr>
        <p:spPr>
          <a:xfrm>
            <a:off x="814070" y="1143635"/>
            <a:ext cx="90805" cy="75565"/>
          </a:xfrm>
          <a:prstGeom prst="rect">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lang="zh-CN" altLang="en-US"/>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49630" y="1708150"/>
            <a:ext cx="10718165" cy="3939540"/>
          </a:xfrm>
          <a:prstGeom prst="rect">
            <a:avLst/>
          </a:prstGeom>
          <a:noFill/>
          <a:ln w="57150">
            <a:gradFill>
              <a:gsLst>
                <a:gs pos="0">
                  <a:srgbClr val="007BD3"/>
                </a:gs>
                <a:gs pos="100000">
                  <a:srgbClr val="034373"/>
                </a:gs>
              </a:gsLst>
            </a:gradFill>
          </a:ln>
        </p:spPr>
        <p:txBody>
          <a:bodyPr wrap="square" lIns="0" tIns="0" rIns="0" bIns="0" rtlCol="0" anchor="t">
            <a:spAutoFit/>
          </a:bodyPr>
          <a:p>
            <a:pPr algn="just">
              <a:defRPr/>
            </a:pPr>
            <a:r>
              <a:rPr lang="zh-CN" altLang="zh-CN" sz="3200" b="1" dirty="0">
                <a:solidFill>
                  <a:schemeClr val="accent6">
                    <a:lumMod val="75000"/>
                  </a:schemeClr>
                </a:solidFill>
                <a:latin typeface="Times New Roman" panose="02020603050405020304" charset="0"/>
                <a:ea typeface="宋体" panose="02010600030101010101" pitchFamily="2" charset="-122"/>
                <a:cs typeface="Times New Roman" panose="02020603050405020304" charset="0"/>
                <a:sym typeface="+mn-ea"/>
              </a:rPr>
              <a:t>（</a:t>
            </a:r>
            <a:r>
              <a:rPr lang="en-US" altLang="zh-CN" sz="3200" b="1" dirty="0">
                <a:solidFill>
                  <a:schemeClr val="accent6">
                    <a:lumMod val="75000"/>
                  </a:schemeClr>
                </a:solidFill>
                <a:latin typeface="Times New Roman" panose="02020603050405020304" charset="0"/>
                <a:ea typeface="宋体" panose="02010600030101010101" pitchFamily="2" charset="-122"/>
                <a:cs typeface="Times New Roman" panose="02020603050405020304" charset="0"/>
                <a:sym typeface="+mn-ea"/>
              </a:rPr>
              <a:t>2</a:t>
            </a:r>
            <a:r>
              <a:rPr lang="zh-CN" altLang="en-US" sz="3200" b="1" dirty="0">
                <a:solidFill>
                  <a:schemeClr val="accent6">
                    <a:lumMod val="75000"/>
                  </a:schemeClr>
                </a:solidFill>
                <a:latin typeface="Times New Roman" panose="02020603050405020304" charset="0"/>
                <a:ea typeface="宋体" panose="02010600030101010101" pitchFamily="2" charset="-122"/>
                <a:cs typeface="Times New Roman" panose="02020603050405020304" charset="0"/>
                <a:sym typeface="+mn-ea"/>
              </a:rPr>
              <a:t>）</a:t>
            </a:r>
            <a:r>
              <a:rPr lang="zh-CN" altLang="zh-CN" sz="3200" b="1" dirty="0">
                <a:solidFill>
                  <a:schemeClr val="accent6">
                    <a:lumMod val="75000"/>
                  </a:schemeClr>
                </a:solidFill>
                <a:latin typeface="Times New Roman" panose="02020603050405020304" charset="0"/>
                <a:ea typeface="宋体" panose="02010600030101010101" pitchFamily="2" charset="-122"/>
                <a:cs typeface="Times New Roman" panose="02020603050405020304" charset="0"/>
                <a:sym typeface="+mn-ea"/>
              </a:rPr>
              <a:t>进一步减轻义务教育阶段学生作业负担和校外培训负担有何重要意义？</a:t>
            </a:r>
            <a:endParaRPr lang="zh-CN" altLang="zh-CN" sz="3200" b="1" dirty="0">
              <a:solidFill>
                <a:schemeClr val="accent6">
                  <a:lumMod val="75000"/>
                </a:schemeClr>
              </a:solidFill>
              <a:latin typeface="Times New Roman" panose="02020603050405020304" charset="0"/>
              <a:ea typeface="宋体" panose="02010600030101010101" pitchFamily="2" charset="-122"/>
              <a:cs typeface="Times New Roman" panose="02020603050405020304" charset="0"/>
              <a:sym typeface="+mn-ea"/>
            </a:endParaRPr>
          </a:p>
          <a:p>
            <a:pPr algn="just">
              <a:defRPr/>
            </a:pPr>
            <a:r>
              <a:rPr lang="en-US" altLang="zh-CN" sz="3200" kern="0" spc="100" dirty="0">
                <a:solidFill>
                  <a:prstClr val="black"/>
                </a:solidFill>
                <a:latin typeface="华文中宋" panose="02010600040101010101" pitchFamily="2" charset="-122"/>
                <a:ea typeface="华文中宋" panose="02010600040101010101" pitchFamily="2" charset="-122"/>
                <a:sym typeface="+mn-ea"/>
              </a:rPr>
              <a:t> </a:t>
            </a:r>
            <a:r>
              <a:rPr lang="zh-CN" altLang="en-US" sz="3200" kern="0" spc="100" dirty="0">
                <a:solidFill>
                  <a:prstClr val="black"/>
                </a:solidFill>
                <a:latin typeface="华文中宋" panose="02010600040101010101" pitchFamily="2" charset="-122"/>
                <a:ea typeface="华文中宋" panose="02010600040101010101" pitchFamily="2" charset="-122"/>
                <a:sym typeface="+mn-ea"/>
              </a:rPr>
              <a:t>①有利于引导学校按照教育教学要求规范办学，促进教育有效发展。</a:t>
            </a:r>
            <a:endParaRPr lang="en-US" altLang="zh-CN" sz="3200" kern="0" spc="100" dirty="0">
              <a:solidFill>
                <a:prstClr val="black"/>
              </a:solidFill>
              <a:latin typeface="华文中宋" panose="02010600040101010101" pitchFamily="2" charset="-122"/>
              <a:ea typeface="华文中宋" panose="02010600040101010101" pitchFamily="2" charset="-122"/>
            </a:endParaRPr>
          </a:p>
          <a:p>
            <a:pPr algn="just">
              <a:defRPr/>
            </a:pPr>
            <a:r>
              <a:rPr lang="en-US" altLang="zh-CN" sz="3200" kern="0" spc="100" dirty="0">
                <a:solidFill>
                  <a:prstClr val="black"/>
                </a:solidFill>
                <a:latin typeface="华文中宋" panose="02010600040101010101" pitchFamily="2" charset="-122"/>
                <a:ea typeface="华文中宋" panose="02010600040101010101" pitchFamily="2" charset="-122"/>
                <a:sym typeface="+mn-ea"/>
              </a:rPr>
              <a:t> </a:t>
            </a:r>
            <a:r>
              <a:rPr lang="zh-CN" altLang="en-US" sz="3200" kern="0" spc="100" dirty="0">
                <a:solidFill>
                  <a:prstClr val="black"/>
                </a:solidFill>
                <a:latin typeface="华文中宋" panose="02010600040101010101" pitchFamily="2" charset="-122"/>
                <a:ea typeface="华文中宋" panose="02010600040101010101" pitchFamily="2" charset="-122"/>
                <a:sym typeface="+mn-ea"/>
              </a:rPr>
              <a:t>②</a:t>
            </a:r>
            <a:r>
              <a:rPr lang="zh-CN" altLang="en-US" sz="3200" kern="0" spc="100" dirty="0">
                <a:solidFill>
                  <a:prstClr val="black"/>
                </a:solidFill>
                <a:latin typeface="华文中宋" panose="02010600040101010101" pitchFamily="2" charset="-122"/>
                <a:ea typeface="华文中宋" panose="02010600040101010101" pitchFamily="2" charset="-122"/>
                <a:sym typeface="+mn-ea"/>
              </a:rPr>
              <a:t>有利于规范校外培训机构管理，减少中小学生的课外负担。</a:t>
            </a:r>
            <a:endParaRPr lang="en-US" altLang="zh-CN" sz="3200" kern="0" spc="100" dirty="0">
              <a:solidFill>
                <a:prstClr val="black"/>
              </a:solidFill>
              <a:latin typeface="华文中宋" panose="02010600040101010101" pitchFamily="2" charset="-122"/>
              <a:ea typeface="华文中宋" panose="02010600040101010101" pitchFamily="2" charset="-122"/>
            </a:endParaRPr>
          </a:p>
          <a:p>
            <a:pPr algn="just">
              <a:defRPr/>
            </a:pPr>
            <a:r>
              <a:rPr lang="en-US" altLang="zh-CN" sz="3200" kern="0" spc="100" dirty="0">
                <a:solidFill>
                  <a:prstClr val="black"/>
                </a:solidFill>
                <a:latin typeface="华文中宋" panose="02010600040101010101" pitchFamily="2" charset="-122"/>
                <a:ea typeface="华文中宋" panose="02010600040101010101" pitchFamily="2" charset="-122"/>
                <a:sym typeface="+mn-ea"/>
              </a:rPr>
              <a:t> </a:t>
            </a:r>
            <a:r>
              <a:rPr lang="zh-CN" altLang="en-US" sz="3200" kern="0" spc="100" dirty="0">
                <a:solidFill>
                  <a:prstClr val="black"/>
                </a:solidFill>
                <a:latin typeface="华文中宋" panose="02010600040101010101" pitchFamily="2" charset="-122"/>
                <a:ea typeface="华文中宋" panose="02010600040101010101" pitchFamily="2" charset="-122"/>
                <a:sym typeface="+mn-ea"/>
              </a:rPr>
              <a:t>③</a:t>
            </a:r>
            <a:r>
              <a:rPr lang="zh-CN" altLang="en-US" sz="3200" kern="0" spc="100" dirty="0">
                <a:solidFill>
                  <a:prstClr val="black"/>
                </a:solidFill>
                <a:latin typeface="华文中宋" panose="02010600040101010101" pitchFamily="2" charset="-122"/>
                <a:ea typeface="华文中宋" panose="02010600040101010101" pitchFamily="2" charset="-122"/>
                <a:sym typeface="+mn-ea"/>
              </a:rPr>
              <a:t>有利于保护中小学生的身心健康，</a:t>
            </a:r>
            <a:r>
              <a:rPr lang="zh-CN" altLang="en-US" sz="3200" kern="0" spc="100" dirty="0">
                <a:solidFill>
                  <a:prstClr val="black"/>
                </a:solidFill>
                <a:latin typeface="华文中宋" panose="02010600040101010101" pitchFamily="2" charset="-122"/>
                <a:ea typeface="华文中宋" panose="02010600040101010101" pitchFamily="2" charset="-122"/>
                <a:sym typeface="+mn-ea"/>
              </a:rPr>
              <a:t>有利于为中小学生营造健康成长，营造良好的社会环境</a:t>
            </a:r>
            <a:r>
              <a:rPr lang="zh-CN" altLang="en-US" sz="3200" kern="0" spc="100" dirty="0">
                <a:solidFill>
                  <a:prstClr val="black"/>
                </a:solidFill>
                <a:latin typeface="华文中宋" panose="02010600040101010101" pitchFamily="2" charset="-122"/>
                <a:ea typeface="华文中宋" panose="02010600040101010101" pitchFamily="2" charset="-122"/>
                <a:sym typeface="+mn-ea"/>
              </a:rPr>
              <a:t>。</a:t>
            </a:r>
            <a:endParaRPr lang="zh-CN" altLang="zh-CN" sz="3200" dirty="0">
              <a:latin typeface="Times New Roman" panose="02020603050405020304" charset="0"/>
              <a:ea typeface="宋体" panose="02010600030101010101" pitchFamily="2" charset="-122"/>
              <a:cs typeface="Times New Roman" panose="02020603050405020304" charset="0"/>
              <a:sym typeface="+mn-ea"/>
            </a:endParaRPr>
          </a:p>
        </p:txBody>
      </p:sp>
      <p:sp>
        <p:nvSpPr>
          <p:cNvPr id="5" name="矩形 4"/>
          <p:cNvSpPr/>
          <p:nvPr/>
        </p:nvSpPr>
        <p:spPr>
          <a:xfrm>
            <a:off x="814070" y="1143635"/>
            <a:ext cx="90805" cy="75565"/>
          </a:xfrm>
          <a:prstGeom prst="rect">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lang="zh-CN" altLang="en-US"/>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8c4172188fe5e359ecb646d8b6beca93"/>
          <p:cNvPicPr>
            <a:picLocks noChangeAspect="1"/>
          </p:cNvPicPr>
          <p:nvPr/>
        </p:nvPicPr>
        <p:blipFill>
          <a:blip r:embed="rId1"/>
          <a:srcRect r="71249"/>
          <a:stretch>
            <a:fillRect/>
          </a:stretch>
        </p:blipFill>
        <p:spPr>
          <a:xfrm>
            <a:off x="0" y="1806575"/>
            <a:ext cx="3972560" cy="5059680"/>
          </a:xfrm>
          <a:prstGeom prst="rect">
            <a:avLst/>
          </a:prstGeom>
        </p:spPr>
      </p:pic>
      <p:pic>
        <p:nvPicPr>
          <p:cNvPr id="5" name="图片 4" descr="8c4172188fe5e359ecb646d8b6beca93"/>
          <p:cNvPicPr>
            <a:picLocks noChangeAspect="1"/>
          </p:cNvPicPr>
          <p:nvPr/>
        </p:nvPicPr>
        <p:blipFill>
          <a:blip r:embed="rId1"/>
          <a:srcRect l="55480"/>
          <a:stretch>
            <a:fillRect/>
          </a:stretch>
        </p:blipFill>
        <p:spPr>
          <a:xfrm>
            <a:off x="6160135" y="13335"/>
            <a:ext cx="6038215" cy="6852920"/>
          </a:xfrm>
          <a:prstGeom prst="rect">
            <a:avLst/>
          </a:prstGeom>
        </p:spPr>
      </p:pic>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t="15013" b="36004"/>
          <a:stretch>
            <a:fillRect/>
          </a:stretch>
        </p:blipFill>
        <p:spPr>
          <a:xfrm>
            <a:off x="3100935" y="314555"/>
            <a:ext cx="5172424" cy="4504115"/>
          </a:xfrm>
          <a:prstGeom prst="rect">
            <a:avLst/>
          </a:prstGeom>
        </p:spPr>
      </p:pic>
      <p:sp>
        <p:nvSpPr>
          <p:cNvPr id="8" name="PA_MH_Others_4"/>
          <p:cNvSpPr txBox="1"/>
          <p:nvPr>
            <p:custDataLst>
              <p:tags r:id="rId3"/>
            </p:custDataLst>
          </p:nvPr>
        </p:nvSpPr>
        <p:spPr>
          <a:xfrm>
            <a:off x="4460574" y="1792238"/>
            <a:ext cx="2452093" cy="2520530"/>
          </a:xfrm>
          <a:prstGeom prst="rect">
            <a:avLst/>
          </a:prstGeom>
          <a:noFill/>
        </p:spPr>
        <p:txBody>
          <a:bodyPr vert="eaVert" wrap="square" rtlCol="0" anchor="ctr" anchorCtr="0">
            <a:noAutofit/>
          </a:bodyPr>
          <a:lstStyle/>
          <a:p>
            <a:pPr defTabSz="609600"/>
            <a:r>
              <a:rPr lang="zh-CN" altLang="en-US" sz="7200" dirty="0">
                <a:solidFill>
                  <a:srgbClr val="00B0F0"/>
                </a:solidFill>
                <a:latin typeface="华文行楷" panose="02010800040101010101" pitchFamily="2" charset="-122"/>
                <a:ea typeface="华文行楷" panose="02010800040101010101" pitchFamily="2" charset="-122"/>
                <a:cs typeface="+mn-ea"/>
                <a:sym typeface="+mn-lt"/>
              </a:rPr>
              <a:t>聆听谢谢</a:t>
            </a:r>
            <a:endParaRPr lang="zh-CN" altLang="en-US" sz="7200" dirty="0">
              <a:solidFill>
                <a:srgbClr val="00B0F0"/>
              </a:solidFill>
              <a:latin typeface="华文行楷" panose="02010800040101010101" pitchFamily="2" charset="-122"/>
              <a:ea typeface="华文行楷" panose="02010800040101010101" pitchFamily="2" charset="-122"/>
              <a:cs typeface="+mn-ea"/>
              <a:sym typeface="+mn-lt"/>
            </a:endParaRPr>
          </a:p>
        </p:txBody>
      </p:sp>
      <p:sp>
        <p:nvSpPr>
          <p:cNvPr id="3" name="文本框 2"/>
          <p:cNvSpPr txBox="1"/>
          <p:nvPr/>
        </p:nvSpPr>
        <p:spPr>
          <a:xfrm>
            <a:off x="2096135" y="4312920"/>
            <a:ext cx="8495665" cy="1846580"/>
          </a:xfrm>
          <a:prstGeom prst="rect">
            <a:avLst/>
          </a:prstGeom>
          <a:noFill/>
        </p:spPr>
        <p:txBody>
          <a:bodyPr wrap="square" lIns="0" tIns="0" rIns="0" bIns="0" rtlCol="0" anchor="t">
            <a:spAutoFit/>
          </a:bodyPr>
          <a:p>
            <a:pPr indent="0"/>
            <a:r>
              <a:rPr lang="en-US" altLang="zh-CN" sz="5400" dirty="0">
                <a:solidFill>
                  <a:srgbClr val="00B0F0"/>
                </a:solidFill>
                <a:latin typeface="楷体" panose="02010609060101010101" pitchFamily="49" charset="-122"/>
                <a:ea typeface="楷体" panose="02010609060101010101" pitchFamily="49" charset="-122"/>
                <a:cs typeface="Times New Roman" panose="02020603050405020304" charset="0"/>
                <a:sym typeface="+mn-ea"/>
              </a:rPr>
              <a:t>    </a:t>
            </a:r>
            <a:r>
              <a:rPr lang="zh-CN" altLang="zh-CN" sz="5400" b="1" dirty="0">
                <a:solidFill>
                  <a:srgbClr val="00B0F0"/>
                </a:solidFill>
                <a:latin typeface="楷体" panose="02010609060101010101" pitchFamily="49" charset="-122"/>
                <a:ea typeface="楷体" panose="02010609060101010101" pitchFamily="49" charset="-122"/>
                <a:cs typeface="Times New Roman" panose="02020603050405020304" charset="0"/>
                <a:sym typeface="+mn-ea"/>
              </a:rPr>
              <a:t>期待花开疫散之时，</a:t>
            </a:r>
            <a:r>
              <a:rPr lang="en-US" altLang="zh-CN" sz="5400" b="1" dirty="0">
                <a:solidFill>
                  <a:srgbClr val="00B0F0"/>
                </a:solidFill>
                <a:latin typeface="楷体" panose="02010609060101010101" pitchFamily="49" charset="-122"/>
                <a:ea typeface="楷体" panose="02010609060101010101" pitchFamily="49" charset="-122"/>
                <a:cs typeface="Times New Roman" panose="02020603050405020304" charset="0"/>
                <a:sym typeface="+mn-ea"/>
              </a:rPr>
              <a:t>     </a:t>
            </a:r>
            <a:r>
              <a:rPr lang="zh-CN" altLang="zh-CN" sz="5400" b="1" dirty="0">
                <a:solidFill>
                  <a:srgbClr val="00B0F0"/>
                </a:solidFill>
                <a:latin typeface="楷体" panose="02010609060101010101" pitchFamily="49" charset="-122"/>
                <a:ea typeface="楷体" panose="02010609060101010101" pitchFamily="49" charset="-122"/>
                <a:cs typeface="Times New Roman" panose="02020603050405020304" charset="0"/>
                <a:sym typeface="+mn-ea"/>
              </a:rPr>
              <a:t>所有的美好都会如期而至</a:t>
            </a:r>
            <a:r>
              <a:rPr lang="zh-CN" altLang="zh-CN" sz="6600" b="1" dirty="0">
                <a:solidFill>
                  <a:srgbClr val="00B0F0"/>
                </a:solidFill>
                <a:latin typeface="楷体" panose="02010609060101010101" pitchFamily="49" charset="-122"/>
                <a:ea typeface="楷体" panose="02010609060101010101" pitchFamily="49" charset="-122"/>
                <a:cs typeface="Times New Roman" panose="02020603050405020304" charset="0"/>
                <a:sym typeface="+mn-ea"/>
              </a:rPr>
              <a:t>！</a:t>
            </a:r>
            <a:endParaRPr lang="zh-CN" altLang="zh-CN" sz="6600" b="1" dirty="0">
              <a:solidFill>
                <a:srgbClr val="00B0F0"/>
              </a:solidFill>
              <a:latin typeface="楷体" panose="02010609060101010101" pitchFamily="49" charset="-122"/>
              <a:ea typeface="楷体" panose="02010609060101010101" pitchFamily="49" charset="-122"/>
              <a:cs typeface="Times New Roman" panose="0202060305040502030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39222"/>
            <a:ext cx="12192000" cy="1015052"/>
          </a:xfrm>
          <a:prstGeom prst="rect">
            <a:avLst/>
          </a:prstGeom>
          <a:solidFill>
            <a:schemeClr val="accent1">
              <a:alpha val="95000"/>
            </a:schemeClr>
          </a:solidFill>
          <a:ln w="12700" cap="flat" cmpd="sng" algn="ctr">
            <a:noFill/>
            <a:prstDash val="solid"/>
            <a:miter lim="800000"/>
          </a:ln>
          <a:effectLst/>
        </p:spPr>
        <p:txBody>
          <a:bodyPr lIns="105246" tIns="52623" rIns="105246" bIns="52623" rtlCol="0" anchor="ctr"/>
          <a:lstStyle/>
          <a:p>
            <a:pPr algn="ctr">
              <a:defRPr/>
            </a:pPr>
            <a:endParaRPr lang="zh-CN" altLang="en-US" kern="0" dirty="0">
              <a:solidFill>
                <a:srgbClr val="FFFFFF"/>
              </a:solidFill>
              <a:latin typeface="微软雅黑" panose="020B0503020204020204" pitchFamily="34" charset="-122"/>
            </a:endParaRPr>
          </a:p>
        </p:txBody>
      </p:sp>
      <p:sp>
        <p:nvSpPr>
          <p:cNvPr id="2" name="矩形 1"/>
          <p:cNvSpPr/>
          <p:nvPr/>
        </p:nvSpPr>
        <p:spPr>
          <a:xfrm>
            <a:off x="1341741" y="56468"/>
            <a:ext cx="9803882" cy="707886"/>
          </a:xfrm>
          <a:prstGeom prst="rect">
            <a:avLst/>
          </a:prstGeom>
        </p:spPr>
        <p:txBody>
          <a:bodyPr wrap="square">
            <a:spAutoFit/>
          </a:bodyPr>
          <a:lstStyle/>
          <a:p>
            <a:pPr algn="ctr"/>
            <a:r>
              <a:rPr lang="zh-CN" altLang="en-US" sz="4000" b="1" dirty="0">
                <a:solidFill>
                  <a:prstClr val="white"/>
                </a:solidFill>
                <a:latin typeface="华文中宋" panose="02010600040101010101" pitchFamily="2" charset="-122"/>
                <a:ea typeface="华文中宋" panose="02010600040101010101" pitchFamily="2" charset="-122"/>
              </a:rPr>
              <a:t>未成年人寒假最多只能玩</a:t>
            </a:r>
            <a:r>
              <a:rPr lang="en-US" altLang="zh-CN" sz="4000" b="1" dirty="0">
                <a:solidFill>
                  <a:prstClr val="white"/>
                </a:solidFill>
                <a:latin typeface="华文中宋" panose="02010600040101010101" pitchFamily="2" charset="-122"/>
                <a:ea typeface="华文中宋" panose="02010600040101010101" pitchFamily="2" charset="-122"/>
              </a:rPr>
              <a:t>14</a:t>
            </a:r>
            <a:r>
              <a:rPr lang="zh-CN" altLang="en-US" sz="4000" b="1" dirty="0">
                <a:solidFill>
                  <a:prstClr val="white"/>
                </a:solidFill>
                <a:latin typeface="华文中宋" panose="02010600040101010101" pitchFamily="2" charset="-122"/>
                <a:ea typeface="华文中宋" panose="02010600040101010101" pitchFamily="2" charset="-122"/>
              </a:rPr>
              <a:t>小时游戏！</a:t>
            </a:r>
            <a:endParaRPr lang="zh-CN" altLang="en-US" sz="4000" b="1" dirty="0">
              <a:solidFill>
                <a:prstClr val="white"/>
              </a:solidFill>
              <a:latin typeface="华文中宋" panose="02010600040101010101" pitchFamily="2" charset="-122"/>
              <a:ea typeface="华文中宋" panose="02010600040101010101" pitchFamily="2" charset="-122"/>
            </a:endParaRPr>
          </a:p>
        </p:txBody>
      </p:sp>
      <p:grpSp>
        <p:nvGrpSpPr>
          <p:cNvPr id="12" name="组合 11"/>
          <p:cNvGrpSpPr/>
          <p:nvPr/>
        </p:nvGrpSpPr>
        <p:grpSpPr>
          <a:xfrm>
            <a:off x="4375613" y="1330588"/>
            <a:ext cx="7525655" cy="4798363"/>
            <a:chOff x="4515711" y="1852982"/>
            <a:chExt cx="7957064" cy="4798363"/>
          </a:xfrm>
        </p:grpSpPr>
        <p:sp>
          <p:nvSpPr>
            <p:cNvPr id="6" name="矩形 5"/>
            <p:cNvSpPr/>
            <p:nvPr/>
          </p:nvSpPr>
          <p:spPr>
            <a:xfrm>
              <a:off x="4515711" y="2141707"/>
              <a:ext cx="7957064" cy="4509638"/>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矩形: 圆角 6"/>
            <p:cNvSpPr/>
            <p:nvPr/>
          </p:nvSpPr>
          <p:spPr>
            <a:xfrm>
              <a:off x="5093267" y="1852982"/>
              <a:ext cx="2005466" cy="666750"/>
            </a:xfrm>
            <a:prstGeom prst="roundRect">
              <a:avLst>
                <a:gd name="adj" fmla="val 1209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prstClr val="white"/>
                  </a:solidFill>
                  <a:latin typeface="华文中宋" panose="02010600040101010101" pitchFamily="2" charset="-122"/>
                  <a:ea typeface="华文中宋" panose="02010600040101010101" pitchFamily="2" charset="-122"/>
                </a:rPr>
                <a:t>寒假限玩</a:t>
              </a:r>
              <a:endParaRPr lang="zh-CN" altLang="en-US" sz="2800" b="1" dirty="0">
                <a:solidFill>
                  <a:prstClr val="white"/>
                </a:solidFill>
                <a:latin typeface="华文中宋" panose="02010600040101010101" pitchFamily="2" charset="-122"/>
                <a:ea typeface="华文中宋" panose="02010600040101010101" pitchFamily="2" charset="-122"/>
              </a:endParaRPr>
            </a:p>
          </p:txBody>
        </p:sp>
      </p:grpSp>
      <p:sp>
        <p:nvSpPr>
          <p:cNvPr id="11" name="任意多边形: 形状 4"/>
          <p:cNvSpPr/>
          <p:nvPr/>
        </p:nvSpPr>
        <p:spPr>
          <a:xfrm rot="1828990">
            <a:off x="406211" y="156979"/>
            <a:ext cx="548808" cy="596354"/>
          </a:xfrm>
          <a:custGeom>
            <a:avLst/>
            <a:gdLst>
              <a:gd name="connsiteX0" fmla="*/ 1367850 w 2712214"/>
              <a:gd name="connsiteY0" fmla="*/ 91389 h 2947182"/>
              <a:gd name="connsiteX1" fmla="*/ 2118421 w 2712214"/>
              <a:gd name="connsiteY1" fmla="*/ 2880309 h 2947182"/>
              <a:gd name="connsiteX2" fmla="*/ 1367850 w 2712214"/>
              <a:gd name="connsiteY2" fmla="*/ 91389 h 2947182"/>
            </a:gdLst>
            <a:ahLst/>
            <a:cxnLst>
              <a:cxn ang="0">
                <a:pos x="connsiteX0" y="connsiteY0"/>
              </a:cxn>
              <a:cxn ang="0">
                <a:pos x="connsiteX1" y="connsiteY1"/>
              </a:cxn>
              <a:cxn ang="0">
                <a:pos x="connsiteX2" y="connsiteY2"/>
              </a:cxn>
            </a:cxnLst>
            <a:rect l="l" t="t" r="r" b="b"/>
            <a:pathLst>
              <a:path w="2712214" h="2947182">
                <a:moveTo>
                  <a:pt x="1367850" y="91389"/>
                </a:moveTo>
                <a:cubicBezTo>
                  <a:pt x="-1787782" y="1124851"/>
                  <a:pt x="1407855" y="3361321"/>
                  <a:pt x="2118421" y="2880309"/>
                </a:cubicBezTo>
                <a:cubicBezTo>
                  <a:pt x="2710875" y="2480259"/>
                  <a:pt x="3358575" y="-561074"/>
                  <a:pt x="1367850" y="91389"/>
                </a:cubicBezTo>
                <a:close/>
              </a:path>
            </a:pathLst>
          </a:custGeom>
          <a:gradFill>
            <a:gsLst>
              <a:gs pos="100000">
                <a:srgbClr val="FB6B14"/>
              </a:gs>
              <a:gs pos="0">
                <a:srgbClr val="FFBC25"/>
              </a:gs>
            </a:gsLst>
            <a:lin ang="0" scaled="1"/>
          </a:gradFill>
          <a:ln w="9525" cap="flat">
            <a:noFill/>
            <a:prstDash val="solid"/>
            <a:miter/>
          </a:ln>
        </p:spPr>
        <p:txBody>
          <a:bodyPr rtlCol="0" anchor="ctr"/>
          <a:lstStyle/>
          <a:p>
            <a:endParaRPr lang="zh-CN" altLang="en-US" kern="0" dirty="0">
              <a:solidFill>
                <a:srgbClr val="000000"/>
              </a:solidFill>
              <a:latin typeface="微软雅黑 Light"/>
              <a:ea typeface="微软雅黑 Light"/>
            </a:endParaRPr>
          </a:p>
        </p:txBody>
      </p:sp>
      <p:sp>
        <p:nvSpPr>
          <p:cNvPr id="13" name="文本框 12"/>
          <p:cNvSpPr txBox="1"/>
          <p:nvPr/>
        </p:nvSpPr>
        <p:spPr>
          <a:xfrm>
            <a:off x="4475047" y="1973967"/>
            <a:ext cx="7426221" cy="3784600"/>
          </a:xfrm>
          <a:prstGeom prst="rect">
            <a:avLst/>
          </a:prstGeom>
          <a:noFill/>
        </p:spPr>
        <p:txBody>
          <a:bodyPr wrap="square" rtlCol="0">
            <a:spAutoFit/>
          </a:bodyPr>
          <a:lstStyle/>
          <a:p>
            <a:r>
              <a:rPr lang="en-US" altLang="zh-CN" sz="2400" dirty="0">
                <a:solidFill>
                  <a:prstClr val="black"/>
                </a:solidFill>
                <a:latin typeface="华文中宋" panose="02010600040101010101" pitchFamily="2" charset="-122"/>
                <a:ea typeface="华文中宋" panose="02010600040101010101" pitchFamily="2" charset="-122"/>
              </a:rPr>
              <a:t>2022</a:t>
            </a:r>
            <a:r>
              <a:rPr lang="zh-CN" altLang="en-US" sz="2400" dirty="0">
                <a:solidFill>
                  <a:prstClr val="black"/>
                </a:solidFill>
                <a:latin typeface="华文中宋" panose="02010600040101010101" pitchFamily="2" charset="-122"/>
                <a:ea typeface="华文中宋" panose="02010600040101010101" pitchFamily="2" charset="-122"/>
              </a:rPr>
              <a:t>年</a:t>
            </a:r>
            <a:r>
              <a:rPr lang="en-US" altLang="zh-CN" sz="2400" dirty="0">
                <a:solidFill>
                  <a:prstClr val="black"/>
                </a:solidFill>
                <a:latin typeface="华文中宋" panose="02010600040101010101" pitchFamily="2" charset="-122"/>
                <a:ea typeface="华文中宋" panose="02010600040101010101" pitchFamily="2" charset="-122"/>
              </a:rPr>
              <a:t>1</a:t>
            </a:r>
            <a:r>
              <a:rPr lang="zh-CN" altLang="en-US" sz="2400" dirty="0">
                <a:solidFill>
                  <a:prstClr val="black"/>
                </a:solidFill>
                <a:latin typeface="华文中宋" panose="02010600040101010101" pitchFamily="2" charset="-122"/>
                <a:ea typeface="华文中宋" panose="02010600040101010101" pitchFamily="2" charset="-122"/>
              </a:rPr>
              <a:t>月</a:t>
            </a:r>
            <a:r>
              <a:rPr lang="en-US" altLang="zh-CN" sz="2400" dirty="0">
                <a:solidFill>
                  <a:prstClr val="black"/>
                </a:solidFill>
                <a:latin typeface="华文中宋" panose="02010600040101010101" pitchFamily="2" charset="-122"/>
                <a:ea typeface="华文中宋" panose="02010600040101010101" pitchFamily="2" charset="-122"/>
              </a:rPr>
              <a:t>17</a:t>
            </a:r>
            <a:r>
              <a:rPr lang="zh-CN" altLang="en-US" sz="2400" dirty="0">
                <a:solidFill>
                  <a:prstClr val="black"/>
                </a:solidFill>
                <a:latin typeface="华文中宋" panose="02010600040101010101" pitchFamily="2" charset="-122"/>
                <a:ea typeface="华文中宋" panose="02010600040101010101" pitchFamily="2" charset="-122"/>
              </a:rPr>
              <a:t>日，腾讯游戏官微发布了一则“寒假未成年人限玩通知”，综合计算下来寒假未成年人可于</a:t>
            </a:r>
            <a:r>
              <a:rPr lang="en-US" altLang="zh-CN" sz="2400" dirty="0">
                <a:solidFill>
                  <a:prstClr val="black"/>
                </a:solidFill>
                <a:latin typeface="华文中宋" panose="02010600040101010101" pitchFamily="2" charset="-122"/>
                <a:ea typeface="华文中宋" panose="02010600040101010101" pitchFamily="2" charset="-122"/>
              </a:rPr>
              <a:t>1</a:t>
            </a:r>
            <a:r>
              <a:rPr lang="zh-CN" altLang="en-US" sz="2400" dirty="0">
                <a:solidFill>
                  <a:prstClr val="black"/>
                </a:solidFill>
                <a:latin typeface="华文中宋" panose="02010600040101010101" pitchFamily="2" charset="-122"/>
                <a:ea typeface="华文中宋" panose="02010600040101010101" pitchFamily="2" charset="-122"/>
              </a:rPr>
              <a:t>月</a:t>
            </a:r>
            <a:r>
              <a:rPr lang="en-US" altLang="zh-CN" sz="2400" dirty="0">
                <a:solidFill>
                  <a:prstClr val="black"/>
                </a:solidFill>
                <a:latin typeface="华文中宋" panose="02010600040101010101" pitchFamily="2" charset="-122"/>
                <a:ea typeface="华文中宋" panose="02010600040101010101" pitchFamily="2" charset="-122"/>
              </a:rPr>
              <a:t>21</a:t>
            </a:r>
            <a:r>
              <a:rPr lang="zh-CN" altLang="en-US" sz="2400" dirty="0">
                <a:solidFill>
                  <a:prstClr val="black"/>
                </a:solidFill>
                <a:latin typeface="华文中宋" panose="02010600040101010101" pitchFamily="2" charset="-122"/>
                <a:ea typeface="华文中宋" panose="02010600040101010101" pitchFamily="2" charset="-122"/>
              </a:rPr>
              <a:t>日</a:t>
            </a:r>
            <a:r>
              <a:rPr lang="en-US" altLang="zh-CN" sz="2400" dirty="0">
                <a:solidFill>
                  <a:prstClr val="black"/>
                </a:solidFill>
                <a:latin typeface="华文中宋" panose="02010600040101010101" pitchFamily="2" charset="-122"/>
                <a:ea typeface="华文中宋" panose="02010600040101010101" pitchFamily="2" charset="-122"/>
              </a:rPr>
              <a:t>-23</a:t>
            </a:r>
            <a:r>
              <a:rPr lang="zh-CN" altLang="en-US" sz="2400" dirty="0">
                <a:solidFill>
                  <a:prstClr val="black"/>
                </a:solidFill>
                <a:latin typeface="华文中宋" panose="02010600040101010101" pitchFamily="2" charset="-122"/>
                <a:ea typeface="华文中宋" panose="02010600040101010101" pitchFamily="2" charset="-122"/>
              </a:rPr>
              <a:t>日（周五、六、日）、</a:t>
            </a:r>
            <a:r>
              <a:rPr lang="en-US" altLang="zh-CN" sz="2400" dirty="0">
                <a:solidFill>
                  <a:prstClr val="black"/>
                </a:solidFill>
                <a:latin typeface="华文中宋" panose="02010600040101010101" pitchFamily="2" charset="-122"/>
                <a:ea typeface="华文中宋" panose="02010600040101010101" pitchFamily="2" charset="-122"/>
              </a:rPr>
              <a:t>1</a:t>
            </a:r>
            <a:r>
              <a:rPr lang="zh-CN" altLang="en-US" sz="2400" dirty="0">
                <a:solidFill>
                  <a:prstClr val="black"/>
                </a:solidFill>
                <a:latin typeface="华文中宋" panose="02010600040101010101" pitchFamily="2" charset="-122"/>
                <a:ea typeface="华文中宋" panose="02010600040101010101" pitchFamily="2" charset="-122"/>
              </a:rPr>
              <a:t>月</a:t>
            </a:r>
            <a:r>
              <a:rPr lang="en-US" altLang="zh-CN" sz="2400" dirty="0">
                <a:solidFill>
                  <a:prstClr val="black"/>
                </a:solidFill>
                <a:latin typeface="华文中宋" panose="02010600040101010101" pitchFamily="2" charset="-122"/>
                <a:ea typeface="华文中宋" panose="02010600040101010101" pitchFamily="2" charset="-122"/>
              </a:rPr>
              <a:t>28</a:t>
            </a:r>
            <a:r>
              <a:rPr lang="zh-CN" altLang="en-US" sz="2400" dirty="0">
                <a:solidFill>
                  <a:prstClr val="black"/>
                </a:solidFill>
                <a:latin typeface="华文中宋" panose="02010600040101010101" pitchFamily="2" charset="-122"/>
                <a:ea typeface="华文中宋" panose="02010600040101010101" pitchFamily="2" charset="-122"/>
              </a:rPr>
              <a:t>日（周五）、</a:t>
            </a:r>
            <a:r>
              <a:rPr lang="en-US" altLang="zh-CN" sz="2400" dirty="0">
                <a:solidFill>
                  <a:prstClr val="black"/>
                </a:solidFill>
                <a:latin typeface="华文中宋" panose="02010600040101010101" pitchFamily="2" charset="-122"/>
                <a:ea typeface="华文中宋" panose="02010600040101010101" pitchFamily="2" charset="-122"/>
              </a:rPr>
              <a:t>1</a:t>
            </a:r>
            <a:r>
              <a:rPr lang="zh-CN" altLang="en-US" sz="2400" dirty="0">
                <a:solidFill>
                  <a:prstClr val="black"/>
                </a:solidFill>
                <a:latin typeface="华文中宋" panose="02010600040101010101" pitchFamily="2" charset="-122"/>
                <a:ea typeface="华文中宋" panose="02010600040101010101" pitchFamily="2" charset="-122"/>
              </a:rPr>
              <a:t>月</a:t>
            </a:r>
            <a:r>
              <a:rPr lang="en-US" altLang="zh-CN" sz="2400" dirty="0">
                <a:solidFill>
                  <a:prstClr val="black"/>
                </a:solidFill>
                <a:latin typeface="华文中宋" panose="02010600040101010101" pitchFamily="2" charset="-122"/>
                <a:ea typeface="华文中宋" panose="02010600040101010101" pitchFamily="2" charset="-122"/>
              </a:rPr>
              <a:t>31</a:t>
            </a:r>
            <a:r>
              <a:rPr lang="zh-CN" altLang="en-US" sz="2400" dirty="0">
                <a:solidFill>
                  <a:prstClr val="black"/>
                </a:solidFill>
                <a:latin typeface="华文中宋" panose="02010600040101010101" pitchFamily="2" charset="-122"/>
                <a:ea typeface="华文中宋" panose="02010600040101010101" pitchFamily="2" charset="-122"/>
              </a:rPr>
              <a:t>日</a:t>
            </a:r>
            <a:r>
              <a:rPr lang="en-US" altLang="zh-CN" sz="2400" dirty="0">
                <a:solidFill>
                  <a:prstClr val="black"/>
                </a:solidFill>
                <a:latin typeface="华文中宋" panose="02010600040101010101" pitchFamily="2" charset="-122"/>
                <a:ea typeface="华文中宋" panose="02010600040101010101" pitchFamily="2" charset="-122"/>
              </a:rPr>
              <a:t>-2</a:t>
            </a:r>
            <a:r>
              <a:rPr lang="zh-CN" altLang="en-US" sz="2400" dirty="0">
                <a:solidFill>
                  <a:prstClr val="black"/>
                </a:solidFill>
                <a:latin typeface="华文中宋" panose="02010600040101010101" pitchFamily="2" charset="-122"/>
                <a:ea typeface="华文中宋" panose="02010600040101010101" pitchFamily="2" charset="-122"/>
              </a:rPr>
              <a:t>月</a:t>
            </a:r>
            <a:r>
              <a:rPr lang="en-US" altLang="zh-CN" sz="2400" dirty="0">
                <a:solidFill>
                  <a:prstClr val="black"/>
                </a:solidFill>
                <a:latin typeface="华文中宋" panose="02010600040101010101" pitchFamily="2" charset="-122"/>
                <a:ea typeface="华文中宋" panose="02010600040101010101" pitchFamily="2" charset="-122"/>
              </a:rPr>
              <a:t>6</a:t>
            </a:r>
            <a:r>
              <a:rPr lang="zh-CN" altLang="en-US" sz="2400" dirty="0">
                <a:solidFill>
                  <a:prstClr val="black"/>
                </a:solidFill>
                <a:latin typeface="华文中宋" panose="02010600040101010101" pitchFamily="2" charset="-122"/>
                <a:ea typeface="华文中宋" panose="02010600040101010101" pitchFamily="2" charset="-122"/>
              </a:rPr>
              <a:t>日（春节假期）、</a:t>
            </a:r>
            <a:r>
              <a:rPr lang="en-US" altLang="zh-CN" sz="2400" dirty="0">
                <a:solidFill>
                  <a:prstClr val="black"/>
                </a:solidFill>
                <a:latin typeface="华文中宋" panose="02010600040101010101" pitchFamily="2" charset="-122"/>
                <a:ea typeface="华文中宋" panose="02010600040101010101" pitchFamily="2" charset="-122"/>
              </a:rPr>
              <a:t>2</a:t>
            </a:r>
            <a:r>
              <a:rPr lang="zh-CN" altLang="en-US" sz="2400" dirty="0">
                <a:solidFill>
                  <a:prstClr val="black"/>
                </a:solidFill>
                <a:latin typeface="华文中宋" panose="02010600040101010101" pitchFamily="2" charset="-122"/>
                <a:ea typeface="华文中宋" panose="02010600040101010101" pitchFamily="2" charset="-122"/>
              </a:rPr>
              <a:t>月</a:t>
            </a:r>
            <a:r>
              <a:rPr lang="en-US" altLang="zh-CN" sz="2400" dirty="0">
                <a:solidFill>
                  <a:prstClr val="black"/>
                </a:solidFill>
                <a:latin typeface="华文中宋" panose="02010600040101010101" pitchFamily="2" charset="-122"/>
                <a:ea typeface="华文中宋" panose="02010600040101010101" pitchFamily="2" charset="-122"/>
              </a:rPr>
              <a:t>11</a:t>
            </a:r>
            <a:r>
              <a:rPr lang="zh-CN" altLang="en-US" sz="2400" dirty="0">
                <a:solidFill>
                  <a:prstClr val="black"/>
                </a:solidFill>
                <a:latin typeface="华文中宋" panose="02010600040101010101" pitchFamily="2" charset="-122"/>
                <a:ea typeface="华文中宋" panose="02010600040101010101" pitchFamily="2" charset="-122"/>
              </a:rPr>
              <a:t>日</a:t>
            </a:r>
            <a:r>
              <a:rPr lang="en-US" altLang="zh-CN" sz="2400" dirty="0">
                <a:solidFill>
                  <a:prstClr val="black"/>
                </a:solidFill>
                <a:latin typeface="华文中宋" panose="02010600040101010101" pitchFamily="2" charset="-122"/>
                <a:ea typeface="华文中宋" panose="02010600040101010101" pitchFamily="2" charset="-122"/>
              </a:rPr>
              <a:t>-13</a:t>
            </a:r>
            <a:r>
              <a:rPr lang="zh-CN" altLang="en-US" sz="2400" dirty="0">
                <a:solidFill>
                  <a:prstClr val="black"/>
                </a:solidFill>
                <a:latin typeface="华文中宋" panose="02010600040101010101" pitchFamily="2" charset="-122"/>
                <a:ea typeface="华文中宋" panose="02010600040101010101" pitchFamily="2" charset="-122"/>
              </a:rPr>
              <a:t>日（周五、六、日）登陆游戏。需要注意的是，在这些允许玩的日期，未成年人也仅能在每天</a:t>
            </a:r>
            <a:r>
              <a:rPr lang="en-US" altLang="zh-CN" sz="2400" dirty="0">
                <a:solidFill>
                  <a:prstClr val="black"/>
                </a:solidFill>
                <a:latin typeface="华文中宋" panose="02010600040101010101" pitchFamily="2" charset="-122"/>
                <a:ea typeface="华文中宋" panose="02010600040101010101" pitchFamily="2" charset="-122"/>
              </a:rPr>
              <a:t>20</a:t>
            </a:r>
            <a:r>
              <a:rPr lang="zh-CN" altLang="en-US" sz="2400" dirty="0">
                <a:solidFill>
                  <a:prstClr val="black"/>
                </a:solidFill>
                <a:latin typeface="华文中宋" panose="02010600040101010101" pitchFamily="2" charset="-122"/>
                <a:ea typeface="华文中宋" panose="02010600040101010101" pitchFamily="2" charset="-122"/>
              </a:rPr>
              <a:t>时至</a:t>
            </a:r>
            <a:r>
              <a:rPr lang="en-US" altLang="zh-CN" sz="2400" dirty="0">
                <a:solidFill>
                  <a:prstClr val="black"/>
                </a:solidFill>
                <a:latin typeface="华文中宋" panose="02010600040101010101" pitchFamily="2" charset="-122"/>
                <a:ea typeface="华文中宋" panose="02010600040101010101" pitchFamily="2" charset="-122"/>
              </a:rPr>
              <a:t>21</a:t>
            </a:r>
            <a:r>
              <a:rPr lang="zh-CN" altLang="en-US" sz="2400" dirty="0">
                <a:solidFill>
                  <a:prstClr val="black"/>
                </a:solidFill>
                <a:latin typeface="华文中宋" panose="02010600040101010101" pitchFamily="2" charset="-122"/>
                <a:ea typeface="华文中宋" panose="02010600040101010101" pitchFamily="2" charset="-122"/>
              </a:rPr>
              <a:t>时之间登录游戏，除此之外，其余时间未成年人均无法进入游戏体验。</a:t>
            </a:r>
            <a:endParaRPr lang="zh-CN" altLang="en-US" sz="2400" dirty="0">
              <a:solidFill>
                <a:prstClr val="black"/>
              </a:solidFill>
              <a:latin typeface="华文中宋" panose="02010600040101010101" pitchFamily="2" charset="-122"/>
              <a:ea typeface="华文中宋" panose="02010600040101010101" pitchFamily="2" charset="-122"/>
            </a:endParaRPr>
          </a:p>
          <a:p>
            <a:r>
              <a:rPr lang="zh-CN" altLang="en-US" sz="2400" dirty="0">
                <a:solidFill>
                  <a:prstClr val="black"/>
                </a:solidFill>
                <a:latin typeface="华文中宋" panose="02010600040101010101" pitchFamily="2" charset="-122"/>
                <a:ea typeface="华文中宋" panose="02010600040101010101" pitchFamily="2" charset="-122"/>
              </a:rPr>
              <a:t>特别提醒，其中</a:t>
            </a:r>
            <a:r>
              <a:rPr lang="en-US" altLang="zh-CN" sz="2400" dirty="0">
                <a:solidFill>
                  <a:prstClr val="black"/>
                </a:solidFill>
                <a:latin typeface="华文中宋" panose="02010600040101010101" pitchFamily="2" charset="-122"/>
                <a:ea typeface="华文中宋" panose="02010600040101010101" pitchFamily="2" charset="-122"/>
              </a:rPr>
              <a:t>1</a:t>
            </a:r>
            <a:r>
              <a:rPr lang="zh-CN" altLang="en-US" sz="2400" dirty="0">
                <a:solidFill>
                  <a:prstClr val="black"/>
                </a:solidFill>
                <a:latin typeface="华文中宋" panose="02010600040101010101" pitchFamily="2" charset="-122"/>
                <a:ea typeface="华文中宋" panose="02010600040101010101" pitchFamily="2" charset="-122"/>
              </a:rPr>
              <a:t>月</a:t>
            </a:r>
            <a:r>
              <a:rPr lang="en-US" altLang="zh-CN" sz="2400" dirty="0">
                <a:solidFill>
                  <a:prstClr val="black"/>
                </a:solidFill>
                <a:latin typeface="华文中宋" panose="02010600040101010101" pitchFamily="2" charset="-122"/>
                <a:ea typeface="华文中宋" panose="02010600040101010101" pitchFamily="2" charset="-122"/>
              </a:rPr>
              <a:t>29</a:t>
            </a:r>
            <a:r>
              <a:rPr lang="zh-CN" altLang="en-US" sz="2400" dirty="0">
                <a:solidFill>
                  <a:prstClr val="black"/>
                </a:solidFill>
                <a:latin typeface="华文中宋" panose="02010600040101010101" pitchFamily="2" charset="-122"/>
                <a:ea typeface="华文中宋" panose="02010600040101010101" pitchFamily="2" charset="-122"/>
              </a:rPr>
              <a:t>日</a:t>
            </a:r>
            <a:r>
              <a:rPr lang="en-US" altLang="zh-CN" sz="2400" dirty="0">
                <a:solidFill>
                  <a:prstClr val="black"/>
                </a:solidFill>
                <a:latin typeface="华文中宋" panose="02010600040101010101" pitchFamily="2" charset="-122"/>
                <a:ea typeface="华文中宋" panose="02010600040101010101" pitchFamily="2" charset="-122"/>
              </a:rPr>
              <a:t>-30</a:t>
            </a:r>
            <a:r>
              <a:rPr lang="zh-CN" altLang="en-US" sz="2400" dirty="0">
                <a:solidFill>
                  <a:prstClr val="black"/>
                </a:solidFill>
                <a:latin typeface="华文中宋" panose="02010600040101010101" pitchFamily="2" charset="-122"/>
                <a:ea typeface="华文中宋" panose="02010600040101010101" pitchFamily="2" charset="-122"/>
              </a:rPr>
              <a:t>日（周六、日）为禁玩日期。这也是</a:t>
            </a:r>
            <a:r>
              <a:rPr lang="zh-CN" altLang="en-US" sz="2400" b="1" dirty="0">
                <a:solidFill>
                  <a:srgbClr val="FF0000"/>
                </a:solidFill>
                <a:latin typeface="华文中宋" panose="02010600040101010101" pitchFamily="2" charset="-122"/>
                <a:ea typeface="华文中宋" panose="02010600040101010101" pitchFamily="2" charset="-122"/>
              </a:rPr>
              <a:t>“史上最严防沉迷”政策</a:t>
            </a:r>
            <a:r>
              <a:rPr lang="zh-CN" altLang="en-US" sz="2400" dirty="0">
                <a:solidFill>
                  <a:prstClr val="black"/>
                </a:solidFill>
                <a:latin typeface="华文中宋" panose="02010600040101010101" pitchFamily="2" charset="-122"/>
                <a:ea typeface="华文中宋" panose="02010600040101010101" pitchFamily="2" charset="-122"/>
              </a:rPr>
              <a:t>出台之后的第一个寒假。</a:t>
            </a:r>
            <a:endParaRPr lang="zh-CN" altLang="en-US" sz="2400" dirty="0">
              <a:solidFill>
                <a:prstClr val="black"/>
              </a:solidFill>
              <a:latin typeface="华文中宋" panose="02010600040101010101" pitchFamily="2" charset="-122"/>
              <a:ea typeface="华文中宋" panose="02010600040101010101" pitchFamily="2" charset="-122"/>
            </a:endParaRPr>
          </a:p>
        </p:txBody>
      </p:sp>
      <p:pic>
        <p:nvPicPr>
          <p:cNvPr id="3" name="图片 2"/>
          <p:cNvPicPr>
            <a:picLocks noChangeAspect="1"/>
          </p:cNvPicPr>
          <p:nvPr/>
        </p:nvPicPr>
        <p:blipFill>
          <a:blip r:embed="rId1"/>
          <a:stretch>
            <a:fillRect/>
          </a:stretch>
        </p:blipFill>
        <p:spPr>
          <a:xfrm>
            <a:off x="197630" y="1330588"/>
            <a:ext cx="3873003" cy="5042077"/>
          </a:xfrm>
          <a:prstGeom prst="rect">
            <a:avLst/>
          </a:prstGeom>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77545" y="371450"/>
            <a:ext cx="11556286" cy="6114519"/>
            <a:chOff x="495300" y="1255576"/>
            <a:chExt cx="11201399" cy="4599215"/>
          </a:xfrm>
          <a:solidFill>
            <a:schemeClr val="bg1"/>
          </a:solidFill>
          <a:effectLst>
            <a:outerShdw blurRad="50800" dist="38100" dir="2700000" algn="tl" rotWithShape="0">
              <a:prstClr val="black">
                <a:alpha val="40000"/>
              </a:prstClr>
            </a:outerShdw>
          </a:effectLst>
        </p:grpSpPr>
        <p:sp>
          <p:nvSpPr>
            <p:cNvPr id="6" name="矩形: 圆角 12"/>
            <p:cNvSpPr/>
            <p:nvPr/>
          </p:nvSpPr>
          <p:spPr>
            <a:xfrm>
              <a:off x="495300" y="1255576"/>
              <a:ext cx="11201397" cy="4599215"/>
            </a:xfrm>
            <a:prstGeom prst="roundRect">
              <a:avLst>
                <a:gd name="adj" fmla="val 3273"/>
              </a:avLst>
            </a:prstGeom>
            <a:grpFill/>
            <a:ln>
              <a:solidFill>
                <a:srgbClr val="1B4E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350" dirty="0">
                <a:ln w="0"/>
                <a:solidFill>
                  <a:prstClr val="black"/>
                </a:solidFill>
                <a:effectLst>
                  <a:outerShdw blurRad="38100" dist="19050" dir="2700000" algn="tl" rotWithShape="0">
                    <a:prstClr val="black">
                      <a:alpha val="40000"/>
                    </a:prstClr>
                  </a:outerShdw>
                </a:effectLst>
                <a:latin typeface="华文中宋" panose="02010600040101010101" pitchFamily="2" charset="-122"/>
                <a:ea typeface="华文中宋" panose="02010600040101010101" pitchFamily="2" charset="-122"/>
              </a:endParaRPr>
            </a:p>
          </p:txBody>
        </p:sp>
        <p:cxnSp>
          <p:nvCxnSpPr>
            <p:cNvPr id="7" name="直接连接符 6"/>
            <p:cNvCxnSpPr/>
            <p:nvPr/>
          </p:nvCxnSpPr>
          <p:spPr>
            <a:xfrm>
              <a:off x="11696699" y="1833032"/>
              <a:ext cx="0" cy="3513773"/>
            </a:xfrm>
            <a:prstGeom prst="line">
              <a:avLst/>
            </a:prstGeom>
            <a:grpFill/>
            <a:ln w="38100" cap="rnd">
              <a:solidFill>
                <a:srgbClr val="1B4E7E"/>
              </a:solidFill>
              <a:round/>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495300" y="1833032"/>
              <a:ext cx="0" cy="3513773"/>
            </a:xfrm>
            <a:prstGeom prst="line">
              <a:avLst/>
            </a:prstGeom>
            <a:grpFill/>
            <a:ln w="38100" cap="rnd">
              <a:solidFill>
                <a:srgbClr val="1B4E7E"/>
              </a:solidFill>
              <a:round/>
            </a:ln>
          </p:spPr>
          <p:style>
            <a:lnRef idx="1">
              <a:schemeClr val="accent1"/>
            </a:lnRef>
            <a:fillRef idx="0">
              <a:schemeClr val="accent1"/>
            </a:fillRef>
            <a:effectRef idx="0">
              <a:schemeClr val="accent1"/>
            </a:effectRef>
            <a:fontRef idx="minor">
              <a:schemeClr val="tx1"/>
            </a:fontRef>
          </p:style>
        </p:cxnSp>
      </p:grpSp>
      <p:sp>
        <p:nvSpPr>
          <p:cNvPr id="3" name="文本框 2"/>
          <p:cNvSpPr txBox="1"/>
          <p:nvPr/>
        </p:nvSpPr>
        <p:spPr>
          <a:xfrm>
            <a:off x="4545302" y="457200"/>
            <a:ext cx="6024086" cy="1855694"/>
          </a:xfrm>
          <a:prstGeom prst="rect">
            <a:avLst/>
          </a:prstGeom>
          <a:noFill/>
        </p:spPr>
        <p:txBody>
          <a:bodyPr wrap="square" rtlCol="0">
            <a:spAutoFit/>
          </a:bodyPr>
          <a:lstStyle/>
          <a:p>
            <a:endParaRPr lang="zh-CN" altLang="en-US" dirty="0">
              <a:solidFill>
                <a:prstClr val="black"/>
              </a:solidFill>
            </a:endParaRPr>
          </a:p>
        </p:txBody>
      </p:sp>
      <p:sp>
        <p:nvSpPr>
          <p:cNvPr id="4" name="矩形 3"/>
          <p:cNvSpPr/>
          <p:nvPr/>
        </p:nvSpPr>
        <p:spPr>
          <a:xfrm>
            <a:off x="4267200" y="371475"/>
            <a:ext cx="7341870" cy="5688965"/>
          </a:xfrm>
          <a:prstGeom prst="rect">
            <a:avLst/>
          </a:prstGeom>
        </p:spPr>
        <p:txBody>
          <a:bodyPr wrap="square">
            <a:spAutoFit/>
          </a:bodyPr>
          <a:lstStyle/>
          <a:p>
            <a:pPr>
              <a:lnSpc>
                <a:spcPct val="130000"/>
              </a:lnSpc>
            </a:pPr>
            <a:r>
              <a:rPr lang="zh-CN" altLang="en-US" sz="2800" dirty="0">
                <a:solidFill>
                  <a:prstClr val="black">
                    <a:lumMod val="95000"/>
                    <a:lumOff val="5000"/>
                  </a:prstClr>
                </a:solidFill>
                <a:latin typeface="华文中宋" panose="02010600040101010101" pitchFamily="2" charset="-122"/>
                <a:ea typeface="华文中宋" panose="02010600040101010101" pitchFamily="2" charset="-122"/>
              </a:rPr>
              <a:t>看了上述的新闻，同学们可能会产生这样的疑问：</a:t>
            </a:r>
            <a:endParaRPr lang="en-US" altLang="zh-CN" sz="2800" dirty="0">
              <a:solidFill>
                <a:prstClr val="black">
                  <a:lumMod val="95000"/>
                  <a:lumOff val="5000"/>
                </a:prstClr>
              </a:solidFill>
              <a:latin typeface="华文中宋" panose="02010600040101010101" pitchFamily="2" charset="-122"/>
              <a:ea typeface="华文中宋" panose="02010600040101010101" pitchFamily="2" charset="-122"/>
            </a:endParaRPr>
          </a:p>
          <a:p>
            <a:pPr marL="457200" indent="-457200">
              <a:lnSpc>
                <a:spcPct val="130000"/>
              </a:lnSpc>
              <a:buFont typeface="Wingdings" panose="05000000000000000000" pitchFamily="2" charset="2"/>
              <a:buChar char="Ø"/>
            </a:pPr>
            <a:r>
              <a:rPr lang="zh-CN" altLang="en-US" sz="2800" dirty="0">
                <a:solidFill>
                  <a:prstClr val="black">
                    <a:lumMod val="95000"/>
                    <a:lumOff val="5000"/>
                  </a:prstClr>
                </a:solidFill>
                <a:latin typeface="华文中宋" panose="02010600040101010101" pitchFamily="2" charset="-122"/>
                <a:ea typeface="华文中宋" panose="02010600040101010101" pitchFamily="2" charset="-122"/>
              </a:rPr>
              <a:t>从未成年人保护法到</a:t>
            </a:r>
            <a:r>
              <a:rPr lang="zh-CN" altLang="en-US" sz="2800" b="1" dirty="0">
                <a:solidFill>
                  <a:prstClr val="black">
                    <a:lumMod val="95000"/>
                    <a:lumOff val="5000"/>
                  </a:prstClr>
                </a:solidFill>
                <a:latin typeface="华文中宋" panose="02010600040101010101" pitchFamily="2" charset="-122"/>
                <a:ea typeface="华文中宋" panose="02010600040101010101" pitchFamily="2" charset="-122"/>
              </a:rPr>
              <a:t>“史上最严防沉迷”政策</a:t>
            </a:r>
            <a:r>
              <a:rPr lang="zh-CN" altLang="en-US" sz="2800" dirty="0">
                <a:solidFill>
                  <a:prstClr val="black">
                    <a:lumMod val="95000"/>
                    <a:lumOff val="5000"/>
                  </a:prstClr>
                </a:solidFill>
                <a:latin typeface="华文中宋" panose="02010600040101010101" pitchFamily="2" charset="-122"/>
                <a:ea typeface="华文中宋" panose="02010600040101010101" pitchFamily="2" charset="-122"/>
              </a:rPr>
              <a:t>出台等，国家为什么要对未成年人进行特殊保护呢？</a:t>
            </a:r>
            <a:endParaRPr lang="en-US" altLang="zh-CN" sz="2800" dirty="0">
              <a:solidFill>
                <a:prstClr val="black">
                  <a:lumMod val="95000"/>
                  <a:lumOff val="5000"/>
                </a:prstClr>
              </a:solidFill>
              <a:latin typeface="华文中宋" panose="02010600040101010101" pitchFamily="2" charset="-122"/>
              <a:ea typeface="华文中宋" panose="02010600040101010101" pitchFamily="2" charset="-122"/>
            </a:endParaRPr>
          </a:p>
          <a:p>
            <a:pPr marL="457200" indent="-457200">
              <a:lnSpc>
                <a:spcPct val="130000"/>
              </a:lnSpc>
              <a:buFont typeface="Wingdings" panose="05000000000000000000" pitchFamily="2" charset="2"/>
              <a:buChar char="Ø"/>
            </a:pPr>
            <a:r>
              <a:rPr lang="zh-CN" altLang="en-US" sz="2800" dirty="0">
                <a:solidFill>
                  <a:prstClr val="black">
                    <a:lumMod val="95000"/>
                    <a:lumOff val="5000"/>
                  </a:prstClr>
                </a:solidFill>
                <a:latin typeface="华文中宋" panose="02010600040101010101" pitchFamily="2" charset="-122"/>
                <a:ea typeface="华文中宋" panose="02010600040101010101" pitchFamily="2" charset="-122"/>
              </a:rPr>
              <a:t>我国法律有哪些特征？它的作用有哪些？</a:t>
            </a:r>
            <a:endParaRPr lang="en-US" altLang="zh-CN" sz="2800" dirty="0">
              <a:solidFill>
                <a:prstClr val="black">
                  <a:lumMod val="95000"/>
                  <a:lumOff val="5000"/>
                </a:prstClr>
              </a:solidFill>
              <a:latin typeface="华文中宋" panose="02010600040101010101" pitchFamily="2" charset="-122"/>
              <a:ea typeface="华文中宋" panose="02010600040101010101" pitchFamily="2" charset="-122"/>
            </a:endParaRPr>
          </a:p>
          <a:p>
            <a:pPr marL="457200" indent="-457200">
              <a:lnSpc>
                <a:spcPct val="130000"/>
              </a:lnSpc>
              <a:buFont typeface="Wingdings" panose="05000000000000000000" pitchFamily="2" charset="2"/>
              <a:buChar char="Ø"/>
            </a:pPr>
            <a:r>
              <a:rPr lang="zh-CN" altLang="en-US" sz="2800" dirty="0">
                <a:solidFill>
                  <a:prstClr val="black">
                    <a:lumMod val="95000"/>
                    <a:lumOff val="5000"/>
                  </a:prstClr>
                </a:solidFill>
                <a:latin typeface="华文中宋" panose="02010600040101010101" pitchFamily="2" charset="-122"/>
                <a:ea typeface="华文中宋" panose="02010600040101010101" pitchFamily="2" charset="-122"/>
              </a:rPr>
              <a:t>怎样保护未成年人的合法权益？</a:t>
            </a:r>
            <a:r>
              <a:rPr lang="en-US" altLang="zh-CN" sz="2800" dirty="0">
                <a:solidFill>
                  <a:prstClr val="black">
                    <a:lumMod val="95000"/>
                    <a:lumOff val="5000"/>
                  </a:prstClr>
                </a:solidFill>
                <a:latin typeface="华文中宋" panose="02010600040101010101" pitchFamily="2" charset="-122"/>
                <a:ea typeface="华文中宋" panose="02010600040101010101" pitchFamily="2" charset="-122"/>
              </a:rPr>
              <a:t>…</a:t>
            </a:r>
            <a:endParaRPr lang="en-US" altLang="zh-CN" sz="2800" dirty="0">
              <a:solidFill>
                <a:prstClr val="black">
                  <a:lumMod val="95000"/>
                  <a:lumOff val="5000"/>
                </a:prstClr>
              </a:solidFill>
              <a:latin typeface="华文中宋" panose="02010600040101010101" pitchFamily="2" charset="-122"/>
              <a:ea typeface="华文中宋" panose="02010600040101010101" pitchFamily="2" charset="-122"/>
            </a:endParaRPr>
          </a:p>
          <a:p>
            <a:pPr>
              <a:lnSpc>
                <a:spcPct val="130000"/>
              </a:lnSpc>
            </a:pPr>
            <a:r>
              <a:rPr lang="zh-CN" altLang="en-US" sz="2800" dirty="0">
                <a:solidFill>
                  <a:prstClr val="black"/>
                </a:solidFill>
                <a:latin typeface="华文中宋" panose="02010600040101010101" pitchFamily="2" charset="-122"/>
                <a:ea typeface="华文中宋" panose="02010600040101010101" pitchFamily="2" charset="-122"/>
              </a:rPr>
              <a:t>带着这些问题，我们一起来复习升学考试指导第三部分重难点</a:t>
            </a:r>
            <a:r>
              <a:rPr lang="en-US" altLang="zh-CN" sz="2800" dirty="0">
                <a:solidFill>
                  <a:prstClr val="black"/>
                </a:solidFill>
                <a:latin typeface="华文中宋" panose="02010600040101010101" pitchFamily="2" charset="-122"/>
                <a:ea typeface="华文中宋" panose="02010600040101010101" pitchFamily="2" charset="-122"/>
              </a:rPr>
              <a:t>14</a:t>
            </a:r>
            <a:r>
              <a:rPr lang="en-US" altLang="zh-CN" sz="2800" dirty="0">
                <a:solidFill>
                  <a:srgbClr val="FF0000"/>
                </a:solidFill>
                <a:uFillTx/>
                <a:latin typeface="华文中宋" charset="0"/>
                <a:ea typeface="华文中宋" panose="02010600040101010101" pitchFamily="2" charset="-122"/>
              </a:rPr>
              <a:t>“</a:t>
            </a:r>
            <a:r>
              <a:rPr lang="zh-CN" altLang="en-US" sz="2800" dirty="0">
                <a:solidFill>
                  <a:srgbClr val="FF0000"/>
                </a:solidFill>
                <a:uFillTx/>
                <a:latin typeface="华文中宋" charset="0"/>
                <a:ea typeface="华文中宋" panose="02010600040101010101" pitchFamily="2" charset="-122"/>
              </a:rPr>
              <a:t>法律在我们身边</a:t>
            </a:r>
            <a:r>
              <a:rPr lang="en-US" altLang="zh-CN" sz="2800" dirty="0">
                <a:solidFill>
                  <a:srgbClr val="FF0000"/>
                </a:solidFill>
                <a:uFillTx/>
                <a:latin typeface="华文中宋" charset="0"/>
                <a:ea typeface="华文中宋" panose="02010600040101010101" pitchFamily="2" charset="-122"/>
              </a:rPr>
              <a:t>”</a:t>
            </a:r>
            <a:r>
              <a:rPr lang="zh-CN" altLang="en-US" sz="2800" dirty="0">
                <a:solidFill>
                  <a:srgbClr val="FF0000"/>
                </a:solidFill>
                <a:uFillTx/>
                <a:latin typeface="华文中宋" charset="0"/>
                <a:ea typeface="华文中宋" panose="02010600040101010101" pitchFamily="2" charset="-122"/>
              </a:rPr>
              <a:t>、重难点</a:t>
            </a:r>
            <a:r>
              <a:rPr lang="en-US" altLang="zh-CN" sz="2800" dirty="0">
                <a:solidFill>
                  <a:srgbClr val="FF0000"/>
                </a:solidFill>
                <a:uFillTx/>
                <a:latin typeface="华文中宋" charset="0"/>
                <a:ea typeface="华文中宋" panose="02010600040101010101" pitchFamily="2" charset="-122"/>
              </a:rPr>
              <a:t>15“</a:t>
            </a:r>
            <a:r>
              <a:rPr lang="zh-CN" altLang="en-US" sz="2800" dirty="0">
                <a:solidFill>
                  <a:srgbClr val="FF0000"/>
                </a:solidFill>
                <a:uFillTx/>
                <a:latin typeface="华文中宋" charset="0"/>
                <a:ea typeface="华文中宋" panose="02010600040101010101" pitchFamily="2" charset="-122"/>
              </a:rPr>
              <a:t>法律伴我们成长</a:t>
            </a:r>
            <a:r>
              <a:rPr lang="en-US" altLang="zh-CN" sz="2800" dirty="0">
                <a:solidFill>
                  <a:srgbClr val="FF0000"/>
                </a:solidFill>
                <a:uFillTx/>
                <a:latin typeface="华文中宋" charset="0"/>
                <a:ea typeface="华文中宋" panose="02010600040101010101" pitchFamily="2" charset="-122"/>
              </a:rPr>
              <a:t>”</a:t>
            </a:r>
            <a:r>
              <a:rPr lang="zh-CN" altLang="en-US" sz="2800" dirty="0">
                <a:solidFill>
                  <a:prstClr val="black"/>
                </a:solidFill>
                <a:latin typeface="华文中宋" panose="02010600040101010101" pitchFamily="2" charset="-122"/>
                <a:ea typeface="华文中宋" panose="02010600040101010101" pitchFamily="2" charset="-122"/>
              </a:rPr>
              <a:t>。</a:t>
            </a:r>
            <a:endParaRPr lang="en-US" altLang="zh-CN" sz="2800" dirty="0">
              <a:solidFill>
                <a:prstClr val="black"/>
              </a:solidFill>
              <a:latin typeface="华文中宋" panose="02010600040101010101" pitchFamily="2" charset="-122"/>
              <a:ea typeface="华文中宋" panose="02010600040101010101" pitchFamily="2" charset="-122"/>
            </a:endParaRPr>
          </a:p>
        </p:txBody>
      </p:sp>
      <p:pic>
        <p:nvPicPr>
          <p:cNvPr id="9" name="图片 8"/>
          <p:cNvPicPr>
            <a:picLocks noChangeAspect="1"/>
          </p:cNvPicPr>
          <p:nvPr/>
        </p:nvPicPr>
        <p:blipFill>
          <a:blip r:embed="rId1"/>
          <a:stretch>
            <a:fillRect/>
          </a:stretch>
        </p:blipFill>
        <p:spPr>
          <a:xfrm>
            <a:off x="414246" y="511038"/>
            <a:ext cx="3852968" cy="5779453"/>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梯形 30"/>
          <p:cNvSpPr/>
          <p:nvPr/>
        </p:nvSpPr>
        <p:spPr>
          <a:xfrm>
            <a:off x="5314315" y="1800860"/>
            <a:ext cx="2073910" cy="4791710"/>
          </a:xfrm>
          <a:prstGeom prst="trapezoid">
            <a:avLst/>
          </a:prstGeom>
          <a:solidFill>
            <a:sysClr val="window" lastClr="FFFFFF"/>
          </a:solidFill>
          <a:ln w="41275"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2" name="矩形 31"/>
          <p:cNvSpPr/>
          <p:nvPr/>
        </p:nvSpPr>
        <p:spPr>
          <a:xfrm>
            <a:off x="5661660" y="2202815"/>
            <a:ext cx="1379855" cy="1322070"/>
          </a:xfrm>
          <a:prstGeom prst="rect">
            <a:avLst/>
          </a:prstGeom>
          <a:noFill/>
          <a:ln>
            <a:noFill/>
          </a:ln>
        </p:spPr>
        <p:txBody>
          <a:bodyPr wrap="square">
            <a:spAutoFit/>
          </a:bodyPr>
          <a:lstStyle/>
          <a:p>
            <a:pPr algn="ctr">
              <a:defRPr/>
            </a:pPr>
            <a:r>
              <a:rPr lang="zh-CN" altLang="en-US" sz="8000" b="1" noProof="1">
                <a:gradFill>
                  <a:gsLst>
                    <a:gs pos="0">
                      <a:srgbClr val="5B9BD5">
                        <a:lumMod val="50000"/>
                      </a:srgbClr>
                    </a:gs>
                    <a:gs pos="50000">
                      <a:srgbClr val="5B9BD5"/>
                    </a:gs>
                    <a:gs pos="100000">
                      <a:srgbClr val="5B9BD5">
                        <a:lumMod val="60000"/>
                        <a:lumOff val="40000"/>
                      </a:srgbClr>
                    </a:gs>
                  </a:gsLst>
                  <a:lin ang="5400000"/>
                </a:gradFill>
                <a:effectLst>
                  <a:reflection blurRad="6350" stA="53000" endA="300" endPos="35500" dir="5400000" sy="-90000" algn="bl" rotWithShape="0"/>
                </a:effectLst>
                <a:latin typeface="等线" panose="020F0502020204030204"/>
                <a:ea typeface="等线" panose="02010600030101010101" pitchFamily="2" charset="-122"/>
              </a:rPr>
              <a:t>法</a:t>
            </a:r>
            <a:endParaRPr lang="zh-CN" altLang="en-US" sz="8000" b="1" noProof="1">
              <a:gradFill>
                <a:gsLst>
                  <a:gs pos="0">
                    <a:srgbClr val="5B9BD5">
                      <a:lumMod val="50000"/>
                    </a:srgbClr>
                  </a:gs>
                  <a:gs pos="50000">
                    <a:srgbClr val="5B9BD5"/>
                  </a:gs>
                  <a:gs pos="100000">
                    <a:srgbClr val="5B9BD5">
                      <a:lumMod val="60000"/>
                      <a:lumOff val="40000"/>
                    </a:srgbClr>
                  </a:gs>
                </a:gsLst>
                <a:lin ang="5400000"/>
              </a:gradFill>
              <a:effectLst>
                <a:reflection blurRad="6350" stA="53000" endA="300" endPos="35500" dir="5400000" sy="-90000" algn="bl" rotWithShape="0"/>
              </a:effectLst>
              <a:latin typeface="等线" panose="020F0502020204030204"/>
              <a:ea typeface="等线" panose="02010600030101010101" pitchFamily="2" charset="-122"/>
            </a:endParaRPr>
          </a:p>
        </p:txBody>
      </p:sp>
      <p:sp>
        <p:nvSpPr>
          <p:cNvPr id="37" name="椭圆 36"/>
          <p:cNvSpPr/>
          <p:nvPr/>
        </p:nvSpPr>
        <p:spPr>
          <a:xfrm>
            <a:off x="1918970" y="1006475"/>
            <a:ext cx="3742690" cy="2003425"/>
          </a:xfrm>
          <a:prstGeom prst="ellipse">
            <a:avLst/>
          </a:prstGeom>
          <a:solidFill>
            <a:srgbClr val="FFC000">
              <a:lumMod val="40000"/>
              <a:lumOff val="60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4000" b="1" i="0" u="none" strike="noStrike" kern="0" cap="none" spc="0" normalizeH="0" baseline="0" noProof="1">
                <a:ln>
                  <a:noFill/>
                </a:ln>
                <a:solidFill>
                  <a:srgbClr val="00458A"/>
                </a:solidFill>
                <a:effectLst/>
                <a:uLnTx/>
                <a:uFillTx/>
                <a:latin typeface="楷体" panose="02010609060101010101" pitchFamily="49" charset="-122"/>
                <a:ea typeface="楷体" panose="02010609060101010101" pitchFamily="49" charset="-122"/>
                <a:cs typeface="+mn-cs"/>
              </a:rPr>
              <a:t>重难点</a:t>
            </a:r>
            <a:r>
              <a:rPr kumimoji="0" lang="en-US" altLang="zh-CN" sz="4000" b="1" i="0" u="none" strike="noStrike" kern="0" cap="none" spc="0" normalizeH="0" baseline="0" noProof="1">
                <a:ln>
                  <a:noFill/>
                </a:ln>
                <a:solidFill>
                  <a:srgbClr val="00458A"/>
                </a:solidFill>
                <a:effectLst/>
                <a:uLnTx/>
                <a:uFillTx/>
                <a:latin typeface="楷体" panose="02010609060101010101" pitchFamily="49" charset="-122"/>
                <a:ea typeface="楷体" panose="02010609060101010101" pitchFamily="49" charset="-122"/>
                <a:cs typeface="+mn-cs"/>
              </a:rPr>
              <a:t>14</a:t>
            </a:r>
            <a:endParaRPr kumimoji="0" lang="zh-CN" altLang="en-US" sz="4000" b="1" i="0" u="none" strike="noStrike" kern="0" cap="none" spc="0" normalizeH="0" baseline="0" noProof="1">
              <a:ln>
                <a:noFill/>
              </a:ln>
              <a:solidFill>
                <a:srgbClr val="00458A"/>
              </a:solidFill>
              <a:effectLst/>
              <a:uLnTx/>
              <a:uFillTx/>
              <a:latin typeface="楷体" panose="02010609060101010101" pitchFamily="49" charset="-122"/>
              <a:ea typeface="楷体" panose="02010609060101010101" pitchFamily="49" charset="-122"/>
              <a:cs typeface="+mn-cs"/>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4000" b="1" i="0" u="none" strike="noStrike" kern="0" cap="none" spc="0" normalizeH="0" baseline="0" noProof="1">
                <a:ln>
                  <a:noFill/>
                </a:ln>
                <a:solidFill>
                  <a:srgbClr val="00458A"/>
                </a:solidFill>
                <a:effectLst/>
                <a:uLnTx/>
                <a:uFillTx/>
                <a:latin typeface="楷体" panose="02010609060101010101" pitchFamily="49" charset="-122"/>
                <a:ea typeface="楷体" panose="02010609060101010101" pitchFamily="49" charset="-122"/>
                <a:cs typeface="+mn-cs"/>
              </a:rPr>
              <a:t>法律保障生活</a:t>
            </a:r>
            <a:endParaRPr kumimoji="0" lang="zh-CN" altLang="en-US" sz="4000" b="1" i="0" u="none" strike="noStrike" kern="0" cap="none" spc="0" normalizeH="0" baseline="0" noProof="1">
              <a:ln>
                <a:noFill/>
              </a:ln>
              <a:solidFill>
                <a:srgbClr val="00458A"/>
              </a:solidFill>
              <a:effectLst/>
              <a:uLnTx/>
              <a:uFillTx/>
              <a:latin typeface="楷体" panose="02010609060101010101" pitchFamily="49" charset="-122"/>
              <a:ea typeface="楷体" panose="02010609060101010101" pitchFamily="49" charset="-122"/>
              <a:cs typeface="+mn-cs"/>
            </a:endParaRPr>
          </a:p>
        </p:txBody>
      </p:sp>
      <p:sp>
        <p:nvSpPr>
          <p:cNvPr id="38" name="椭圆 37"/>
          <p:cNvSpPr/>
          <p:nvPr/>
        </p:nvSpPr>
        <p:spPr>
          <a:xfrm>
            <a:off x="7204710" y="1126490"/>
            <a:ext cx="4221480" cy="1762760"/>
          </a:xfrm>
          <a:prstGeom prst="ellipse">
            <a:avLst/>
          </a:prstGeom>
          <a:solidFill>
            <a:srgbClr val="FFC000">
              <a:lumMod val="40000"/>
              <a:lumOff val="60000"/>
            </a:srgbClr>
          </a:solidFill>
          <a:ln w="12700" cap="flat" cmpd="sng" algn="ctr">
            <a:noFill/>
            <a:prstDash val="solid"/>
            <a:miter lim="800000"/>
          </a:ln>
          <a:effectLst/>
        </p:spPr>
        <p:txBody>
          <a:bodyPr anchor="ctr">
            <a:noAutofit/>
          </a:bodyPr>
          <a:lstStyle/>
          <a:p>
            <a:pPr lvl="0" algn="ctr">
              <a:spcBef>
                <a:spcPts val="0"/>
              </a:spcBef>
              <a:spcAft>
                <a:spcPts val="0"/>
              </a:spcAft>
              <a:buClrTx/>
              <a:buSzTx/>
              <a:buFontTx/>
              <a:defRPr/>
            </a:pPr>
            <a:r>
              <a:rPr lang="zh-CN" altLang="en-US" sz="4000" b="1" kern="0">
                <a:ln>
                  <a:noFill/>
                </a:ln>
                <a:solidFill>
                  <a:srgbClr val="00458A"/>
                </a:solidFill>
                <a:effectLst/>
                <a:uLnTx/>
                <a:uFillTx/>
                <a:latin typeface="楷体" panose="02010609060101010101" pitchFamily="49" charset="-122"/>
                <a:ea typeface="楷体" panose="02010609060101010101" pitchFamily="49" charset="-122"/>
                <a:sym typeface="+mn-ea"/>
              </a:rPr>
              <a:t>重难点</a:t>
            </a:r>
            <a:r>
              <a:rPr lang="en-US" altLang="zh-CN" sz="4000" b="1" kern="0">
                <a:ln>
                  <a:noFill/>
                </a:ln>
                <a:solidFill>
                  <a:srgbClr val="00458A"/>
                </a:solidFill>
                <a:effectLst/>
                <a:uLnTx/>
                <a:uFillTx/>
                <a:latin typeface="楷体" panose="02010609060101010101" pitchFamily="49" charset="-122"/>
                <a:ea typeface="楷体" panose="02010609060101010101" pitchFamily="49" charset="-122"/>
                <a:sym typeface="+mn-ea"/>
              </a:rPr>
              <a:t>15</a:t>
            </a:r>
            <a:endParaRPr lang="zh-CN" altLang="en-US" sz="4000" b="1" kern="0">
              <a:ln>
                <a:noFill/>
              </a:ln>
              <a:solidFill>
                <a:srgbClr val="00458A"/>
              </a:solidFill>
              <a:effectLst/>
              <a:uLnTx/>
              <a:uFillTx/>
              <a:latin typeface="楷体" panose="02010609060101010101" pitchFamily="49" charset="-122"/>
              <a:ea typeface="楷体" panose="02010609060101010101" pitchFamily="49" charset="-122"/>
              <a:sym typeface="+mn-ea"/>
            </a:endParaRPr>
          </a:p>
          <a:p>
            <a:pPr lvl="0" algn="ctr">
              <a:spcBef>
                <a:spcPts val="0"/>
              </a:spcBef>
              <a:spcAft>
                <a:spcPts val="0"/>
              </a:spcAft>
              <a:buClrTx/>
              <a:buSzTx/>
              <a:buFontTx/>
              <a:defRPr/>
            </a:pPr>
            <a:r>
              <a:rPr lang="zh-CN" altLang="en-US" sz="4000" b="1" kern="0">
                <a:ln>
                  <a:noFill/>
                </a:ln>
                <a:solidFill>
                  <a:srgbClr val="00458A"/>
                </a:solidFill>
                <a:effectLst/>
                <a:uLnTx/>
                <a:uFillTx/>
                <a:latin typeface="楷体" panose="02010609060101010101" pitchFamily="49" charset="-122"/>
                <a:ea typeface="楷体" panose="02010609060101010101" pitchFamily="49" charset="-122"/>
                <a:sym typeface="+mn-ea"/>
              </a:rPr>
              <a:t>法律为我们护航</a:t>
            </a:r>
            <a:endParaRPr lang="zh-CN" altLang="en-US" sz="4000" b="1" kern="0">
              <a:ln>
                <a:noFill/>
              </a:ln>
              <a:solidFill>
                <a:srgbClr val="00458A"/>
              </a:solidFill>
              <a:effectLst/>
              <a:uLnTx/>
              <a:uFillTx/>
              <a:latin typeface="楷体" panose="02010609060101010101" pitchFamily="49" charset="-122"/>
              <a:ea typeface="楷体" panose="02010609060101010101" pitchFamily="49" charset="-122"/>
              <a:sym typeface="+mn-ea"/>
            </a:endParaRPr>
          </a:p>
        </p:txBody>
      </p:sp>
      <p:sp>
        <p:nvSpPr>
          <p:cNvPr id="39" name="文本框 10"/>
          <p:cNvSpPr txBox="1">
            <a:spLocks noChangeArrowheads="1"/>
          </p:cNvSpPr>
          <p:nvPr/>
        </p:nvSpPr>
        <p:spPr bwMode="auto">
          <a:xfrm>
            <a:off x="71120" y="111125"/>
            <a:ext cx="2661285" cy="828675"/>
          </a:xfrm>
          <a:prstGeom prst="rect">
            <a:avLst/>
          </a:prstGeom>
          <a:noFill/>
          <a:ln>
            <a:noFill/>
          </a:ln>
        </p:spPr>
        <p:txBody>
          <a:bodyPr wrap="square" lIns="91428" tIns="45713" rIns="91428" bIns="45713">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buFontTx/>
              <a:buNone/>
              <a:defRPr/>
            </a:pPr>
            <a:r>
              <a:rPr lang="zh-CN" altLang="en-US" sz="4800" b="1" noProof="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n-ea"/>
                <a:ea typeface="+mn-ea"/>
                <a:cs typeface="+mn-ea"/>
                <a:sym typeface="+mn-lt"/>
              </a:rPr>
              <a:t>知识要点</a:t>
            </a:r>
            <a:endParaRPr lang="zh-CN" altLang="en-US" sz="4800" b="1" noProof="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n-ea"/>
              <a:ea typeface="+mn-ea"/>
              <a:cs typeface="+mn-ea"/>
              <a:sym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38"/>
          <p:cNvGrpSpPr/>
          <p:nvPr/>
        </p:nvGrpSpPr>
        <p:grpSpPr bwMode="auto">
          <a:xfrm>
            <a:off x="373273" y="3097182"/>
            <a:ext cx="877888" cy="877887"/>
            <a:chOff x="2586038" y="2761615"/>
            <a:chExt cx="1334770" cy="1334770"/>
          </a:xfrm>
        </p:grpSpPr>
        <p:sp>
          <p:nvSpPr>
            <p:cNvPr id="28" name="椭圆 27"/>
            <p:cNvSpPr/>
            <p:nvPr/>
          </p:nvSpPr>
          <p:spPr>
            <a:xfrm>
              <a:off x="2586038" y="2761615"/>
              <a:ext cx="1334770" cy="1334770"/>
            </a:xfrm>
            <a:prstGeom prst="ellipse">
              <a:avLst/>
            </a:prstGeom>
            <a:solidFill>
              <a:srgbClr val="00458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noProof="1">
                <a:solidFill>
                  <a:schemeClr val="tx1"/>
                </a:solidFill>
                <a:latin typeface="微软雅黑" panose="020B0503020204020204" pitchFamily="34" charset="-122"/>
                <a:ea typeface="微软雅黑" panose="020B0503020204020204" pitchFamily="34" charset="-122"/>
              </a:endParaRPr>
            </a:p>
          </p:txBody>
        </p:sp>
        <p:sp>
          <p:nvSpPr>
            <p:cNvPr id="29" name="椭圆 28"/>
            <p:cNvSpPr/>
            <p:nvPr/>
          </p:nvSpPr>
          <p:spPr>
            <a:xfrm>
              <a:off x="2742565" y="2919095"/>
              <a:ext cx="1019810" cy="1019810"/>
            </a:xfrm>
            <a:prstGeom prst="ellipse">
              <a:avLst/>
            </a:prstGeom>
            <a:gradFill>
              <a:gsLst>
                <a:gs pos="100000">
                  <a:srgbClr val="F7F7F7"/>
                </a:gs>
                <a:gs pos="0">
                  <a:srgbClr val="B0B0B0"/>
                </a:gs>
              </a:gsLst>
              <a:lin ang="2700000" scaled="1"/>
            </a:gradFill>
            <a:ln w="38100">
              <a:gradFill flip="none" rotWithShape="1">
                <a:gsLst>
                  <a:gs pos="0">
                    <a:schemeClr val="bg1"/>
                  </a:gs>
                  <a:gs pos="100000">
                    <a:schemeClr val="bg1">
                      <a:lumMod val="65000"/>
                    </a:schemeClr>
                  </a:gs>
                </a:gsLst>
                <a:lin ang="2700000" scaled="1"/>
                <a:tileRect/>
              </a:gradFill>
            </a:ln>
            <a:effectLst>
              <a:outerShdw blurRad="889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zh-CN" sz="2800" noProof="1">
                  <a:latin typeface="微软雅黑" panose="020B0503020204020204" pitchFamily="34" charset="-122"/>
                  <a:ea typeface="微软雅黑" panose="020B0503020204020204" pitchFamily="34" charset="-122"/>
                </a:rPr>
                <a:t>1</a:t>
              </a:r>
              <a:endParaRPr lang="zh-CN" altLang="zh-CN" sz="2800" noProof="1">
                <a:latin typeface="微软雅黑" panose="020B0503020204020204" pitchFamily="34" charset="-122"/>
                <a:ea typeface="微软雅黑" panose="020B0503020204020204" pitchFamily="34" charset="-122"/>
              </a:endParaRPr>
            </a:p>
          </p:txBody>
        </p:sp>
      </p:grpSp>
      <p:sp>
        <p:nvSpPr>
          <p:cNvPr id="34" name="文本框 25"/>
          <p:cNvSpPr txBox="1">
            <a:spLocks noChangeArrowheads="1"/>
          </p:cNvSpPr>
          <p:nvPr/>
        </p:nvSpPr>
        <p:spPr bwMode="auto">
          <a:xfrm>
            <a:off x="1589846" y="3150624"/>
            <a:ext cx="3244462" cy="769441"/>
          </a:xfrm>
          <a:prstGeom prst="rect">
            <a:avLst/>
          </a:prstGeom>
          <a:solidFill>
            <a:srgbClr val="FFC000"/>
          </a:solidFill>
          <a:ln>
            <a:noFill/>
          </a:ln>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4400" dirty="0">
                <a:solidFill>
                  <a:srgbClr val="262626"/>
                </a:solidFill>
                <a:latin typeface="微软雅黑" panose="020B0503020204020204" pitchFamily="34" charset="-122"/>
                <a:ea typeface="微软雅黑" panose="020B0503020204020204" pitchFamily="34" charset="-122"/>
              </a:rPr>
              <a:t>法律的特征</a:t>
            </a:r>
            <a:endParaRPr lang="zh-CN" altLang="en-US" sz="4400" dirty="0">
              <a:solidFill>
                <a:srgbClr val="262626"/>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1590040" y="4561205"/>
            <a:ext cx="3178810" cy="738505"/>
          </a:xfrm>
          <a:prstGeom prst="rect">
            <a:avLst/>
          </a:prstGeom>
          <a:noFill/>
        </p:spPr>
        <p:txBody>
          <a:bodyPr wrap="square" lIns="0" tIns="0" rIns="0" bIns="0" rtlCol="0">
            <a:spAutoFit/>
          </a:bodyPr>
          <a:lstStyle/>
          <a:p>
            <a:r>
              <a:rPr lang="zh-CN" altLang="en-US" sz="4800" b="1" dirty="0">
                <a:solidFill>
                  <a:srgbClr val="FF0000"/>
                </a:solidFill>
                <a:latin typeface="楷体" panose="02010609060101010101" pitchFamily="49" charset="-122"/>
                <a:ea typeface="楷体" panose="02010609060101010101" pitchFamily="49" charset="-122"/>
                <a:cs typeface="楷体" panose="02010609060101010101" pitchFamily="49" charset="-122"/>
              </a:rPr>
              <a:t>（</a:t>
            </a:r>
            <a:r>
              <a:rPr lang="en-US" altLang="zh-CN" sz="4800" b="1" dirty="0">
                <a:solidFill>
                  <a:srgbClr val="FF0000"/>
                </a:solidFill>
                <a:latin typeface="楷体" panose="02010609060101010101" pitchFamily="49" charset="-122"/>
                <a:ea typeface="楷体" panose="02010609060101010101" pitchFamily="49" charset="-122"/>
                <a:cs typeface="楷体" panose="02010609060101010101" pitchFamily="49" charset="-122"/>
              </a:rPr>
              <a:t>3</a:t>
            </a:r>
            <a:r>
              <a:rPr lang="zh-CN" altLang="en-US" sz="4800" b="1" dirty="0">
                <a:solidFill>
                  <a:srgbClr val="FF0000"/>
                </a:solidFill>
                <a:latin typeface="楷体" panose="02010609060101010101" pitchFamily="49" charset="-122"/>
                <a:ea typeface="楷体" panose="02010609060101010101" pitchFamily="49" charset="-122"/>
                <a:cs typeface="楷体" panose="02010609060101010101" pitchFamily="49" charset="-122"/>
              </a:rPr>
              <a:t>个特征）</a:t>
            </a:r>
            <a:endParaRPr lang="zh-CN" altLang="en-US" sz="4800" b="1" dirty="0">
              <a:solidFill>
                <a:srgbClr val="FF0000"/>
              </a:solidFill>
              <a:latin typeface="楷体" panose="02010609060101010101" pitchFamily="49" charset="-122"/>
              <a:ea typeface="楷体" panose="02010609060101010101" pitchFamily="49" charset="-122"/>
              <a:cs typeface="楷体" panose="02010609060101010101" pitchFamily="49" charset="-122"/>
            </a:endParaRPr>
          </a:p>
        </p:txBody>
      </p:sp>
      <p:sp>
        <p:nvSpPr>
          <p:cNvPr id="14" name="六边形 7"/>
          <p:cNvSpPr/>
          <p:nvPr/>
        </p:nvSpPr>
        <p:spPr>
          <a:xfrm rot="5400000">
            <a:off x="1839595" y="-1715770"/>
            <a:ext cx="1979930" cy="5659120"/>
          </a:xfrm>
          <a:prstGeom prst="hexagon">
            <a:avLst>
              <a:gd name="adj" fmla="val 24995"/>
              <a:gd name="vf" fmla="val 115470"/>
            </a:avLst>
          </a:prstGeom>
          <a:solidFill>
            <a:srgbClr val="25AF9C"/>
          </a:solidFill>
          <a:ln w="12700" cap="flat" cmpd="sng">
            <a:solidFill>
              <a:srgbClr val="FFFFFF"/>
            </a:solidFill>
            <a:prstDash val="solid"/>
            <a:miter/>
            <a:headEnd type="none" w="med" len="med"/>
            <a:tailEnd type="none" w="med" len="med"/>
          </a:ln>
        </p:spPr>
        <p:txBody>
          <a:bodyPr/>
          <a:lstStyle/>
          <a:p>
            <a:pPr marL="0" marR="0" lvl="0" indent="0" algn="l" defTabSz="914400" rtl="0" eaLnBrk="0" fontAlgn="auto" latinLnBrk="0" hangingPunct="0">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15" name="六边形 4"/>
          <p:cNvSpPr>
            <a:spLocks noChangeArrowheads="1"/>
          </p:cNvSpPr>
          <p:nvPr/>
        </p:nvSpPr>
        <p:spPr bwMode="auto">
          <a:xfrm>
            <a:off x="66040" y="386715"/>
            <a:ext cx="5507355" cy="1090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0" fontAlgn="auto" latinLnBrk="0" hangingPunct="0">
              <a:lnSpc>
                <a:spcPct val="100000"/>
              </a:lnSpc>
              <a:spcBef>
                <a:spcPts val="0"/>
              </a:spcBef>
              <a:spcAft>
                <a:spcPts val="0"/>
              </a:spcAft>
              <a:buClrTx/>
              <a:buSzTx/>
              <a:buFontTx/>
              <a:buNone/>
              <a:defRPr/>
            </a:pPr>
            <a:r>
              <a:rPr kumimoji="0" lang="zh-CN" altLang="en-US" sz="4000" b="1" i="0" u="none" strike="noStrike" kern="120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一、法律的特征与作用</a:t>
            </a:r>
            <a:endParaRPr kumimoji="0" lang="zh-CN" altLang="en-US" sz="4000" b="1" i="0" u="none" strike="noStrike" kern="120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endParaRPr>
          </a:p>
        </p:txBody>
      </p:sp>
      <p:sp>
        <p:nvSpPr>
          <p:cNvPr id="25" name="文本框 24"/>
          <p:cNvSpPr txBox="1"/>
          <p:nvPr/>
        </p:nvSpPr>
        <p:spPr>
          <a:xfrm>
            <a:off x="6091555" y="1477010"/>
            <a:ext cx="5706745" cy="5015865"/>
          </a:xfrm>
          <a:prstGeom prst="rect">
            <a:avLst/>
          </a:prstGeom>
          <a:noFill/>
        </p:spPr>
        <p:txBody>
          <a:bodyPr wrap="square" rtlCol="0">
            <a:spAutoFit/>
          </a:bodyPr>
          <a:p>
            <a:pPr>
              <a:defRPr/>
            </a:pPr>
            <a:r>
              <a:rPr lang="zh-CN" altLang="en-US" sz="3200" b="1" dirty="0">
                <a:solidFill>
                  <a:prstClr val="black"/>
                </a:solidFill>
                <a:latin typeface="华文中宋" panose="02010600040101010101" pitchFamily="2" charset="-122"/>
                <a:ea typeface="华文中宋" panose="02010600040101010101" pitchFamily="2" charset="-122"/>
              </a:rPr>
              <a:t>（</a:t>
            </a:r>
            <a:r>
              <a:rPr lang="en-US" altLang="zh-CN" sz="3200" b="1" dirty="0">
                <a:solidFill>
                  <a:prstClr val="black"/>
                </a:solidFill>
                <a:latin typeface="华文中宋" panose="02010600040101010101" pitchFamily="2" charset="-122"/>
                <a:ea typeface="华文中宋" panose="02010600040101010101" pitchFamily="2" charset="-122"/>
              </a:rPr>
              <a:t>1</a:t>
            </a:r>
            <a:r>
              <a:rPr lang="zh-CN" altLang="en-US" sz="3200" b="1" dirty="0">
                <a:solidFill>
                  <a:prstClr val="black"/>
                </a:solidFill>
                <a:latin typeface="华文中宋" panose="02010600040101010101" pitchFamily="2" charset="-122"/>
                <a:ea typeface="华文中宋" panose="02010600040101010101" pitchFamily="2" charset="-122"/>
              </a:rPr>
              <a:t>）法律是由国家制定或认可的。（</a:t>
            </a:r>
            <a:r>
              <a:rPr lang="zh-CN" altLang="en-US" sz="3200" b="1" dirty="0">
                <a:solidFill>
                  <a:srgbClr val="FF0000"/>
                </a:solidFill>
                <a:latin typeface="华文中宋" panose="02010600040101010101" pitchFamily="2" charset="-122"/>
                <a:ea typeface="华文中宋" panose="02010600040101010101" pitchFamily="2" charset="-122"/>
              </a:rPr>
              <a:t>国家创制法律的两种基本形式</a:t>
            </a:r>
            <a:r>
              <a:rPr lang="zh-CN" altLang="en-US" sz="3200" b="1" dirty="0">
                <a:solidFill>
                  <a:prstClr val="black"/>
                </a:solidFill>
                <a:latin typeface="华文中宋" panose="02010600040101010101" pitchFamily="2" charset="-122"/>
                <a:ea typeface="华文中宋" panose="02010600040101010101" pitchFamily="2" charset="-122"/>
              </a:rPr>
              <a:t>）</a:t>
            </a:r>
            <a:endParaRPr lang="en-US" altLang="zh-CN" sz="3200" b="1" dirty="0">
              <a:solidFill>
                <a:prstClr val="black"/>
              </a:solidFill>
              <a:latin typeface="华文中宋" panose="02010600040101010101" pitchFamily="2" charset="-122"/>
              <a:ea typeface="华文中宋" panose="02010600040101010101" pitchFamily="2" charset="-122"/>
            </a:endParaRPr>
          </a:p>
          <a:p>
            <a:pPr>
              <a:defRPr/>
            </a:pPr>
            <a:r>
              <a:rPr lang="zh-CN" altLang="en-US" sz="3200" b="1" dirty="0">
                <a:solidFill>
                  <a:prstClr val="black"/>
                </a:solidFill>
                <a:latin typeface="华文中宋" panose="02010600040101010101" pitchFamily="2" charset="-122"/>
                <a:ea typeface="华文中宋" panose="02010600040101010101" pitchFamily="2" charset="-122"/>
              </a:rPr>
              <a:t>（</a:t>
            </a:r>
            <a:r>
              <a:rPr lang="en-US" altLang="zh-CN" sz="3200" b="1" dirty="0">
                <a:solidFill>
                  <a:prstClr val="black"/>
                </a:solidFill>
                <a:latin typeface="华文中宋" panose="02010600040101010101" pitchFamily="2" charset="-122"/>
                <a:ea typeface="华文中宋" panose="02010600040101010101" pitchFamily="2" charset="-122"/>
              </a:rPr>
              <a:t>2</a:t>
            </a:r>
            <a:r>
              <a:rPr lang="zh-CN" altLang="en-US" sz="3200" b="1" dirty="0">
                <a:solidFill>
                  <a:prstClr val="black"/>
                </a:solidFill>
                <a:latin typeface="华文中宋" panose="02010600040101010101" pitchFamily="2" charset="-122"/>
                <a:ea typeface="华文中宋" panose="02010600040101010101" pitchFamily="2" charset="-122"/>
              </a:rPr>
              <a:t>）法律是由国家强制力（包括军队、警察、法庭、监狱等）保证实施的。（法律区别于道德等行为规范的</a:t>
            </a:r>
            <a:r>
              <a:rPr lang="zh-CN" altLang="en-US" sz="3200" b="1" dirty="0">
                <a:solidFill>
                  <a:srgbClr val="FF0000"/>
                </a:solidFill>
                <a:latin typeface="华文中宋" panose="02010600040101010101" pitchFamily="2" charset="-122"/>
                <a:ea typeface="华文中宋" panose="02010600040101010101" pitchFamily="2" charset="-122"/>
              </a:rPr>
              <a:t>最主要的特征</a:t>
            </a:r>
            <a:r>
              <a:rPr lang="zh-CN" altLang="en-US" sz="3200" b="1" dirty="0">
                <a:solidFill>
                  <a:prstClr val="black"/>
                </a:solidFill>
                <a:latin typeface="华文中宋" panose="02010600040101010101" pitchFamily="2" charset="-122"/>
                <a:ea typeface="华文中宋" panose="02010600040101010101" pitchFamily="2" charset="-122"/>
              </a:rPr>
              <a:t>。）</a:t>
            </a:r>
            <a:endParaRPr lang="en-US" altLang="zh-CN" sz="3200" b="1" dirty="0">
              <a:solidFill>
                <a:prstClr val="black"/>
              </a:solidFill>
              <a:latin typeface="华文中宋" panose="02010600040101010101" pitchFamily="2" charset="-122"/>
              <a:ea typeface="华文中宋" panose="02010600040101010101" pitchFamily="2" charset="-122"/>
            </a:endParaRPr>
          </a:p>
          <a:p>
            <a:pPr>
              <a:defRPr/>
            </a:pPr>
            <a:r>
              <a:rPr lang="zh-CN" altLang="en-US" sz="3200" b="1" dirty="0">
                <a:solidFill>
                  <a:prstClr val="black"/>
                </a:solidFill>
                <a:latin typeface="华文中宋" panose="02010600040101010101" pitchFamily="2" charset="-122"/>
                <a:ea typeface="华文中宋" panose="02010600040101010101" pitchFamily="2" charset="-122"/>
              </a:rPr>
              <a:t>（</a:t>
            </a:r>
            <a:r>
              <a:rPr lang="en-US" altLang="zh-CN" sz="3200" b="1" dirty="0">
                <a:solidFill>
                  <a:prstClr val="black"/>
                </a:solidFill>
                <a:latin typeface="华文中宋" panose="02010600040101010101" pitchFamily="2" charset="-122"/>
                <a:ea typeface="华文中宋" panose="02010600040101010101" pitchFamily="2" charset="-122"/>
              </a:rPr>
              <a:t>3</a:t>
            </a:r>
            <a:r>
              <a:rPr lang="zh-CN" altLang="en-US" sz="3200" b="1" dirty="0">
                <a:solidFill>
                  <a:prstClr val="black"/>
                </a:solidFill>
                <a:latin typeface="华文中宋" panose="02010600040101010101" pitchFamily="2" charset="-122"/>
                <a:ea typeface="华文中宋" panose="02010600040101010101" pitchFamily="2" charset="-122"/>
              </a:rPr>
              <a:t>）法律对全体社会成员具有普遍约束力。</a:t>
            </a:r>
            <a:endParaRPr lang="zh-CN" altLang="en-US" sz="3200" b="1" dirty="0">
              <a:solidFill>
                <a:prstClr val="black"/>
              </a:solidFill>
              <a:latin typeface="华文中宋" panose="02010600040101010101" pitchFamily="2" charset="-122"/>
              <a:ea typeface="华文中宋" panose="02010600040101010101" pitchFamily="2" charset="-122"/>
            </a:endParaRPr>
          </a:p>
        </p:txBody>
      </p:sp>
      <p:sp>
        <p:nvSpPr>
          <p:cNvPr id="24" name="左大括号 23"/>
          <p:cNvSpPr/>
          <p:nvPr/>
        </p:nvSpPr>
        <p:spPr>
          <a:xfrm>
            <a:off x="5369986" y="1660835"/>
            <a:ext cx="185671" cy="4058952"/>
          </a:xfrm>
          <a:prstGeom prst="leftBrace">
            <a:avLst/>
          </a:prstGeom>
        </p:spPr>
        <p:style>
          <a:lnRef idx="3">
            <a:schemeClr val="dk1"/>
          </a:lnRef>
          <a:fillRef idx="0">
            <a:schemeClr val="dk1"/>
          </a:fillRef>
          <a:effectRef idx="2">
            <a:schemeClr val="dk1"/>
          </a:effectRef>
          <a:fontRef idx="minor">
            <a:schemeClr val="tx1"/>
          </a:fontRef>
        </p:style>
        <p:txBody>
          <a:bodyPr rtlCol="0" anchor="ctr"/>
          <a:p>
            <a:pPr algn="ctr">
              <a:defRPr/>
            </a:pPr>
            <a:endParaRPr lang="zh-CN" altLang="en-US" dirty="0">
              <a:solidFill>
                <a:prstClr val="black"/>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44"/>
          <p:cNvGrpSpPr/>
          <p:nvPr/>
        </p:nvGrpSpPr>
        <p:grpSpPr bwMode="auto">
          <a:xfrm>
            <a:off x="80063" y="3138277"/>
            <a:ext cx="877888" cy="877887"/>
            <a:chOff x="2586038" y="2761615"/>
            <a:chExt cx="1334770" cy="1334770"/>
          </a:xfrm>
        </p:grpSpPr>
        <p:sp>
          <p:nvSpPr>
            <p:cNvPr id="31" name="椭圆 30"/>
            <p:cNvSpPr/>
            <p:nvPr/>
          </p:nvSpPr>
          <p:spPr>
            <a:xfrm>
              <a:off x="2586038" y="2761615"/>
              <a:ext cx="1334770" cy="1334770"/>
            </a:xfrm>
            <a:prstGeom prst="ellipse">
              <a:avLst/>
            </a:prstGeom>
            <a:solidFill>
              <a:srgbClr val="00458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noProof="1">
                <a:solidFill>
                  <a:schemeClr val="tx1"/>
                </a:solidFill>
                <a:latin typeface="微软雅黑" panose="020B0503020204020204" pitchFamily="34" charset="-122"/>
                <a:ea typeface="微软雅黑" panose="020B0503020204020204" pitchFamily="34" charset="-122"/>
              </a:endParaRPr>
            </a:p>
          </p:txBody>
        </p:sp>
        <p:sp>
          <p:nvSpPr>
            <p:cNvPr id="32" name="椭圆 31"/>
            <p:cNvSpPr/>
            <p:nvPr/>
          </p:nvSpPr>
          <p:spPr>
            <a:xfrm>
              <a:off x="2742565" y="2919095"/>
              <a:ext cx="1019810" cy="1019810"/>
            </a:xfrm>
            <a:prstGeom prst="ellipse">
              <a:avLst/>
            </a:prstGeom>
            <a:gradFill>
              <a:gsLst>
                <a:gs pos="100000">
                  <a:srgbClr val="F7F7F7"/>
                </a:gs>
                <a:gs pos="0">
                  <a:srgbClr val="B0B0B0"/>
                </a:gs>
              </a:gsLst>
              <a:lin ang="2700000" scaled="1"/>
            </a:gradFill>
            <a:ln w="38100">
              <a:gradFill flip="none" rotWithShape="1">
                <a:gsLst>
                  <a:gs pos="0">
                    <a:schemeClr val="bg1"/>
                  </a:gs>
                  <a:gs pos="100000">
                    <a:schemeClr val="bg1">
                      <a:lumMod val="65000"/>
                    </a:schemeClr>
                  </a:gs>
                </a:gsLst>
                <a:lin ang="2700000" scaled="1"/>
                <a:tileRect/>
              </a:gradFill>
            </a:ln>
            <a:effectLst>
              <a:outerShdw blurRad="889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zh-CN" sz="2800" noProof="1">
                  <a:latin typeface="微软雅黑" panose="020B0503020204020204" pitchFamily="34" charset="-122"/>
                  <a:ea typeface="微软雅黑" panose="020B0503020204020204" pitchFamily="34" charset="-122"/>
                </a:rPr>
                <a:t>2</a:t>
              </a:r>
              <a:endParaRPr lang="zh-CN" altLang="zh-CN" sz="2800" noProof="1">
                <a:latin typeface="微软雅黑" panose="020B0503020204020204" pitchFamily="34" charset="-122"/>
                <a:ea typeface="微软雅黑" panose="020B0503020204020204" pitchFamily="34" charset="-122"/>
              </a:endParaRPr>
            </a:p>
          </p:txBody>
        </p:sp>
      </p:grpSp>
      <p:sp>
        <p:nvSpPr>
          <p:cNvPr id="36" name="文本框 25"/>
          <p:cNvSpPr txBox="1">
            <a:spLocks noChangeArrowheads="1"/>
          </p:cNvSpPr>
          <p:nvPr/>
        </p:nvSpPr>
        <p:spPr bwMode="auto">
          <a:xfrm>
            <a:off x="1076131" y="3191953"/>
            <a:ext cx="3244462" cy="769441"/>
          </a:xfrm>
          <a:prstGeom prst="rect">
            <a:avLst/>
          </a:prstGeom>
          <a:solidFill>
            <a:srgbClr val="FFC000"/>
          </a:solidFill>
          <a:ln>
            <a:noFill/>
          </a:ln>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4400" dirty="0">
                <a:solidFill>
                  <a:srgbClr val="262626"/>
                </a:solidFill>
                <a:latin typeface="微软雅黑" panose="020B0503020204020204" pitchFamily="34" charset="-122"/>
                <a:ea typeface="微软雅黑" panose="020B0503020204020204" pitchFamily="34" charset="-122"/>
              </a:rPr>
              <a:t>法律的作用</a:t>
            </a:r>
            <a:endParaRPr lang="en-US" altLang="zh-CN" sz="4400" dirty="0">
              <a:solidFill>
                <a:srgbClr val="262626"/>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2032638" y="4111629"/>
            <a:ext cx="1795400"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dirty="0">
                <a:ln>
                  <a:noFill/>
                </a:ln>
                <a:solidFill>
                  <a:srgbClr val="FF0000"/>
                </a:solidFill>
                <a:effectLst/>
                <a:uLnTx/>
                <a:uFillTx/>
                <a:latin typeface="楷体" panose="02010609060101010101" pitchFamily="49" charset="-122"/>
                <a:ea typeface="楷体" panose="02010609060101010101" pitchFamily="49" charset="-122"/>
                <a:cs typeface="楷体" panose="02010609060101010101" pitchFamily="49" charset="-122"/>
              </a:rPr>
              <a:t>规范</a:t>
            </a:r>
            <a:endParaRPr kumimoji="0" lang="en-US" altLang="zh-CN" sz="4800" b="1" i="0" u="none" strike="noStrike" kern="1200" cap="none" spc="0" normalizeH="0" baseline="0" noProof="0" dirty="0">
              <a:ln>
                <a:noFill/>
              </a:ln>
              <a:solidFill>
                <a:srgbClr val="FF0000"/>
              </a:solidFill>
              <a:effectLst/>
              <a:uLnTx/>
              <a:uFillTx/>
              <a:latin typeface="楷体" panose="02010609060101010101" pitchFamily="49" charset="-122"/>
              <a:ea typeface="楷体" panose="02010609060101010101" pitchFamily="49" charset="-122"/>
              <a:cs typeface="楷体" panose="02010609060101010101" pitchFamily="49"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dirty="0">
                <a:ln>
                  <a:noFill/>
                </a:ln>
                <a:solidFill>
                  <a:srgbClr val="FF0000"/>
                </a:solidFill>
                <a:effectLst/>
                <a:uLnTx/>
                <a:uFillTx/>
                <a:latin typeface="楷体" panose="02010609060101010101" pitchFamily="49" charset="-122"/>
                <a:ea typeface="楷体" panose="02010609060101010101" pitchFamily="49" charset="-122"/>
                <a:cs typeface="楷体" panose="02010609060101010101" pitchFamily="49" charset="-122"/>
              </a:rPr>
              <a:t>保护</a:t>
            </a:r>
            <a:endParaRPr kumimoji="0" lang="zh-CN" altLang="en-US" sz="48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楷体" panose="02010609060101010101" pitchFamily="49" charset="-122"/>
            </a:endParaRPr>
          </a:p>
        </p:txBody>
      </p:sp>
      <p:sp>
        <p:nvSpPr>
          <p:cNvPr id="14" name="六边形 7"/>
          <p:cNvSpPr/>
          <p:nvPr/>
        </p:nvSpPr>
        <p:spPr>
          <a:xfrm rot="5400000">
            <a:off x="956938" y="-827710"/>
            <a:ext cx="1979930" cy="3761740"/>
          </a:xfrm>
          <a:prstGeom prst="hexagon">
            <a:avLst>
              <a:gd name="adj" fmla="val 24995"/>
              <a:gd name="vf" fmla="val 115470"/>
            </a:avLst>
          </a:prstGeom>
          <a:solidFill>
            <a:srgbClr val="25AF9C"/>
          </a:solidFill>
          <a:ln w="12700" cap="flat" cmpd="sng">
            <a:solidFill>
              <a:srgbClr val="FFFFFF"/>
            </a:solidFill>
            <a:prstDash val="solid"/>
            <a:miter/>
            <a:headEnd type="none" w="med" len="med"/>
            <a:tailEnd type="none" w="med" len="med"/>
          </a:ln>
        </p:spPr>
        <p:txBody>
          <a:bodyPr/>
          <a:lstStyle/>
          <a:p>
            <a:pPr marL="0" marR="0" lvl="0" indent="0" algn="l" defTabSz="914400" rtl="0" eaLnBrk="0" fontAlgn="auto" latinLnBrk="0" hangingPunct="0">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15" name="六边形 4"/>
          <p:cNvSpPr>
            <a:spLocks noChangeArrowheads="1"/>
          </p:cNvSpPr>
          <p:nvPr/>
        </p:nvSpPr>
        <p:spPr bwMode="auto">
          <a:xfrm>
            <a:off x="-152812" y="483603"/>
            <a:ext cx="3698655" cy="1090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0" fontAlgn="auto" latinLnBrk="0" hangingPunct="0">
              <a:lnSpc>
                <a:spcPct val="100000"/>
              </a:lnSpc>
              <a:spcBef>
                <a:spcPts val="0"/>
              </a:spcBef>
              <a:spcAft>
                <a:spcPts val="0"/>
              </a:spcAft>
              <a:buClrTx/>
              <a:buSzTx/>
              <a:buFontTx/>
              <a:buNone/>
              <a:defRPr/>
            </a:pPr>
            <a:r>
              <a:rPr lang="zh-CN" altLang="en-US" sz="4000" b="1" dirty="0">
                <a:solidFill>
                  <a:srgbClr val="FFFF00"/>
                </a:solidFill>
                <a:latin typeface="黑体" panose="02010609060101010101" pitchFamily="49" charset="-122"/>
                <a:ea typeface="黑体" panose="02010609060101010101" pitchFamily="49" charset="-122"/>
              </a:rPr>
              <a:t> 一、</a:t>
            </a:r>
            <a:r>
              <a:rPr kumimoji="0" lang="zh-CN" altLang="en-US" sz="4000" b="1" i="0" u="none" strike="noStrike" kern="120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法律的</a:t>
            </a:r>
            <a:endParaRPr kumimoji="0" lang="en-US" altLang="zh-CN" sz="4000" b="1" i="0" u="none" strike="noStrike" kern="120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endParaRPr>
          </a:p>
          <a:p>
            <a:pPr marL="0" marR="0" lvl="0" indent="0" algn="ctr" defTabSz="914400" rtl="0" eaLnBrk="0" fontAlgn="auto" latinLnBrk="0" hangingPunct="0">
              <a:lnSpc>
                <a:spcPct val="100000"/>
              </a:lnSpc>
              <a:spcBef>
                <a:spcPts val="0"/>
              </a:spcBef>
              <a:spcAft>
                <a:spcPts val="0"/>
              </a:spcAft>
              <a:buClrTx/>
              <a:buSzTx/>
              <a:buFontTx/>
              <a:buNone/>
              <a:defRPr/>
            </a:pPr>
            <a:r>
              <a:rPr kumimoji="0" lang="zh-CN" altLang="en-US" sz="4000" b="1" i="0" u="none" strike="noStrike" kern="120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   </a:t>
            </a:r>
            <a:r>
              <a:rPr kumimoji="0" lang="en-US" altLang="zh-CN" sz="4000" b="1" i="0" u="none" strike="noStrike" kern="120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 </a:t>
            </a:r>
            <a:r>
              <a:rPr kumimoji="0" lang="zh-CN" altLang="en-US" sz="4000" b="1" i="0" u="none" strike="noStrike" kern="120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特征</a:t>
            </a:r>
            <a:r>
              <a:rPr lang="zh-CN" altLang="en-US" sz="4000" b="1" dirty="0">
                <a:solidFill>
                  <a:srgbClr val="FFFF00"/>
                </a:solidFill>
                <a:latin typeface="黑体" panose="02010609060101010101" pitchFamily="49" charset="-122"/>
                <a:ea typeface="黑体" panose="02010609060101010101" pitchFamily="49" charset="-122"/>
              </a:rPr>
              <a:t>与作用</a:t>
            </a:r>
            <a:endParaRPr kumimoji="0" lang="zh-CN" altLang="en-US" sz="4000" b="1" i="0" u="none" strike="noStrike" kern="120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endParaRPr>
          </a:p>
        </p:txBody>
      </p:sp>
      <p:sp>
        <p:nvSpPr>
          <p:cNvPr id="35" name="文本框 34"/>
          <p:cNvSpPr txBox="1"/>
          <p:nvPr/>
        </p:nvSpPr>
        <p:spPr>
          <a:xfrm>
            <a:off x="5153025" y="724535"/>
            <a:ext cx="6857365" cy="5408295"/>
          </a:xfrm>
          <a:prstGeom prst="rect">
            <a:avLst/>
          </a:prstGeom>
          <a:noFill/>
        </p:spPr>
        <p:txBody>
          <a:bodyPr wrap="square" rtlCol="0">
            <a:spAutoFit/>
          </a:bodyPr>
          <a:p>
            <a:pPr algn="just">
              <a:lnSpc>
                <a:spcPct val="90000"/>
              </a:lnSpc>
              <a:defRPr/>
            </a:pPr>
            <a:r>
              <a:rPr lang="zh-CN" altLang="en-US" sz="3200" b="1" u="sng" dirty="0">
                <a:solidFill>
                  <a:prstClr val="black">
                    <a:lumMod val="95000"/>
                    <a:lumOff val="5000"/>
                  </a:prstClr>
                </a:solidFill>
                <a:latin typeface="华文中宋" panose="02010600040101010101" pitchFamily="2" charset="-122"/>
                <a:ea typeface="华文中宋" panose="02010600040101010101" pitchFamily="2" charset="-122"/>
                <a:sym typeface="+mn-lt"/>
              </a:rPr>
              <a:t>法律规范着全体社会成员的行为，保护着我们的生活，为我们的成长和发展创造安全、健康、有序的社会环境</a:t>
            </a:r>
            <a:r>
              <a:rPr lang="zh-CN" altLang="en-US" sz="3200" b="1" dirty="0">
                <a:solidFill>
                  <a:prstClr val="black"/>
                </a:solidFill>
                <a:latin typeface="华文中宋" panose="02010600040101010101" pitchFamily="2" charset="-122"/>
                <a:ea typeface="华文中宋" panose="02010600040101010101" pitchFamily="2" charset="-122"/>
                <a:sym typeface="+mn-lt"/>
              </a:rPr>
              <a:t>。</a:t>
            </a:r>
            <a:endParaRPr lang="en-US" altLang="zh-CN" sz="3200" b="1" dirty="0">
              <a:solidFill>
                <a:prstClr val="black"/>
              </a:solidFill>
              <a:latin typeface="华文中宋" panose="02010600040101010101" pitchFamily="2" charset="-122"/>
              <a:ea typeface="华文中宋" panose="02010600040101010101" pitchFamily="2" charset="-122"/>
              <a:sym typeface="+mn-lt"/>
            </a:endParaRPr>
          </a:p>
          <a:p>
            <a:pPr algn="just">
              <a:lnSpc>
                <a:spcPct val="90000"/>
              </a:lnSpc>
              <a:defRPr/>
            </a:pPr>
            <a:r>
              <a:rPr lang="zh-CN" altLang="en-US" sz="3200" b="1" dirty="0">
                <a:solidFill>
                  <a:srgbClr val="FF0000"/>
                </a:solidFill>
                <a:latin typeface="华文中宋" panose="02010600040101010101" pitchFamily="2" charset="-122"/>
                <a:ea typeface="华文中宋" panose="02010600040101010101" pitchFamily="2" charset="-122"/>
                <a:sym typeface="+mn-lt"/>
              </a:rPr>
              <a:t>（</a:t>
            </a:r>
            <a:r>
              <a:rPr lang="en-US" altLang="zh-CN" sz="3200" b="1" dirty="0">
                <a:solidFill>
                  <a:srgbClr val="FF0000"/>
                </a:solidFill>
                <a:latin typeface="华文中宋" panose="02010600040101010101" pitchFamily="2" charset="-122"/>
                <a:ea typeface="华文中宋" panose="02010600040101010101" pitchFamily="2" charset="-122"/>
                <a:sym typeface="+mn-lt"/>
              </a:rPr>
              <a:t>1</a:t>
            </a:r>
            <a:r>
              <a:rPr lang="zh-CN" altLang="en-US" sz="3200" b="1" dirty="0">
                <a:solidFill>
                  <a:srgbClr val="FF0000"/>
                </a:solidFill>
                <a:latin typeface="华文中宋" panose="02010600040101010101" pitchFamily="2" charset="-122"/>
                <a:ea typeface="华文中宋" panose="02010600040101010101" pitchFamily="2" charset="-122"/>
                <a:sym typeface="+mn-lt"/>
              </a:rPr>
              <a:t>）规范作用</a:t>
            </a:r>
            <a:r>
              <a:rPr lang="zh-CN" altLang="en-US" sz="3200" b="1" dirty="0">
                <a:solidFill>
                  <a:prstClr val="black"/>
                </a:solidFill>
                <a:latin typeface="华文中宋" panose="02010600040101010101" pitchFamily="2" charset="-122"/>
                <a:ea typeface="华文中宋" panose="02010600040101010101" pitchFamily="2" charset="-122"/>
                <a:sym typeface="+mn-lt"/>
              </a:rPr>
              <a:t>：①法律规定我们应该享有的权利，应该履行的义务。</a:t>
            </a:r>
            <a:endParaRPr lang="zh-CN" altLang="en-US" sz="3200" b="1" dirty="0">
              <a:solidFill>
                <a:prstClr val="black"/>
              </a:solidFill>
              <a:latin typeface="华文中宋" panose="02010600040101010101" pitchFamily="2" charset="-122"/>
              <a:ea typeface="华文中宋" panose="02010600040101010101" pitchFamily="2" charset="-122"/>
              <a:sym typeface="+mn-lt"/>
            </a:endParaRPr>
          </a:p>
          <a:p>
            <a:pPr algn="just">
              <a:lnSpc>
                <a:spcPct val="90000"/>
              </a:lnSpc>
              <a:defRPr/>
            </a:pPr>
            <a:r>
              <a:rPr lang="zh-CN" altLang="en-US" sz="3200" b="1" dirty="0">
                <a:solidFill>
                  <a:prstClr val="black"/>
                </a:solidFill>
                <a:latin typeface="华文中宋" panose="02010600040101010101" pitchFamily="2" charset="-122"/>
                <a:ea typeface="华文中宋" panose="02010600040101010101" pitchFamily="2" charset="-122"/>
                <a:sym typeface="+mn-lt"/>
              </a:rPr>
              <a:t>②法律让我们懂得在社会生活中可以做什么，应当做什么，不应当做什么。③法律为我们评判自己和他人的行为提供了准绳，指引、教育人向善。</a:t>
            </a:r>
            <a:endParaRPr lang="zh-CN" altLang="en-US" sz="3200" b="1" dirty="0">
              <a:solidFill>
                <a:prstClr val="black"/>
              </a:solidFill>
              <a:latin typeface="华文中宋" panose="02010600040101010101" pitchFamily="2" charset="-122"/>
              <a:ea typeface="华文中宋" panose="02010600040101010101" pitchFamily="2" charset="-122"/>
              <a:sym typeface="+mn-lt"/>
            </a:endParaRPr>
          </a:p>
          <a:p>
            <a:pPr algn="just">
              <a:lnSpc>
                <a:spcPct val="90000"/>
              </a:lnSpc>
              <a:defRPr/>
            </a:pPr>
            <a:r>
              <a:rPr lang="zh-CN" altLang="en-US" sz="3200" b="1" dirty="0">
                <a:solidFill>
                  <a:srgbClr val="FF0000"/>
                </a:solidFill>
                <a:latin typeface="华文中宋" panose="02010600040101010101" pitchFamily="2" charset="-122"/>
                <a:ea typeface="华文中宋" panose="02010600040101010101" pitchFamily="2" charset="-122"/>
                <a:sym typeface="+mn-lt"/>
              </a:rPr>
              <a:t>（</a:t>
            </a:r>
            <a:r>
              <a:rPr lang="en-US" altLang="zh-CN" sz="3200" b="1" dirty="0">
                <a:solidFill>
                  <a:srgbClr val="FF0000"/>
                </a:solidFill>
                <a:latin typeface="华文中宋" panose="02010600040101010101" pitchFamily="2" charset="-122"/>
                <a:ea typeface="华文中宋" panose="02010600040101010101" pitchFamily="2" charset="-122"/>
                <a:sym typeface="+mn-lt"/>
              </a:rPr>
              <a:t>2</a:t>
            </a:r>
            <a:r>
              <a:rPr lang="zh-CN" altLang="en-US" sz="3200" b="1" dirty="0">
                <a:solidFill>
                  <a:srgbClr val="FF0000"/>
                </a:solidFill>
                <a:latin typeface="华文中宋" panose="02010600040101010101" pitchFamily="2" charset="-122"/>
                <a:ea typeface="华文中宋" panose="02010600040101010101" pitchFamily="2" charset="-122"/>
                <a:sym typeface="+mn-lt"/>
              </a:rPr>
              <a:t>）保护作用</a:t>
            </a:r>
            <a:r>
              <a:rPr lang="zh-CN" altLang="en-US" sz="3200" b="1" dirty="0">
                <a:solidFill>
                  <a:prstClr val="black"/>
                </a:solidFill>
                <a:latin typeface="华文中宋" panose="02010600040101010101" pitchFamily="2" charset="-122"/>
                <a:ea typeface="华文中宋" panose="02010600040101010101" pitchFamily="2" charset="-122"/>
                <a:sym typeface="+mn-lt"/>
              </a:rPr>
              <a:t>：法律通过解决纠纷和制裁违法犯罪，惩恶扬善、伸张正义，维护我们的合法权益。</a:t>
            </a:r>
            <a:endParaRPr lang="zh-CN" altLang="en-US" sz="3200" b="1" dirty="0">
              <a:solidFill>
                <a:prstClr val="black"/>
              </a:solidFill>
              <a:latin typeface="华文中宋" panose="02010600040101010101" pitchFamily="2" charset="-122"/>
              <a:ea typeface="华文中宋" panose="02010600040101010101" pitchFamily="2" charset="-122"/>
              <a:sym typeface="+mn-lt"/>
            </a:endParaRPr>
          </a:p>
        </p:txBody>
      </p:sp>
      <p:sp>
        <p:nvSpPr>
          <p:cNvPr id="24" name="左大括号 23"/>
          <p:cNvSpPr/>
          <p:nvPr/>
        </p:nvSpPr>
        <p:spPr>
          <a:xfrm>
            <a:off x="4543425" y="724535"/>
            <a:ext cx="478155" cy="5408930"/>
          </a:xfrm>
          <a:prstGeom prst="leftBrace">
            <a:avLst/>
          </a:prstGeom>
        </p:spPr>
        <p:style>
          <a:lnRef idx="3">
            <a:schemeClr val="dk1"/>
          </a:lnRef>
          <a:fillRef idx="0">
            <a:schemeClr val="dk1"/>
          </a:fillRef>
          <a:effectRef idx="2">
            <a:schemeClr val="dk1"/>
          </a:effectRef>
          <a:fontRef idx="minor">
            <a:schemeClr val="tx1"/>
          </a:fontRef>
        </p:style>
        <p:txBody>
          <a:bodyPr rtlCol="0" anchor="ctr"/>
          <a:p>
            <a:pPr algn="ctr">
              <a:defRPr/>
            </a:pPr>
            <a:endParaRPr lang="zh-CN" altLang="en-US" dirty="0">
              <a:solidFill>
                <a:prstClr val="black"/>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000" fill="hold">
                                          <p:stCondLst>
                                            <p:cond delay="0"/>
                                          </p:stCondLst>
                                        </p:cTn>
                                        <p:tgtEl>
                                          <p:spTgt spid="38"/>
                                        </p:tgtEl>
                                        <p:attrNameLst>
                                          <p:attrName>style.visibility</p:attrName>
                                        </p:attrNameLst>
                                      </p:cBhvr>
                                      <p:to>
                                        <p:strVal val="visible"/>
                                      </p:to>
                                    </p:set>
                                    <p:animEffect transition="in" filter="blinds(horizontal)">
                                      <p:cBhvr>
                                        <p:cTn id="7" dur="10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5">
                                            <p:txEl>
                                              <p:pRg st="0" end="0"/>
                                            </p:txEl>
                                          </p:spTgt>
                                        </p:tgtEl>
                                        <p:attrNameLst>
                                          <p:attrName>style.visibility</p:attrName>
                                        </p:attrNameLst>
                                      </p:cBhvr>
                                      <p:to>
                                        <p:strVal val="visible"/>
                                      </p:to>
                                    </p:set>
                                    <p:anim calcmode="lin" valueType="num">
                                      <p:cBhvr additive="base">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5">
                                            <p:txEl>
                                              <p:pRg st="1" end="1"/>
                                            </p:txEl>
                                          </p:spTgt>
                                        </p:tgtEl>
                                        <p:attrNameLst>
                                          <p:attrName>style.visibility</p:attrName>
                                        </p:attrNameLst>
                                      </p:cBhvr>
                                      <p:to>
                                        <p:strVal val="visible"/>
                                      </p:to>
                                    </p:set>
                                    <p:anim calcmode="lin" valueType="num">
                                      <p:cBhvr additive="base">
                                        <p:cTn id="18" dur="500" fill="hold"/>
                                        <p:tgtEl>
                                          <p:spTgt spid="3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5">
                                            <p:txEl>
                                              <p:pRg st="1" end="1"/>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5">
                                            <p:txEl>
                                              <p:pRg st="2" end="2"/>
                                            </p:txEl>
                                          </p:spTgt>
                                        </p:tgtEl>
                                        <p:attrNameLst>
                                          <p:attrName>style.visibility</p:attrName>
                                        </p:attrNameLst>
                                      </p:cBhvr>
                                      <p:to>
                                        <p:strVal val="visible"/>
                                      </p:to>
                                    </p:set>
                                    <p:anim calcmode="lin" valueType="num">
                                      <p:cBhvr additive="base">
                                        <p:cTn id="22"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5">
                                            <p:txEl>
                                              <p:pRg st="3" end="3"/>
                                            </p:txEl>
                                          </p:spTgt>
                                        </p:tgtEl>
                                        <p:attrNameLst>
                                          <p:attrName>style.visibility</p:attrName>
                                        </p:attrNameLst>
                                      </p:cBhvr>
                                      <p:to>
                                        <p:strVal val="visible"/>
                                      </p:to>
                                    </p:set>
                                    <p:anim calcmode="lin" valueType="num">
                                      <p:cBhvr additive="base">
                                        <p:cTn id="28"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87350" y="579755"/>
            <a:ext cx="11707495" cy="2676525"/>
          </a:xfrm>
          <a:prstGeom prst="rect">
            <a:avLst/>
          </a:prstGeom>
          <a:noFill/>
        </p:spPr>
        <p:txBody>
          <a:bodyPr wrap="square">
            <a:spAutoFit/>
          </a:bodyPr>
          <a:lstStyle/>
          <a:p>
            <a:pPr algn="just"/>
            <a:r>
              <a:rPr lang="en-US" altLang="zh-CN" sz="2800" b="1" kern="100" dirty="0">
                <a:solidFill>
                  <a:schemeClr val="accent6">
                    <a:lumMod val="75000"/>
                  </a:schemeClr>
                </a:solidFill>
                <a:effectLst/>
                <a:latin typeface="宋体" panose="02010600030101010101" pitchFamily="2" charset="-122"/>
                <a:ea typeface="等线" panose="02010600030101010101" pitchFamily="2" charset="-122"/>
                <a:cs typeface="宋体" panose="02010600030101010101" pitchFamily="2" charset="-122"/>
              </a:rPr>
              <a:t>【</a:t>
            </a:r>
            <a:r>
              <a:rPr lang="zh-CN" altLang="en-US" sz="2800" b="1" kern="100" dirty="0">
                <a:solidFill>
                  <a:schemeClr val="accent6">
                    <a:lumMod val="75000"/>
                  </a:schemeClr>
                </a:solidFill>
                <a:effectLst/>
                <a:latin typeface="宋体" panose="02010600030101010101" pitchFamily="2" charset="-122"/>
                <a:ea typeface="等线" panose="02010600030101010101" pitchFamily="2" charset="-122"/>
                <a:cs typeface="宋体" panose="02010600030101010101" pitchFamily="2" charset="-122"/>
              </a:rPr>
              <a:t>例</a:t>
            </a:r>
            <a:r>
              <a:rPr lang="en-US" altLang="zh-CN" sz="2800" b="1" kern="100" dirty="0">
                <a:solidFill>
                  <a:schemeClr val="accent6">
                    <a:lumMod val="75000"/>
                  </a:schemeClr>
                </a:solidFill>
                <a:effectLst/>
                <a:latin typeface="宋体" panose="02010600030101010101" pitchFamily="2" charset="-122"/>
                <a:ea typeface="等线" panose="02010600030101010101" pitchFamily="2" charset="-122"/>
                <a:cs typeface="宋体" panose="02010600030101010101" pitchFamily="2" charset="-122"/>
              </a:rPr>
              <a:t>1.】</a:t>
            </a:r>
            <a:r>
              <a:rPr lang="en-US" altLang="zh-CN" sz="2800" b="1" dirty="0">
                <a:latin typeface="Times New Roman" panose="02020603050405020304" charset="0"/>
                <a:ea typeface="宋体" panose="02010600030101010101" pitchFamily="2" charset="-122"/>
                <a:cs typeface="Times New Roman" panose="02020603050405020304" charset="0"/>
              </a:rPr>
              <a:t>2020</a:t>
            </a:r>
            <a:r>
              <a:rPr lang="zh-CN" altLang="zh-CN" sz="2800" b="1" dirty="0">
                <a:latin typeface="Times New Roman" panose="02020603050405020304" charset="0"/>
                <a:ea typeface="宋体" panose="02010600030101010101" pitchFamily="2" charset="-122"/>
                <a:cs typeface="Times New Roman" panose="02020603050405020304" charset="0"/>
              </a:rPr>
              <a:t>年</a:t>
            </a:r>
            <a:r>
              <a:rPr lang="en-US" altLang="zh-CN" sz="2800" b="1" dirty="0">
                <a:latin typeface="Times New Roman" panose="02020603050405020304" charset="0"/>
                <a:ea typeface="宋体" panose="02010600030101010101" pitchFamily="2" charset="-122"/>
                <a:cs typeface="Times New Roman" panose="02020603050405020304" charset="0"/>
              </a:rPr>
              <a:t>1</a:t>
            </a:r>
            <a:r>
              <a:rPr lang="zh-CN" altLang="zh-CN" sz="2800" b="1" dirty="0">
                <a:latin typeface="Times New Roman" panose="02020603050405020304" charset="0"/>
                <a:ea typeface="宋体" panose="02010600030101010101" pitchFamily="2" charset="-122"/>
                <a:cs typeface="Times New Roman" panose="02020603050405020304" charset="0"/>
              </a:rPr>
              <a:t>月</a:t>
            </a:r>
            <a:r>
              <a:rPr lang="en-US" altLang="zh-CN" sz="2800" b="1" dirty="0">
                <a:latin typeface="Times New Roman" panose="02020603050405020304" charset="0"/>
                <a:ea typeface="宋体" panose="02010600030101010101" pitchFamily="2" charset="-122"/>
                <a:cs typeface="Times New Roman" panose="02020603050405020304" charset="0"/>
              </a:rPr>
              <a:t>21</a:t>
            </a:r>
            <a:r>
              <a:rPr lang="zh-CN" altLang="zh-CN" sz="2800" b="1" dirty="0">
                <a:latin typeface="Times New Roman" panose="02020603050405020304" charset="0"/>
                <a:ea typeface="宋体" panose="02010600030101010101" pitchFamily="2" charset="-122"/>
                <a:cs typeface="Times New Roman" panose="02020603050405020304" charset="0"/>
              </a:rPr>
              <a:t>日，天津市第一中级人民法院对公安部原党委委员、副部长、中国海警局原局长孟宏伟受贿案一审公开判决，对其以受贿罪判处有期徒刑十三年六个月，并处罚金</a:t>
            </a:r>
            <a:r>
              <a:rPr lang="en-US" altLang="zh-CN" sz="2800" b="1" dirty="0">
                <a:latin typeface="Times New Roman" panose="02020603050405020304" charset="0"/>
                <a:ea typeface="宋体" panose="02010600030101010101" pitchFamily="2" charset="-122"/>
                <a:cs typeface="Times New Roman" panose="02020603050405020304" charset="0"/>
              </a:rPr>
              <a:t>200</a:t>
            </a:r>
            <a:r>
              <a:rPr lang="zh-CN" altLang="zh-CN" sz="2800" b="1" dirty="0">
                <a:latin typeface="Times New Roman" panose="02020603050405020304" charset="0"/>
                <a:ea typeface="宋体" panose="02010600030101010101" pitchFamily="2" charset="-122"/>
                <a:cs typeface="Times New Roman" panose="02020603050405020304" charset="0"/>
              </a:rPr>
              <a:t>万元。这样做体现法律的特征有</a:t>
            </a:r>
            <a:endParaRPr lang="zh-CN" altLang="zh-CN" sz="2800" b="1" dirty="0">
              <a:latin typeface="Times New Roman" panose="02020603050405020304" charset="0"/>
              <a:ea typeface="宋体" panose="02010600030101010101" pitchFamily="2" charset="-122"/>
              <a:cs typeface="Times New Roman" panose="02020603050405020304" charset="0"/>
            </a:endParaRPr>
          </a:p>
          <a:p>
            <a:r>
              <a:rPr lang="zh-CN" altLang="zh-CN" sz="2800" b="1" dirty="0">
                <a:solidFill>
                  <a:schemeClr val="accent6">
                    <a:lumMod val="75000"/>
                  </a:schemeClr>
                </a:solidFill>
                <a:latin typeface="Times New Roman" panose="02020603050405020304" charset="0"/>
                <a:ea typeface="宋体" panose="02010600030101010101" pitchFamily="2" charset="-122"/>
                <a:cs typeface="Times New Roman" panose="02020603050405020304" charset="0"/>
              </a:rPr>
              <a:t>①法律由国家制定或认可 </a:t>
            </a:r>
            <a:r>
              <a:rPr lang="en-US" altLang="zh-CN" sz="2800" b="1" dirty="0">
                <a:solidFill>
                  <a:schemeClr val="accent6">
                    <a:lumMod val="75000"/>
                  </a:schemeClr>
                </a:solidFill>
                <a:latin typeface="Times New Roman" panose="02020603050405020304" charset="0"/>
                <a:ea typeface="宋体" panose="02010600030101010101" pitchFamily="2" charset="-122"/>
                <a:cs typeface="Times New Roman" panose="02020603050405020304" charset="0"/>
              </a:rPr>
              <a:t>                  </a:t>
            </a:r>
            <a:r>
              <a:rPr lang="zh-CN" altLang="zh-CN" sz="2800" b="1" dirty="0">
                <a:solidFill>
                  <a:schemeClr val="accent6">
                    <a:lumMod val="75000"/>
                  </a:schemeClr>
                </a:solidFill>
                <a:latin typeface="Times New Roman" panose="02020603050405020304" charset="0"/>
                <a:ea typeface="宋体" panose="02010600030101010101" pitchFamily="2" charset="-122"/>
                <a:cs typeface="Times New Roman" panose="02020603050405020304" charset="0"/>
              </a:rPr>
              <a:t>②法律是国家强制力保证实施</a:t>
            </a:r>
            <a:r>
              <a:rPr lang="en-US" altLang="zh-CN" sz="2800" b="1" dirty="0">
                <a:solidFill>
                  <a:schemeClr val="accent6">
                    <a:lumMod val="75000"/>
                  </a:schemeClr>
                </a:solidFill>
                <a:latin typeface="Times New Roman" panose="02020603050405020304" charset="0"/>
                <a:ea typeface="宋体" panose="02010600030101010101" pitchFamily="2" charset="-122"/>
                <a:cs typeface="Times New Roman" panose="02020603050405020304" charset="0"/>
              </a:rPr>
              <a:t>  </a:t>
            </a:r>
            <a:endParaRPr lang="zh-CN" altLang="zh-CN" sz="2800" b="1" dirty="0">
              <a:solidFill>
                <a:schemeClr val="accent6">
                  <a:lumMod val="75000"/>
                </a:schemeClr>
              </a:solidFill>
              <a:latin typeface="Times New Roman" panose="02020603050405020304" charset="0"/>
              <a:ea typeface="宋体" panose="02010600030101010101" pitchFamily="2" charset="-122"/>
              <a:cs typeface="Times New Roman" panose="02020603050405020304" charset="0"/>
            </a:endParaRPr>
          </a:p>
          <a:p>
            <a:r>
              <a:rPr lang="zh-CN" altLang="zh-CN" sz="2800" b="1" dirty="0">
                <a:solidFill>
                  <a:schemeClr val="accent6">
                    <a:lumMod val="75000"/>
                  </a:schemeClr>
                </a:solidFill>
                <a:latin typeface="Times New Roman" panose="02020603050405020304" charset="0"/>
                <a:ea typeface="宋体" panose="02010600030101010101" pitchFamily="2" charset="-122"/>
                <a:cs typeface="Times New Roman" panose="02020603050405020304" charset="0"/>
              </a:rPr>
              <a:t>③法律对社会成员具有普遍约束力</a:t>
            </a:r>
            <a:r>
              <a:rPr lang="en-US" altLang="zh-CN" sz="2800" b="1" dirty="0">
                <a:solidFill>
                  <a:schemeClr val="accent6">
                    <a:lumMod val="75000"/>
                  </a:schemeClr>
                </a:solidFill>
                <a:latin typeface="Times New Roman" panose="02020603050405020304" charset="0"/>
                <a:ea typeface="宋体" panose="02010600030101010101" pitchFamily="2" charset="-122"/>
                <a:cs typeface="Times New Roman" panose="02020603050405020304" charset="0"/>
              </a:rPr>
              <a:t>   </a:t>
            </a:r>
            <a:r>
              <a:rPr lang="zh-CN" altLang="zh-CN" sz="2800" b="1" dirty="0">
                <a:solidFill>
                  <a:schemeClr val="accent6">
                    <a:lumMod val="75000"/>
                  </a:schemeClr>
                </a:solidFill>
                <a:latin typeface="Times New Roman" panose="02020603050405020304" charset="0"/>
                <a:ea typeface="宋体" panose="02010600030101010101" pitchFamily="2" charset="-122"/>
                <a:cs typeface="Times New Roman" panose="02020603050405020304" charset="0"/>
              </a:rPr>
              <a:t>④公民在法律面前一律平等</a:t>
            </a:r>
            <a:endParaRPr lang="zh-CN" altLang="zh-CN" sz="2800" b="1" dirty="0">
              <a:solidFill>
                <a:schemeClr val="accent6">
                  <a:lumMod val="75000"/>
                </a:schemeClr>
              </a:solidFill>
              <a:latin typeface="Times New Roman" panose="02020603050405020304" charset="0"/>
              <a:ea typeface="宋体" panose="02010600030101010101" pitchFamily="2" charset="-122"/>
              <a:cs typeface="Times New Roman" panose="02020603050405020304" charset="0"/>
            </a:endParaRPr>
          </a:p>
          <a:p>
            <a:r>
              <a:rPr lang="en-US" altLang="zh-CN" sz="2800" b="1" dirty="0">
                <a:solidFill>
                  <a:schemeClr val="accent6">
                    <a:lumMod val="75000"/>
                  </a:schemeClr>
                </a:solidFill>
                <a:latin typeface="Times New Roman" panose="02020603050405020304" charset="0"/>
                <a:ea typeface="宋体" panose="02010600030101010101" pitchFamily="2" charset="-122"/>
                <a:cs typeface="Times New Roman" panose="02020603050405020304" charset="0"/>
              </a:rPr>
              <a:t>A .</a:t>
            </a:r>
            <a:r>
              <a:rPr lang="zh-CN" altLang="zh-CN" sz="2800" b="1" dirty="0">
                <a:solidFill>
                  <a:schemeClr val="accent6">
                    <a:lumMod val="75000"/>
                  </a:schemeClr>
                </a:solidFill>
                <a:latin typeface="Times New Roman" panose="02020603050405020304" charset="0"/>
                <a:ea typeface="宋体" panose="02010600030101010101" pitchFamily="2" charset="-122"/>
                <a:cs typeface="Times New Roman" panose="02020603050405020304" charset="0"/>
              </a:rPr>
              <a:t>①②</a:t>
            </a:r>
            <a:r>
              <a:rPr lang="en-US" altLang="zh-CN" sz="2800" b="1" dirty="0">
                <a:solidFill>
                  <a:schemeClr val="accent6">
                    <a:lumMod val="75000"/>
                  </a:schemeClr>
                </a:solidFill>
                <a:latin typeface="Times New Roman" panose="02020603050405020304" charset="0"/>
                <a:ea typeface="宋体" panose="02010600030101010101" pitchFamily="2" charset="-122"/>
                <a:cs typeface="Times New Roman" panose="02020603050405020304" charset="0"/>
              </a:rPr>
              <a:t>          B. </a:t>
            </a:r>
            <a:r>
              <a:rPr lang="zh-CN" altLang="zh-CN" sz="2800" b="1" dirty="0">
                <a:solidFill>
                  <a:schemeClr val="accent6">
                    <a:lumMod val="75000"/>
                  </a:schemeClr>
                </a:solidFill>
                <a:latin typeface="Times New Roman" panose="02020603050405020304" charset="0"/>
                <a:ea typeface="宋体" panose="02010600030101010101" pitchFamily="2" charset="-122"/>
                <a:cs typeface="Times New Roman" panose="02020603050405020304" charset="0"/>
              </a:rPr>
              <a:t>②④</a:t>
            </a:r>
            <a:r>
              <a:rPr lang="en-US" altLang="zh-CN" sz="2800" b="1" dirty="0">
                <a:solidFill>
                  <a:schemeClr val="accent6">
                    <a:lumMod val="75000"/>
                  </a:schemeClr>
                </a:solidFill>
                <a:latin typeface="Times New Roman" panose="02020603050405020304" charset="0"/>
                <a:ea typeface="宋体" panose="02010600030101010101" pitchFamily="2" charset="-122"/>
                <a:cs typeface="Times New Roman" panose="02020603050405020304" charset="0"/>
              </a:rPr>
              <a:t>          C .</a:t>
            </a:r>
            <a:r>
              <a:rPr lang="zh-CN" altLang="en-US" sz="2800" b="1" dirty="0">
                <a:solidFill>
                  <a:schemeClr val="accent6">
                    <a:lumMod val="75000"/>
                  </a:schemeClr>
                </a:solidFill>
                <a:latin typeface="Times New Roman" panose="02020603050405020304" charset="0"/>
                <a:ea typeface="宋体" panose="02010600030101010101" pitchFamily="2" charset="-122"/>
                <a:cs typeface="Times New Roman" panose="02020603050405020304" charset="0"/>
              </a:rPr>
              <a:t>①③    </a:t>
            </a:r>
            <a:r>
              <a:rPr lang="en-US" altLang="zh-CN" sz="2800" b="1" dirty="0">
                <a:solidFill>
                  <a:schemeClr val="accent6">
                    <a:lumMod val="75000"/>
                  </a:schemeClr>
                </a:solidFill>
                <a:latin typeface="Times New Roman" panose="02020603050405020304" charset="0"/>
                <a:ea typeface="宋体" panose="02010600030101010101" pitchFamily="2" charset="-122"/>
                <a:cs typeface="Times New Roman" panose="02020603050405020304" charset="0"/>
              </a:rPr>
              <a:t>    </a:t>
            </a:r>
            <a:r>
              <a:rPr lang="zh-CN" altLang="en-US" sz="2800" b="1" dirty="0">
                <a:solidFill>
                  <a:schemeClr val="accent6">
                    <a:lumMod val="75000"/>
                  </a:schemeClr>
                </a:solidFill>
                <a:latin typeface="Times New Roman" panose="02020603050405020304" charset="0"/>
                <a:ea typeface="宋体" panose="02010600030101010101" pitchFamily="2" charset="-122"/>
                <a:cs typeface="Times New Roman" panose="02020603050405020304" charset="0"/>
              </a:rPr>
              <a:t> </a:t>
            </a:r>
            <a:r>
              <a:rPr lang="en-US" altLang="zh-CN" sz="2800" b="1" dirty="0">
                <a:solidFill>
                  <a:schemeClr val="accent6">
                    <a:lumMod val="75000"/>
                  </a:schemeClr>
                </a:solidFill>
                <a:latin typeface="Times New Roman" panose="02020603050405020304" charset="0"/>
                <a:ea typeface="宋体" panose="02010600030101010101" pitchFamily="2" charset="-122"/>
                <a:cs typeface="Times New Roman" panose="02020603050405020304" charset="0"/>
              </a:rPr>
              <a:t>   D. </a:t>
            </a:r>
            <a:r>
              <a:rPr lang="zh-CN" altLang="zh-CN" sz="2800" b="1" dirty="0">
                <a:solidFill>
                  <a:schemeClr val="accent6">
                    <a:lumMod val="75000"/>
                  </a:schemeClr>
                </a:solidFill>
                <a:latin typeface="Times New Roman" panose="02020603050405020304" charset="0"/>
                <a:ea typeface="宋体" panose="02010600030101010101" pitchFamily="2" charset="-122"/>
                <a:cs typeface="Times New Roman" panose="02020603050405020304" charset="0"/>
              </a:rPr>
              <a:t>②③ </a:t>
            </a:r>
            <a:endParaRPr lang="zh-CN" altLang="zh-CN" sz="2800" b="1" dirty="0">
              <a:solidFill>
                <a:schemeClr val="accent6">
                  <a:lumMod val="75000"/>
                </a:schemeClr>
              </a:solidFill>
              <a:latin typeface="Times New Roman" panose="02020603050405020304" charset="0"/>
              <a:ea typeface="宋体" panose="02010600030101010101" pitchFamily="2" charset="-122"/>
              <a:cs typeface="Times New Roman" panose="02020603050405020304" charset="0"/>
            </a:endParaRPr>
          </a:p>
        </p:txBody>
      </p:sp>
      <p:sp>
        <p:nvSpPr>
          <p:cNvPr id="10" name="Freeform 5"/>
          <p:cNvSpPr/>
          <p:nvPr/>
        </p:nvSpPr>
        <p:spPr bwMode="auto">
          <a:xfrm>
            <a:off x="0" y="0"/>
            <a:ext cx="2974340" cy="552450"/>
          </a:xfrm>
          <a:custGeom>
            <a:avLst/>
            <a:gdLst/>
            <a:ahLst/>
            <a:cxnLst/>
            <a:rect l="l" t="t" r="r" b="b"/>
            <a:pathLst>
              <a:path w="1212931" h="513429">
                <a:moveTo>
                  <a:pt x="0" y="0"/>
                </a:moveTo>
                <a:lnTo>
                  <a:pt x="1212931" y="0"/>
                </a:lnTo>
                <a:cubicBezTo>
                  <a:pt x="1210875" y="8189"/>
                  <a:pt x="1207259" y="15721"/>
                  <a:pt x="1202896" y="22772"/>
                </a:cubicBezTo>
                <a:lnTo>
                  <a:pt x="956422" y="454561"/>
                </a:lnTo>
                <a:cubicBezTo>
                  <a:pt x="946115" y="471761"/>
                  <a:pt x="931774" y="486697"/>
                  <a:pt x="913401" y="497559"/>
                </a:cubicBezTo>
                <a:cubicBezTo>
                  <a:pt x="894131" y="508874"/>
                  <a:pt x="873069" y="513853"/>
                  <a:pt x="852006" y="513401"/>
                </a:cubicBezTo>
                <a:lnTo>
                  <a:pt x="358161" y="513401"/>
                </a:lnTo>
                <a:cubicBezTo>
                  <a:pt x="338443" y="513401"/>
                  <a:pt x="317829" y="508422"/>
                  <a:pt x="299456" y="497559"/>
                </a:cubicBezTo>
                <a:cubicBezTo>
                  <a:pt x="281082" y="486697"/>
                  <a:pt x="266294" y="471761"/>
                  <a:pt x="256435" y="454109"/>
                </a:cubicBezTo>
                <a:lnTo>
                  <a:pt x="8616" y="20509"/>
                </a:lnTo>
                <a:close/>
              </a:path>
            </a:pathLst>
          </a:custGeom>
          <a:solidFill>
            <a:srgbClr val="FF7575">
              <a:lumMod val="75000"/>
            </a:srgbClr>
          </a:solidFill>
          <a:ln w="9525" cap="flat">
            <a:noFill/>
            <a:prstDash val="solid"/>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a:ln>
                  <a:noFill/>
                </a:ln>
                <a:solidFill>
                  <a:srgbClr val="178AA1"/>
                </a:solidFill>
                <a:effectLst/>
                <a:uLnTx/>
                <a:uFillTx/>
                <a:latin typeface="Arial" panose="020B0604020202020204"/>
                <a:sym typeface="+mn-lt"/>
              </a:rPr>
              <a:t>        </a:t>
            </a:r>
            <a:endParaRPr kumimoji="0" lang="en-US" altLang="zh-CN" sz="3200" b="0" i="0" u="none" strike="noStrike" kern="0" cap="none" spc="0" normalizeH="0" baseline="0" noProof="0">
              <a:ln>
                <a:noFill/>
              </a:ln>
              <a:solidFill>
                <a:srgbClr val="178AA1"/>
              </a:solidFill>
              <a:effectLst/>
              <a:uLnTx/>
              <a:uFillTx/>
              <a:latin typeface="Arial" panose="020B0604020202020204"/>
              <a:sym typeface="+mn-lt"/>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a:ln>
                  <a:noFill/>
                </a:ln>
                <a:solidFill>
                  <a:srgbClr val="178AA1"/>
                </a:solidFill>
                <a:effectLst/>
                <a:uLnTx/>
                <a:uFillTx/>
                <a:latin typeface="Arial" panose="020B0604020202020204"/>
                <a:sym typeface="+mn-lt"/>
              </a:rPr>
              <a:t>         </a:t>
            </a:r>
            <a:endParaRPr kumimoji="0" lang="zh-CN" altLang="en-US" sz="3200" b="0" i="0" u="none" strike="noStrike" kern="0" cap="none" spc="0" normalizeH="0" baseline="0" noProof="0">
              <a:ln>
                <a:noFill/>
              </a:ln>
              <a:solidFill>
                <a:srgbClr val="178AA1"/>
              </a:solidFill>
              <a:effectLst/>
              <a:uLnTx/>
              <a:uFillTx/>
              <a:latin typeface="Arial" panose="020B0604020202020204"/>
              <a:sym typeface="+mn-lt"/>
            </a:endParaRPr>
          </a:p>
        </p:txBody>
      </p:sp>
      <p:sp>
        <p:nvSpPr>
          <p:cNvPr id="11" name="TextBox 60"/>
          <p:cNvSpPr txBox="1"/>
          <p:nvPr/>
        </p:nvSpPr>
        <p:spPr>
          <a:xfrm>
            <a:off x="536818" y="-63208"/>
            <a:ext cx="1960880" cy="629920"/>
          </a:xfrm>
          <a:prstGeom prst="rect">
            <a:avLst/>
          </a:prstGeom>
          <a:noFill/>
        </p:spPr>
        <p:txBody>
          <a:bodyPr wrap="none" rtlCol="0">
            <a:spAutoFit/>
          </a:bodyPr>
          <a:lstStyle/>
          <a:p>
            <a:pPr algn="ctr"/>
            <a:r>
              <a:rPr lang="zh-CN" altLang="en-US" sz="3500" b="1" dirty="0">
                <a:solidFill>
                  <a:srgbClr val="FEE9DE"/>
                </a:solidFill>
                <a:latin typeface="微软雅黑" panose="020B0503020204020204" pitchFamily="34" charset="-122"/>
                <a:ea typeface="微软雅黑" panose="020B0503020204020204" pitchFamily="34" charset="-122"/>
                <a:sym typeface="+mn-lt"/>
              </a:rPr>
              <a:t>易错易混</a:t>
            </a:r>
            <a:endParaRPr lang="zh-CN" altLang="en-US" sz="3500" b="1" dirty="0">
              <a:solidFill>
                <a:srgbClr val="FEE9DE"/>
              </a:solidFill>
              <a:latin typeface="微软雅黑" panose="020B0503020204020204" pitchFamily="34" charset="-122"/>
              <a:ea typeface="微软雅黑" panose="020B0503020204020204" pitchFamily="34" charset="-122"/>
              <a:sym typeface="+mn-lt"/>
            </a:endParaRPr>
          </a:p>
        </p:txBody>
      </p:sp>
      <p:sp>
        <p:nvSpPr>
          <p:cNvPr id="20" name="文本框 19"/>
          <p:cNvSpPr txBox="1"/>
          <p:nvPr/>
        </p:nvSpPr>
        <p:spPr>
          <a:xfrm>
            <a:off x="97155" y="3283585"/>
            <a:ext cx="11558270" cy="2676525"/>
          </a:xfrm>
          <a:prstGeom prst="rect">
            <a:avLst/>
          </a:prstGeom>
          <a:noFill/>
        </p:spPr>
        <p:txBody>
          <a:bodyPr wrap="square">
            <a:spAutoFit/>
          </a:bodyPr>
          <a:lstStyle/>
          <a:p>
            <a:pPr algn="just"/>
            <a:r>
              <a:rPr lang="en-US" altLang="zh-CN" sz="2800" b="1" kern="100" dirty="0">
                <a:solidFill>
                  <a:schemeClr val="accent6">
                    <a:lumMod val="75000"/>
                  </a:schemeClr>
                </a:solidFill>
                <a:latin typeface="宋体" panose="02010600030101010101" pitchFamily="2" charset="-122"/>
                <a:ea typeface="等线" panose="02010600030101010101" pitchFamily="2" charset="-122"/>
              </a:rPr>
              <a:t>【</a:t>
            </a:r>
            <a:r>
              <a:rPr lang="zh-CN" altLang="en-US" sz="2800" b="1" kern="100" dirty="0">
                <a:solidFill>
                  <a:schemeClr val="accent6">
                    <a:lumMod val="75000"/>
                  </a:schemeClr>
                </a:solidFill>
                <a:latin typeface="宋体" panose="02010600030101010101" pitchFamily="2" charset="-122"/>
                <a:ea typeface="等线" panose="02010600030101010101" pitchFamily="2" charset="-122"/>
              </a:rPr>
              <a:t>例</a:t>
            </a:r>
            <a:r>
              <a:rPr lang="en-US" altLang="zh-CN" sz="2800" b="1" kern="100" dirty="0">
                <a:solidFill>
                  <a:schemeClr val="accent6">
                    <a:lumMod val="75000"/>
                  </a:schemeClr>
                </a:solidFill>
                <a:latin typeface="宋体" panose="02010600030101010101" pitchFamily="2" charset="-122"/>
                <a:ea typeface="等线" panose="02010600030101010101" pitchFamily="2" charset="-122"/>
              </a:rPr>
              <a:t>2.】</a:t>
            </a:r>
            <a:r>
              <a:rPr lang="zh-CN" altLang="zh-CN" sz="2800" b="1" dirty="0">
                <a:latin typeface="Times New Roman" panose="02020603050405020304" charset="0"/>
                <a:ea typeface="宋体" panose="02010600030101010101" pitchFamily="2" charset="-122"/>
                <a:cs typeface="Times New Roman" panose="02020603050405020304" charset="0"/>
              </a:rPr>
              <a:t>《中华人民共和国民法典》规定：</a:t>
            </a:r>
            <a:r>
              <a:rPr lang="zh-CN" altLang="zh-CN" sz="2800" b="1" dirty="0">
                <a:solidFill>
                  <a:srgbClr val="FF0000"/>
                </a:solidFill>
                <a:latin typeface="Times New Roman" panose="02020603050405020304" charset="0"/>
                <a:ea typeface="宋体" panose="02010600030101010101" pitchFamily="2" charset="-122"/>
                <a:cs typeface="Times New Roman" panose="02020603050405020304" charset="0"/>
              </a:rPr>
              <a:t>禁止从建筑物中抛掷物品。</a:t>
            </a:r>
            <a:r>
              <a:rPr lang="zh-CN" altLang="zh-CN" sz="2800" b="1" dirty="0">
                <a:solidFill>
                  <a:schemeClr val="accent3"/>
                </a:solidFill>
                <a:latin typeface="Times New Roman" panose="02020603050405020304" charset="0"/>
                <a:ea typeface="宋体" panose="02010600030101010101" pitchFamily="2" charset="-122"/>
                <a:cs typeface="Times New Roman" panose="02020603050405020304" charset="0"/>
              </a:rPr>
              <a:t>从建筑物中抛掷物品造成他人损害的，由侵权人依法承担侵权责任。</a:t>
            </a:r>
            <a:r>
              <a:rPr lang="zh-CN" altLang="zh-CN" sz="2800" b="1" dirty="0">
                <a:latin typeface="Times New Roman" panose="02020603050405020304" charset="0"/>
                <a:ea typeface="宋体" panose="02010600030101010101" pitchFamily="2" charset="-122"/>
                <a:cs typeface="Times New Roman" panose="02020603050405020304" charset="0"/>
              </a:rPr>
              <a:t>这一规定体现了民法典的作用有</a:t>
            </a:r>
            <a:endParaRPr lang="zh-CN" altLang="zh-CN" sz="2800" b="1" dirty="0">
              <a:latin typeface="Times New Roman" panose="02020603050405020304" charset="0"/>
              <a:ea typeface="宋体" panose="02010600030101010101" pitchFamily="2" charset="-122"/>
              <a:cs typeface="Times New Roman" panose="02020603050405020304" charset="0"/>
            </a:endParaRPr>
          </a:p>
          <a:p>
            <a:pPr indent="266700" algn="just"/>
            <a:r>
              <a:rPr lang="zh-CN" altLang="zh-CN" sz="2800" b="1" dirty="0">
                <a:solidFill>
                  <a:schemeClr val="accent6">
                    <a:lumMod val="75000"/>
                  </a:schemeClr>
                </a:solidFill>
                <a:latin typeface="Times New Roman" panose="02020603050405020304" charset="0"/>
                <a:ea typeface="宋体" panose="02010600030101010101" pitchFamily="2" charset="-122"/>
                <a:cs typeface="Times New Roman" panose="02020603050405020304" charset="0"/>
              </a:rPr>
              <a:t>①规范着全体社会成员的行为              ② 保护着我们的生活</a:t>
            </a:r>
            <a:endParaRPr lang="zh-CN" altLang="zh-CN" sz="2800" b="1" dirty="0">
              <a:solidFill>
                <a:schemeClr val="accent6">
                  <a:lumMod val="75000"/>
                </a:schemeClr>
              </a:solidFill>
              <a:latin typeface="Times New Roman" panose="02020603050405020304" charset="0"/>
              <a:ea typeface="宋体" panose="02010600030101010101" pitchFamily="2" charset="-122"/>
              <a:cs typeface="Times New Roman" panose="02020603050405020304" charset="0"/>
            </a:endParaRPr>
          </a:p>
          <a:p>
            <a:pPr indent="266700" algn="just"/>
            <a:r>
              <a:rPr lang="zh-CN" altLang="zh-CN" sz="2800" b="1" dirty="0">
                <a:solidFill>
                  <a:schemeClr val="accent6">
                    <a:lumMod val="75000"/>
                  </a:schemeClr>
                </a:solidFill>
                <a:latin typeface="Times New Roman" panose="02020603050405020304" charset="0"/>
                <a:ea typeface="宋体" panose="02010600030101010101" pitchFamily="2" charset="-122"/>
                <a:cs typeface="Times New Roman" panose="02020603050405020304" charset="0"/>
              </a:rPr>
              <a:t>③由国家强制力保证实施                      ④解决纠纷、制裁违法犯罪</a:t>
            </a:r>
            <a:endParaRPr lang="zh-CN" altLang="zh-CN" sz="2800" b="1" dirty="0">
              <a:solidFill>
                <a:schemeClr val="accent6">
                  <a:lumMod val="75000"/>
                </a:schemeClr>
              </a:solidFill>
              <a:latin typeface="Times New Roman" panose="02020603050405020304" charset="0"/>
              <a:ea typeface="宋体" panose="02010600030101010101" pitchFamily="2" charset="-122"/>
              <a:cs typeface="Times New Roman" panose="02020603050405020304" charset="0"/>
            </a:endParaRPr>
          </a:p>
          <a:p>
            <a:pPr indent="266700" algn="just"/>
            <a:r>
              <a:rPr lang="zh-CN" altLang="zh-CN" sz="2800" b="1" dirty="0">
                <a:solidFill>
                  <a:schemeClr val="accent6">
                    <a:lumMod val="75000"/>
                  </a:schemeClr>
                </a:solidFill>
                <a:latin typeface="Times New Roman" panose="02020603050405020304" charset="0"/>
                <a:ea typeface="宋体" panose="02010600030101010101" pitchFamily="2" charset="-122"/>
                <a:cs typeface="Times New Roman" panose="02020603050405020304" charset="0"/>
              </a:rPr>
              <a:t>A.①②③         B.①②④        C.①③④          D.②③④ </a:t>
            </a:r>
            <a:endParaRPr lang="zh-CN" altLang="zh-CN" sz="2800" b="1" dirty="0">
              <a:solidFill>
                <a:schemeClr val="accent6">
                  <a:lumMod val="75000"/>
                </a:schemeClr>
              </a:solidFill>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0" y="5850255"/>
            <a:ext cx="6016625" cy="583565"/>
          </a:xfrm>
          <a:prstGeom prst="rect">
            <a:avLst/>
          </a:prstGeom>
          <a:solidFill>
            <a:srgbClr val="4472C4"/>
          </a:solidFill>
        </p:spPr>
        <p:txBody>
          <a:bodyPr wrap="square" rtlCol="0" anchor="t">
            <a:spAutoFit/>
          </a:bodyPr>
          <a:lstStyle/>
          <a:p>
            <a:pPr algn="just"/>
            <a:r>
              <a:rPr lang="zh-CN" altLang="zh-CN" sz="3200" b="1" kern="100" dirty="0">
                <a:solidFill>
                  <a:schemeClr val="bg1"/>
                </a:solidFill>
                <a:latin typeface="楷体" panose="02010609060101010101" pitchFamily="49" charset="-122"/>
                <a:ea typeface="楷体" panose="02010609060101010101" pitchFamily="49" charset="-122"/>
                <a:cs typeface="宋体" panose="02010600030101010101" pitchFamily="2" charset="-122"/>
              </a:rPr>
              <a:t>变式</a:t>
            </a:r>
            <a:r>
              <a:rPr lang="en-US" altLang="zh-CN" sz="3200" b="1" kern="100" dirty="0">
                <a:solidFill>
                  <a:schemeClr val="bg1"/>
                </a:solidFill>
                <a:latin typeface="楷体" panose="02010609060101010101" pitchFamily="49" charset="-122"/>
                <a:ea typeface="楷体" panose="02010609060101010101" pitchFamily="49" charset="-122"/>
                <a:cs typeface="宋体" panose="02010600030101010101" pitchFamily="2" charset="-122"/>
              </a:rPr>
              <a:t>:</a:t>
            </a:r>
            <a:r>
              <a:rPr lang="zh-CN" altLang="zh-CN" sz="3200" b="1" kern="100" dirty="0">
                <a:solidFill>
                  <a:schemeClr val="bg1"/>
                </a:solidFill>
                <a:latin typeface="楷体" panose="02010609060101010101" pitchFamily="49" charset="-122"/>
                <a:ea typeface="楷体" panose="02010609060101010101" pitchFamily="49" charset="-122"/>
                <a:cs typeface="宋体" panose="02010600030101010101" pitchFamily="2" charset="-122"/>
              </a:rPr>
              <a:t>材料</a:t>
            </a:r>
            <a:r>
              <a:rPr lang="zh-CN" altLang="zh-CN" sz="3200" b="1" kern="100" dirty="0">
                <a:solidFill>
                  <a:srgbClr val="FF0000"/>
                </a:solidFill>
                <a:latin typeface="楷体" panose="02010609060101010101" pitchFamily="49" charset="-122"/>
                <a:ea typeface="楷体" panose="02010609060101010101" pitchFamily="49" charset="-122"/>
                <a:cs typeface="宋体" panose="02010600030101010101" pitchFamily="2" charset="-122"/>
              </a:rPr>
              <a:t>如何体现</a:t>
            </a:r>
            <a:r>
              <a:rPr lang="zh-CN" altLang="zh-CN" sz="3200" b="1" kern="100" dirty="0">
                <a:solidFill>
                  <a:schemeClr val="bg1"/>
                </a:solidFill>
                <a:latin typeface="楷体" panose="02010609060101010101" pitchFamily="49" charset="-122"/>
                <a:ea typeface="楷体" panose="02010609060101010101" pitchFamily="49" charset="-122"/>
                <a:cs typeface="宋体" panose="02010600030101010101" pitchFamily="2" charset="-122"/>
              </a:rPr>
              <a:t>法律的作用？</a:t>
            </a:r>
            <a:endParaRPr lang="zh-CN" altLang="zh-CN" sz="3200" b="1" kern="100" dirty="0">
              <a:solidFill>
                <a:schemeClr val="bg1"/>
              </a:solidFill>
              <a:latin typeface="楷体" panose="02010609060101010101" pitchFamily="49" charset="-122"/>
              <a:ea typeface="楷体" panose="02010609060101010101" pitchFamily="49" charset="-122"/>
              <a:cs typeface="宋体" panose="02010600030101010101" pitchFamily="2" charset="-122"/>
            </a:endParaRPr>
          </a:p>
        </p:txBody>
      </p:sp>
      <p:sp>
        <p:nvSpPr>
          <p:cNvPr id="7" name="矩形 6"/>
          <p:cNvSpPr/>
          <p:nvPr/>
        </p:nvSpPr>
        <p:spPr>
          <a:xfrm>
            <a:off x="10922000" y="1918017"/>
            <a:ext cx="733425" cy="707886"/>
          </a:xfrm>
          <a:prstGeom prst="rect">
            <a:avLst/>
          </a:prstGeom>
          <a:noFill/>
          <a:ln>
            <a:noFill/>
          </a:ln>
        </p:spPr>
        <p:txBody>
          <a:bodyPr>
            <a:spAutoFit/>
          </a:bodyPr>
          <a:lstStyle/>
          <a:p>
            <a:pPr algn="ctr">
              <a:buFontTx/>
              <a:buNone/>
              <a:defRPr/>
            </a:pPr>
            <a:r>
              <a:rPr lang="en-US" altLang="zh-CN" sz="4000" b="1" noProof="1">
                <a:ln w="25400">
                  <a:solidFill>
                    <a:srgbClr val="861E1D">
                      <a:alpha val="94000"/>
                    </a:srgbClr>
                  </a:solidFill>
                  <a:prstDash val="solid"/>
                </a:ln>
                <a:gradFill>
                  <a:gsLst>
                    <a:gs pos="0">
                      <a:srgbClr val="FFF9BB"/>
                    </a:gs>
                    <a:gs pos="64000">
                      <a:srgbClr val="FCE95F"/>
                    </a:gs>
                    <a:gs pos="100000">
                      <a:srgbClr val="F8AD1C"/>
                    </a:gs>
                  </a:gsLst>
                  <a:lin ang="5400000"/>
                </a:gradFill>
                <a:effectLst>
                  <a:outerShdw blurRad="177800" dist="12700" dir="10200000" sx="102000" sy="102000" algn="bl" rotWithShape="0">
                    <a:srgbClr val="480F08"/>
                  </a:outerShdw>
                </a:effectLst>
                <a:latin typeface="微软雅黑" panose="020B0503020204020204" pitchFamily="34" charset="-122"/>
                <a:ea typeface="微软雅黑" panose="020B0503020204020204" pitchFamily="34" charset="-122"/>
              </a:rPr>
              <a:t>D</a:t>
            </a:r>
            <a:r>
              <a:rPr lang="zh-CN" altLang="en-US" sz="4000" b="1" noProof="1">
                <a:ln w="25400">
                  <a:solidFill>
                    <a:srgbClr val="861E1D">
                      <a:alpha val="94000"/>
                    </a:srgbClr>
                  </a:solidFill>
                  <a:prstDash val="solid"/>
                </a:ln>
                <a:gradFill>
                  <a:gsLst>
                    <a:gs pos="0">
                      <a:srgbClr val="FFF9BB"/>
                    </a:gs>
                    <a:gs pos="64000">
                      <a:srgbClr val="FCE95F"/>
                    </a:gs>
                    <a:gs pos="100000">
                      <a:srgbClr val="F8AD1C"/>
                    </a:gs>
                  </a:gsLst>
                  <a:lin ang="5400000"/>
                </a:gradFill>
                <a:effectLst>
                  <a:outerShdw blurRad="177800" dist="12700" dir="10200000" sx="102000" sy="102000" algn="bl" rotWithShape="0">
                    <a:srgbClr val="480F08"/>
                  </a:outerShdw>
                </a:effectLst>
                <a:latin typeface="微软雅黑" panose="020B0503020204020204" pitchFamily="34" charset="-122"/>
                <a:ea typeface="微软雅黑" panose="020B0503020204020204" pitchFamily="34" charset="-122"/>
              </a:rPr>
              <a:t>   </a:t>
            </a:r>
            <a:endParaRPr lang="zh-CN" altLang="en-US" sz="4000" b="1" noProof="1">
              <a:ln w="25400">
                <a:solidFill>
                  <a:srgbClr val="861E1D">
                    <a:alpha val="94000"/>
                  </a:srgbClr>
                </a:solidFill>
                <a:prstDash val="solid"/>
              </a:ln>
              <a:gradFill>
                <a:gsLst>
                  <a:gs pos="0">
                    <a:srgbClr val="FFF9BB"/>
                  </a:gs>
                  <a:gs pos="64000">
                    <a:srgbClr val="FCE95F"/>
                  </a:gs>
                  <a:gs pos="100000">
                    <a:srgbClr val="F8AD1C"/>
                  </a:gs>
                </a:gsLst>
                <a:lin ang="5400000"/>
              </a:gradFill>
              <a:effectLst>
                <a:outerShdw blurRad="177800" dist="12700" dir="10200000" sx="102000" sy="102000" algn="bl" rotWithShape="0">
                  <a:srgbClr val="480F08"/>
                </a:outerShdw>
              </a:effectLst>
              <a:latin typeface="微软雅黑" panose="020B0503020204020204" pitchFamily="34" charset="-122"/>
              <a:ea typeface="微软雅黑" panose="020B0503020204020204" pitchFamily="34" charset="-122"/>
            </a:endParaRPr>
          </a:p>
        </p:txBody>
      </p:sp>
      <p:sp>
        <p:nvSpPr>
          <p:cNvPr id="8" name="矩形 7"/>
          <p:cNvSpPr/>
          <p:nvPr/>
        </p:nvSpPr>
        <p:spPr>
          <a:xfrm>
            <a:off x="10530902" y="4267904"/>
            <a:ext cx="733425" cy="707886"/>
          </a:xfrm>
          <a:prstGeom prst="rect">
            <a:avLst/>
          </a:prstGeom>
          <a:noFill/>
          <a:ln>
            <a:noFill/>
          </a:ln>
        </p:spPr>
        <p:txBody>
          <a:bodyPr>
            <a:spAutoFit/>
          </a:bodyPr>
          <a:lstStyle/>
          <a:p>
            <a:pPr algn="ctr">
              <a:buFontTx/>
              <a:buNone/>
              <a:defRPr/>
            </a:pPr>
            <a:r>
              <a:rPr lang="en-US" altLang="zh-CN" sz="4000" b="1" noProof="1">
                <a:ln w="25400">
                  <a:solidFill>
                    <a:srgbClr val="861E1D">
                      <a:alpha val="94000"/>
                    </a:srgbClr>
                  </a:solidFill>
                  <a:prstDash val="solid"/>
                </a:ln>
                <a:gradFill>
                  <a:gsLst>
                    <a:gs pos="0">
                      <a:srgbClr val="FFF9BB"/>
                    </a:gs>
                    <a:gs pos="64000">
                      <a:srgbClr val="FCE95F"/>
                    </a:gs>
                    <a:gs pos="100000">
                      <a:srgbClr val="F8AD1C"/>
                    </a:gs>
                  </a:gsLst>
                  <a:lin ang="5400000"/>
                </a:gradFill>
                <a:effectLst>
                  <a:outerShdw blurRad="177800" dist="12700" dir="10200000" sx="102000" sy="102000" algn="bl" rotWithShape="0">
                    <a:srgbClr val="480F08"/>
                  </a:outerShdw>
                </a:effectLst>
                <a:latin typeface="微软雅黑" panose="020B0503020204020204" pitchFamily="34" charset="-122"/>
                <a:ea typeface="微软雅黑" panose="020B0503020204020204" pitchFamily="34" charset="-122"/>
              </a:rPr>
              <a:t>B</a:t>
            </a:r>
            <a:r>
              <a:rPr lang="zh-CN" altLang="en-US" sz="4000" b="1" noProof="1">
                <a:ln w="25400">
                  <a:solidFill>
                    <a:srgbClr val="861E1D">
                      <a:alpha val="94000"/>
                    </a:srgbClr>
                  </a:solidFill>
                  <a:prstDash val="solid"/>
                </a:ln>
                <a:gradFill>
                  <a:gsLst>
                    <a:gs pos="0">
                      <a:srgbClr val="FFF9BB"/>
                    </a:gs>
                    <a:gs pos="64000">
                      <a:srgbClr val="FCE95F"/>
                    </a:gs>
                    <a:gs pos="100000">
                      <a:srgbClr val="F8AD1C"/>
                    </a:gs>
                  </a:gsLst>
                  <a:lin ang="5400000"/>
                </a:gradFill>
                <a:effectLst>
                  <a:outerShdw blurRad="177800" dist="12700" dir="10200000" sx="102000" sy="102000" algn="bl" rotWithShape="0">
                    <a:srgbClr val="480F08"/>
                  </a:outerShdw>
                </a:effectLst>
                <a:latin typeface="微软雅黑" panose="020B0503020204020204" pitchFamily="34" charset="-122"/>
                <a:ea typeface="微软雅黑" panose="020B0503020204020204" pitchFamily="34" charset="-122"/>
              </a:rPr>
              <a:t>   </a:t>
            </a:r>
            <a:endParaRPr lang="zh-CN" altLang="en-US" sz="4000" b="1" noProof="1">
              <a:ln w="25400">
                <a:solidFill>
                  <a:srgbClr val="861E1D">
                    <a:alpha val="94000"/>
                  </a:srgbClr>
                </a:solidFill>
                <a:prstDash val="solid"/>
              </a:ln>
              <a:gradFill>
                <a:gsLst>
                  <a:gs pos="0">
                    <a:srgbClr val="FFF9BB"/>
                  </a:gs>
                  <a:gs pos="64000">
                    <a:srgbClr val="FCE95F"/>
                  </a:gs>
                  <a:gs pos="100000">
                    <a:srgbClr val="F8AD1C"/>
                  </a:gs>
                </a:gsLst>
                <a:lin ang="5400000"/>
              </a:gradFill>
              <a:effectLst>
                <a:outerShdw blurRad="177800" dist="12700" dir="10200000" sx="102000" sy="102000" algn="bl" rotWithShape="0">
                  <a:srgbClr val="480F08"/>
                </a:outerShdw>
              </a:effectLst>
              <a:latin typeface="微软雅黑" panose="020B0503020204020204" pitchFamily="34" charset="-122"/>
              <a:ea typeface="微软雅黑" panose="020B0503020204020204" pitchFamily="34" charset="-122"/>
            </a:endParaRPr>
          </a:p>
        </p:txBody>
      </p:sp>
      <p:sp>
        <p:nvSpPr>
          <p:cNvPr id="3" name="圆角矩形 2"/>
          <p:cNvSpPr/>
          <p:nvPr/>
        </p:nvSpPr>
        <p:spPr>
          <a:xfrm>
            <a:off x="9630410" y="1490980"/>
            <a:ext cx="1786890" cy="337820"/>
          </a:xfrm>
          <a:prstGeom prst="roundRect">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 name="圆角矩形 3"/>
          <p:cNvSpPr/>
          <p:nvPr/>
        </p:nvSpPr>
        <p:spPr>
          <a:xfrm>
            <a:off x="2350135" y="4192270"/>
            <a:ext cx="2139315" cy="337820"/>
          </a:xfrm>
          <a:prstGeom prst="roundRect">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7" name="文本框 16"/>
          <p:cNvSpPr txBox="1"/>
          <p:nvPr/>
        </p:nvSpPr>
        <p:spPr>
          <a:xfrm>
            <a:off x="5868035" y="6137275"/>
            <a:ext cx="6323965" cy="583565"/>
          </a:xfrm>
          <a:prstGeom prst="rect">
            <a:avLst/>
          </a:prstGeom>
          <a:noFill/>
          <a:ln>
            <a:solidFill>
              <a:srgbClr val="7030A0"/>
            </a:solidFill>
          </a:ln>
        </p:spPr>
        <p:txBody>
          <a:bodyPr wrap="square" rtlCol="0">
            <a:spAutoFit/>
          </a:bodyPr>
          <a:lstStyle/>
          <a:p>
            <a:r>
              <a:rPr lang="zh-CN" sz="3200" b="1" dirty="0">
                <a:solidFill>
                  <a:srgbClr val="FF0000"/>
                </a:solidFill>
                <a:latin typeface="黑体" panose="02010609060101010101" pitchFamily="49" charset="-122"/>
                <a:ea typeface="黑体" panose="02010609060101010101" pitchFamily="49" charset="-122"/>
              </a:rPr>
              <a:t>演绎题：</a:t>
            </a:r>
            <a:r>
              <a:rPr lang="en-US" altLang="zh-CN" sz="3200" b="1" dirty="0">
                <a:solidFill>
                  <a:srgbClr val="FF0000"/>
                </a:solidFill>
                <a:latin typeface="黑体" panose="02010609060101010101" pitchFamily="49" charset="-122"/>
                <a:ea typeface="黑体" panose="02010609060101010101" pitchFamily="49" charset="-122"/>
              </a:rPr>
              <a:t>“</a:t>
            </a:r>
            <a:r>
              <a:rPr lang="zh-CN" sz="3200" b="1" dirty="0">
                <a:solidFill>
                  <a:srgbClr val="FF0000"/>
                </a:solidFill>
                <a:latin typeface="黑体" panose="02010609060101010101" pitchFamily="49" charset="-122"/>
                <a:ea typeface="黑体" panose="02010609060101010101" pitchFamily="49" charset="-122"/>
              </a:rPr>
              <a:t>材料</a:t>
            </a:r>
            <a:r>
              <a:rPr lang="en-US" altLang="zh-CN" sz="3200" b="1" dirty="0">
                <a:solidFill>
                  <a:srgbClr val="FF0000"/>
                </a:solidFill>
                <a:latin typeface="黑体" panose="02010609060101010101" pitchFamily="49" charset="-122"/>
                <a:ea typeface="黑体" panose="02010609060101010101" pitchFamily="49" charset="-122"/>
              </a:rPr>
              <a:t>”</a:t>
            </a:r>
            <a:r>
              <a:rPr lang="zh-CN" sz="3200" b="1" dirty="0">
                <a:solidFill>
                  <a:srgbClr val="FF0000"/>
                </a:solidFill>
                <a:latin typeface="黑体" panose="02010609060101010101" pitchFamily="49" charset="-122"/>
                <a:ea typeface="黑体" panose="02010609060101010101" pitchFamily="49" charset="-122"/>
              </a:rPr>
              <a:t>体现了教材观点</a:t>
            </a:r>
            <a:endParaRPr lang="zh-CN" sz="3200" b="1" dirty="0">
              <a:solidFill>
                <a:srgbClr val="FF0000"/>
              </a:solidFill>
              <a:latin typeface="黑体" panose="02010609060101010101" pitchFamily="49" charset="-122"/>
              <a:ea typeface="黑体" panose="02010609060101010101" pitchFamily="49"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additive="base">
                                        <p:cTn id="49" dur="500" fill="hold"/>
                                        <p:tgtEl>
                                          <p:spTgt spid="2"/>
                                        </p:tgtEl>
                                        <p:attrNameLst>
                                          <p:attrName>ppt_x</p:attrName>
                                        </p:attrNameLst>
                                      </p:cBhvr>
                                      <p:tavLst>
                                        <p:tav tm="0">
                                          <p:val>
                                            <p:strVal val="#ppt_x"/>
                                          </p:val>
                                        </p:tav>
                                        <p:tav tm="100000">
                                          <p:val>
                                            <p:strVal val="#ppt_x"/>
                                          </p:val>
                                        </p:tav>
                                      </p:tavLst>
                                    </p:anim>
                                    <p:anim calcmode="lin" valueType="num">
                                      <p:cBhvr additive="base">
                                        <p:cTn id="5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3" grpId="0" bldLvl="0" animBg="1"/>
      <p:bldP spid="3" grpId="1" animBg="1"/>
      <p:bldP spid="7" grpId="0"/>
      <p:bldP spid="7" grpId="1"/>
      <p:bldP spid="4" grpId="0" bldLvl="0" animBg="1"/>
      <p:bldP spid="4" grpId="1" animBg="1"/>
      <p:bldP spid="8" grpId="0"/>
      <p:bldP spid="8" grpId="1"/>
      <p:bldP spid="2" grpId="0" bldLvl="0" animBg="1"/>
      <p:bldP spid="2" grpId="1" animBg="1"/>
      <p:bldP spid="17" grpId="0" bldLvl="0" animBg="1"/>
      <p:bldP spid="17" grpId="1" animBg="1"/>
      <p:bldP spid="20" grpId="0"/>
      <p:bldP spid="20"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428451" y="371740"/>
            <a:ext cx="11556286" cy="6114519"/>
            <a:chOff x="495300" y="1255576"/>
            <a:chExt cx="11201399" cy="4599215"/>
          </a:xfrm>
          <a:solidFill>
            <a:schemeClr val="bg1"/>
          </a:solidFill>
        </p:grpSpPr>
        <p:sp>
          <p:nvSpPr>
            <p:cNvPr id="13" name="矩形: 圆角 12"/>
            <p:cNvSpPr/>
            <p:nvPr/>
          </p:nvSpPr>
          <p:spPr>
            <a:xfrm>
              <a:off x="495300" y="1255576"/>
              <a:ext cx="11201397" cy="4599215"/>
            </a:xfrm>
            <a:prstGeom prst="roundRect">
              <a:avLst>
                <a:gd name="adj" fmla="val 3273"/>
              </a:avLst>
            </a:prstGeom>
            <a:grpFill/>
            <a:ln>
              <a:solidFill>
                <a:srgbClr val="1B4E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350" dirty="0">
                <a:solidFill>
                  <a:srgbClr val="FFFFFF"/>
                </a:solidFill>
                <a:latin typeface="华文中宋" panose="02010600040101010101" pitchFamily="2" charset="-122"/>
                <a:ea typeface="华文中宋" panose="02010600040101010101" pitchFamily="2" charset="-122"/>
              </a:endParaRPr>
            </a:p>
          </p:txBody>
        </p:sp>
        <p:cxnSp>
          <p:nvCxnSpPr>
            <p:cNvPr id="14" name="直接连接符 13"/>
            <p:cNvCxnSpPr/>
            <p:nvPr/>
          </p:nvCxnSpPr>
          <p:spPr>
            <a:xfrm>
              <a:off x="11696699" y="1833032"/>
              <a:ext cx="0" cy="3513773"/>
            </a:xfrm>
            <a:prstGeom prst="line">
              <a:avLst/>
            </a:prstGeom>
            <a:grpFill/>
            <a:ln w="38100" cap="rnd">
              <a:solidFill>
                <a:srgbClr val="1B4E7E"/>
              </a:solidFill>
              <a:round/>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495300" y="1833032"/>
              <a:ext cx="0" cy="3513773"/>
            </a:xfrm>
            <a:prstGeom prst="line">
              <a:avLst/>
            </a:prstGeom>
            <a:grpFill/>
            <a:ln w="38100" cap="rnd">
              <a:solidFill>
                <a:srgbClr val="1B4E7E"/>
              </a:solidFill>
              <a:round/>
            </a:ln>
          </p:spPr>
          <p:style>
            <a:lnRef idx="1">
              <a:schemeClr val="accent1"/>
            </a:lnRef>
            <a:fillRef idx="0">
              <a:schemeClr val="accent1"/>
            </a:fillRef>
            <a:effectRef idx="0">
              <a:schemeClr val="accent1"/>
            </a:effectRef>
            <a:fontRef idx="minor">
              <a:schemeClr val="tx1"/>
            </a:fontRef>
          </p:style>
        </p:cxnSp>
      </p:grpSp>
      <p:sp>
        <p:nvSpPr>
          <p:cNvPr id="21" name="文本框 20"/>
          <p:cNvSpPr txBox="1"/>
          <p:nvPr/>
        </p:nvSpPr>
        <p:spPr>
          <a:xfrm>
            <a:off x="207263" y="422305"/>
            <a:ext cx="11777472" cy="646331"/>
          </a:xfrm>
          <a:prstGeom prst="rect">
            <a:avLst/>
          </a:prstGeom>
          <a:noFill/>
        </p:spPr>
        <p:txBody>
          <a:bodyPr wrap="square">
            <a:spAutoFit/>
          </a:bodyPr>
          <a:lstStyle/>
          <a:p>
            <a:pPr algn="ctr">
              <a:defRPr/>
            </a:pPr>
            <a:r>
              <a:rPr lang="zh-CN" altLang="en-US" sz="3600" dirty="0">
                <a:ln>
                  <a:solidFill>
                    <a:srgbClr val="FFC000">
                      <a:lumMod val="20000"/>
                      <a:lumOff val="80000"/>
                    </a:srgbClr>
                  </a:solidFill>
                </a:ln>
                <a:solidFill>
                  <a:prstClr val="white"/>
                </a:solidFill>
                <a:effectLst>
                  <a:glow rad="228600">
                    <a:srgbClr val="ED7D31">
                      <a:satMod val="175000"/>
                      <a:alpha val="40000"/>
                    </a:srgbClr>
                  </a:glow>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超硬核的 “六一”儿童节“礼物”</a:t>
            </a:r>
            <a:endParaRPr lang="zh-CN" altLang="en-US" sz="3600" dirty="0">
              <a:ln>
                <a:solidFill>
                  <a:srgbClr val="FFC000">
                    <a:lumMod val="20000"/>
                    <a:lumOff val="80000"/>
                  </a:srgbClr>
                </a:solidFill>
              </a:ln>
              <a:solidFill>
                <a:prstClr val="white"/>
              </a:solidFill>
              <a:effectLst>
                <a:glow rad="228600">
                  <a:srgbClr val="ED7D31">
                    <a:satMod val="175000"/>
                    <a:alpha val="40000"/>
                  </a:srgbClr>
                </a:glow>
                <a:outerShdw blurRad="38100" dist="38100" dir="2700000" algn="tl">
                  <a:srgbClr val="000000">
                    <a:alpha val="43137"/>
                  </a:srgbClr>
                </a:outerShdw>
              </a:effectLst>
              <a:latin typeface="华文中宋" panose="02010600040101010101" pitchFamily="2" charset="-122"/>
              <a:ea typeface="华文中宋" panose="02010600040101010101" pitchFamily="2" charset="-122"/>
            </a:endParaRPr>
          </a:p>
        </p:txBody>
      </p:sp>
      <p:sp>
        <p:nvSpPr>
          <p:cNvPr id="23" name="文本框 22"/>
          <p:cNvSpPr txBox="1"/>
          <p:nvPr/>
        </p:nvSpPr>
        <p:spPr>
          <a:xfrm>
            <a:off x="4042792" y="1487799"/>
            <a:ext cx="7916866" cy="1200329"/>
          </a:xfrm>
          <a:prstGeom prst="rect">
            <a:avLst/>
          </a:prstGeom>
          <a:solidFill>
            <a:schemeClr val="bg1">
              <a:lumMod val="95000"/>
              <a:alpha val="43000"/>
            </a:schemeClr>
          </a:solidFill>
          <a:ln>
            <a:noFill/>
          </a:ln>
        </p:spPr>
        <p:style>
          <a:lnRef idx="1">
            <a:schemeClr val="accent3"/>
          </a:lnRef>
          <a:fillRef idx="3">
            <a:schemeClr val="accent3"/>
          </a:fillRef>
          <a:effectRef idx="2">
            <a:schemeClr val="accent3"/>
          </a:effectRef>
          <a:fontRef idx="minor">
            <a:schemeClr val="lt1"/>
          </a:fontRef>
        </p:style>
        <p:txBody>
          <a:bodyPr wrap="square">
            <a:spAutoFit/>
          </a:bodyPr>
          <a:lstStyle/>
          <a:p>
            <a:pPr>
              <a:defRPr/>
            </a:pPr>
            <a:r>
              <a:rPr lang="en-US" altLang="zh-CN" sz="2400" dirty="0">
                <a:solidFill>
                  <a:prstClr val="black"/>
                </a:solidFill>
                <a:latin typeface="华文中宋" panose="02010600040101010101" pitchFamily="2" charset="-122"/>
                <a:ea typeface="华文中宋" panose="02010600040101010101" pitchFamily="2" charset="-122"/>
              </a:rPr>
              <a:t>2020</a:t>
            </a:r>
            <a:r>
              <a:rPr lang="zh-CN" altLang="en-US" sz="2400" dirty="0">
                <a:solidFill>
                  <a:prstClr val="black"/>
                </a:solidFill>
                <a:latin typeface="华文中宋" panose="02010600040101010101" pitchFamily="2" charset="-122"/>
                <a:ea typeface="华文中宋" panose="02010600040101010101" pitchFamily="2" charset="-122"/>
              </a:rPr>
              <a:t>年</a:t>
            </a:r>
            <a:r>
              <a:rPr lang="en-US" altLang="zh-CN" sz="2400" dirty="0">
                <a:solidFill>
                  <a:prstClr val="black"/>
                </a:solidFill>
                <a:latin typeface="华文中宋" panose="02010600040101010101" pitchFamily="2" charset="-122"/>
                <a:ea typeface="华文中宋" panose="02010600040101010101" pitchFamily="2" charset="-122"/>
              </a:rPr>
              <a:t>10</a:t>
            </a:r>
            <a:r>
              <a:rPr lang="zh-CN" altLang="en-US" sz="2400" dirty="0">
                <a:solidFill>
                  <a:prstClr val="black"/>
                </a:solidFill>
                <a:latin typeface="华文中宋" panose="02010600040101010101" pitchFamily="2" charset="-122"/>
                <a:ea typeface="华文中宋" panose="02010600040101010101" pitchFamily="2" charset="-122"/>
              </a:rPr>
              <a:t>月</a:t>
            </a:r>
            <a:r>
              <a:rPr lang="en-US" altLang="zh-CN" sz="2400" dirty="0">
                <a:solidFill>
                  <a:prstClr val="black"/>
                </a:solidFill>
                <a:latin typeface="华文中宋" panose="02010600040101010101" pitchFamily="2" charset="-122"/>
                <a:ea typeface="华文中宋" panose="02010600040101010101" pitchFamily="2" charset="-122"/>
              </a:rPr>
              <a:t>17</a:t>
            </a:r>
            <a:r>
              <a:rPr lang="zh-CN" altLang="en-US" sz="2400" dirty="0">
                <a:solidFill>
                  <a:prstClr val="black"/>
                </a:solidFill>
                <a:latin typeface="华文中宋" panose="02010600040101010101" pitchFamily="2" charset="-122"/>
                <a:ea typeface="华文中宋" panose="02010600040101010101" pitchFamily="2" charset="-122"/>
              </a:rPr>
              <a:t>日，</a:t>
            </a:r>
            <a:r>
              <a:rPr lang="zh-CN" altLang="en-US" sz="2400" b="1" dirty="0">
                <a:solidFill>
                  <a:srgbClr val="FF0000"/>
                </a:solidFill>
                <a:latin typeface="华文中宋" panose="02010600040101010101" pitchFamily="2" charset="-122"/>
                <a:ea typeface="华文中宋" panose="02010600040101010101" pitchFamily="2" charset="-122"/>
              </a:rPr>
              <a:t>十三届全国人大常委会</a:t>
            </a:r>
            <a:r>
              <a:rPr lang="zh-CN" altLang="en-US" sz="2400" dirty="0">
                <a:solidFill>
                  <a:prstClr val="black"/>
                </a:solidFill>
                <a:latin typeface="华文中宋" panose="02010600040101010101" pitchFamily="2" charset="-122"/>
                <a:ea typeface="华文中宋" panose="02010600040101010101" pitchFamily="2" charset="-122"/>
              </a:rPr>
              <a:t>第二十二次会议表决通过未成年人保护法修订案。新修订的</a:t>
            </a:r>
            <a:r>
              <a:rPr lang="en-US" altLang="zh-CN" sz="2400" dirty="0">
                <a:solidFill>
                  <a:prstClr val="black"/>
                </a:solidFill>
                <a:latin typeface="华文中宋" panose="02010600040101010101" pitchFamily="2" charset="-122"/>
                <a:ea typeface="华文中宋" panose="02010600040101010101" pitchFamily="2" charset="-122"/>
              </a:rPr>
              <a:t>《</a:t>
            </a:r>
            <a:r>
              <a:rPr lang="zh-CN" altLang="en-US" sz="2400" dirty="0">
                <a:solidFill>
                  <a:prstClr val="black"/>
                </a:solidFill>
                <a:latin typeface="华文中宋" panose="02010600040101010101" pitchFamily="2" charset="-122"/>
                <a:ea typeface="华文中宋" panose="02010600040101010101" pitchFamily="2" charset="-122"/>
              </a:rPr>
              <a:t>中华人民共和国未成年人保护法</a:t>
            </a:r>
            <a:r>
              <a:rPr lang="en-US" altLang="zh-CN" sz="2400" dirty="0">
                <a:solidFill>
                  <a:prstClr val="black"/>
                </a:solidFill>
                <a:latin typeface="华文中宋" panose="02010600040101010101" pitchFamily="2" charset="-122"/>
                <a:ea typeface="华文中宋" panose="02010600040101010101" pitchFamily="2" charset="-122"/>
              </a:rPr>
              <a:t>》</a:t>
            </a:r>
            <a:r>
              <a:rPr lang="zh-CN" altLang="en-US" sz="2400" dirty="0">
                <a:solidFill>
                  <a:prstClr val="black"/>
                </a:solidFill>
                <a:latin typeface="华文中宋" panose="02010600040101010101" pitchFamily="2" charset="-122"/>
                <a:ea typeface="华文中宋" panose="02010600040101010101" pitchFamily="2" charset="-122"/>
              </a:rPr>
              <a:t>自</a:t>
            </a:r>
            <a:r>
              <a:rPr lang="en-US" altLang="zh-CN" sz="2400" dirty="0">
                <a:solidFill>
                  <a:prstClr val="black"/>
                </a:solidFill>
                <a:latin typeface="华文中宋" panose="02010600040101010101" pitchFamily="2" charset="-122"/>
                <a:ea typeface="华文中宋" panose="02010600040101010101" pitchFamily="2" charset="-122"/>
              </a:rPr>
              <a:t>2021</a:t>
            </a:r>
            <a:r>
              <a:rPr lang="zh-CN" altLang="en-US" sz="2400" dirty="0">
                <a:solidFill>
                  <a:prstClr val="black"/>
                </a:solidFill>
                <a:latin typeface="华文中宋" panose="02010600040101010101" pitchFamily="2" charset="-122"/>
                <a:ea typeface="华文中宋" panose="02010600040101010101" pitchFamily="2" charset="-122"/>
              </a:rPr>
              <a:t>年</a:t>
            </a:r>
            <a:r>
              <a:rPr lang="en-US" altLang="zh-CN" sz="2400" dirty="0">
                <a:solidFill>
                  <a:prstClr val="black"/>
                </a:solidFill>
                <a:latin typeface="华文中宋" panose="02010600040101010101" pitchFamily="2" charset="-122"/>
                <a:ea typeface="华文中宋" panose="02010600040101010101" pitchFamily="2" charset="-122"/>
              </a:rPr>
              <a:t>6</a:t>
            </a:r>
            <a:r>
              <a:rPr lang="zh-CN" altLang="en-US" sz="2400" dirty="0">
                <a:solidFill>
                  <a:prstClr val="black"/>
                </a:solidFill>
                <a:latin typeface="华文中宋" panose="02010600040101010101" pitchFamily="2" charset="-122"/>
                <a:ea typeface="华文中宋" panose="02010600040101010101" pitchFamily="2" charset="-122"/>
              </a:rPr>
              <a:t>月</a:t>
            </a:r>
            <a:r>
              <a:rPr lang="en-US" altLang="zh-CN" sz="2400" dirty="0">
                <a:solidFill>
                  <a:prstClr val="black"/>
                </a:solidFill>
                <a:latin typeface="华文中宋" panose="02010600040101010101" pitchFamily="2" charset="-122"/>
                <a:ea typeface="华文中宋" panose="02010600040101010101" pitchFamily="2" charset="-122"/>
              </a:rPr>
              <a:t>1</a:t>
            </a:r>
            <a:r>
              <a:rPr lang="zh-CN" altLang="en-US" sz="2400" dirty="0">
                <a:solidFill>
                  <a:prstClr val="black"/>
                </a:solidFill>
                <a:latin typeface="华文中宋" panose="02010600040101010101" pitchFamily="2" charset="-122"/>
                <a:ea typeface="华文中宋" panose="02010600040101010101" pitchFamily="2" charset="-122"/>
              </a:rPr>
              <a:t>日起正式施行。</a:t>
            </a:r>
            <a:endParaRPr lang="zh-CN" altLang="en-US" sz="2400" dirty="0">
              <a:solidFill>
                <a:prstClr val="black"/>
              </a:solidFill>
              <a:latin typeface="华文中宋" panose="02010600040101010101" pitchFamily="2" charset="-122"/>
              <a:ea typeface="华文中宋" panose="02010600040101010101" pitchFamily="2" charset="-122"/>
            </a:endParaRPr>
          </a:p>
        </p:txBody>
      </p:sp>
      <p:sp>
        <p:nvSpPr>
          <p:cNvPr id="30" name="文本框 29"/>
          <p:cNvSpPr txBox="1"/>
          <p:nvPr/>
        </p:nvSpPr>
        <p:spPr>
          <a:xfrm>
            <a:off x="4042792" y="3157845"/>
            <a:ext cx="7797807" cy="2306955"/>
          </a:xfrm>
          <a:prstGeom prst="rect">
            <a:avLst/>
          </a:prstGeom>
          <a:solidFill>
            <a:schemeClr val="bg1">
              <a:lumMod val="95000"/>
              <a:alpha val="48000"/>
            </a:schemeClr>
          </a:solidFill>
          <a:ln>
            <a:noFill/>
          </a:ln>
        </p:spPr>
        <p:style>
          <a:lnRef idx="1">
            <a:schemeClr val="accent3"/>
          </a:lnRef>
          <a:fillRef idx="3">
            <a:schemeClr val="accent3"/>
          </a:fillRef>
          <a:effectRef idx="2">
            <a:schemeClr val="accent3"/>
          </a:effectRef>
          <a:fontRef idx="minor">
            <a:schemeClr val="lt1"/>
          </a:fontRef>
        </p:style>
        <p:txBody>
          <a:bodyPr wrap="square">
            <a:spAutoFit/>
          </a:bodyPr>
          <a:lstStyle/>
          <a:p>
            <a:pPr>
              <a:defRPr/>
            </a:pPr>
            <a:r>
              <a:rPr lang="zh-CN" altLang="en-US" sz="2400" dirty="0">
                <a:solidFill>
                  <a:prstClr val="black"/>
                </a:solidFill>
                <a:latin typeface="华文中宋" panose="02010600040101010101" pitchFamily="2" charset="-122"/>
                <a:ea typeface="华文中宋" panose="02010600040101010101" pitchFamily="2" charset="-122"/>
              </a:rPr>
              <a:t>修订后的</a:t>
            </a:r>
            <a:r>
              <a:rPr lang="en-US" altLang="zh-CN" sz="2400" dirty="0">
                <a:solidFill>
                  <a:prstClr val="black"/>
                </a:solidFill>
                <a:latin typeface="华文中宋" panose="02010600040101010101" pitchFamily="2" charset="-122"/>
                <a:ea typeface="华文中宋" panose="02010600040101010101" pitchFamily="2" charset="-122"/>
              </a:rPr>
              <a:t>《</a:t>
            </a:r>
            <a:r>
              <a:rPr lang="zh-CN" altLang="en-US" sz="2400" dirty="0">
                <a:solidFill>
                  <a:prstClr val="black"/>
                </a:solidFill>
                <a:latin typeface="华文中宋" panose="02010600040101010101" pitchFamily="2" charset="-122"/>
                <a:ea typeface="华文中宋" panose="02010600040101010101" pitchFamily="2" charset="-122"/>
              </a:rPr>
              <a:t>中华人民共和国未成年人保护法</a:t>
            </a:r>
            <a:r>
              <a:rPr lang="en-US" altLang="zh-CN" sz="2400" dirty="0">
                <a:solidFill>
                  <a:prstClr val="black"/>
                </a:solidFill>
                <a:latin typeface="华文中宋" panose="02010600040101010101" pitchFamily="2" charset="-122"/>
                <a:ea typeface="华文中宋" panose="02010600040101010101" pitchFamily="2" charset="-122"/>
              </a:rPr>
              <a:t>》</a:t>
            </a:r>
            <a:r>
              <a:rPr lang="zh-CN" altLang="en-US" sz="2400" dirty="0">
                <a:solidFill>
                  <a:prstClr val="black"/>
                </a:solidFill>
                <a:latin typeface="华文中宋" panose="02010600040101010101" pitchFamily="2" charset="-122"/>
                <a:ea typeface="华文中宋" panose="02010600040101010101" pitchFamily="2" charset="-122"/>
              </a:rPr>
              <a:t>条文从</a:t>
            </a:r>
            <a:r>
              <a:rPr lang="en-US" altLang="zh-CN" sz="2400" dirty="0">
                <a:solidFill>
                  <a:prstClr val="black"/>
                </a:solidFill>
                <a:latin typeface="华文中宋" panose="02010600040101010101" pitchFamily="2" charset="-122"/>
                <a:ea typeface="华文中宋" panose="02010600040101010101" pitchFamily="2" charset="-122"/>
              </a:rPr>
              <a:t>72</a:t>
            </a:r>
            <a:r>
              <a:rPr lang="zh-CN" altLang="en-US" sz="2400" dirty="0">
                <a:solidFill>
                  <a:prstClr val="black"/>
                </a:solidFill>
                <a:latin typeface="华文中宋" panose="02010600040101010101" pitchFamily="2" charset="-122"/>
                <a:ea typeface="华文中宋" panose="02010600040101010101" pitchFamily="2" charset="-122"/>
              </a:rPr>
              <a:t>条增至</a:t>
            </a:r>
            <a:r>
              <a:rPr lang="en-US" altLang="zh-CN" sz="2400" dirty="0">
                <a:solidFill>
                  <a:prstClr val="black"/>
                </a:solidFill>
                <a:latin typeface="华文中宋" panose="02010600040101010101" pitchFamily="2" charset="-122"/>
                <a:ea typeface="华文中宋" panose="02010600040101010101" pitchFamily="2" charset="-122"/>
              </a:rPr>
              <a:t>132</a:t>
            </a:r>
            <a:r>
              <a:rPr lang="zh-CN" altLang="en-US" sz="2400" dirty="0">
                <a:solidFill>
                  <a:prstClr val="black"/>
                </a:solidFill>
                <a:latin typeface="华文中宋" panose="02010600040101010101" pitchFamily="2" charset="-122"/>
                <a:ea typeface="华文中宋" panose="02010600040101010101" pitchFamily="2" charset="-122"/>
              </a:rPr>
              <a:t>条，新增并完善了多项规定。</a:t>
            </a:r>
            <a:r>
              <a:rPr lang="zh-CN" altLang="en-US" sz="2400" dirty="0">
                <a:solidFill>
                  <a:srgbClr val="FF0000"/>
                </a:solidFill>
                <a:latin typeface="华文中宋" panose="02010600040101010101" pitchFamily="2" charset="-122"/>
                <a:ea typeface="华文中宋" panose="02010600040101010101" pitchFamily="2" charset="-122"/>
              </a:rPr>
              <a:t>有效地回应了社会关切和未成年人保护工作的迫切需求</a:t>
            </a:r>
            <a:r>
              <a:rPr lang="zh-CN" altLang="en-US" sz="2400" dirty="0">
                <a:solidFill>
                  <a:prstClr val="black"/>
                </a:solidFill>
                <a:latin typeface="华文中宋" panose="02010600040101010101" pitchFamily="2" charset="-122"/>
                <a:ea typeface="华文中宋" panose="02010600040101010101" pitchFamily="2" charset="-122"/>
              </a:rPr>
              <a:t>。同时该法的通过，确立了保护未成年人的指导思想和工作原则，</a:t>
            </a:r>
            <a:r>
              <a:rPr lang="zh-CN" altLang="en-US" sz="2400" b="1" dirty="0">
                <a:solidFill>
                  <a:srgbClr val="FF0000"/>
                </a:solidFill>
                <a:latin typeface="华文中宋" panose="02010600040101010101" pitchFamily="2" charset="-122"/>
                <a:ea typeface="华文中宋" panose="02010600040101010101" pitchFamily="2" charset="-122"/>
              </a:rPr>
              <a:t>明确了家庭、学校、社会、网络、政府、司法等各有关方面保护未成年人的责任</a:t>
            </a:r>
            <a:r>
              <a:rPr lang="zh-CN" altLang="en-US" sz="2400" dirty="0">
                <a:solidFill>
                  <a:prstClr val="black"/>
                </a:solidFill>
                <a:latin typeface="华文中宋" panose="02010600040101010101" pitchFamily="2" charset="-122"/>
                <a:ea typeface="华文中宋" panose="02010600040101010101" pitchFamily="2" charset="-122"/>
              </a:rPr>
              <a:t>。</a:t>
            </a:r>
            <a:endParaRPr lang="zh-CN" altLang="en-US" sz="2400" dirty="0">
              <a:solidFill>
                <a:prstClr val="black"/>
              </a:solidFill>
              <a:latin typeface="华文中宋" panose="02010600040101010101" pitchFamily="2" charset="-122"/>
              <a:ea typeface="华文中宋" panose="02010600040101010101" pitchFamily="2" charset="-122"/>
            </a:endParaRPr>
          </a:p>
        </p:txBody>
      </p:sp>
      <p:pic>
        <p:nvPicPr>
          <p:cNvPr id="2" name="图片 1"/>
          <p:cNvPicPr>
            <a:picLocks noChangeAspect="1"/>
          </p:cNvPicPr>
          <p:nvPr/>
        </p:nvPicPr>
        <p:blipFill>
          <a:blip r:embed="rId1"/>
          <a:stretch>
            <a:fillRect/>
          </a:stretch>
        </p:blipFill>
        <p:spPr>
          <a:xfrm>
            <a:off x="955724" y="1459421"/>
            <a:ext cx="3162300" cy="2400300"/>
          </a:xfrm>
          <a:prstGeom prst="rect">
            <a:avLst/>
          </a:prstGeom>
        </p:spPr>
      </p:pic>
      <p:pic>
        <p:nvPicPr>
          <p:cNvPr id="4" name="图片 3"/>
          <p:cNvPicPr>
            <a:picLocks noChangeAspect="1"/>
          </p:cNvPicPr>
          <p:nvPr/>
        </p:nvPicPr>
        <p:blipFill>
          <a:blip r:embed="rId2"/>
          <a:stretch>
            <a:fillRect/>
          </a:stretch>
        </p:blipFill>
        <p:spPr>
          <a:xfrm>
            <a:off x="1054693" y="3859721"/>
            <a:ext cx="2964362" cy="2484135"/>
          </a:xfrm>
          <a:prstGeom prst="rect">
            <a:avLst/>
          </a:prstGeom>
        </p:spPr>
      </p:pic>
    </p:spTree>
  </p:cSld>
  <p:clrMapOvr>
    <a:masterClrMapping/>
  </p:clrMapOvr>
  <p:transition spd="slow">
    <p:fade/>
  </p:transition>
  <p:timing>
    <p:tnLst>
      <p:par>
        <p:cTn id="1" dur="indefinite" restart="never" nodeType="tmRoot"/>
      </p:par>
    </p:tnLst>
  </p:timing>
</p:sld>
</file>

<file path=ppt/tags/tag1.xml><?xml version="1.0" encoding="utf-8"?>
<p:tagLst xmlns:p="http://schemas.openxmlformats.org/presentationml/2006/main">
  <p:tag name="KSO_WM_UNIT_TABLE_BEAUTIFY" val="smartTable{e8614f88-2806-4068-a9ca-b9f4c2ae2db1}"/>
</p:tagLst>
</file>

<file path=ppt/tags/tag2.xml><?xml version="1.0" encoding="utf-8"?>
<p:tagLst xmlns:p="http://schemas.openxmlformats.org/presentationml/2006/main">
  <p:tag name="KSO_WM_UNIT_TABLE_BEAUTIFY" val="smartTable{bb0841fb-0a77-4d88-8f75-9202834b6b89}"/>
</p:tagLst>
</file>

<file path=ppt/tags/tag3.xml><?xml version="1.0" encoding="utf-8"?>
<p:tagLst xmlns:p="http://schemas.openxmlformats.org/presentationml/2006/main">
  <p:tag name="KSO_WM_UNIT_TABLE_BEAUTIFY" val="smartTable{bb0841fb-0a77-4d88-8f75-9202834b6b89}"/>
</p:tagLst>
</file>

<file path=ppt/tags/tag4.xml><?xml version="1.0" encoding="utf-8"?>
<p:tagLst xmlns:p="http://schemas.openxmlformats.org/presentationml/2006/main">
  <p:tag name="MH" val="20170722101740"/>
  <p:tag name="MH_LIBRARY" val="CONTENTS"/>
  <p:tag name="MH_TYPE" val="OTHERS"/>
  <p:tag name="ID" val="626773"/>
  <p:tag name="PA" val="v3.2.0"/>
</p:tagLst>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2">
      <a:dk1>
        <a:sysClr val="windowText" lastClr="000000"/>
      </a:dk1>
      <a:lt1>
        <a:sysClr val="window" lastClr="FFFFFF"/>
      </a:lt1>
      <a:dk2>
        <a:srgbClr val="FFFFFF"/>
      </a:dk2>
      <a:lt2>
        <a:srgbClr val="FFFFFF"/>
      </a:lt2>
      <a:accent1>
        <a:srgbClr val="0E647C"/>
      </a:accent1>
      <a:accent2>
        <a:srgbClr val="2DB2A4"/>
      </a:accent2>
      <a:accent3>
        <a:srgbClr val="74AF47"/>
      </a:accent3>
      <a:accent4>
        <a:srgbClr val="755DA1"/>
      </a:accent4>
      <a:accent5>
        <a:srgbClr val="4BACC6"/>
      </a:accent5>
      <a:accent6>
        <a:srgbClr val="F87A08"/>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a:blip xmlns:r="http://schemas.openxmlformats.org/officeDocument/2006/relationships" r:embed="rId1"/>
          <a:stretch>
            <a:fillRect/>
          </a:stretch>
        </a:blipFill>
        <a:ln>
          <a:noFill/>
        </a:ln>
      </a:spPr>
      <a:bodyPr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chor="t">
        <a:spAutoFit/>
      </a:bodyPr>
      <a:lstStyle>
        <a:defPPr indent="0">
          <a:defRPr lang="zh-CN" altLang="zh-CN" sz="1600" dirty="0">
            <a:latin typeface="Times New Roman" panose="02020603050405020304" charset="0"/>
            <a:ea typeface="宋体" panose="02010600030101010101" pitchFamily="2" charset="-122"/>
            <a:cs typeface="Times New Roman" panose="02020603050405020304" charset="0"/>
            <a:sym typeface="+mn-ea"/>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4154</Words>
  <Application>WPS 演示</Application>
  <PresentationFormat>宽屏</PresentationFormat>
  <Paragraphs>282</Paragraphs>
  <Slides>22</Slides>
  <Notes>8</Notes>
  <HiddenSlides>0</HiddenSlides>
  <MMClips>0</MMClips>
  <ScaleCrop>false</ScaleCrop>
  <HeadingPairs>
    <vt:vector size="6" baseType="variant">
      <vt:variant>
        <vt:lpstr>已用的字体</vt:lpstr>
      </vt:variant>
      <vt:variant>
        <vt:i4>19</vt:i4>
      </vt:variant>
      <vt:variant>
        <vt:lpstr>主题</vt:lpstr>
      </vt:variant>
      <vt:variant>
        <vt:i4>2</vt:i4>
      </vt:variant>
      <vt:variant>
        <vt:lpstr>幻灯片标题</vt:lpstr>
      </vt:variant>
      <vt:variant>
        <vt:i4>22</vt:i4>
      </vt:variant>
    </vt:vector>
  </HeadingPairs>
  <TitlesOfParts>
    <vt:vector size="43" baseType="lpstr">
      <vt:lpstr>Arial</vt:lpstr>
      <vt:lpstr>宋体</vt:lpstr>
      <vt:lpstr>Wingdings</vt:lpstr>
      <vt:lpstr>Times New Roman</vt:lpstr>
      <vt:lpstr>微软雅黑</vt:lpstr>
      <vt:lpstr>Calibri</vt:lpstr>
      <vt:lpstr>楷体</vt:lpstr>
      <vt:lpstr>华文行楷</vt:lpstr>
      <vt:lpstr>华文中宋</vt:lpstr>
      <vt:lpstr>微软雅黑 Light</vt:lpstr>
      <vt:lpstr>华文中宋</vt:lpstr>
      <vt:lpstr>等线</vt:lpstr>
      <vt:lpstr>等线</vt:lpstr>
      <vt:lpstr>黑体</vt:lpstr>
      <vt:lpstr>Arial</vt:lpstr>
      <vt:lpstr>Arial Unicode MS</vt:lpstr>
      <vt:lpstr>等线 Light</vt:lpstr>
      <vt:lpstr>Times New Roman</vt:lpstr>
      <vt:lpstr>微软雅黑 Light</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陆 燕</dc:creator>
  <cp:lastModifiedBy>Administrator</cp:lastModifiedBy>
  <cp:revision>142</cp:revision>
  <dcterms:created xsi:type="dcterms:W3CDTF">2021-05-09T01:15:00Z</dcterms:created>
  <dcterms:modified xsi:type="dcterms:W3CDTF">2022-03-21T07:23:53Z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C459D3C63F0244A58B8486452AE7C197</vt:lpwstr>
  </property>
  <property fmtid="{D5CDD505-2E9C-101B-9397-08002B2CF9AE}" pid="3" name="KSOProductBuildVer">
    <vt:lpwstr>2052-11.1.0.10723</vt:lpwstr>
  </property>
</Properties>
</file>