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11" r:id="rId5"/>
    <p:sldId id="412" r:id="rId6"/>
    <p:sldId id="423" r:id="rId7"/>
    <p:sldId id="414" r:id="rId8"/>
    <p:sldId id="415" r:id="rId9"/>
    <p:sldId id="417" r:id="rId10"/>
    <p:sldId id="41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4.png"/><Relationship Id="rId3" Type="http://schemas.openxmlformats.org/officeDocument/2006/relationships/tags" Target="../tags/tag70.xml"/><Relationship Id="rId2" Type="http://schemas.microsoft.com/office/2007/relationships/media" Target="file:///H:\2020.12.31&#25104;&#38271;&#33829;&#23567;&#27827;&#24320;&#35838;\&#27668;&#21387;&#36234;&#20302;&#65292;&#27832;&#28857;&#36234;&#20302;&#65281;&#20320;&#21917;&#36807;&#8220;19&#8451;&#8221;&#30340;&#24320;&#27700;&#21527;&#65311;&#29255;&#23614;&#26377;&#22823;&#31070;%20-%20&#20013;&#23398;&#25945;&#23398;&#21019;&#24847;&#23454;&#39564;%20-%20&#35199;&#29916;&#35270;&#39057;.mp4" TargetMode="External"/><Relationship Id="rId1" Type="http://schemas.openxmlformats.org/officeDocument/2006/relationships/video" Target="file:///H:\2020.12.31&#25104;&#38271;&#33829;&#23567;&#27827;&#24320;&#35838;\&#27668;&#21387;&#36234;&#20302;&#65292;&#27832;&#28857;&#36234;&#20302;&#65281;&#20320;&#21917;&#36807;&#8220;19&#8451;&#8221;&#30340;&#24320;&#27700;&#21527;&#65311;&#29255;&#23614;&#26377;&#22823;&#31070;%20-%20&#20013;&#23398;&#25945;&#23398;&#21019;&#24847;&#23454;&#39564;%20-%20&#35199;&#29916;&#35270;&#39057;.mp4" TargetMode="Externa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image" Target="../media/image5.png"/><Relationship Id="rId3" Type="http://schemas.openxmlformats.org/officeDocument/2006/relationships/tags" Target="../tags/tag72.xml"/><Relationship Id="rId2" Type="http://schemas.microsoft.com/office/2007/relationships/media" Target="file:///H:\2020.12.31&#25104;&#38271;&#33829;&#23567;&#27827;&#24320;&#35838;\&#29992;&#32454;&#38081;&#19997;&#25346;&#37325;&#29289;&#20999;&#21106;&#20912;&#22359;&#20250;&#21457;&#29983;&#36825;&#26679;&#22855;&#24618;&#30340;&#29616;&#35937;%20&#20320;&#35265;&#36807;&#21527;%20-%20&#35199;&#29916;&#35270;&#39057;.mp4" TargetMode="External"/><Relationship Id="rId1" Type="http://schemas.openxmlformats.org/officeDocument/2006/relationships/video" Target="file:///H:\2020.12.31&#25104;&#38271;&#33829;&#23567;&#27827;&#24320;&#35838;\&#29992;&#32454;&#38081;&#19997;&#25346;&#37325;&#29289;&#20999;&#21106;&#20912;&#22359;&#20250;&#21457;&#29983;&#36825;&#26679;&#22855;&#24618;&#30340;&#29616;&#35937;%20&#20320;&#35265;&#36807;&#21527;%20-%20&#35199;&#29916;&#35270;&#39057;.mp4" TargetMode="Externa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image" Target="../media/image6.png"/><Relationship Id="rId3" Type="http://schemas.openxmlformats.org/officeDocument/2006/relationships/tags" Target="../tags/tag74.xml"/><Relationship Id="rId2" Type="http://schemas.microsoft.com/office/2007/relationships/media" Target="file:///H:\2020.12.31&#25104;&#38271;&#33829;&#23567;&#27827;&#24320;&#35838;\&#21033;&#29992;&#8220;&#29076;&#28857;&#38477;&#20302;&#8221;&#30340;&#21407;&#29702;&#21046;&#25104;&#30340;&#20302;&#29076;&#28857;&#21512;&#37329;%20(2).mp4" TargetMode="External"/><Relationship Id="rId1" Type="http://schemas.openxmlformats.org/officeDocument/2006/relationships/video" Target="file:///H:\2020.12.31&#25104;&#38271;&#33829;&#23567;&#27827;&#24320;&#35838;\&#21033;&#29992;&#8220;&#29076;&#28857;&#38477;&#20302;&#8221;&#30340;&#21407;&#29702;&#21046;&#25104;&#30340;&#20302;&#29076;&#28857;&#21512;&#37329;%20(2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zh-CN"/>
              <a:t>物态变化复习专题</a:t>
            </a:r>
            <a:r>
              <a:rPr lang="en-US" altLang="zh-CN"/>
              <a:t>1</a:t>
            </a:r>
            <a:r>
              <a:rPr lang="zh-CN" altLang="zh-CN"/>
              <a:t>----</a:t>
            </a:r>
            <a:br>
              <a:rPr lang="zh-CN" altLang="zh-CN"/>
            </a:br>
            <a:r>
              <a:rPr lang="zh-CN" altLang="zh-CN"/>
              <a:t>                      温度及其变化</a:t>
            </a:r>
            <a:endParaRPr lang="zh-CN" altLang="zh-CN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05" y="317500"/>
            <a:ext cx="10968990" cy="1539875"/>
          </a:xfrm>
        </p:spPr>
        <p:txBody>
          <a:bodyPr>
            <a:normAutofit fontScale="90000"/>
          </a:bodyPr>
          <a:p>
            <a:r>
              <a:rPr lang="zh-CN" altLang="en-US"/>
              <a:t>课堂学习任务一：</a:t>
            </a:r>
            <a:br>
              <a:rPr lang="zh-CN" altLang="en-US"/>
            </a:br>
            <a:r>
              <a:rPr lang="zh-CN" altLang="en-US"/>
              <a:t>基本概念复习---固态、液态、气态各有哪些特征？物质状态为什么会发生变化？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2033905"/>
            <a:ext cx="10968990" cy="4265930"/>
          </a:xfrm>
        </p:spPr>
        <p:txBody>
          <a:bodyPr>
            <a:noAutofit/>
          </a:bodyPr>
          <a:p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问1：水蒸气是什么状态？常见固态、液态、气态物质各有哪些状态特征？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问2：物质状态为什么会发生变化？热传递的条件是什么？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问3：液体/气体/固体温度计的工作原理分别是什么？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问4：实验室液体温度计、体温计在量程、分度值及使用方法等方面有哪些不同？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489585"/>
            <a:ext cx="10968990" cy="1603375"/>
          </a:xfrm>
        </p:spPr>
        <p:txBody>
          <a:bodyPr>
            <a:normAutofit fontScale="90000"/>
          </a:bodyPr>
          <a:p>
            <a:r>
              <a:rPr lang="zh-CN" altLang="en-US"/>
              <a:t>课堂学习任务二：</a:t>
            </a:r>
            <a:br>
              <a:rPr lang="zh-CN" altLang="en-US"/>
            </a:br>
            <a:r>
              <a:rPr lang="zh-CN" altLang="en-US"/>
              <a:t>基本规律复习---吸热/放热后物体/环境的温度、物体的状态将发生怎样的变化？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2225675"/>
            <a:ext cx="11278235" cy="4326255"/>
          </a:xfrm>
        </p:spPr>
        <p:txBody>
          <a:bodyPr>
            <a:noAutofit/>
          </a:bodyPr>
          <a:p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问1：分析图甲、乙中物质吸热/放热过程，回答下列问题：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①图像乙中用</a:t>
            </a:r>
            <a:r>
              <a:rPr lang="zh-CN" altLang="en-US" sz="2800" b="1" u="sng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表示物体吸热的多少，这是</a:t>
            </a:r>
            <a:r>
              <a:rPr lang="zh-CN" altLang="en-US" sz="2800" b="1" u="sng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思想；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②温度变化，状态不变的事例有哪些？（举6个不同的典型事例）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③温度不变，</a:t>
            </a:r>
            <a:r>
              <a:rPr lang="zh-CN" altLang="en-US" sz="28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状态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变化的过程有哪些？（举4个不同的典型事例）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④温度变化，状态也变化的过程有哪些？（举2个不同的典型事例）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" y="1358900"/>
            <a:ext cx="3705225" cy="269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1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663440" y="1661795"/>
            <a:ext cx="3662045" cy="2394585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915" y="1723390"/>
            <a:ext cx="2223770" cy="22713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6"/>
          <p:cNvSpPr txBox="1"/>
          <p:nvPr/>
        </p:nvSpPr>
        <p:spPr>
          <a:xfrm>
            <a:off x="2080260" y="4231005"/>
            <a:ext cx="961390" cy="51816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28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图甲</a:t>
            </a:r>
            <a:endParaRPr lang="en-US" altLang="zh-CN" sz="28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文本框 10"/>
          <p:cNvSpPr txBox="1"/>
          <p:nvPr/>
        </p:nvSpPr>
        <p:spPr>
          <a:xfrm>
            <a:off x="4928235" y="4231005"/>
            <a:ext cx="5876290" cy="518160"/>
          </a:xfrm>
          <a:prstGeom prst="rect">
            <a:avLst/>
          </a:prstGeom>
          <a:noFill/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just"/>
            <a:r>
              <a:rPr lang="en-US" altLang="zh-CN" sz="2800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/>
              </a:rPr>
              <a:t>图乙  晶体、非晶体加热熔化再凝固</a:t>
            </a:r>
            <a:endParaRPr lang="en-US" altLang="zh-CN" sz="2800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Times New Roman" panose="02020603050405020304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250825"/>
            <a:ext cx="10968990" cy="1684655"/>
          </a:xfrm>
        </p:spPr>
        <p:txBody>
          <a:bodyPr>
            <a:normAutofit fontScale="90000"/>
          </a:bodyPr>
          <a:p>
            <a:r>
              <a:rPr lang="zh-CN" altLang="en-US"/>
              <a:t>课堂学习任务二：</a:t>
            </a:r>
            <a:br>
              <a:rPr lang="zh-CN" altLang="en-US"/>
            </a:br>
            <a:r>
              <a:rPr lang="zh-CN" altLang="en-US"/>
              <a:t>基本规律复习---吸热/放热后物体/环境的温度、物体的状态将发生怎样的变化？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934845"/>
            <a:ext cx="10968990" cy="4314825"/>
          </a:xfrm>
        </p:spPr>
        <p:txBody>
          <a:bodyPr/>
          <a:p>
            <a:pPr marL="0" indent="0">
              <a:buNone/>
            </a:pPr>
            <a:r>
              <a:rPr lang="zh-CN" altLang="en-US" sz="2400" b="1">
                <a:ln/>
                <a:solidFill>
                  <a:schemeClr val="tx1"/>
                </a:solidFill>
                <a:effectLst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问2：下列事例中温度变化的特点和条件是什么？</a:t>
            </a:r>
            <a:endParaRPr lang="zh-CN" altLang="en-US" sz="2400" b="1">
              <a:ln/>
              <a:solidFill>
                <a:schemeClr val="tx1"/>
              </a:solidFill>
              <a:effectLst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>
              <a:buNone/>
            </a:pPr>
            <a:r>
              <a:rPr lang="zh-CN" altLang="en-US" sz="2400" b="1">
                <a:ln/>
                <a:solidFill>
                  <a:schemeClr val="tx1"/>
                </a:solidFill>
                <a:effectLst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①图甲中，AB段和CD段吸热升温的快慢有何不同？哪些因素影响烧水时间？</a:t>
            </a:r>
            <a:endParaRPr lang="zh-CN" altLang="en-US" sz="2400" b="1">
              <a:ln/>
              <a:solidFill>
                <a:schemeClr val="tx1"/>
              </a:solidFill>
              <a:effectLst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>
              <a:buNone/>
            </a:pPr>
            <a:r>
              <a:rPr lang="zh-CN" altLang="en-US" sz="2400" b="1">
                <a:ln/>
                <a:solidFill>
                  <a:schemeClr val="tx1"/>
                </a:solidFill>
                <a:effectLst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②水能不能沸腾？</a:t>
            </a:r>
            <a:endParaRPr lang="zh-CN" altLang="en-US" sz="2400" b="1">
              <a:ln/>
              <a:solidFill>
                <a:schemeClr val="tx1"/>
              </a:solidFill>
              <a:effectLst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>
              <a:buNone/>
            </a:pPr>
            <a:r>
              <a:rPr lang="zh-CN" altLang="en-US" sz="2400" b="1">
                <a:ln/>
                <a:solidFill>
                  <a:schemeClr val="tx1"/>
                </a:solidFill>
                <a:effectLst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③哪些办法可使水蒸气更容易液化？</a:t>
            </a:r>
            <a:endParaRPr lang="zh-CN" altLang="en-US" sz="2400" b="1">
              <a:ln/>
              <a:solidFill>
                <a:schemeClr val="tx1"/>
              </a:solidFill>
              <a:effectLst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>
              <a:buNone/>
            </a:pPr>
            <a:r>
              <a:rPr lang="zh-CN" altLang="en-US" sz="2400" b="1">
                <a:ln/>
                <a:solidFill>
                  <a:schemeClr val="tx1"/>
                </a:solidFill>
                <a:effectLst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④冰能不能熔化？</a:t>
            </a:r>
            <a:endParaRPr lang="zh-CN" altLang="en-US" sz="2400" b="1">
              <a:ln/>
              <a:solidFill>
                <a:schemeClr val="tx1"/>
              </a:solidFill>
              <a:effectLst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>
              <a:buNone/>
            </a:pPr>
            <a:r>
              <a:rPr lang="zh-CN" altLang="en-US" sz="2400" b="1">
                <a:ln/>
                <a:solidFill>
                  <a:schemeClr val="tx1"/>
                </a:solidFill>
                <a:effectLst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⑤水蒸气为什么不见了？</a:t>
            </a:r>
            <a:endParaRPr lang="zh-CN" altLang="en-US" sz="2400" b="1">
              <a:ln/>
              <a:solidFill>
                <a:schemeClr val="tx1"/>
              </a:solidFill>
              <a:effectLst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  <a:p>
            <a:pPr marL="0" indent="0">
              <a:buNone/>
            </a:pPr>
            <a:r>
              <a:rPr lang="zh-CN" altLang="en-US" sz="2400" b="1">
                <a:ln/>
                <a:solidFill>
                  <a:schemeClr val="tx1"/>
                </a:solidFill>
                <a:effectLst/>
                <a:uFillTx/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⑥冰/雪是怎样形成的？又是怎样消失的？</a:t>
            </a:r>
            <a:endParaRPr lang="zh-CN" altLang="en-US" sz="2400" b="1">
              <a:ln/>
              <a:solidFill>
                <a:schemeClr val="tx1"/>
              </a:solidFill>
              <a:effectLst/>
              <a:uFillTx/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10968990" cy="1151890"/>
          </a:xfrm>
        </p:spPr>
        <p:txBody>
          <a:bodyPr>
            <a:normAutofit fontScale="90000"/>
          </a:bodyPr>
          <a:p>
            <a:r>
              <a:rPr lang="zh-CN" altLang="en-US"/>
              <a:t>课堂学习任务三：</a:t>
            </a:r>
            <a:br>
              <a:rPr lang="zh-CN" altLang="en-US"/>
            </a:br>
            <a:r>
              <a:rPr lang="zh-CN" altLang="en-US"/>
              <a:t>基本应用复习---熔点、沸点、温度变化的应用有哪些？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922780"/>
            <a:ext cx="10968990" cy="4326890"/>
          </a:xfrm>
        </p:spPr>
        <p:txBody>
          <a:bodyPr/>
          <a:p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问1：冰的熔点一定是0℃吗？怎样科学熔冰？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问2：水的沸点一定时100℃吗？怎样利用低压沸腾？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问3：怎样科学利用热水、冷水？</a:t>
            </a:r>
            <a:endParaRPr lang="zh-CN" altLang="en-US" sz="28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气压越低，沸点越低！你喝过“19℃”的开水吗？片尾有大神 - 中学教学创意实验 - 西瓜视频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13485" y="671195"/>
            <a:ext cx="9404350" cy="5578475"/>
          </a:xfrm>
          <a:prstGeom prst="rect">
            <a:avLst/>
          </a:prstGeom>
        </p:spPr>
      </p:pic>
      <p:sp>
        <p:nvSpPr>
          <p:cNvPr id="4" name="动作按钮: 后退或前一项 3">
            <a:hlinkClick r:id="" action="ppaction://hlinkshowjump?jump=previousslide"/>
          </p:cNvPr>
          <p:cNvSpPr/>
          <p:nvPr/>
        </p:nvSpPr>
        <p:spPr>
          <a:xfrm>
            <a:off x="11419205" y="6202680"/>
            <a:ext cx="594995" cy="56261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用细铁丝挂重物切割冰块会发生这样奇怪的现象 你见过吗 - 西瓜视频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22400" y="749935"/>
            <a:ext cx="9276715" cy="54997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利用“熔点降低”的原理制成的低熔点合金 (2)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64640" y="580390"/>
            <a:ext cx="8926195" cy="56470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6924*3912*960*960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6824*3850*960*960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6548*3966*960*960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WPS 演示</Application>
  <PresentationFormat>宽屏</PresentationFormat>
  <Paragraphs>37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Wingdings</vt:lpstr>
      <vt:lpstr>Calibri</vt:lpstr>
      <vt:lpstr>Times New Roman</vt:lpstr>
      <vt:lpstr>Calibri</vt:lpstr>
      <vt:lpstr>Arial Unicode MS</vt:lpstr>
      <vt:lpstr>黑体</vt:lpstr>
      <vt:lpstr>华文彩云</vt:lpstr>
      <vt:lpstr>华文隶书</vt:lpstr>
      <vt:lpstr>华文宋体</vt:lpstr>
      <vt:lpstr>华文中宋</vt:lpstr>
      <vt:lpstr>幼圆</vt:lpstr>
      <vt:lpstr>新宋体</vt:lpstr>
      <vt:lpstr>Office 主题​​</vt:lpstr>
      <vt:lpstr>物态变化复习专题----                       温度变化</vt:lpstr>
      <vt:lpstr>课堂任务一：【回顾】状态特征、吸放热、温度</vt:lpstr>
      <vt:lpstr>课堂任务二：【分析、回顾】从图像分析三种状态下吸热或放热后温度、状态变化情况</vt:lpstr>
      <vt:lpstr>PowerPoint 演示文稿</vt:lpstr>
      <vt:lpstr>PowerPoint 演示文稿</vt:lpstr>
      <vt:lpstr>课堂任务三：【掌握、提升】熔点（凝固点）和沸点变化与应用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风行</cp:lastModifiedBy>
  <cp:revision>158</cp:revision>
  <dcterms:created xsi:type="dcterms:W3CDTF">2019-06-19T02:08:00Z</dcterms:created>
  <dcterms:modified xsi:type="dcterms:W3CDTF">2020-12-29T12:35:00Z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