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0.svg" ContentType="image/svg+xml"/>
  <Override PartName="/ppt/media/image12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9" r:id="rId3"/>
  </p:sldMasterIdLst>
  <p:notesMasterIdLst>
    <p:notesMasterId r:id="rId7"/>
  </p:notesMasterIdLst>
  <p:handoutMasterIdLst>
    <p:handoutMasterId r:id="rId20"/>
  </p:handoutMasterIdLst>
  <p:sldIdLst>
    <p:sldId id="270" r:id="rId4"/>
    <p:sldId id="271" r:id="rId5"/>
    <p:sldId id="257" r:id="rId6"/>
    <p:sldId id="285" r:id="rId8"/>
    <p:sldId id="295" r:id="rId9"/>
    <p:sldId id="259" r:id="rId10"/>
    <p:sldId id="304" r:id="rId11"/>
    <p:sldId id="294" r:id="rId12"/>
    <p:sldId id="272" r:id="rId13"/>
    <p:sldId id="284" r:id="rId14"/>
    <p:sldId id="261" r:id="rId15"/>
    <p:sldId id="281" r:id="rId16"/>
    <p:sldId id="282" r:id="rId17"/>
    <p:sldId id="283" r:id="rId18"/>
    <p:sldId id="305" r:id="rId19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53e0e2a-768d-4303-bad1-42bfe41a0cfe}">
          <p14:sldIdLst>
            <p14:sldId id="270"/>
            <p14:sldId id="271"/>
            <p14:sldId id="257"/>
            <p14:sldId id="285"/>
            <p14:sldId id="295"/>
            <p14:sldId id="259"/>
            <p14:sldId id="304"/>
            <p14:sldId id="294"/>
            <p14:sldId id="272"/>
            <p14:sldId id="284"/>
            <p14:sldId id="261"/>
            <p14:sldId id="281"/>
            <p14:sldId id="282"/>
            <p14:sldId id="283"/>
            <p14:sldId id="305"/>
          </p14:sldIdLst>
        </p14:section>
        <p14:section name="无标题节" id="{019ae2e9-c6f3-4a81-a7d9-659247ff7737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68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86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654" y="-96"/>
      </p:cViewPr>
      <p:guideLst>
        <p:guide orient="horz" pos="2160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gs" Target="tags/tag9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2049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副标题 2050"/>
          <p:cNvSpPr>
            <a:spLocks noGrp="1"/>
          </p:cNvSpPr>
          <p:nvPr>
            <p:ph type="subTitle" idx="1"/>
          </p:nvPr>
        </p:nvSpPr>
        <p:spPr>
          <a:xfrm>
            <a:off x="1871133" y="3717925"/>
            <a:ext cx="8534400" cy="695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2052" name="日期占位符 2051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400"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2053" name="页脚占位符 2052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400"/>
            </a:lvl1pPr>
          </a:lstStyle>
          <a:p>
            <a:endParaRPr lang="zh-CN" altLang="en-US"/>
          </a:p>
        </p:txBody>
      </p:sp>
      <p:sp>
        <p:nvSpPr>
          <p:cNvPr id="2054" name="灯片编号占位符 2053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400"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2300" y="1773238"/>
            <a:ext cx="5376672" cy="43195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18428" y="1773238"/>
            <a:ext cx="5376672" cy="43195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53488" y="765175"/>
            <a:ext cx="2743729" cy="53276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2300" y="765175"/>
            <a:ext cx="8072131" cy="53276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 descr="38"/>
          <p:cNvPicPr>
            <a:picLocks noChangeAspect="1"/>
          </p:cNvPicPr>
          <p:nvPr userDrawn="1"/>
        </p:nvPicPr>
        <p:blipFill>
          <a:blip r:embed="rId2"/>
          <a:srcRect l="11160" r="11212"/>
          <a:stretch>
            <a:fillRect/>
          </a:stretch>
        </p:blipFill>
        <p:spPr>
          <a:xfrm>
            <a:off x="-635" y="-6350"/>
            <a:ext cx="12191365" cy="6870700"/>
          </a:xfrm>
          <a:prstGeom prst="rect">
            <a:avLst/>
          </a:prstGeom>
        </p:spPr>
      </p:pic>
      <p:sp>
        <p:nvSpPr>
          <p:cNvPr id="11" name="圆角矩形 10"/>
          <p:cNvSpPr/>
          <p:nvPr userDrawn="1"/>
        </p:nvSpPr>
        <p:spPr>
          <a:xfrm>
            <a:off x="389890" y="366395"/>
            <a:ext cx="11412855" cy="6125845"/>
          </a:xfrm>
          <a:prstGeom prst="roundRect">
            <a:avLst>
              <a:gd name="adj" fmla="val 7546"/>
            </a:avLst>
          </a:prstGeom>
          <a:solidFill>
            <a:schemeClr val="bg1"/>
          </a:solidFill>
          <a:ln>
            <a:noFill/>
          </a:ln>
          <a:effectLst>
            <a:outerShdw blurRad="88900" algn="ctr" rotWithShape="0">
              <a:srgbClr val="ED990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5" Type="http://schemas.openxmlformats.org/officeDocument/2006/relationships/theme" Target="../theme/theme2.xml"/><Relationship Id="rId14" Type="http://schemas.openxmlformats.org/officeDocument/2006/relationships/image" Target="../media/image1.jpeg"/><Relationship Id="rId13" Type="http://schemas.openxmlformats.org/officeDocument/2006/relationships/tags" Target="../tags/tag4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24417" y="765175"/>
            <a:ext cx="10972800" cy="7207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22300" y="1773238"/>
            <a:ext cx="10972800" cy="431958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zh-CN" altLang="en-US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38"/>
          <p:cNvPicPr>
            <a:picLocks noChangeAspect="1"/>
          </p:cNvPicPr>
          <p:nvPr userDrawn="1"/>
        </p:nvPicPr>
        <p:blipFill>
          <a:blip r:embed="rId14"/>
          <a:srcRect l="11160" r="11212"/>
          <a:stretch>
            <a:fillRect/>
          </a:stretch>
        </p:blipFill>
        <p:spPr>
          <a:xfrm>
            <a:off x="-635" y="-6350"/>
            <a:ext cx="12191365" cy="6870700"/>
          </a:xfrm>
          <a:prstGeom prst="rect">
            <a:avLst/>
          </a:prstGeom>
        </p:spPr>
      </p:pic>
      <p:sp>
        <p:nvSpPr>
          <p:cNvPr id="11" name="圆角矩形 10"/>
          <p:cNvSpPr/>
          <p:nvPr userDrawn="1"/>
        </p:nvSpPr>
        <p:spPr>
          <a:xfrm>
            <a:off x="389890" y="366395"/>
            <a:ext cx="11412855" cy="6125845"/>
          </a:xfrm>
          <a:prstGeom prst="roundRect">
            <a:avLst>
              <a:gd name="adj" fmla="val 7546"/>
            </a:avLst>
          </a:prstGeom>
          <a:solidFill>
            <a:schemeClr val="bg1"/>
          </a:solidFill>
          <a:ln>
            <a:noFill/>
          </a:ln>
          <a:effectLst>
            <a:outerShdw blurRad="88900" algn="ctr" rotWithShape="0">
              <a:srgbClr val="ED990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3.png"/><Relationship Id="rId3" Type="http://schemas.openxmlformats.org/officeDocument/2006/relationships/tags" Target="../tags/tag5.xml"/><Relationship Id="rId2" Type="http://schemas.microsoft.com/office/2007/relationships/media" Target="file:///G:\&#38738;&#34521;&#36807;&#27827;\&#38738;&#34521;&#36807;&#27827;(1).MP4" TargetMode="External"/><Relationship Id="rId1" Type="http://schemas.openxmlformats.org/officeDocument/2006/relationships/video" Target="file:///G:\&#38738;&#34521;&#36807;&#27827;\&#38738;&#34521;&#36807;&#27827;(1).MP4" TargetMode="Externa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svg"/><Relationship Id="rId8" Type="http://schemas.openxmlformats.org/officeDocument/2006/relationships/image" Target="../media/image11.png"/><Relationship Id="rId7" Type="http://schemas.openxmlformats.org/officeDocument/2006/relationships/image" Target="../media/image10.svg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2" Type="http://schemas.openxmlformats.org/officeDocument/2006/relationships/slideLayout" Target="../slideLayouts/slideLayout12.xml"/><Relationship Id="rId11" Type="http://schemas.openxmlformats.org/officeDocument/2006/relationships/image" Target="../media/image21.png"/><Relationship Id="rId10" Type="http://schemas.openxmlformats.org/officeDocument/2006/relationships/image" Target="../media/image15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tags" Target="../tags/tag7.xml"/><Relationship Id="rId3" Type="http://schemas.microsoft.com/office/2007/relationships/media" Target="../media/audio1.wav"/><Relationship Id="rId2" Type="http://schemas.openxmlformats.org/officeDocument/2006/relationships/audio" Target="../media/audio1.wav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tags" Target="../tags/tag8.xml"/><Relationship Id="rId3" Type="http://schemas.microsoft.com/office/2007/relationships/media" Target="../media/audio2.wav"/><Relationship Id="rId2" Type="http://schemas.openxmlformats.org/officeDocument/2006/relationships/audio" Target="../media/audio2.wav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5.png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svg"/><Relationship Id="rId8" Type="http://schemas.openxmlformats.org/officeDocument/2006/relationships/image" Target="../media/image11.png"/><Relationship Id="rId7" Type="http://schemas.openxmlformats.org/officeDocument/2006/relationships/image" Target="../media/image10.svg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svg"/><Relationship Id="rId8" Type="http://schemas.openxmlformats.org/officeDocument/2006/relationships/image" Target="../media/image11.png"/><Relationship Id="rId7" Type="http://schemas.openxmlformats.org/officeDocument/2006/relationships/image" Target="../media/image10.svg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2" Type="http://schemas.openxmlformats.org/officeDocument/2006/relationships/slideLayout" Target="../slideLayouts/slideLayout12.xml"/><Relationship Id="rId11" Type="http://schemas.openxmlformats.org/officeDocument/2006/relationships/image" Target="../media/image19.png"/><Relationship Id="rId10" Type="http://schemas.openxmlformats.org/officeDocument/2006/relationships/image" Target="../media/image1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青蛙过河(1)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65375" y="366395"/>
            <a:ext cx="7985760" cy="578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b="33803"/>
          <a:stretch>
            <a:fillRect/>
          </a:stretch>
        </p:blipFill>
        <p:spPr>
          <a:xfrm>
            <a:off x="3827145" y="443865"/>
            <a:ext cx="7756525" cy="5970270"/>
          </a:xfrm>
          <a:prstGeom prst="rect">
            <a:avLst/>
          </a:prstGeom>
        </p:spPr>
      </p:pic>
      <p:pic>
        <p:nvPicPr>
          <p:cNvPr id="7" name="图片 6" descr="31393935333132353b31393939353539343bd0f2bac531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9345" y="1558925"/>
            <a:ext cx="785495" cy="785495"/>
          </a:xfrm>
          <a:prstGeom prst="rect">
            <a:avLst/>
          </a:prstGeom>
        </p:spPr>
      </p:pic>
      <p:pic>
        <p:nvPicPr>
          <p:cNvPr id="8" name="图片 7" descr="31393935333132353b31393939353539353bd0f2bac532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96965" y="2344420"/>
            <a:ext cx="814705" cy="814705"/>
          </a:xfrm>
          <a:prstGeom prst="rect">
            <a:avLst/>
          </a:prstGeom>
        </p:spPr>
      </p:pic>
      <p:pic>
        <p:nvPicPr>
          <p:cNvPr id="9" name="图片 8" descr="31393935333132353b31393939353539363bd0f2bac533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02555" y="3651885"/>
            <a:ext cx="804545" cy="804545"/>
          </a:xfrm>
          <a:prstGeom prst="rect">
            <a:avLst/>
          </a:prstGeom>
        </p:spPr>
      </p:pic>
      <p:pic>
        <p:nvPicPr>
          <p:cNvPr id="10" name="图片 9" descr="31393935333132353b31393939353539373bd0f2bac534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01515" y="5339080"/>
            <a:ext cx="774700" cy="77470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200025" y="551815"/>
            <a:ext cx="3394075" cy="1183005"/>
            <a:chOff x="6579" y="-180"/>
            <a:chExt cx="5345" cy="1863"/>
          </a:xfrm>
        </p:grpSpPr>
        <p:pic>
          <p:nvPicPr>
            <p:cNvPr id="12" name="图片 11" descr="56"/>
            <p:cNvPicPr>
              <a:picLocks noChangeAspect="1"/>
            </p:cNvPicPr>
            <p:nvPr/>
          </p:nvPicPr>
          <p:blipFill>
            <a:blip r:embed="rId10"/>
            <a:srcRect t="23567" b="24647"/>
            <a:stretch>
              <a:fillRect/>
            </a:stretch>
          </p:blipFill>
          <p:spPr>
            <a:xfrm>
              <a:off x="6835" y="-180"/>
              <a:ext cx="5089" cy="1863"/>
            </a:xfrm>
            <a:prstGeom prst="rect">
              <a:avLst/>
            </a:prstGeom>
          </p:spPr>
        </p:pic>
        <p:sp>
          <p:nvSpPr>
            <p:cNvPr id="3" name="文本框 2" descr="7b0a20202020227461726765744d6f64756c65223a202270726f636573734f6e6c696e65466f6e7473220a7d0a"/>
            <p:cNvSpPr txBox="1"/>
            <p:nvPr/>
          </p:nvSpPr>
          <p:spPr>
            <a:xfrm>
              <a:off x="6579" y="292"/>
              <a:ext cx="5227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3200">
                  <a:solidFill>
                    <a:srgbClr val="E14933"/>
                  </a:solidFill>
                  <a:latin typeface="华文新魏" panose="02010800040101010101" charset="-122"/>
                  <a:ea typeface="华文新魏" panose="02010800040101010101" charset="-122"/>
                  <a:sym typeface="方正鲁迅行书 简" panose="02000500000000000000" charset="-122"/>
                </a:rPr>
                <a:t>   </a:t>
              </a:r>
              <a:r>
                <a:rPr lang="zh-CN" altLang="en-US" sz="2400" b="1">
                  <a:solidFill>
                    <a:srgbClr val="E14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anose="02010800040101010101" charset="-122"/>
                  <a:ea typeface="华文新魏" panose="02010800040101010101" charset="-122"/>
                  <a:sym typeface="方正鲁迅行书 简" panose="02000500000000000000" charset="-122"/>
                </a:rPr>
                <a:t>任务一：青蛙过河</a:t>
              </a:r>
              <a:endParaRPr lang="zh-CN" altLang="en-US" sz="2400" b="1">
                <a:solidFill>
                  <a:srgbClr val="E14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方正鲁迅行书 简" panose="02000500000000000000" charset="-122"/>
              </a:endParaRPr>
            </a:p>
          </p:txBody>
        </p:sp>
      </p:grpSp>
      <p:pic>
        <p:nvPicPr>
          <p:cNvPr id="4" name="图片 3" descr="~YQK__XKI2WS${ITG`HJEXB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2435" y="1696085"/>
            <a:ext cx="3285490" cy="4243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GZUO(XTC124V`[PCL55CT4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8055" y="979805"/>
            <a:ext cx="5340985" cy="5352415"/>
          </a:xfrm>
          <a:prstGeom prst="rect">
            <a:avLst/>
          </a:prstGeom>
        </p:spPr>
      </p:pic>
      <p:pic>
        <p:nvPicPr>
          <p:cNvPr id="10" name="图片 9" descr="S%NSMIOL}~UMDT6Q`NZIWAQ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195" y="989330"/>
            <a:ext cx="4647565" cy="53714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86555" y="4676775"/>
            <a:ext cx="2357755" cy="5651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移动</a:t>
            </a:r>
            <a:endParaRPr lang="zh-CN" altLang="en-US" sz="320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57980" y="3604260"/>
            <a:ext cx="29984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瞬间到达</a:t>
            </a:r>
            <a:endParaRPr lang="zh-CN" altLang="en-US" sz="320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071620" y="2531745"/>
            <a:ext cx="29984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两者区别：</a:t>
            </a:r>
            <a:endParaRPr lang="zh-CN" altLang="en-US" sz="320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708400" y="-146050"/>
            <a:ext cx="3394075" cy="1183005"/>
            <a:chOff x="6579" y="-180"/>
            <a:chExt cx="5345" cy="1863"/>
          </a:xfrm>
        </p:grpSpPr>
        <p:pic>
          <p:nvPicPr>
            <p:cNvPr id="12" name="图片 11" descr="56"/>
            <p:cNvPicPr>
              <a:picLocks noChangeAspect="1"/>
            </p:cNvPicPr>
            <p:nvPr/>
          </p:nvPicPr>
          <p:blipFill>
            <a:blip r:embed="rId3"/>
            <a:srcRect t="23567" b="24647"/>
            <a:stretch>
              <a:fillRect/>
            </a:stretch>
          </p:blipFill>
          <p:spPr>
            <a:xfrm>
              <a:off x="6835" y="-180"/>
              <a:ext cx="5089" cy="1863"/>
            </a:xfrm>
            <a:prstGeom prst="rect">
              <a:avLst/>
            </a:prstGeom>
          </p:spPr>
        </p:pic>
        <p:sp>
          <p:nvSpPr>
            <p:cNvPr id="11" name="文本框 10" descr="7b0a20202020227461726765744d6f64756c65223a202270726f636573734f6e6c696e65466f6e7473220a7d0a"/>
            <p:cNvSpPr txBox="1"/>
            <p:nvPr/>
          </p:nvSpPr>
          <p:spPr>
            <a:xfrm>
              <a:off x="6579" y="292"/>
              <a:ext cx="5227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3200">
                  <a:solidFill>
                    <a:srgbClr val="E14933"/>
                  </a:solidFill>
                  <a:latin typeface="华文新魏" panose="02010800040101010101" charset="-122"/>
                  <a:ea typeface="华文新魏" panose="02010800040101010101" charset="-122"/>
                  <a:sym typeface="方正鲁迅行书 简" panose="02000500000000000000" charset="-122"/>
                </a:rPr>
                <a:t>   </a:t>
              </a:r>
              <a:r>
                <a:rPr lang="zh-CN" altLang="en-US" sz="3200">
                  <a:solidFill>
                    <a:srgbClr val="E14933"/>
                  </a:solidFill>
                  <a:latin typeface="华文新魏" panose="02010800040101010101" charset="-122"/>
                  <a:ea typeface="华文新魏" panose="02010800040101010101" charset="-122"/>
                  <a:sym typeface="方正鲁迅行书 简" panose="02000500000000000000" charset="-122"/>
                </a:rPr>
                <a:t>认识坐标控件</a:t>
              </a:r>
              <a:endParaRPr lang="zh-CN" altLang="en-US" sz="3200">
                <a:solidFill>
                  <a:srgbClr val="E14933"/>
                </a:solidFill>
                <a:latin typeface="华文新魏" panose="02010800040101010101" charset="-122"/>
                <a:ea typeface="华文新魏" panose="02010800040101010101" charset="-122"/>
                <a:sym typeface="方正鲁迅行书 简" panose="02000500000000000000" charset="-122"/>
              </a:endParaRPr>
            </a:p>
          </p:txBody>
        </p:sp>
      </p:grpSp>
      <p:sp>
        <p:nvSpPr>
          <p:cNvPr id="14" name="圆角矩形 13"/>
          <p:cNvSpPr/>
          <p:nvPr/>
        </p:nvSpPr>
        <p:spPr>
          <a:xfrm>
            <a:off x="1566545" y="3807460"/>
            <a:ext cx="1577975" cy="4495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1569720" y="4744085"/>
            <a:ext cx="2422525" cy="4972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866900" y="6115050"/>
            <a:ext cx="9251950" cy="7429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     </a:t>
            </a:r>
            <a:r>
              <a:rPr lang="zh-CN" altLang="en-US" sz="24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利用这两个控件的特点，你能尝试修改脚本，让青蛙跳得更快吗？</a:t>
            </a:r>
            <a:endParaRPr lang="zh-CN" altLang="en-US" sz="240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4" grpId="0" animBg="1"/>
      <p:bldP spid="15" grpId="0" bldLvl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774815" y="1896110"/>
            <a:ext cx="4571365" cy="11976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50000"/>
              </a:lnSpc>
            </a:pPr>
            <a:r>
              <a:rPr lang="en-US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        </a:t>
            </a:r>
            <a:r>
              <a:rPr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同桌合作</a:t>
            </a:r>
            <a:r>
              <a:rPr lang="zh-CN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学习</a:t>
            </a:r>
            <a:r>
              <a:rPr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，</a:t>
            </a:r>
            <a:r>
              <a:rPr lang="zh-CN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搭建</a:t>
            </a:r>
            <a:r>
              <a:rPr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脚本：让到达河对岸的青蛙翻个跟头，说“</a:t>
            </a:r>
            <a:r>
              <a:rPr lang="zh-CN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哈哈，我过来了</a:t>
            </a:r>
            <a:r>
              <a:rPr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！”</a:t>
            </a:r>
            <a:endParaRPr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00025" y="551815"/>
            <a:ext cx="3394075" cy="1183005"/>
            <a:chOff x="6579" y="-180"/>
            <a:chExt cx="5345" cy="1863"/>
          </a:xfrm>
        </p:grpSpPr>
        <p:pic>
          <p:nvPicPr>
            <p:cNvPr id="12" name="图片 11" descr="56"/>
            <p:cNvPicPr>
              <a:picLocks noChangeAspect="1"/>
            </p:cNvPicPr>
            <p:nvPr/>
          </p:nvPicPr>
          <p:blipFill>
            <a:blip r:embed="rId1"/>
            <a:srcRect t="23567" b="24647"/>
            <a:stretch>
              <a:fillRect/>
            </a:stretch>
          </p:blipFill>
          <p:spPr>
            <a:xfrm>
              <a:off x="6835" y="-180"/>
              <a:ext cx="5089" cy="1863"/>
            </a:xfrm>
            <a:prstGeom prst="rect">
              <a:avLst/>
            </a:prstGeom>
          </p:spPr>
        </p:pic>
        <p:sp>
          <p:nvSpPr>
            <p:cNvPr id="3" name="文本框 2" descr="7b0a20202020227461726765744d6f64756c65223a202270726f636573734f6e6c696e65466f6e7473220a7d0a"/>
            <p:cNvSpPr txBox="1"/>
            <p:nvPr/>
          </p:nvSpPr>
          <p:spPr>
            <a:xfrm>
              <a:off x="6579" y="292"/>
              <a:ext cx="5227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3200">
                  <a:solidFill>
                    <a:srgbClr val="E14933"/>
                  </a:solidFill>
                  <a:latin typeface="华文新魏" panose="02010800040101010101" charset="-122"/>
                  <a:ea typeface="华文新魏" panose="02010800040101010101" charset="-122"/>
                  <a:sym typeface="方正鲁迅行书 简" panose="02000500000000000000" charset="-122"/>
                </a:rPr>
                <a:t>   </a:t>
              </a:r>
              <a:r>
                <a:rPr lang="zh-CN" altLang="en-US" sz="2400" b="1">
                  <a:solidFill>
                    <a:srgbClr val="E14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anose="02010800040101010101" charset="-122"/>
                  <a:ea typeface="华文新魏" panose="02010800040101010101" charset="-122"/>
                  <a:sym typeface="方正鲁迅行书 简" panose="02000500000000000000" charset="-122"/>
                </a:rPr>
                <a:t>任务二：青蛙</a:t>
              </a:r>
              <a:r>
                <a:rPr lang="zh-CN" altLang="en-US" sz="2400" b="1">
                  <a:solidFill>
                    <a:srgbClr val="E14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anose="02010800040101010101" charset="-122"/>
                  <a:ea typeface="华文新魏" panose="02010800040101010101" charset="-122"/>
                  <a:sym typeface="方正鲁迅行书 简" panose="02000500000000000000" charset="-122"/>
                </a:rPr>
                <a:t>翻跟头</a:t>
              </a:r>
              <a:endParaRPr lang="zh-CN" altLang="en-US" sz="2400" b="1">
                <a:solidFill>
                  <a:srgbClr val="E14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方正鲁迅行书 简" panose="02000500000000000000" charset="-122"/>
              </a:endParaRPr>
            </a:p>
          </p:txBody>
        </p:sp>
      </p:grpSp>
      <p:pic>
        <p:nvPicPr>
          <p:cNvPr id="5" name="青蛙过河(1)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48385" y="1734820"/>
            <a:ext cx="5132705" cy="4242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" name="组合 12"/>
          <p:cNvGrpSpPr/>
          <p:nvPr/>
        </p:nvGrpSpPr>
        <p:grpSpPr>
          <a:xfrm>
            <a:off x="200025" y="551815"/>
            <a:ext cx="3394075" cy="1183005"/>
            <a:chOff x="6579" y="-180"/>
            <a:chExt cx="5345" cy="1863"/>
          </a:xfrm>
        </p:grpSpPr>
        <p:pic>
          <p:nvPicPr>
            <p:cNvPr id="12" name="图片 11" descr="56"/>
            <p:cNvPicPr>
              <a:picLocks noChangeAspect="1"/>
            </p:cNvPicPr>
            <p:nvPr/>
          </p:nvPicPr>
          <p:blipFill>
            <a:blip r:embed="rId1"/>
            <a:srcRect t="23567" b="24647"/>
            <a:stretch>
              <a:fillRect/>
            </a:stretch>
          </p:blipFill>
          <p:spPr>
            <a:xfrm>
              <a:off x="6835" y="-180"/>
              <a:ext cx="5089" cy="1863"/>
            </a:xfrm>
            <a:prstGeom prst="rect">
              <a:avLst/>
            </a:prstGeom>
          </p:spPr>
        </p:pic>
        <p:sp>
          <p:nvSpPr>
            <p:cNvPr id="3" name="文本框 2" descr="7b0a20202020227461726765744d6f64756c65223a202270726f636573734f6e6c696e65466f6e7473220a7d0a"/>
            <p:cNvSpPr txBox="1"/>
            <p:nvPr/>
          </p:nvSpPr>
          <p:spPr>
            <a:xfrm>
              <a:off x="6579" y="292"/>
              <a:ext cx="5227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3200">
                  <a:solidFill>
                    <a:srgbClr val="E14933"/>
                  </a:solidFill>
                  <a:latin typeface="华文新魏" panose="02010800040101010101" charset="-122"/>
                  <a:ea typeface="华文新魏" panose="02010800040101010101" charset="-122"/>
                  <a:sym typeface="方正鲁迅行书 简" panose="02000500000000000000" charset="-122"/>
                </a:rPr>
                <a:t>   </a:t>
              </a:r>
              <a:r>
                <a:rPr lang="zh-CN" altLang="en-US" sz="2400" b="1">
                  <a:solidFill>
                    <a:srgbClr val="E14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anose="02010800040101010101" charset="-122"/>
                  <a:ea typeface="华文新魏" panose="02010800040101010101" charset="-122"/>
                  <a:sym typeface="方正鲁迅行书 简" panose="02000500000000000000" charset="-122"/>
                </a:rPr>
                <a:t>任务二：青蛙</a:t>
              </a:r>
              <a:r>
                <a:rPr lang="zh-CN" altLang="en-US" sz="2400" b="1">
                  <a:solidFill>
                    <a:srgbClr val="E14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anose="02010800040101010101" charset="-122"/>
                  <a:ea typeface="华文新魏" panose="02010800040101010101" charset="-122"/>
                  <a:sym typeface="方正鲁迅行书 简" panose="02000500000000000000" charset="-122"/>
                </a:rPr>
                <a:t>翻跟头</a:t>
              </a:r>
              <a:endParaRPr lang="zh-CN" altLang="en-US" sz="2400" b="1">
                <a:solidFill>
                  <a:srgbClr val="E14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方正鲁迅行书 简" panose="02000500000000000000" charset="-122"/>
              </a:endParaRPr>
            </a:p>
          </p:txBody>
        </p:sp>
      </p:grpSp>
      <p:pic>
        <p:nvPicPr>
          <p:cNvPr id="4" name="图片 3" descr="UG)4S4NP~OKJ$8EL%9188V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130" y="1734820"/>
            <a:ext cx="5582285" cy="4257040"/>
          </a:xfrm>
          <a:prstGeom prst="rect">
            <a:avLst/>
          </a:prstGeom>
        </p:spPr>
      </p:pic>
      <p:pic>
        <p:nvPicPr>
          <p:cNvPr id="7" name="图片 6" descr="BRZPDEN`LYN@BB00TNIDN2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260" y="808990"/>
            <a:ext cx="3255010" cy="5436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99745" y="1579880"/>
            <a:ext cx="3456940" cy="48221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50000"/>
              </a:lnSpc>
            </a:pPr>
            <a:r>
              <a:rPr lang="en-US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       </a:t>
            </a:r>
            <a:r>
              <a:rPr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新增一个“小动物”角色，并搭建它的脚本，对“青蛙过河”故事进行改编。</a:t>
            </a:r>
            <a:endParaRPr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>
              <a:lnSpc>
                <a:spcPct val="150000"/>
              </a:lnSpc>
            </a:pPr>
            <a:endParaRPr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00025" y="551815"/>
            <a:ext cx="3394075" cy="1183005"/>
            <a:chOff x="6579" y="-180"/>
            <a:chExt cx="5345" cy="1863"/>
          </a:xfrm>
        </p:grpSpPr>
        <p:pic>
          <p:nvPicPr>
            <p:cNvPr id="12" name="图片 11" descr="56"/>
            <p:cNvPicPr>
              <a:picLocks noChangeAspect="1"/>
            </p:cNvPicPr>
            <p:nvPr/>
          </p:nvPicPr>
          <p:blipFill>
            <a:blip r:embed="rId1"/>
            <a:srcRect t="23567" b="24647"/>
            <a:stretch>
              <a:fillRect/>
            </a:stretch>
          </p:blipFill>
          <p:spPr>
            <a:xfrm>
              <a:off x="6835" y="-180"/>
              <a:ext cx="5089" cy="1863"/>
            </a:xfrm>
            <a:prstGeom prst="rect">
              <a:avLst/>
            </a:prstGeom>
          </p:spPr>
        </p:pic>
        <p:sp>
          <p:nvSpPr>
            <p:cNvPr id="3" name="文本框 2" descr="7b0a20202020227461726765744d6f64756c65223a202270726f636573734f6e6c696e65466f6e7473220a7d0a"/>
            <p:cNvSpPr txBox="1"/>
            <p:nvPr/>
          </p:nvSpPr>
          <p:spPr>
            <a:xfrm>
              <a:off x="6579" y="292"/>
              <a:ext cx="5227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3200">
                  <a:solidFill>
                    <a:srgbClr val="E14933"/>
                  </a:solidFill>
                  <a:latin typeface="华文新魏" panose="02010800040101010101" charset="-122"/>
                  <a:ea typeface="华文新魏" panose="02010800040101010101" charset="-122"/>
                  <a:sym typeface="方正鲁迅行书 简" panose="02000500000000000000" charset="-122"/>
                </a:rPr>
                <a:t>   </a:t>
              </a:r>
              <a:r>
                <a:rPr lang="zh-CN" altLang="en-US" sz="2400" b="1">
                  <a:solidFill>
                    <a:srgbClr val="E14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anose="02010800040101010101" charset="-122"/>
                  <a:ea typeface="华文新魏" panose="02010800040101010101" charset="-122"/>
                  <a:sym typeface="方正鲁迅行书 简" panose="02000500000000000000" charset="-122"/>
                </a:rPr>
                <a:t>任务三：</a:t>
              </a:r>
              <a:r>
                <a:rPr lang="zh-CN" altLang="en-US" sz="2400" b="1">
                  <a:solidFill>
                    <a:srgbClr val="E14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anose="02010800040101010101" charset="-122"/>
                  <a:ea typeface="华文新魏" panose="02010800040101010101" charset="-122"/>
                  <a:sym typeface="方正鲁迅行书 简" panose="02000500000000000000" charset="-122"/>
                </a:rPr>
                <a:t>新编故事</a:t>
              </a:r>
              <a:endParaRPr lang="zh-CN" altLang="en-US" sz="2400" b="1">
                <a:solidFill>
                  <a:srgbClr val="E14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方正鲁迅行书 简" panose="02000500000000000000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49885" y="2869565"/>
            <a:ext cx="3815715" cy="9315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50000"/>
              </a:lnSpc>
            </a:pPr>
            <a:r>
              <a:rPr lang="en-US" altLang="zh-CN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      </a:t>
            </a:r>
            <a:r>
              <a:rPr lang="en-US" altLang="zh-CN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  </a:t>
            </a:r>
            <a:r>
              <a:rPr lang="zh-CN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设想</a:t>
            </a:r>
            <a:r>
              <a:rPr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一：再添加一只小青蛙，两只青蛙</a:t>
            </a:r>
            <a:r>
              <a:rPr lang="zh-CN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一起</a:t>
            </a:r>
            <a:r>
              <a:rPr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过河。</a:t>
            </a:r>
            <a:endParaRPr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>
              <a:lnSpc>
                <a:spcPct val="150000"/>
              </a:lnSpc>
            </a:pPr>
            <a:endParaRPr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2585" y="3801110"/>
            <a:ext cx="3724275" cy="13703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50000"/>
              </a:lnSpc>
            </a:pPr>
            <a:r>
              <a:rPr lang="en-US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     </a:t>
            </a:r>
            <a:r>
              <a:rPr lang="en-US" b="1">
                <a:solidFill>
                  <a:srgbClr val="F968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  </a:t>
            </a:r>
            <a:r>
              <a:rPr lang="zh-CN" b="1">
                <a:solidFill>
                  <a:srgbClr val="F968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设想</a:t>
            </a:r>
            <a:r>
              <a:rPr b="1">
                <a:solidFill>
                  <a:srgbClr val="F968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二：在第三朵荷叶上加一只</a:t>
            </a:r>
            <a:r>
              <a:rPr lang="zh-CN" b="1">
                <a:solidFill>
                  <a:srgbClr val="F968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害虫</a:t>
            </a:r>
            <a:r>
              <a:rPr b="1">
                <a:solidFill>
                  <a:srgbClr val="F968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，青蛙一蹦一跳的抓到它，并兴奋的说：哈哈，我抓到了！</a:t>
            </a:r>
            <a:endParaRPr b="1">
              <a:solidFill>
                <a:srgbClr val="F9680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>
              <a:lnSpc>
                <a:spcPct val="150000"/>
              </a:lnSpc>
            </a:pPr>
            <a:endParaRPr b="1">
              <a:solidFill>
                <a:srgbClr val="F9680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26720" y="5107305"/>
            <a:ext cx="3529330" cy="14008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50000"/>
              </a:lnSpc>
            </a:pPr>
            <a:r>
              <a:rPr lang="en-US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     </a:t>
            </a:r>
            <a:r>
              <a:rPr lang="zh-CN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设想</a:t>
            </a:r>
            <a:r>
              <a:rPr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三：在岸边再加一个啦啦队的角色，喊：“加油！”</a:t>
            </a:r>
            <a:endParaRPr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    </a:t>
            </a:r>
            <a:r>
              <a:rPr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......</a:t>
            </a:r>
            <a:endParaRPr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pic>
        <p:nvPicPr>
          <p:cNvPr id="5" name="青蛙过河改编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086860" y="551815"/>
            <a:ext cx="7470775" cy="5723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8" fill="hold" display="1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一、认识了坐标以及坐标控件</a:t>
            </a:r>
            <a:endParaRPr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二、搭建青蛙过河和青蛙翻跟头的脚本</a:t>
            </a:r>
            <a:endParaRPr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三、添加角色，改编了《青蛙过河》的故事。</a:t>
            </a:r>
            <a:endParaRPr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/>
          </a:p>
        </p:txBody>
      </p:sp>
      <p:pic>
        <p:nvPicPr>
          <p:cNvPr id="6" name="图片 5" descr="GZUO(XTC124V`[PCL55CT4G"/>
          <p:cNvPicPr>
            <a:picLocks noChangeAspect="1"/>
          </p:cNvPicPr>
          <p:nvPr/>
        </p:nvPicPr>
        <p:blipFill>
          <a:blip r:embed="rId1"/>
          <a:srcRect l="12531" t="52984" r="57199" b="38617"/>
          <a:stretch>
            <a:fillRect/>
          </a:stretch>
        </p:blipFill>
        <p:spPr>
          <a:xfrm>
            <a:off x="2760345" y="2388870"/>
            <a:ext cx="2069465" cy="575310"/>
          </a:xfrm>
          <a:prstGeom prst="rect">
            <a:avLst/>
          </a:prstGeom>
        </p:spPr>
      </p:pic>
      <p:pic>
        <p:nvPicPr>
          <p:cNvPr id="4" name="图片 3" descr="GZUO(XTC124V`[PCL55CT4G"/>
          <p:cNvPicPr>
            <a:picLocks noChangeAspect="1"/>
          </p:cNvPicPr>
          <p:nvPr/>
        </p:nvPicPr>
        <p:blipFill>
          <a:blip r:embed="rId1"/>
          <a:srcRect l="12710" t="70329" r="42635" b="19777"/>
          <a:stretch>
            <a:fillRect/>
          </a:stretch>
        </p:blipFill>
        <p:spPr>
          <a:xfrm>
            <a:off x="2163445" y="2986405"/>
            <a:ext cx="3093720" cy="68707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200025" y="551815"/>
            <a:ext cx="3394075" cy="1183005"/>
            <a:chOff x="6579" y="-180"/>
            <a:chExt cx="5345" cy="1863"/>
          </a:xfrm>
        </p:grpSpPr>
        <p:pic>
          <p:nvPicPr>
            <p:cNvPr id="12" name="图片 11" descr="56"/>
            <p:cNvPicPr>
              <a:picLocks noChangeAspect="1"/>
            </p:cNvPicPr>
            <p:nvPr/>
          </p:nvPicPr>
          <p:blipFill>
            <a:blip r:embed="rId2"/>
            <a:srcRect t="23567" b="24647"/>
            <a:stretch>
              <a:fillRect/>
            </a:stretch>
          </p:blipFill>
          <p:spPr>
            <a:xfrm>
              <a:off x="6835" y="-180"/>
              <a:ext cx="5089" cy="1863"/>
            </a:xfrm>
            <a:prstGeom prst="rect">
              <a:avLst/>
            </a:prstGeom>
          </p:spPr>
        </p:pic>
        <p:sp>
          <p:nvSpPr>
            <p:cNvPr id="5" name="文本框 4" descr="7b0a20202020227461726765744d6f64756c65223a202270726f636573734f6e6c696e65466f6e7473220a7d0a"/>
            <p:cNvSpPr txBox="1"/>
            <p:nvPr/>
          </p:nvSpPr>
          <p:spPr>
            <a:xfrm>
              <a:off x="6579" y="292"/>
              <a:ext cx="5227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3200">
                  <a:solidFill>
                    <a:srgbClr val="E14933"/>
                  </a:solidFill>
                  <a:latin typeface="华文新魏" panose="02010800040101010101" charset="-122"/>
                  <a:ea typeface="华文新魏" panose="02010800040101010101" charset="-122"/>
                  <a:sym typeface="方正鲁迅行书 简" panose="02000500000000000000" charset="-122"/>
                </a:rPr>
                <a:t>   </a:t>
              </a:r>
              <a:r>
                <a:rPr lang="zh-CN" altLang="en-US" sz="3200" b="1">
                  <a:solidFill>
                    <a:srgbClr val="E14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anose="02010800040101010101" charset="-122"/>
                  <a:ea typeface="华文新魏" panose="02010800040101010101" charset="-122"/>
                  <a:sym typeface="方正鲁迅行书 简" panose="02000500000000000000" charset="-122"/>
                </a:rPr>
                <a:t>课堂小结：</a:t>
              </a:r>
              <a:endParaRPr lang="zh-CN" altLang="en-US" sz="3200" b="1">
                <a:solidFill>
                  <a:srgbClr val="E14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方正鲁迅行书 简" panose="02000500000000000000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b="33803"/>
          <a:stretch>
            <a:fillRect/>
          </a:stretch>
        </p:blipFill>
        <p:spPr>
          <a:xfrm>
            <a:off x="2192020" y="384810"/>
            <a:ext cx="8053705" cy="6089015"/>
          </a:xfrm>
          <a:prstGeom prst="rect">
            <a:avLst/>
          </a:prstGeom>
        </p:spPr>
      </p:pic>
      <p:pic>
        <p:nvPicPr>
          <p:cNvPr id="7" name="图片 6" descr="31393935333132353b31393939353539343bd0f2bac531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81090" y="1628775"/>
            <a:ext cx="785495" cy="785495"/>
          </a:xfrm>
          <a:prstGeom prst="rect">
            <a:avLst/>
          </a:prstGeom>
        </p:spPr>
      </p:pic>
      <p:pic>
        <p:nvPicPr>
          <p:cNvPr id="8" name="图片 7" descr="31393935333132353b31393939353539353bd0f2bac532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78705" y="2553970"/>
            <a:ext cx="744855" cy="744855"/>
          </a:xfrm>
          <a:prstGeom prst="rect">
            <a:avLst/>
          </a:prstGeom>
        </p:spPr>
      </p:pic>
      <p:pic>
        <p:nvPicPr>
          <p:cNvPr id="9" name="图片 8" descr="31393935333132353b31393939353539363bd0f2bac533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13175" y="3870960"/>
            <a:ext cx="804545" cy="804545"/>
          </a:xfrm>
          <a:prstGeom prst="rect">
            <a:avLst/>
          </a:prstGeom>
        </p:spPr>
      </p:pic>
      <p:pic>
        <p:nvPicPr>
          <p:cNvPr id="10" name="图片 9" descr="31393935333132353b31393939353539373bd0f2bac534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14015" y="5488305"/>
            <a:ext cx="774700" cy="77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236980" y="518795"/>
            <a:ext cx="299085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江苏凤凰科学技术出版社          小学信息技术五年级</a:t>
            </a:r>
            <a:endParaRPr lang="zh-CN" altLang="en-US" sz="2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矩形 1"/>
          <p:cNvSpPr/>
          <p:nvPr/>
        </p:nvSpPr>
        <p:spPr>
          <a:xfrm>
            <a:off x="2836863" y="2540000"/>
            <a:ext cx="670877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algn="ctr"/>
            <a:r>
              <a:rPr lang="zh-CN" altLang="en-US" sz="7200" b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</a:rPr>
              <a:t>第</a:t>
            </a:r>
            <a:r>
              <a:rPr lang="en-US" altLang="zh-CN" sz="7200" b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</a:rPr>
              <a:t>4</a:t>
            </a:r>
            <a:r>
              <a:rPr lang="zh-CN" altLang="en-US" sz="7200" b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</a:rPr>
              <a:t>课  青蛙过河</a:t>
            </a:r>
            <a:endParaRPr lang="zh-CN" altLang="en-US" sz="7200" b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63" y="3807407"/>
            <a:ext cx="2890971" cy="28909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756" y="1516915"/>
            <a:ext cx="3535304" cy="5000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30885" y="2175510"/>
            <a:ext cx="4446905" cy="35534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50000"/>
              </a:lnSpc>
            </a:pPr>
            <a:r>
              <a:rPr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1.</a:t>
            </a:r>
            <a:r>
              <a:rPr lang="zh-CN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请同学们利用以前所学，</a:t>
            </a:r>
            <a:r>
              <a:rPr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添加</a:t>
            </a:r>
            <a:r>
              <a:rPr lang="en-US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“</a:t>
            </a:r>
            <a:r>
              <a:rPr lang="zh-CN" altLang="en-US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荷花池</a:t>
            </a:r>
            <a:r>
              <a:rPr lang="en-US" altLang="zh-CN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”</a:t>
            </a:r>
            <a:r>
              <a:rPr lang="zh-CN" altLang="en-US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舞台</a:t>
            </a:r>
            <a:r>
              <a:rPr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背景及</a:t>
            </a:r>
            <a:r>
              <a:rPr lang="en-US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“</a:t>
            </a:r>
            <a:r>
              <a:rPr lang="zh-CN" altLang="en-US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青蛙</a:t>
            </a:r>
            <a:r>
              <a:rPr lang="en-US" altLang="zh-CN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”</a:t>
            </a:r>
            <a:r>
              <a:rPr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角色</a:t>
            </a:r>
            <a:r>
              <a:rPr lang="zh-CN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。</a:t>
            </a:r>
            <a:endParaRPr lang="zh-CN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（舞台背景图片</a:t>
            </a:r>
            <a:r>
              <a:rPr lang="en-US" altLang="zh-CN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“</a:t>
            </a:r>
            <a:r>
              <a:rPr lang="zh-CN" alt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荷花池</a:t>
            </a:r>
            <a:r>
              <a:rPr lang="en-US" altLang="zh-CN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”</a:t>
            </a:r>
            <a:r>
              <a:rPr lang="zh-CN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在电脑桌面</a:t>
            </a:r>
            <a:r>
              <a:rPr lang="en-US" altLang="zh-CN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“</a:t>
            </a:r>
            <a:r>
              <a:rPr lang="zh-CN" alt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青蛙过河</a:t>
            </a:r>
            <a:r>
              <a:rPr lang="en-US" altLang="zh-CN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”</a:t>
            </a:r>
            <a:r>
              <a:rPr lang="zh-CN" alt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的</a:t>
            </a:r>
            <a:r>
              <a:rPr lang="zh-CN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文件夹</a:t>
            </a:r>
            <a:r>
              <a:rPr lang="zh-CN" alt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中）</a:t>
            </a:r>
            <a:endParaRPr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2.思考：要想让青蛙</a:t>
            </a:r>
            <a:r>
              <a:rPr lang="zh-CN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动起来，你已经在</a:t>
            </a:r>
            <a:r>
              <a:rPr lang="en-US" altLang="zh-CN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“</a:t>
            </a:r>
            <a:r>
              <a:rPr lang="zh-CN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动作</a:t>
            </a:r>
            <a:r>
              <a:rPr lang="en-US" altLang="zh-CN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”</a:t>
            </a:r>
            <a:r>
              <a:rPr lang="zh-CN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模块里学过了哪些控件？它们能帮助青蛙</a:t>
            </a:r>
            <a:r>
              <a:rPr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沿着荷叶一步步跳到河对岸</a:t>
            </a:r>
            <a:r>
              <a:rPr lang="zh-CN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吗？</a:t>
            </a:r>
            <a:endParaRPr lang="zh-CN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00025" y="551815"/>
            <a:ext cx="3394075" cy="1183005"/>
            <a:chOff x="6579" y="-180"/>
            <a:chExt cx="5345" cy="1863"/>
          </a:xfrm>
        </p:grpSpPr>
        <p:pic>
          <p:nvPicPr>
            <p:cNvPr id="12" name="图片 11" descr="56"/>
            <p:cNvPicPr>
              <a:picLocks noChangeAspect="1"/>
            </p:cNvPicPr>
            <p:nvPr/>
          </p:nvPicPr>
          <p:blipFill>
            <a:blip r:embed="rId1"/>
            <a:srcRect t="23567" b="24647"/>
            <a:stretch>
              <a:fillRect/>
            </a:stretch>
          </p:blipFill>
          <p:spPr>
            <a:xfrm>
              <a:off x="6835" y="-180"/>
              <a:ext cx="5089" cy="1863"/>
            </a:xfrm>
            <a:prstGeom prst="rect">
              <a:avLst/>
            </a:prstGeom>
          </p:spPr>
        </p:pic>
        <p:sp>
          <p:nvSpPr>
            <p:cNvPr id="3" name="文本框 2" descr="7b0a20202020227461726765744d6f64756c65223a202270726f636573734f6e6c696e65466f6e7473220a7d0a"/>
            <p:cNvSpPr txBox="1"/>
            <p:nvPr/>
          </p:nvSpPr>
          <p:spPr>
            <a:xfrm>
              <a:off x="6579" y="292"/>
              <a:ext cx="5227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3200">
                  <a:solidFill>
                    <a:srgbClr val="E14933"/>
                  </a:solidFill>
                  <a:latin typeface="华文新魏" panose="02010800040101010101" charset="-122"/>
                  <a:ea typeface="华文新魏" panose="02010800040101010101" charset="-122"/>
                  <a:sym typeface="方正鲁迅行书 简" panose="02000500000000000000" charset="-122"/>
                </a:rPr>
                <a:t>  </a:t>
              </a:r>
              <a:r>
                <a:rPr lang="zh-CN" altLang="en-US" sz="3200">
                  <a:solidFill>
                    <a:srgbClr val="E14933"/>
                  </a:solidFill>
                  <a:latin typeface="华文新魏" panose="02010800040101010101" charset="-122"/>
                  <a:ea typeface="华文新魏" panose="02010800040101010101" charset="-122"/>
                  <a:sym typeface="方正鲁迅行书 简" panose="02000500000000000000" charset="-122"/>
                </a:rPr>
                <a:t>小试牛刀：</a:t>
              </a:r>
              <a:endParaRPr lang="zh-CN" altLang="en-US" sz="3200">
                <a:solidFill>
                  <a:srgbClr val="E14933"/>
                </a:solidFill>
                <a:latin typeface="华文新魏" panose="02010800040101010101" charset="-122"/>
                <a:ea typeface="华文新魏" panose="02010800040101010101" charset="-122"/>
                <a:sym typeface="方正鲁迅行书 简" panose="02000500000000000000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140" y="377825"/>
            <a:ext cx="5343525" cy="61029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06930" y="5476240"/>
            <a:ext cx="1887855" cy="7670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50000"/>
              </a:lnSpc>
            </a:pPr>
            <a:r>
              <a:rPr 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确定位置</a:t>
            </a:r>
            <a:endParaRPr lang="zh-CN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77570" y="596265"/>
            <a:ext cx="4944745" cy="5605780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550" y="558165"/>
            <a:ext cx="5007610" cy="5681980"/>
          </a:xfrm>
          <a:prstGeom prst="rect">
            <a:avLst/>
          </a:prstGeom>
        </p:spPr>
      </p:pic>
      <p:sp>
        <p:nvSpPr>
          <p:cNvPr id="14" name="圆角矩形 13"/>
          <p:cNvSpPr/>
          <p:nvPr/>
        </p:nvSpPr>
        <p:spPr>
          <a:xfrm>
            <a:off x="2745740" y="4315460"/>
            <a:ext cx="2216785" cy="6007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8324850" y="4315460"/>
            <a:ext cx="2216785" cy="6007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026795" y="1651000"/>
            <a:ext cx="969010" cy="27997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zh-CN" sz="4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认识坐标</a:t>
            </a:r>
            <a:endParaRPr lang="en-US" altLang="zh-CN" sz="4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4895" y="443865"/>
            <a:ext cx="6172200" cy="465518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138555" y="5238115"/>
            <a:ext cx="10775315" cy="18027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        </a:t>
            </a:r>
            <a:r>
              <a:rPr sz="24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所有的角色在舞台上的位置都是用横向X、纵向Y的值组合来构成的，这个X、Y值</a:t>
            </a:r>
            <a:r>
              <a:rPr sz="24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的</a:t>
            </a:r>
            <a:r>
              <a:rPr lang="zh-CN" sz="24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组合</a:t>
            </a:r>
            <a:r>
              <a:rPr sz="24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就叫坐标。同时我们的舞台也有坐标范围，X坐标是-240～240,Y坐标是-180～180。</a:t>
            </a:r>
            <a:endParaRPr sz="240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68045" y="596265"/>
            <a:ext cx="4944745" cy="5605780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550" y="558165"/>
            <a:ext cx="5007610" cy="5681980"/>
          </a:xfrm>
          <a:prstGeom prst="rect">
            <a:avLst/>
          </a:prstGeom>
        </p:spPr>
      </p:pic>
      <p:sp>
        <p:nvSpPr>
          <p:cNvPr id="14" name="圆角矩形 13"/>
          <p:cNvSpPr/>
          <p:nvPr/>
        </p:nvSpPr>
        <p:spPr>
          <a:xfrm>
            <a:off x="2745740" y="4315460"/>
            <a:ext cx="2216785" cy="6007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8324850" y="4315460"/>
            <a:ext cx="2216785" cy="6007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318385" y="5179060"/>
            <a:ext cx="2644140" cy="5276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       </a:t>
            </a:r>
            <a:r>
              <a:rPr lang="zh-CN" sz="24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（</a:t>
            </a:r>
            <a:r>
              <a:rPr lang="en-US" altLang="zh-CN" sz="24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33</a:t>
            </a:r>
            <a:r>
              <a:rPr lang="zh-CN" altLang="en-US" sz="24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，</a:t>
            </a:r>
            <a:r>
              <a:rPr lang="en-US" altLang="zh-CN" sz="24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79</a:t>
            </a:r>
            <a:r>
              <a:rPr lang="zh-CN" altLang="en-US" sz="24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）</a:t>
            </a:r>
            <a:endParaRPr sz="240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052435" y="5179060"/>
            <a:ext cx="2644140" cy="5276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       </a:t>
            </a:r>
            <a:r>
              <a:rPr lang="zh-CN" sz="24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（</a:t>
            </a:r>
            <a:r>
              <a:rPr lang="en-US" altLang="zh-CN" sz="24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-46</a:t>
            </a:r>
            <a:r>
              <a:rPr lang="zh-CN" altLang="en-US" sz="24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，</a:t>
            </a:r>
            <a:r>
              <a:rPr lang="en-US" altLang="zh-CN" sz="24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37</a:t>
            </a:r>
            <a:r>
              <a:rPr lang="zh-CN" altLang="en-US" sz="24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）</a:t>
            </a:r>
            <a:endParaRPr sz="240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GZUO(XTC124V`[PCL55CT4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8055" y="979805"/>
            <a:ext cx="5340985" cy="5352415"/>
          </a:xfrm>
          <a:prstGeom prst="rect">
            <a:avLst/>
          </a:prstGeom>
        </p:spPr>
      </p:pic>
      <p:pic>
        <p:nvPicPr>
          <p:cNvPr id="10" name="图片 9" descr="S%NSMIOL}~UMDT6Q`NZIWAQ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195" y="989330"/>
            <a:ext cx="4647565" cy="5371465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3708400" y="-146050"/>
            <a:ext cx="3394075" cy="1183005"/>
            <a:chOff x="6579" y="-180"/>
            <a:chExt cx="5345" cy="1863"/>
          </a:xfrm>
        </p:grpSpPr>
        <p:pic>
          <p:nvPicPr>
            <p:cNvPr id="12" name="图片 11" descr="56"/>
            <p:cNvPicPr>
              <a:picLocks noChangeAspect="1"/>
            </p:cNvPicPr>
            <p:nvPr/>
          </p:nvPicPr>
          <p:blipFill>
            <a:blip r:embed="rId3"/>
            <a:srcRect t="23567" b="24647"/>
            <a:stretch>
              <a:fillRect/>
            </a:stretch>
          </p:blipFill>
          <p:spPr>
            <a:xfrm>
              <a:off x="6835" y="-180"/>
              <a:ext cx="5089" cy="1863"/>
            </a:xfrm>
            <a:prstGeom prst="rect">
              <a:avLst/>
            </a:prstGeom>
          </p:spPr>
        </p:pic>
        <p:sp>
          <p:nvSpPr>
            <p:cNvPr id="11" name="文本框 10" descr="7b0a20202020227461726765744d6f64756c65223a202270726f636573734f6e6c696e65466f6e7473220a7d0a"/>
            <p:cNvSpPr txBox="1"/>
            <p:nvPr/>
          </p:nvSpPr>
          <p:spPr>
            <a:xfrm>
              <a:off x="6579" y="292"/>
              <a:ext cx="5227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3200">
                  <a:solidFill>
                    <a:srgbClr val="E14933"/>
                  </a:solidFill>
                  <a:latin typeface="华文新魏" panose="02010800040101010101" charset="-122"/>
                  <a:ea typeface="华文新魏" panose="02010800040101010101" charset="-122"/>
                  <a:sym typeface="方正鲁迅行书 简" panose="02000500000000000000" charset="-122"/>
                </a:rPr>
                <a:t>   </a:t>
              </a:r>
              <a:r>
                <a:rPr lang="zh-CN" altLang="en-US" sz="3200">
                  <a:solidFill>
                    <a:srgbClr val="E14933"/>
                  </a:solidFill>
                  <a:latin typeface="华文新魏" panose="02010800040101010101" charset="-122"/>
                  <a:ea typeface="华文新魏" panose="02010800040101010101" charset="-122"/>
                  <a:sym typeface="方正鲁迅行书 简" panose="02000500000000000000" charset="-122"/>
                </a:rPr>
                <a:t>认识坐标控件</a:t>
              </a:r>
              <a:endParaRPr lang="zh-CN" altLang="en-US" sz="3200">
                <a:solidFill>
                  <a:srgbClr val="E14933"/>
                </a:solidFill>
                <a:latin typeface="华文新魏" panose="02010800040101010101" charset="-122"/>
                <a:ea typeface="华文新魏" panose="02010800040101010101" charset="-122"/>
                <a:sym typeface="方正鲁迅行书 简" panose="02000500000000000000" charset="-122"/>
              </a:endParaRPr>
            </a:p>
          </p:txBody>
        </p:sp>
      </p:grpSp>
      <p:sp>
        <p:nvSpPr>
          <p:cNvPr id="14" name="圆角矩形 13"/>
          <p:cNvSpPr/>
          <p:nvPr/>
        </p:nvSpPr>
        <p:spPr>
          <a:xfrm>
            <a:off x="1566545" y="3807460"/>
            <a:ext cx="1577975" cy="4495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1569720" y="4744085"/>
            <a:ext cx="2422525" cy="4972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b="33803"/>
          <a:stretch>
            <a:fillRect/>
          </a:stretch>
        </p:blipFill>
        <p:spPr>
          <a:xfrm>
            <a:off x="3827145" y="443865"/>
            <a:ext cx="7756525" cy="5970270"/>
          </a:xfrm>
          <a:prstGeom prst="rect">
            <a:avLst/>
          </a:prstGeom>
        </p:spPr>
      </p:pic>
      <p:pic>
        <p:nvPicPr>
          <p:cNvPr id="7" name="图片 6" descr="31393935333132353b31393939353539343bd0f2bac531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9345" y="1558925"/>
            <a:ext cx="785495" cy="785495"/>
          </a:xfrm>
          <a:prstGeom prst="rect">
            <a:avLst/>
          </a:prstGeom>
        </p:spPr>
      </p:pic>
      <p:pic>
        <p:nvPicPr>
          <p:cNvPr id="8" name="图片 7" descr="31393935333132353b31393939353539353bd0f2bac532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96965" y="2344420"/>
            <a:ext cx="814705" cy="814705"/>
          </a:xfrm>
          <a:prstGeom prst="rect">
            <a:avLst/>
          </a:prstGeom>
        </p:spPr>
      </p:pic>
      <p:pic>
        <p:nvPicPr>
          <p:cNvPr id="9" name="图片 8" descr="31393935333132353b31393939353539363bd0f2bac533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02555" y="3651885"/>
            <a:ext cx="804545" cy="804545"/>
          </a:xfrm>
          <a:prstGeom prst="rect">
            <a:avLst/>
          </a:prstGeom>
        </p:spPr>
      </p:pic>
      <p:pic>
        <p:nvPicPr>
          <p:cNvPr id="10" name="图片 9" descr="31393935333132353b31393939353539373bd0f2bac534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01515" y="5339080"/>
            <a:ext cx="774700" cy="7747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30885" y="2175510"/>
            <a:ext cx="3275965" cy="38411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50000"/>
              </a:lnSpc>
            </a:pPr>
            <a:r>
              <a:rPr lang="en-US" altLang="zh-CN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1.</a:t>
            </a:r>
            <a:r>
              <a:rPr lang="zh-CN" altLang="zh-CN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搭建脚本：尝试运用两个坐标</a:t>
            </a:r>
            <a:r>
              <a:rPr lang="zh-CN" altLang="zh-CN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控件</a:t>
            </a:r>
            <a:endParaRPr lang="zh-CN" altLang="zh-CN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zh-CN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以及之前所学，让青蛙沿着荷叶一步步跳到河对岸。</a:t>
            </a:r>
            <a:endParaRPr lang="zh-CN" altLang="en-US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2.</a:t>
            </a:r>
            <a:r>
              <a:rPr lang="zh-CN" alt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在搭建脚本的过程中，思考这两个坐标控件的区别。</a:t>
            </a:r>
            <a:endParaRPr lang="zh-CN" altLang="zh-CN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3.</a:t>
            </a:r>
            <a:r>
              <a:rPr lang="zh-CN" altLang="en-US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同桌交流，用自然语言表达青蛙过河脚本的含义。</a:t>
            </a:r>
            <a:endParaRPr lang="zh-CN" altLang="en-US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00025" y="551815"/>
            <a:ext cx="3394075" cy="1183005"/>
            <a:chOff x="6579" y="-180"/>
            <a:chExt cx="5345" cy="1863"/>
          </a:xfrm>
        </p:grpSpPr>
        <p:pic>
          <p:nvPicPr>
            <p:cNvPr id="12" name="图片 11" descr="56"/>
            <p:cNvPicPr>
              <a:picLocks noChangeAspect="1"/>
            </p:cNvPicPr>
            <p:nvPr/>
          </p:nvPicPr>
          <p:blipFill>
            <a:blip r:embed="rId10"/>
            <a:srcRect t="23567" b="24647"/>
            <a:stretch>
              <a:fillRect/>
            </a:stretch>
          </p:blipFill>
          <p:spPr>
            <a:xfrm>
              <a:off x="6835" y="-180"/>
              <a:ext cx="5089" cy="1863"/>
            </a:xfrm>
            <a:prstGeom prst="rect">
              <a:avLst/>
            </a:prstGeom>
          </p:spPr>
        </p:pic>
        <p:sp>
          <p:nvSpPr>
            <p:cNvPr id="3" name="文本框 2" descr="7b0a20202020227461726765744d6f64756c65223a202270726f636573734f6e6c696e65466f6e7473220a7d0a"/>
            <p:cNvSpPr txBox="1"/>
            <p:nvPr/>
          </p:nvSpPr>
          <p:spPr>
            <a:xfrm>
              <a:off x="6579" y="292"/>
              <a:ext cx="5227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3200">
                  <a:solidFill>
                    <a:srgbClr val="E14933"/>
                  </a:solidFill>
                  <a:latin typeface="华文新魏" panose="02010800040101010101" charset="-122"/>
                  <a:ea typeface="华文新魏" panose="02010800040101010101" charset="-122"/>
                  <a:sym typeface="方正鲁迅行书 简" panose="02000500000000000000" charset="-122"/>
                </a:rPr>
                <a:t>   </a:t>
              </a:r>
              <a:r>
                <a:rPr lang="zh-CN" altLang="en-US" sz="2400" b="1">
                  <a:solidFill>
                    <a:srgbClr val="E14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anose="02010800040101010101" charset="-122"/>
                  <a:ea typeface="华文新魏" panose="02010800040101010101" charset="-122"/>
                  <a:sym typeface="方正鲁迅行书 简" panose="02000500000000000000" charset="-122"/>
                </a:rPr>
                <a:t>任务一：青蛙过河</a:t>
              </a:r>
              <a:endParaRPr lang="zh-CN" altLang="en-US" sz="2400" b="1">
                <a:solidFill>
                  <a:srgbClr val="E14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方正鲁迅行书 简" panose="02000500000000000000" charset="-122"/>
              </a:endParaRPr>
            </a:p>
          </p:txBody>
        </p:sp>
      </p:grpSp>
      <p:pic>
        <p:nvPicPr>
          <p:cNvPr id="6" name="图片 5" descr="GZUO(XTC124V`[PCL55CT4G"/>
          <p:cNvPicPr>
            <a:picLocks noChangeAspect="1"/>
          </p:cNvPicPr>
          <p:nvPr/>
        </p:nvPicPr>
        <p:blipFill>
          <a:blip r:embed="rId11"/>
          <a:srcRect l="12531" t="52984" r="57199" b="38617"/>
          <a:stretch>
            <a:fillRect/>
          </a:stretch>
        </p:blipFill>
        <p:spPr>
          <a:xfrm>
            <a:off x="1665605" y="2682875"/>
            <a:ext cx="1398905" cy="388620"/>
          </a:xfrm>
          <a:prstGeom prst="rect">
            <a:avLst/>
          </a:prstGeom>
        </p:spPr>
      </p:pic>
      <p:pic>
        <p:nvPicPr>
          <p:cNvPr id="4" name="图片 3" descr="GZUO(XTC124V`[PCL55CT4G"/>
          <p:cNvPicPr>
            <a:picLocks noChangeAspect="1"/>
          </p:cNvPicPr>
          <p:nvPr/>
        </p:nvPicPr>
        <p:blipFill>
          <a:blip r:embed="rId11"/>
          <a:srcRect l="12710" t="70329" r="42635" b="19777"/>
          <a:stretch>
            <a:fillRect/>
          </a:stretch>
        </p:blipFill>
        <p:spPr>
          <a:xfrm>
            <a:off x="1318260" y="3093720"/>
            <a:ext cx="2173605" cy="48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5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BTNRECT" val="5926*4193*723*723"/>
</p:tagLst>
</file>

<file path=ppt/tags/tag6.xml><?xml version="1.0" encoding="utf-8"?>
<p:tagLst xmlns:p="http://schemas.openxmlformats.org/presentationml/2006/main">
  <p:tag name="KSO_WM_UNIT_PLACING_PICTURE_USER_VIEWPORT" val="{&quot;height&quot;:4552.710236220472,&quot;width&quot;:4552.710236220472}"/>
</p:tagLst>
</file>

<file path=ppt/tags/tag7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3686*2985*710*710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8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5527*4151*710*710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9.xml><?xml version="1.0" encoding="utf-8"?>
<p:tagLst xmlns:p="http://schemas.openxmlformats.org/presentationml/2006/main">
  <p:tag name="KSO_WPP_MARK_KEY" val="e48627c2-0c65-4864-9ae6-9481e1abac0f"/>
  <p:tag name="COMMONDATA" val="eyJoZGlkIjoiOTY3NjQ1OTU1NzczZDRlMDVjMzkxNDRlZDEwYzczNWUifQ==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简约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763</Words>
  <Application>WPS 演示</Application>
  <PresentationFormat>自定义</PresentationFormat>
  <Paragraphs>73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Arial</vt:lpstr>
      <vt:lpstr>宋体</vt:lpstr>
      <vt:lpstr>Wingdings</vt:lpstr>
      <vt:lpstr>黑体</vt:lpstr>
      <vt:lpstr>华文新魏</vt:lpstr>
      <vt:lpstr>方正鲁迅行书 简</vt:lpstr>
      <vt:lpstr>微软雅黑</vt:lpstr>
      <vt:lpstr>Arial Unicode MS</vt:lpstr>
      <vt:lpstr>Calibri</vt:lpstr>
      <vt:lpstr>Office 主题</vt:lpstr>
      <vt:lpstr>简约绿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32</cp:revision>
  <dcterms:created xsi:type="dcterms:W3CDTF">2018-03-01T02:03:00Z</dcterms:created>
  <dcterms:modified xsi:type="dcterms:W3CDTF">2022-10-24T20:25:42Z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DA8D17F0545D4CAC88D97A8BD9260C03</vt:lpwstr>
  </property>
</Properties>
</file>