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7" r:id="rId4"/>
    <p:sldId id="292" r:id="rId5"/>
    <p:sldId id="358" r:id="rId6"/>
    <p:sldId id="281" r:id="rId8"/>
    <p:sldId id="384" r:id="rId9"/>
    <p:sldId id="334" r:id="rId10"/>
    <p:sldId id="336" r:id="rId11"/>
    <p:sldId id="338" r:id="rId12"/>
    <p:sldId id="339" r:id="rId13"/>
    <p:sldId id="363" r:id="rId14"/>
    <p:sldId id="359" r:id="rId15"/>
    <p:sldId id="337" r:id="rId16"/>
    <p:sldId id="267" r:id="rId17"/>
    <p:sldId id="283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66CCFF"/>
    <a:srgbClr val="FFCCFF"/>
    <a:srgbClr val="00CC00"/>
    <a:srgbClr val="99FF66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5"/>
    <p:restoredTop sz="93825"/>
  </p:normalViewPr>
  <p:slideViewPr>
    <p:cSldViewPr showGuides="1">
      <p:cViewPr>
        <p:scale>
          <a:sx n="75" d="100"/>
          <a:sy n="75" d="100"/>
        </p:scale>
        <p:origin x="-10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8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jpeg"/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9.png"/><Relationship Id="rId7" Type="http://schemas.openxmlformats.org/officeDocument/2006/relationships/image" Target="../media/image13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1" Type="http://schemas.openxmlformats.org/officeDocument/2006/relationships/slideLayout" Target="../slideLayouts/slideLayout18.xml"/><Relationship Id="rId10" Type="http://schemas.openxmlformats.org/officeDocument/2006/relationships/image" Target="../media/image25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jpe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2388" y="6438900"/>
            <a:ext cx="2319338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hlinkClick r:id="rId1"/>
              </a:rPr>
              <a:t>www.1ppt.com/moban/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9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08472" flipH="1">
            <a:off x="123825" y="622300"/>
            <a:ext cx="2322513" cy="332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1089025" cy="175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113088"/>
            <a:ext cx="9144000" cy="3744913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21335660">
            <a:off x="915988" y="533400"/>
            <a:ext cx="8228013" cy="22860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/>
            <a:r>
              <a:rPr lang="en-US" altLang="zh-CN" sz="7200" b="1">
                <a:effectLst>
                  <a:outerShdw blurRad="38100" dist="38100" dir="2700000">
                    <a:srgbClr val="C0C0C0"/>
                  </a:outerShdw>
                </a:effectLst>
                <a:latin typeface="Century Gothic" panose="020B0502020202020204" pitchFamily="34" charset="0"/>
              </a:rPr>
              <a:t>4A Unit3</a:t>
            </a:r>
            <a:endParaRPr lang="en-US" altLang="zh-CN" sz="7200" b="1">
              <a:effectLst>
                <a:outerShdw blurRad="38100" dist="38100" dir="2700000">
                  <a:srgbClr val="C0C0C0"/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altLang="zh-CN" sz="7200" b="1">
                <a:effectLst>
                  <a:outerShdw blurRad="38100" dist="38100" dir="2700000">
                    <a:srgbClr val="C0C0C0"/>
                  </a:outerShdw>
                </a:effectLst>
                <a:latin typeface="Century Gothic" panose="020B0502020202020204" pitchFamily="34" charset="0"/>
              </a:rPr>
              <a:t>How many?</a:t>
            </a:r>
            <a:endParaRPr lang="en-US" altLang="zh-CN" sz="7200" b="1">
              <a:effectLst>
                <a:outerShdw blurRad="38100" dist="38100" dir="2700000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103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04669">
            <a:off x="414338" y="1541463"/>
            <a:ext cx="674687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2930" flipH="1">
            <a:off x="1285215" y="2132856"/>
            <a:ext cx="606573" cy="5348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1152" flipH="1">
            <a:off x="1456235" y="3423762"/>
            <a:ext cx="491015" cy="432959"/>
          </a:xfrm>
          <a:prstGeom prst="rect">
            <a:avLst/>
          </a:prstGeom>
        </p:spPr>
      </p:pic>
      <p:pic>
        <p:nvPicPr>
          <p:cNvPr id="410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" y="2774950"/>
            <a:ext cx="230187" cy="21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75" y="2822575"/>
            <a:ext cx="269875" cy="24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2590800"/>
            <a:ext cx="681038" cy="117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32619">
            <a:off x="7237413" y="149225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0" name="TextBox 7"/>
          <p:cNvSpPr txBox="1"/>
          <p:nvPr/>
        </p:nvSpPr>
        <p:spPr>
          <a:xfrm rot="-284875">
            <a:off x="530860" y="3959225"/>
            <a:ext cx="8181975" cy="2122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3600">
                <a:solidFill>
                  <a:srgbClr val="F81031"/>
                </a:solidFill>
                <a:latin typeface="Jokerman" panose="04090605060D06020702" pitchFamily="82" charset="0"/>
              </a:rPr>
              <a:t>Period 2: Fun time</a:t>
            </a:r>
            <a:endParaRPr lang="en-US" altLang="zh-CN" sz="3600">
              <a:solidFill>
                <a:srgbClr val="F81031"/>
              </a:solidFill>
              <a:latin typeface="Jokerman" panose="04090605060D06020702" pitchFamily="82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3600" err="1">
                <a:solidFill>
                  <a:schemeClr val="accent2"/>
                </a:solidFill>
                <a:latin typeface="Jokerman" panose="04090605060D06020702" pitchFamily="82" charset="0"/>
              </a:rPr>
              <a:t>Tang Zhuangqiao</a:t>
            </a:r>
            <a:r>
              <a:rPr lang="en-US" altLang="zh-CN" sz="3600">
                <a:solidFill>
                  <a:schemeClr val="accent2"/>
                </a:solidFill>
                <a:latin typeface="Jokerman" panose="04090605060D06020702" pitchFamily="82" charset="0"/>
              </a:rPr>
              <a:t> Primary School</a:t>
            </a:r>
            <a:r>
              <a:rPr lang="en-US" altLang="zh-CN" sz="3600">
                <a:solidFill>
                  <a:srgbClr val="F81031"/>
                </a:solidFill>
                <a:latin typeface="Jokerman" panose="04090605060D06020702" pitchFamily="82" charset="0"/>
              </a:rPr>
              <a:t> </a:t>
            </a:r>
            <a:endParaRPr lang="en-US" altLang="zh-CN" sz="3600">
              <a:solidFill>
                <a:srgbClr val="F81031"/>
              </a:solidFill>
              <a:latin typeface="Jokerman" panose="04090605060D06020702" pitchFamily="82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sz="4800" b="1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Zhou Zhiyan</a:t>
            </a:r>
            <a:endParaRPr lang="en-US" altLang="zh-CN" sz="4800" b="1">
              <a:solidFill>
                <a:schemeClr val="hlink"/>
              </a:solidFill>
              <a:effectLst>
                <a:outerShdw blurRad="38100" dist="38100" dir="2700000">
                  <a:srgbClr val="C0C0C0"/>
                </a:outerShdw>
              </a:effectLst>
              <a:latin typeface="Jokerman" panose="04090605060D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367030" y="97790"/>
            <a:ext cx="408749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7: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Try to say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6532" t="59331" r="67741" b="30850"/>
          <a:stretch>
            <a:fillRect/>
          </a:stretch>
        </p:blipFill>
        <p:spPr>
          <a:xfrm>
            <a:off x="5511800" y="2742883"/>
            <a:ext cx="2184400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7696200" y="3810000"/>
            <a:ext cx="120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Peter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" y="1600200"/>
            <a:ext cx="649224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Hello, I’m Peter.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I have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I have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This is my friend Mary.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...too.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What do you have</a:t>
            </a:r>
            <a:r>
              <a:rPr lang="zh-CN" altLang="en-US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？</a:t>
            </a:r>
            <a:endParaRPr lang="zh-CN" altLang="en-US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And how many do you have?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9714" name="文本框 29713"/>
          <p:cNvSpPr txBox="1"/>
          <p:nvPr/>
        </p:nvSpPr>
        <p:spPr>
          <a:xfrm>
            <a:off x="5410200" y="228600"/>
            <a:ext cx="3287395" cy="86042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Tips: 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人一组互相说一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说，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然后一人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展示。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21576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8: Do a survey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6200" y="1012825"/>
          <a:ext cx="8578850" cy="298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/>
                <a:gridCol w="1225550"/>
                <a:gridCol w="1225550"/>
                <a:gridCol w="1225550"/>
                <a:gridCol w="1225550"/>
                <a:gridCol w="1225550"/>
                <a:gridCol w="1225550"/>
              </a:tblGrid>
              <a:tr h="82867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   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hat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74065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534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3025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76200" y="1066800"/>
            <a:ext cx="1219200" cy="76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3000" y="4192270"/>
            <a:ext cx="501523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Hello...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Hello...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What do you have?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have...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How many ...(s) do you have?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have...</a:t>
            </a:r>
            <a:endParaRPr lang="zh-CN" altLang="en-US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3000" y="52070"/>
            <a:ext cx="3441700" cy="1014730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Tips: 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人一组，一人调查记录，三人回答。通过问答了解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成员拥有的物品及其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数量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63804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9: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Give a report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4280" y="838200"/>
            <a:ext cx="612521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Hello, I’m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In my group.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 have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It’s/They’re...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This is my friend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He/She has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It’s/They’re...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This is my friend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He/She has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It’s/They’re...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This is my friend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He/She has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pPr algn="l"/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It’s/They’re...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29714" name="文本框 29713"/>
          <p:cNvSpPr txBox="1"/>
          <p:nvPr/>
        </p:nvSpPr>
        <p:spPr>
          <a:xfrm>
            <a:off x="5486400" y="228600"/>
            <a:ext cx="2814320" cy="1014730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：就刚才小组调查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情况进行汇报，自己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先练说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，然后向大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家展示。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5" descr="abstract-design-with-beautiful-flower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895850"/>
            <a:ext cx="406400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 descr="abstract-design-with-beautiful-flower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75" y="5048250"/>
            <a:ext cx="406400" cy="40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15367" name="Oval 15"/>
          <p:cNvSpPr/>
          <p:nvPr/>
        </p:nvSpPr>
        <p:spPr>
          <a:xfrm>
            <a:off x="358775" y="4221163"/>
            <a:ext cx="684213" cy="719137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15368" name="Oval 22"/>
          <p:cNvSpPr/>
          <p:nvPr/>
        </p:nvSpPr>
        <p:spPr>
          <a:xfrm>
            <a:off x="6881813" y="4222750"/>
            <a:ext cx="611187" cy="719138"/>
          </a:xfrm>
          <a:prstGeom prst="ellipse">
            <a:avLst/>
          </a:prstGeom>
          <a:solidFill>
            <a:srgbClr val="CCCC00">
              <a:alpha val="14999"/>
            </a:srgbClr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pic>
        <p:nvPicPr>
          <p:cNvPr id="15370" name="Picture 5" descr="abstract-design-with-beautiful-flower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638800"/>
            <a:ext cx="90646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5" descr="abstract-design-with-beautiful-flower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5048250"/>
            <a:ext cx="406400" cy="40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文本框 15372"/>
          <p:cNvSpPr txBox="1"/>
          <p:nvPr/>
        </p:nvSpPr>
        <p:spPr>
          <a:xfrm>
            <a:off x="76200" y="138113"/>
            <a:ext cx="8991600" cy="3538220"/>
          </a:xfrm>
          <a:prstGeom prst="rect">
            <a:avLst/>
          </a:prstGeom>
          <a:solidFill>
            <a:srgbClr val="99FF66"/>
          </a:solidFill>
          <a:ln w="76200" cap="flat" cmpd="sng">
            <a:solidFill>
              <a:srgbClr val="800080"/>
            </a:solidFill>
            <a:prstDash val="lg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40000"/>
              </a:lnSpc>
              <a:buNone/>
            </a:pPr>
            <a:r>
              <a:rPr lang="en-US" altLang="zh-CN" sz="4000" b="1" i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Homework</a:t>
            </a:r>
            <a:r>
              <a:rPr lang="en-US" altLang="zh-CN" sz="3000" b="1">
                <a:latin typeface="Arial" panose="020B0604020202020204" pitchFamily="34" charset="0"/>
              </a:rPr>
              <a:t>:</a:t>
            </a:r>
            <a:endParaRPr lang="en-US" altLang="zh-CN" sz="3000" b="1"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en-US" altLang="zh-CN" sz="3000" b="1">
                <a:latin typeface="Arial" panose="020B0604020202020204" pitchFamily="34" charset="0"/>
              </a:rPr>
              <a:t>Finish the listening and speaking tasks online.</a:t>
            </a:r>
            <a:endParaRPr lang="en-US" altLang="zh-CN" sz="3000" b="1"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buNone/>
            </a:pPr>
            <a:r>
              <a:rPr lang="en-US" altLang="zh-CN" sz="3000" b="1">
                <a:latin typeface="Arial" panose="020B0604020202020204" pitchFamily="34" charset="0"/>
              </a:rPr>
              <a:t>   </a:t>
            </a:r>
            <a:r>
              <a:rPr lang="zh-CN" altLang="en-US" sz="3000" b="1" dirty="0">
                <a:latin typeface="Arial" panose="020B0604020202020204" pitchFamily="34" charset="0"/>
              </a:rPr>
              <a:t>上网完成听、说作业。</a:t>
            </a:r>
            <a:endParaRPr lang="zh-CN" altLang="en-US" sz="30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buNone/>
            </a:pPr>
            <a:r>
              <a:rPr lang="zh-CN" altLang="en-US" sz="3000" b="1" dirty="0">
                <a:latin typeface="Arial" panose="020B0604020202020204" pitchFamily="34" charset="0"/>
              </a:rPr>
              <a:t> </a:t>
            </a:r>
            <a:r>
              <a:rPr lang="en-US" altLang="zh-CN" sz="3000" b="1">
                <a:latin typeface="Arial" panose="020B0604020202020204" pitchFamily="34" charset="0"/>
              </a:rPr>
              <a:t>2. Act out the story with your friends.</a:t>
            </a:r>
            <a:endParaRPr lang="en-US" altLang="zh-CN" sz="3000" b="1">
              <a:latin typeface="Arial" panose="020B0604020202020204" pitchFamily="34" charset="0"/>
            </a:endParaRPr>
          </a:p>
          <a:p>
            <a:pPr marL="342900" indent="-342900">
              <a:lnSpc>
                <a:spcPct val="140000"/>
              </a:lnSpc>
              <a:buNone/>
            </a:pPr>
            <a:r>
              <a:rPr lang="en-US" altLang="zh-CN" sz="3000" b="1">
                <a:latin typeface="Arial" panose="020B0604020202020204" pitchFamily="34" charset="0"/>
              </a:rPr>
              <a:t>    </a:t>
            </a:r>
            <a:r>
              <a:rPr lang="zh-CN" altLang="en-US" sz="3000" b="1" dirty="0">
                <a:latin typeface="Arial" panose="020B0604020202020204" pitchFamily="34" charset="0"/>
              </a:rPr>
              <a:t>和朋友一起表演故事。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pic>
        <p:nvPicPr>
          <p:cNvPr id="15374" name="图片 15373" descr="huge4f6868b8840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91000"/>
            <a:ext cx="1905000" cy="347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图片 15374" descr="4ff67bde45c8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21"/>
          <a:stretch>
            <a:fillRect/>
          </a:stretch>
        </p:blipFill>
        <p:spPr>
          <a:xfrm>
            <a:off x="6338888" y="3733800"/>
            <a:ext cx="2805112" cy="279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图片 15375" descr="huge4f6868b8840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114800"/>
            <a:ext cx="1905000" cy="347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3994 0.0669 C 0.04896 0.08102 0.054 0.10208 0.054 0.12407 C 0.054 0.14907 0.04896 0.16898 0.03994 0.1831 C 0.02709 0.19861 -0.0092 0.19607 -0.02274 0.21667 C -0.03628 0.23727 -0.03732 0.28773 -0.04114 0.30625 " pathEditMode="relative" rAng="0" ptsTypes="FfffsF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5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3994 0.0669 C 0.04896 0.08102 0.054 0.10208 0.054 0.12407 C 0.054 0.14907 0.04896 0.16898 0.03994 0.1831 C 0.02709 0.19861 -0.0092 0.19607 -0.02274 0.21667 C -0.03628 0.23727 -0.03732 0.28773 -0.04114 0.30625 " pathEditMode="relative" rAng="0" ptsTypes="FfffsF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5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4.27746E-6 L -0.01059 0.06683 C -0.01302 0.08093 -0.00434 0.09688 -0.00434 0.11908 C -0.00434 0.14405 -0.01302 0.16902 -0.01059 0.18313 C -0.00712 0.19862 0.00243 0.19607 0.0059 0.21665 C 0.00955 0.23723 0.0099 0.28763 0.01094 0.30636 " pathEditMode="relative" rAng="0" ptsTypes="FfffsF">
                                      <p:cBhvr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6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08472" flipH="1">
            <a:off x="123825" y="622300"/>
            <a:ext cx="2322513" cy="332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1089025" cy="175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113088"/>
            <a:ext cx="9144000" cy="3744913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21335660">
            <a:off x="1452563" y="3886200"/>
            <a:ext cx="6438900" cy="15557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/>
            <a:r>
              <a:rPr lang="en-US" altLang="zh-CN" sz="9600" b="1">
                <a:effectLst>
                  <a:outerShdw blurRad="38100" dist="38100" dir="2700000">
                    <a:srgbClr val="C0C0C0"/>
                  </a:outerShdw>
                </a:effectLst>
                <a:latin typeface="Century Gothic" panose="020B0502020202020204" pitchFamily="34" charset="0"/>
              </a:rPr>
              <a:t>Goodbye!</a:t>
            </a:r>
            <a:endParaRPr lang="en-US" altLang="zh-CN" sz="9600" b="1">
              <a:effectLst>
                <a:outerShdw blurRad="38100" dist="38100" dir="2700000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2774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04669">
            <a:off x="414338" y="1541463"/>
            <a:ext cx="674687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2930" flipH="1">
            <a:off x="1285215" y="2132856"/>
            <a:ext cx="606573" cy="5348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1152" flipH="1">
            <a:off x="1456235" y="3423762"/>
            <a:ext cx="491015" cy="432959"/>
          </a:xfrm>
          <a:prstGeom prst="rect">
            <a:avLst/>
          </a:prstGeom>
        </p:spPr>
      </p:pic>
      <p:pic>
        <p:nvPicPr>
          <p:cNvPr id="32777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" y="2774950"/>
            <a:ext cx="230187" cy="21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75" y="2822575"/>
            <a:ext cx="269875" cy="24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113" y="2565400"/>
            <a:ext cx="681037" cy="117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2619">
            <a:off x="7237413" y="149225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 rot="21396712">
            <a:off x="685800" y="1295400"/>
            <a:ext cx="7056438" cy="23177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/>
            <a:r>
              <a:rPr lang="en-US" altLang="zh-CN" sz="8000" b="1">
                <a:solidFill>
                  <a:srgbClr val="F8103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T</a:t>
            </a:r>
            <a:r>
              <a:rPr lang="en-US" altLang="zh-CN" sz="80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H</a:t>
            </a:r>
            <a:r>
              <a:rPr lang="en-US" altLang="zh-CN" sz="80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altLang="zh-CN" sz="8000" b="1">
                <a:solidFill>
                  <a:srgbClr val="86B818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N</a:t>
            </a:r>
            <a:r>
              <a:rPr lang="en-US" altLang="zh-CN" sz="8000" b="1">
                <a:solidFill>
                  <a:srgbClr val="00B0F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K</a:t>
            </a:r>
            <a:r>
              <a:rPr lang="en-US" altLang="zh-CN" sz="8000" b="1"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altLang="zh-CN" sz="8000" b="1">
              <a:effectLst>
                <a:outerShdw blurRad="38100" dist="38100" dir="2700000">
                  <a:srgbClr val="C0C0C0"/>
                </a:outerShdw>
              </a:effectLst>
              <a:latin typeface="Jokerman" panose="04090605060D06020702" pitchFamily="82" charset="0"/>
            </a:endParaRPr>
          </a:p>
          <a:p>
            <a:pPr algn="ctr"/>
            <a:r>
              <a:rPr lang="en-US" altLang="zh-CN" sz="6600" b="1">
                <a:solidFill>
                  <a:srgbClr val="00B05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                     Y</a:t>
            </a:r>
            <a:r>
              <a:rPr lang="en-US" altLang="zh-CN" sz="6600" b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O</a:t>
            </a:r>
            <a:r>
              <a:rPr lang="en-US" altLang="zh-CN" sz="6600" b="1">
                <a:solidFill>
                  <a:srgbClr val="4F6228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U</a:t>
            </a:r>
            <a:r>
              <a:rPr lang="en-US" altLang="zh-CN" sz="66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Jokerman" panose="04090605060D06020702" pitchFamily="82" charset="0"/>
              </a:rPr>
              <a:t>!</a:t>
            </a:r>
            <a:endParaRPr lang="en-US" altLang="zh-CN" sz="6600" b="1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Jokerman" panose="04090605060D0602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63804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1: Enjoy the song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" name="1-20数字歌 截取视频 截取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7630" y="1012825"/>
            <a:ext cx="8969375" cy="483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pic>
        <p:nvPicPr>
          <p:cNvPr id="49157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563" y="4365625"/>
            <a:ext cx="973137" cy="88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2" name="文本框 49161"/>
          <p:cNvSpPr txBox="1"/>
          <p:nvPr/>
        </p:nvSpPr>
        <p:spPr>
          <a:xfrm>
            <a:off x="266065" y="990600"/>
            <a:ext cx="8610600" cy="545401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Aft>
                <a:spcPct val="40000"/>
              </a:spcAft>
            </a:pP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63804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2: Read and find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57200" y="1126490"/>
          <a:ext cx="362013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310"/>
                <a:gridCol w="2155825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one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eleven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two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twelve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three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thirteen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four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fourteen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five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fifteen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six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sixteen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seven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seventeen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eight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eighteen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nine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nineteen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ten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twenty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495800" y="1219200"/>
            <a:ext cx="4117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 can you find?</a:t>
            </a:r>
            <a:endParaRPr lang="en-US" altLang="zh-CN" sz="32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9714" name="文本框 29713"/>
          <p:cNvSpPr txBox="1"/>
          <p:nvPr/>
        </p:nvSpPr>
        <p:spPr>
          <a:xfrm>
            <a:off x="5257800" y="152400"/>
            <a:ext cx="3618230" cy="70675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Tips: </a:t>
            </a: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人一组仔细观察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13-19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你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们发现了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什么？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5000" y="2190115"/>
            <a:ext cx="2057400" cy="35794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64330" y="2112010"/>
            <a:ext cx="43808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(1) teen表示“十几”。 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(2) 基数词后加teen变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十几,如fourteen。 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(3) 其中三个要注意：   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thirteen是13, 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fifteen 是15,     </a:t>
            </a:r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endParaRPr lang="en-US" altLang="zh-CN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</a:t>
            </a: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eighteen只有一个t, 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其余全部加上teen。</a:t>
            </a:r>
            <a:endParaRPr lang="zh-CN" altLang="en-US" sz="2800" b="1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0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2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bldLvl="0" animBg="1"/>
      <p:bldP spid="4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8" name="图片 29707" descr="Story time 01"/>
          <p:cNvPicPr>
            <a:picLocks noChangeAspect="1"/>
          </p:cNvPicPr>
          <p:nvPr/>
        </p:nvPicPr>
        <p:blipFill>
          <a:blip r:embed="rId1"/>
          <a:srcRect l="4167" t="21176" r="9166"/>
          <a:stretch>
            <a:fillRect/>
          </a:stretch>
        </p:blipFill>
        <p:spPr>
          <a:xfrm>
            <a:off x="-1270" y="-9525"/>
            <a:ext cx="9144000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pic>
        <p:nvPicPr>
          <p:cNvPr id="29702" name="图片 29701" descr="QQ截图20130908220635"/>
          <p:cNvPicPr>
            <a:picLocks noChangeAspect="1"/>
          </p:cNvPicPr>
          <p:nvPr/>
        </p:nvPicPr>
        <p:blipFill>
          <a:blip r:embed="rId2">
            <a:clrChange>
              <a:clrFrom>
                <a:srgbClr val="88A8D7"/>
              </a:clrFrom>
              <a:clrTo>
                <a:srgbClr val="88A8D7">
                  <a:alpha val="0"/>
                </a:srgbClr>
              </a:clrTo>
            </a:clrChange>
          </a:blip>
          <a:srcRect l="5974" t="2133" r="13379"/>
          <a:stretch>
            <a:fillRect/>
          </a:stretch>
        </p:blipFill>
        <p:spPr>
          <a:xfrm>
            <a:off x="5334000" y="3505200"/>
            <a:ext cx="1752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29703" descr="QQ截图2013090822045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3657600"/>
            <a:ext cx="2057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1" name="图片 29710" descr="QQ截图201309082204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429000"/>
            <a:ext cx="2136775" cy="303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2" name="图片 29711" descr="QQ截图201309082205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5" r="9213" b="55501"/>
          <a:stretch>
            <a:fillRect/>
          </a:stretch>
        </p:blipFill>
        <p:spPr>
          <a:xfrm>
            <a:off x="152400" y="3200400"/>
            <a:ext cx="23622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4" name="文本框 29713"/>
          <p:cNvSpPr txBox="1"/>
          <p:nvPr/>
        </p:nvSpPr>
        <p:spPr>
          <a:xfrm>
            <a:off x="5551805" y="102235"/>
            <a:ext cx="3287395" cy="86042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Tips: 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人一组讨论一下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他们正在说些什么呢？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20560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3: Rivise and talk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1774" name="矩形 31773"/>
          <p:cNvSpPr/>
          <p:nvPr/>
        </p:nvSpPr>
        <p:spPr>
          <a:xfrm>
            <a:off x="457835" y="1546225"/>
            <a:ext cx="8228965" cy="979170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4000" b="1">
                <a:solidFill>
                  <a:schemeClr val="bg1"/>
                </a:solidFill>
                <a:latin typeface="Arial" panose="020B0604020202020204" pitchFamily="34" charset="0"/>
              </a:rPr>
              <a:t>What  are they talking about?</a:t>
            </a: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6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3RG9Z_A0~MNYR8VB8OO_`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30480"/>
            <a:ext cx="4476750" cy="3422650"/>
          </a:xfrm>
          <a:prstGeom prst="rect">
            <a:avLst/>
          </a:prstGeom>
        </p:spPr>
      </p:pic>
      <p:pic>
        <p:nvPicPr>
          <p:cNvPr id="5" name="图片 4" descr="LO@``[4{)RK9W_SD6RG6)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35" y="0"/>
            <a:ext cx="4774565" cy="3361690"/>
          </a:xfrm>
          <a:prstGeom prst="rect">
            <a:avLst/>
          </a:prstGeom>
        </p:spPr>
      </p:pic>
      <p:pic>
        <p:nvPicPr>
          <p:cNvPr id="6" name="图片 5" descr="32%M`}CHK[TD720R[8GV){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2170"/>
            <a:ext cx="4370070" cy="3191510"/>
          </a:xfrm>
          <a:prstGeom prst="rect">
            <a:avLst/>
          </a:prstGeom>
        </p:spPr>
      </p:pic>
      <p:pic>
        <p:nvPicPr>
          <p:cNvPr id="7" name="图片 6" descr="JYV{42NCDT68OP$ELN6N`%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40" y="3352800"/>
            <a:ext cx="4792345" cy="3261995"/>
          </a:xfrm>
          <a:prstGeom prst="rect">
            <a:avLst/>
          </a:prstGeom>
        </p:spPr>
      </p:pic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graphicFrame>
        <p:nvGraphicFramePr>
          <p:cNvPr id="27809" name="表格 27808"/>
          <p:cNvGraphicFramePr/>
          <p:nvPr>
            <p:custDataLst>
              <p:tags r:id="rId1"/>
            </p:custDataLst>
          </p:nvPr>
        </p:nvGraphicFramePr>
        <p:xfrm>
          <a:off x="226695" y="914400"/>
          <a:ext cx="4712335" cy="2216785"/>
        </p:xfrm>
        <a:graphic>
          <a:graphicData uri="http://schemas.openxmlformats.org/drawingml/2006/table">
            <a:tbl>
              <a:tblPr/>
              <a:tblGrid>
                <a:gridCol w="1191895"/>
                <a:gridCol w="1713865"/>
                <a:gridCol w="1806575"/>
              </a:tblGrid>
              <a:tr h="603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Who</a:t>
                      </a:r>
                      <a:endParaRPr lang="en-US" altLang="zh-CN" sz="2400" b="1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What</a:t>
                      </a:r>
                      <a:endParaRPr lang="en-US" altLang="zh-CN" sz="2400" b="1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How many</a:t>
                      </a:r>
                      <a:endParaRPr lang="en-US" altLang="zh-CN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3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62" name="图片 27761" descr="QQ截图20130922205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2455545"/>
            <a:ext cx="733425" cy="559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768" name="文本框 27767"/>
          <p:cNvSpPr txBox="1"/>
          <p:nvPr/>
        </p:nvSpPr>
        <p:spPr>
          <a:xfrm>
            <a:off x="2133600" y="3124200"/>
            <a:ext cx="167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7769" name="文本框 27768"/>
          <p:cNvSpPr txBox="1"/>
          <p:nvPr/>
        </p:nvSpPr>
        <p:spPr>
          <a:xfrm>
            <a:off x="1600200" y="1696085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toy cars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7770" name="文本框 27769"/>
          <p:cNvSpPr txBox="1"/>
          <p:nvPr/>
        </p:nvSpPr>
        <p:spPr>
          <a:xfrm>
            <a:off x="1600200" y="2514600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stickers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20560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4: Mike’s report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6600" y="1724025"/>
            <a:ext cx="1460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thirteen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8350" y="2482850"/>
            <a:ext cx="1233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fifteen</a:t>
            </a:r>
            <a:endParaRPr lang="en-US" altLang="zh-CN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600" y="3124200"/>
            <a:ext cx="60629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Hello</a:t>
            </a:r>
            <a:r>
              <a:rPr lang="zh-CN" altLang="en-US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，</a:t>
            </a:r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 I’m 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They’re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They’re my good friends.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Look at my 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I have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Those are Helen’s 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....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They are very beautiful.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9711" name="图片 29710" descr="QQ截图201309082204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24200" y="3581400"/>
            <a:ext cx="579755" cy="511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2" name="图片 29711" descr="QQ截图201309082205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5" r="9213" b="55501"/>
          <a:stretch>
            <a:fillRect/>
          </a:stretch>
        </p:blipFill>
        <p:spPr>
          <a:xfrm>
            <a:off x="2438400" y="3640455"/>
            <a:ext cx="561340" cy="520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1" name="图片 31770" descr="QQ截图20130909211903"/>
          <p:cNvPicPr>
            <a:picLocks noChangeAspect="1"/>
          </p:cNvPicPr>
          <p:nvPr/>
        </p:nvPicPr>
        <p:blipFill>
          <a:blip r:embed="rId5"/>
          <a:srcRect r="38503"/>
          <a:stretch>
            <a:fillRect/>
          </a:stretch>
        </p:blipFill>
        <p:spPr>
          <a:xfrm>
            <a:off x="2343785" y="4495800"/>
            <a:ext cx="781050" cy="45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0" name="图片 31769" descr="QQ截图201309092117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585" y="5407025"/>
            <a:ext cx="1117600" cy="546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QQ截图20130908220635"/>
          <p:cNvPicPr>
            <a:picLocks noChangeAspect="1"/>
          </p:cNvPicPr>
          <p:nvPr/>
        </p:nvPicPr>
        <p:blipFill>
          <a:blip r:embed="rId7">
            <a:clrChange>
              <a:clrFrom>
                <a:srgbClr val="F3C4A6"/>
              </a:clrFrom>
              <a:clrTo>
                <a:srgbClr val="F3C4A6">
                  <a:alpha val="0"/>
                </a:srgbClr>
              </a:clrTo>
            </a:clrChange>
          </a:blip>
          <a:srcRect l="22153" t="3517" r="15538" b="42967"/>
          <a:stretch>
            <a:fillRect/>
          </a:stretch>
        </p:blipFill>
        <p:spPr>
          <a:xfrm>
            <a:off x="421640" y="1602105"/>
            <a:ext cx="718820" cy="667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2619">
            <a:off x="6093143" y="1624330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15" descr="H:\Files\4cbb49c3e377d8365aa20a00\abstract-design-with-beautiful-flowers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380" y="3174683"/>
            <a:ext cx="27209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10" descr="C:\Documents and Settings\Administrator\桌面\abstract-design-with-beautiful-flowers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0000">
            <a:off x="6732270" y="4673600"/>
            <a:ext cx="521970" cy="487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QQ截图20130908220635"/>
          <p:cNvPicPr>
            <a:picLocks noChangeAspect="1"/>
          </p:cNvPicPr>
          <p:nvPr/>
        </p:nvPicPr>
        <p:blipFill>
          <a:blip r:embed="rId7">
            <a:clrChange>
              <a:clrFrom>
                <a:srgbClr val="F3C4A6"/>
              </a:clrFrom>
              <a:clrTo>
                <a:srgbClr val="F3C4A6">
                  <a:alpha val="0"/>
                </a:srgbClr>
              </a:clrTo>
            </a:clrChange>
          </a:blip>
          <a:srcRect l="22153" t="3517" r="15538" b="42967"/>
          <a:stretch>
            <a:fillRect/>
          </a:stretch>
        </p:blipFill>
        <p:spPr>
          <a:xfrm>
            <a:off x="2438400" y="3107690"/>
            <a:ext cx="591820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4" name="文本框 29713"/>
          <p:cNvSpPr txBox="1"/>
          <p:nvPr/>
        </p:nvSpPr>
        <p:spPr>
          <a:xfrm>
            <a:off x="5349875" y="152400"/>
            <a:ext cx="3287395" cy="86042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Tips: 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人一组互相说一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说，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然后一人</a:t>
            </a: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展示。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9" grpId="0"/>
      <p:bldP spid="27770" grpId="0"/>
      <p:bldP spid="3" grpId="0"/>
      <p:bldP spid="4" grpId="0"/>
      <p:bldP spid="297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119380"/>
            <a:ext cx="459930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5: Listen and tick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6200" y="1219200"/>
          <a:ext cx="8578850" cy="274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/>
                <a:gridCol w="1225550"/>
                <a:gridCol w="1225550"/>
                <a:gridCol w="1225550"/>
                <a:gridCol w="1225550"/>
                <a:gridCol w="1225550"/>
                <a:gridCol w="1225550"/>
              </a:tblGrid>
              <a:tr h="109982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>
                          <a:ln w="12700" cmpd="sng">
                            <a:noFill/>
                            <a:prstDash val="solid"/>
                          </a:ln>
                        </a:rPr>
                        <a:t>   </a:t>
                      </a:r>
                      <a:r>
                        <a:rPr lang="en-US" altLang="zh-CN" sz="2400">
                          <a:ln w="12700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n-US" altLang="zh-CN" sz="2400">
                        <a:ln w="12700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ln w="12700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n w="12700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altLang="zh-CN" sz="2400">
                        <a:ln w="12700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04875">
                <a:tc>
                  <a:txBody>
                    <a:bodyPr/>
                    <a:p>
                      <a:pPr>
                        <a:buNone/>
                      </a:pPr>
                      <a:endParaRPr lang="en-US" altLang="zh-CN">
                        <a:ln w="12700" cmpd="sng">
                          <a:noFill/>
                          <a:prstDash val="solid"/>
                        </a:ln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ln w="12700" cmpd="sng">
                            <a:noFill/>
                            <a:prstDash val="solid"/>
                          </a:ln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Mary</a:t>
                      </a:r>
                      <a:endParaRPr lang="en-US" altLang="zh-CN" sz="2800">
                        <a:ln w="12700" cmpd="sng">
                          <a:noFill/>
                          <a:prstDash val="solid"/>
                        </a:ln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5341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800">
                          <a:ln w="12700" cmpd="sng">
                            <a:noFill/>
                            <a:prstDash val="solid"/>
                          </a:ln>
                          <a:latin typeface="Comic Sans MS" panose="030F0702030302020204" pitchFamily="66" charset="0"/>
                          <a:cs typeface="Comic Sans MS" panose="030F0702030302020204" pitchFamily="66" charset="0"/>
                        </a:rPr>
                        <a:t>Peter</a:t>
                      </a:r>
                      <a:endParaRPr lang="en-US" altLang="zh-CN" sz="2800">
                        <a:ln w="12700" cmpd="sng">
                          <a:noFill/>
                          <a:prstDash val="solid"/>
                        </a:ln>
                        <a:latin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2700" cmpd="sng">
                          <a:noFill/>
                          <a:prstDash val="solid"/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5400" y="1249680"/>
            <a:ext cx="7374890" cy="1041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122555" y="1219200"/>
            <a:ext cx="1172845" cy="1143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26532" t="59331" r="67741" b="30850"/>
          <a:stretch>
            <a:fillRect/>
          </a:stretch>
        </p:blipFill>
        <p:spPr>
          <a:xfrm>
            <a:off x="1505585" y="4571683"/>
            <a:ext cx="2184400" cy="145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33569" t="59331" r="60469" b="30850"/>
          <a:stretch>
            <a:fillRect/>
          </a:stretch>
        </p:blipFill>
        <p:spPr>
          <a:xfrm>
            <a:off x="5105400" y="4496118"/>
            <a:ext cx="2286000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85800" y="5562600"/>
            <a:ext cx="120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Peter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15200" y="5501005"/>
            <a:ext cx="120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Mary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57800" y="152400"/>
            <a:ext cx="3287395" cy="706755"/>
          </a:xfrm>
          <a:prstGeom prst="rect">
            <a:avLst/>
          </a:prstGeom>
          <a:solidFill>
            <a:schemeClr val="tx1"/>
          </a:solidFill>
          <a:ln w="57150" cap="flat" cmpd="sng">
            <a:solidFill>
              <a:srgbClr val="FFFF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Tips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；听录音，勾选出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Mary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和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</a:rPr>
              <a:t>Peter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拥有的物</a:t>
            </a: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品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96200" y="259080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cs typeface="Arial" panose="020B0604020202020204" pitchFamily="34" charset="0"/>
              </a:rPr>
              <a:t>√</a:t>
            </a:r>
            <a:endParaRPr lang="zh-CN" altLang="en-US" sz="3600"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38600" y="259080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cs typeface="Arial" panose="020B0604020202020204" pitchFamily="34" charset="0"/>
              </a:rPr>
              <a:t>√</a:t>
            </a:r>
            <a:endParaRPr lang="zh-CN" altLang="en-US" sz="3600"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0200" y="259080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cs typeface="Arial" panose="020B0604020202020204" pitchFamily="34" charset="0"/>
              </a:rPr>
              <a:t>√</a:t>
            </a:r>
            <a:endParaRPr lang="zh-CN" altLang="en-US" sz="3600"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7005" y="335280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cs typeface="Arial" panose="020B0604020202020204" pitchFamily="34" charset="0"/>
              </a:rPr>
              <a:t>√</a:t>
            </a:r>
            <a:endParaRPr lang="zh-CN" altLang="en-US" sz="3600"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19400" y="3318510"/>
            <a:ext cx="768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cs typeface="Arial" panose="020B0604020202020204" pitchFamily="34" charset="0"/>
              </a:rPr>
              <a:t>√</a:t>
            </a:r>
            <a:endParaRPr lang="zh-CN" altLang="en-US" sz="3600">
              <a:cs typeface="Arial" panose="020B0604020202020204" pitchFamily="34" charset="0"/>
            </a:endParaRPr>
          </a:p>
        </p:txBody>
      </p:sp>
      <p:pic>
        <p:nvPicPr>
          <p:cNvPr id="3" name="Listen and match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5925" y="4572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49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/>
      <p:bldP spid="16" grpId="0"/>
      <p:bldP spid="15" grpId="0"/>
      <p:bldP spid="1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76200" y="97790"/>
            <a:ext cx="4638040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6: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Read and match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968375"/>
            <a:ext cx="925639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Hello, Mary.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Hello, Peter.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Do you like balls?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No, I don’t.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What do you like?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like dolls.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Do you have any dolls?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Yes. I do.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How many dolls do you have?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have five dolls.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What else do you have?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have some stickers and pencils.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How many stickers and pencils?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I have seventeen stickers and eight pencils. What about you</a:t>
            </a:r>
            <a:r>
              <a:rPr lang="zh-CN" altLang="en-US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，</a:t>
            </a:r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Peter?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I have twelve toy cars and three balls.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B: Oh. I see. Goodbye.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A: Goodbye.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4857750" y="1295400"/>
            <a:ext cx="93345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207385"/>
            <a:ext cx="940435" cy="85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456883"/>
            <a:ext cx="914400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750" y="2361883"/>
            <a:ext cx="9334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4114165"/>
            <a:ext cx="941070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6"/>
          <a:stretch>
            <a:fillRect/>
          </a:stretch>
        </p:blipFill>
        <p:spPr>
          <a:xfrm>
            <a:off x="6781800" y="348615"/>
            <a:ext cx="910590" cy="826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7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465" y="1371600"/>
            <a:ext cx="924560" cy="797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0375" y="2354580"/>
            <a:ext cx="929005" cy="782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50" y="3221990"/>
            <a:ext cx="871855" cy="7245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0" y="4157345"/>
            <a:ext cx="871855" cy="709295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103" idx="3"/>
          </p:cNvCxnSpPr>
          <p:nvPr/>
        </p:nvCxnSpPr>
        <p:spPr>
          <a:xfrm>
            <a:off x="5791200" y="814070"/>
            <a:ext cx="1143000" cy="938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101" idx="3"/>
          </p:cNvCxnSpPr>
          <p:nvPr/>
        </p:nvCxnSpPr>
        <p:spPr>
          <a:xfrm>
            <a:off x="5791200" y="1762125"/>
            <a:ext cx="1143000" cy="2809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6" idx="1"/>
          </p:cNvCxnSpPr>
          <p:nvPr/>
        </p:nvCxnSpPr>
        <p:spPr>
          <a:xfrm flipV="1">
            <a:off x="5819775" y="2746375"/>
            <a:ext cx="990600" cy="165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91200" y="3505200"/>
            <a:ext cx="1143000" cy="908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05" idx="3"/>
          </p:cNvCxnSpPr>
          <p:nvPr/>
        </p:nvCxnSpPr>
        <p:spPr>
          <a:xfrm flipV="1">
            <a:off x="5817870" y="762000"/>
            <a:ext cx="1116330" cy="3728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/>
          <p:nvPr/>
        </p:nvSpPr>
        <p:spPr>
          <a:xfrm>
            <a:off x="0" y="6477000"/>
            <a:ext cx="9142413" cy="3810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ctr" anchorCtr="0"/>
          <a:p>
            <a:endParaRPr sz="1700" dirty="0">
              <a:latin typeface="Arial" panose="020B0604020202020204" pitchFamily="34" charset="0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367030" y="97790"/>
            <a:ext cx="4087495" cy="685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Task 7: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Try to say</a:t>
            </a:r>
            <a:endParaRPr lang="en-US" altLang="zh-CN" sz="28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6532" t="59331" r="67741" b="30850"/>
          <a:stretch>
            <a:fillRect/>
          </a:stretch>
        </p:blipFill>
        <p:spPr>
          <a:xfrm>
            <a:off x="5201920" y="304483"/>
            <a:ext cx="2184400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7391400" y="533400"/>
            <a:ext cx="120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Peter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1219200"/>
            <a:ext cx="649224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Hello, I’m Peter.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I like toy cars.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Look. I have twelve toy cars.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They are blue, yellow, red, black and orange.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I have three balls.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I can play well.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This is my friend Mary.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She likes dolls.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five dolls.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They’re lovely.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seventeen stickers.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They’re beautiful.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She has eight pencils too.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What about you?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What do you have</a:t>
            </a:r>
            <a:r>
              <a:rPr lang="zh-CN" altLang="en-US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？</a:t>
            </a:r>
            <a:endParaRPr lang="zh-CN" altLang="en-US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000" b="1">
                <a:latin typeface="Comic Sans MS" panose="030F0702030302020204" pitchFamily="66" charset="0"/>
                <a:cs typeface="Comic Sans MS" panose="030F0702030302020204" pitchFamily="66" charset="0"/>
              </a:rPr>
              <a:t>And how many do you have?</a:t>
            </a:r>
            <a:endParaRPr lang="en-US" altLang="zh-CN" sz="20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KSO_WM_UNIT_TABLE_BEAUTIFY" val="smartTable{62adabb1-9d65-4d28-b064-4e50564f8377}"/>
  <p:tag name="TABLE_ENDDRAG_ORIGIN_RECT" val="285*408"/>
  <p:tag name="TABLE_ENDDRAG_RECT" val="102*90*285*408"/>
</p:tagLst>
</file>

<file path=ppt/tags/tag3.xml><?xml version="1.0" encoding="utf-8"?>
<p:tagLst xmlns:p="http://schemas.openxmlformats.org/presentationml/2006/main">
  <p:tag name="KSO_WM_UNIT_PLACING_PICTURE_USER_VIEWPORT" val="{&quot;height&quot;:9285,&quot;width&quot;:12675}"/>
</p:tagLst>
</file>

<file path=ppt/tags/tag4.xml><?xml version="1.0" encoding="utf-8"?>
<p:tagLst xmlns:p="http://schemas.openxmlformats.org/presentationml/2006/main">
  <p:tag name="KSO_WM_UNIT_TABLE_BEAUTIFY" val="smartTable{8b849161-187f-4b49-a0ca-2bf4aee7c7d1}"/>
</p:tagLst>
</file>

<file path=ppt/tags/tag5.xml><?xml version="1.0" encoding="utf-8"?>
<p:tagLst xmlns:p="http://schemas.openxmlformats.org/presentationml/2006/main">
  <p:tag name="KSO_WM_UNIT_TABLE_BEAUTIFY" val="smartTable{62527c4c-8f39-4f94-a476-36195b242dcb}"/>
  <p:tag name="TABLE_ENDDRAG_ORIGIN_RECT" val="675*280"/>
  <p:tag name="TABLE_ENDDRAG_RECT" val="6*96*675*280"/>
</p:tagLst>
</file>

<file path=ppt/tags/tag6.xml><?xml version="1.0" encoding="utf-8"?>
<p:tagLst xmlns:p="http://schemas.openxmlformats.org/presentationml/2006/main">
  <p:tag name="KSO_WM_UNIT_PLACING_PICTURE_USER_VIEWPORT" val="{&quot;height&quot;:4250,&quot;width&quot;:20700}"/>
</p:tagLst>
</file>

<file path=ppt/tags/tag7.xml><?xml version="1.0" encoding="utf-8"?>
<p:tagLst xmlns:p="http://schemas.openxmlformats.org/presentationml/2006/main">
  <p:tag name="KSO_WM_UNIT_TABLE_BEAUTIFY" val="smartTable{62527c4c-8f39-4f94-a476-36195b242dcb}"/>
  <p:tag name="TABLE_ENDDRAG_ORIGIN_RECT" val="675*280"/>
  <p:tag name="TABLE_ENDDRAG_RECT" val="6*96*675*280"/>
</p:tagLst>
</file>

<file path=ppt/tags/tag8.xml><?xml version="1.0" encoding="utf-8"?>
<p:tagLst xmlns:p="http://schemas.openxmlformats.org/presentationml/2006/main">
  <p:tag name="COMMONDATA" val="eyJoZGlkIjoiYzViMDlmY2UxNWJjYzA3NjE4MTlkODRiNTFhZDQyOTQifQ=="/>
  <p:tag name="KSO_WPP_MARK_KEY" val="5c82f3c9-5a2c-47c0-b2fd-6a78f4038a0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2441</Words>
  <Application>WPS 演示</Application>
  <PresentationFormat>在屏幕上显示</PresentationFormat>
  <Paragraphs>236</Paragraphs>
  <Slides>14</Slides>
  <Notes>0</Notes>
  <HiddenSlides>0</HiddenSlides>
  <MMClips>14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</vt:lpstr>
      <vt:lpstr>Century Gothic</vt:lpstr>
      <vt:lpstr>Jokerman</vt:lpstr>
      <vt:lpstr>Comic Sans MS</vt:lpstr>
      <vt:lpstr>Gabriola</vt:lpstr>
      <vt:lpstr>微软雅黑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484</cp:revision>
  <dcterms:created xsi:type="dcterms:W3CDTF">2022-10-02T07:25:00Z</dcterms:created>
  <dcterms:modified xsi:type="dcterms:W3CDTF">2022-10-13T05:31:39Z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1E5634AC8E3B4BF9BF5F3616F2958F3D</vt:lpwstr>
  </property>
  <property fmtid="{D5CDD505-2E9C-101B-9397-08002B2CF9AE}" pid="4" name="KSOProductBuildVer">
    <vt:lpwstr>2052-11.1.0.12598</vt:lpwstr>
  </property>
</Properties>
</file>