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71" r:id="rId3"/>
    <p:sldId id="288" r:id="rId4"/>
    <p:sldId id="289" r:id="rId5"/>
    <p:sldId id="290" r:id="rId6"/>
    <p:sldId id="272" r:id="rId7"/>
    <p:sldId id="292" r:id="rId8"/>
    <p:sldId id="293" r:id="rId9"/>
    <p:sldId id="294" r:id="rId10"/>
    <p:sldId id="309" r:id="rId11"/>
    <p:sldId id="310" r:id="rId12"/>
    <p:sldId id="315" r:id="rId13"/>
    <p:sldId id="317" r:id="rId14"/>
    <p:sldId id="326" r:id="rId15"/>
    <p:sldId id="327" r:id="rId16"/>
    <p:sldId id="329" r:id="rId17"/>
    <p:sldId id="321" r:id="rId18"/>
    <p:sldId id="334" r:id="rId19"/>
    <p:sldId id="335" r:id="rId20"/>
    <p:sldId id="333" r:id="rId21"/>
    <p:sldId id="316" r:id="rId22"/>
    <p:sldId id="336" r:id="rId23"/>
    <p:sldId id="323" r:id="rId24"/>
    <p:sldId id="325" r:id="rId25"/>
    <p:sldId id="331" r:id="rId26"/>
    <p:sldId id="322" r:id="rId27"/>
    <p:sldId id="337" r:id="rId28"/>
  </p:sldIdLst>
  <p:sldSz cx="12192000" cy="6858000"/>
  <p:notesSz cx="6858000" cy="9144000"/>
  <p:embeddedFontLst>
    <p:embeddedFont>
      <p:font typeface="楷体" panose="02010609060101010101" charset="-122"/>
      <p:regular r:id="rId33"/>
    </p:embeddedFont>
    <p:embeddedFont>
      <p:font typeface="Vijaya" panose="02020604020202020204" charset="0"/>
      <p:regular r:id="rId34"/>
      <p:bold r:id="rId35"/>
    </p:embeddedFont>
    <p:embeddedFont>
      <p:font typeface="微软雅黑" panose="020B0503020204020204" charset="-122"/>
      <p:regular r:id="rId36"/>
    </p:embeddedFont>
    <p:embeddedFont>
      <p:font typeface="Calibri" panose="020F0502020204030204" charset="0"/>
      <p:regular r:id="rId37"/>
      <p:bold r:id="rId38"/>
      <p:italic r:id="rId39"/>
      <p:boldItalic r:id="rId40"/>
    </p:embeddedFont>
    <p:embeddedFont>
      <p:font typeface="黑体" panose="02010609060101010101" pitchFamily="49" charset="-122"/>
      <p:regular r:id="rId41"/>
    </p:embeddedFont>
  </p:embeddedFontLst>
  <p:custDataLst>
    <p:tags r:id="rId42"/>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609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1219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2438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86" d="100"/>
          <a:sy n="86" d="100"/>
        </p:scale>
        <p:origin x="533" y="62"/>
      </p:cViewPr>
      <p:guideLst>
        <p:guide orient="horz" pos="2173"/>
        <p:guide pos="3838"/>
      </p:guideLst>
    </p:cSldViewPr>
  </p:slideViewPr>
  <p:notesTextViewPr>
    <p:cViewPr>
      <p:scale>
        <a:sx n="100" d="100"/>
        <a:sy n="100" d="100"/>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2.xml"/><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2CE4581A-27CA-4B38-8B6D-CA951B3CC7BD}"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9600" algn="l" rtl="0" eaLnBrk="0" fontAlgn="base" hangingPunct="0">
      <a:spcBef>
        <a:spcPct val="30000"/>
      </a:spcBef>
      <a:spcAft>
        <a:spcPct val="0"/>
      </a:spcAft>
      <a:defRPr sz="1600" kern="1200">
        <a:solidFill>
          <a:schemeClr val="tx1"/>
        </a:solidFill>
        <a:latin typeface="+mn-lt"/>
        <a:ea typeface="+mn-ea"/>
        <a:cs typeface="+mn-cs"/>
      </a:defRPr>
    </a:lvl2pPr>
    <a:lvl3pPr marL="1219200" algn="l" rtl="0" eaLnBrk="0" fontAlgn="base" hangingPunct="0">
      <a:spcBef>
        <a:spcPct val="30000"/>
      </a:spcBef>
      <a:spcAft>
        <a:spcPct val="0"/>
      </a:spcAft>
      <a:defRPr sz="1600" kern="1200">
        <a:solidFill>
          <a:schemeClr val="tx1"/>
        </a:solidFill>
        <a:latin typeface="+mn-lt"/>
        <a:ea typeface="+mn-ea"/>
        <a:cs typeface="+mn-cs"/>
      </a:defRPr>
    </a:lvl3pPr>
    <a:lvl4pPr marL="1828800" algn="l" rtl="0" eaLnBrk="0" fontAlgn="base" hangingPunct="0">
      <a:spcBef>
        <a:spcPct val="30000"/>
      </a:spcBef>
      <a:spcAft>
        <a:spcPct val="0"/>
      </a:spcAft>
      <a:defRPr sz="1600" kern="1200">
        <a:solidFill>
          <a:schemeClr val="tx1"/>
        </a:solidFill>
        <a:latin typeface="+mn-lt"/>
        <a:ea typeface="+mn-ea"/>
        <a:cs typeface="+mn-cs"/>
      </a:defRPr>
    </a:lvl4pPr>
    <a:lvl5pPr marL="2438400" algn="l" rtl="0" eaLnBrk="0" fontAlgn="base" hangingPunct="0">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45409"/>
            <a:ext cx="12192000" cy="1009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8012"/>
            <a:ext cx="12192000" cy="6858000"/>
          </a:xfrm>
          <a:prstGeom prst="rect">
            <a:avLst/>
          </a:prstGeom>
        </p:spPr>
      </p:pic>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1009650"/>
          </a:xfrm>
          <a:prstGeom prst="rect">
            <a:avLst/>
          </a:prstGeom>
        </p:spPr>
      </p:pic>
      <p:pic>
        <p:nvPicPr>
          <p:cNvPr id="100" name="图片 99"/>
          <p:cNvPicPr/>
          <p:nvPr/>
        </p:nvPicPr>
        <p:blipFill>
          <a:blip r:embed="rId3"/>
          <a:srcRect l="62496" t="11720" b="44972"/>
          <a:stretch>
            <a:fillRect/>
          </a:stretch>
        </p:blipFill>
        <p:spPr>
          <a:xfrm>
            <a:off x="479425" y="2380615"/>
            <a:ext cx="3234055" cy="4030345"/>
          </a:xfrm>
          <a:prstGeom prst="rect">
            <a:avLst/>
          </a:prstGeom>
          <a:noFill/>
          <a:ln w="9525">
            <a:noFill/>
          </a:ln>
          <a:effectLst>
            <a:softEdge rad="31750"/>
          </a:effectLst>
        </p:spPr>
      </p:pic>
      <p:pic>
        <p:nvPicPr>
          <p:cNvPr id="101" name="图片 100"/>
          <p:cNvPicPr/>
          <p:nvPr/>
        </p:nvPicPr>
        <p:blipFill>
          <a:blip r:embed="rId4"/>
          <a:srcRect l="15167" b="731"/>
          <a:stretch>
            <a:fillRect/>
          </a:stretch>
        </p:blipFill>
        <p:spPr>
          <a:xfrm>
            <a:off x="4583430" y="2393315"/>
            <a:ext cx="3232785" cy="4030345"/>
          </a:xfrm>
          <a:prstGeom prst="rect">
            <a:avLst/>
          </a:prstGeom>
          <a:noFill/>
          <a:ln w="9525">
            <a:noFill/>
          </a:ln>
        </p:spPr>
      </p:pic>
      <p:sp>
        <p:nvSpPr>
          <p:cNvPr id="12" name="文本框 11"/>
          <p:cNvSpPr txBox="1"/>
          <p:nvPr/>
        </p:nvSpPr>
        <p:spPr>
          <a:xfrm>
            <a:off x="9192260" y="2421255"/>
            <a:ext cx="2638425" cy="3830955"/>
          </a:xfrm>
          <a:prstGeom prst="rect">
            <a:avLst/>
          </a:prstGeom>
          <a:noFill/>
        </p:spPr>
        <p:txBody>
          <a:bodyPr wrap="square" rtlCol="0">
            <a:spAutoFit/>
          </a:bodyPr>
          <a:lstStyle/>
          <a:p>
            <a:pPr>
              <a:lnSpc>
                <a:spcPct val="150000"/>
              </a:lnSpc>
            </a:pPr>
            <a:r>
              <a:rPr lang="zh-CN" altLang="en-US" sz="5400" b="1">
                <a:latin typeface="楷体" panose="02010609060101010101" charset="-122"/>
                <a:ea typeface="楷体" panose="02010609060101010101" charset="-122"/>
              </a:rPr>
              <a:t>女娃</a:t>
            </a:r>
            <a:endParaRPr lang="zh-CN" altLang="en-US" sz="5400" b="1">
              <a:latin typeface="楷体" panose="02010609060101010101" charset="-122"/>
              <a:ea typeface="楷体" panose="02010609060101010101" charset="-122"/>
            </a:endParaRPr>
          </a:p>
          <a:p>
            <a:pPr>
              <a:lnSpc>
                <a:spcPct val="150000"/>
              </a:lnSpc>
            </a:pPr>
            <a:r>
              <a:rPr lang="zh-CN" altLang="en-US" sz="5400" b="1">
                <a:latin typeface="楷体" panose="02010609060101010101" charset="-122"/>
                <a:ea typeface="楷体" panose="02010609060101010101" charset="-122"/>
              </a:rPr>
              <a:t>东海</a:t>
            </a:r>
            <a:endParaRPr lang="zh-CN" altLang="en-US" sz="5400" b="1">
              <a:latin typeface="楷体" panose="02010609060101010101" charset="-122"/>
              <a:ea typeface="楷体" panose="02010609060101010101" charset="-122"/>
            </a:endParaRPr>
          </a:p>
          <a:p>
            <a:pPr>
              <a:lnSpc>
                <a:spcPct val="150000"/>
              </a:lnSpc>
            </a:pPr>
            <a:r>
              <a:rPr lang="zh-CN" altLang="en-US" sz="5400" b="1">
                <a:latin typeface="楷体" panose="02010609060101010101" charset="-122"/>
                <a:ea typeface="楷体" panose="02010609060101010101" charset="-122"/>
              </a:rPr>
              <a:t>西山</a:t>
            </a:r>
            <a:endParaRPr lang="zh-CN" altLang="en-US" sz="5400" b="1">
              <a:latin typeface="楷体" panose="02010609060101010101" charset="-122"/>
              <a:ea typeface="楷体" panose="02010609060101010101" charset="-122"/>
            </a:endParaRPr>
          </a:p>
        </p:txBody>
      </p:sp>
      <p:pic>
        <p:nvPicPr>
          <p:cNvPr id="13" name="图片 12"/>
          <p:cNvPicPr/>
          <p:nvPr/>
        </p:nvPicPr>
        <p:blipFill>
          <a:blip r:embed="rId4"/>
          <a:srcRect l="15167" t="9306" b="58616"/>
          <a:stretch>
            <a:fillRect/>
          </a:stretch>
        </p:blipFill>
        <p:spPr>
          <a:xfrm>
            <a:off x="4583430" y="2771140"/>
            <a:ext cx="3232785" cy="1302385"/>
          </a:xfrm>
          <a:prstGeom prst="cloud">
            <a:avLst/>
          </a:prstGeom>
          <a:noFill/>
          <a:ln w="9525">
            <a:noFill/>
          </a:ln>
        </p:spPr>
      </p:pic>
      <p:sp>
        <p:nvSpPr>
          <p:cNvPr id="16" name="文本框 15"/>
          <p:cNvSpPr txBox="1"/>
          <p:nvPr/>
        </p:nvSpPr>
        <p:spPr>
          <a:xfrm>
            <a:off x="838835" y="1269365"/>
            <a:ext cx="10721975" cy="1014730"/>
          </a:xfrm>
          <a:prstGeom prst="rect">
            <a:avLst/>
          </a:prstGeom>
          <a:noFill/>
        </p:spPr>
        <p:txBody>
          <a:bodyPr wrap="square" rtlCol="0">
            <a:spAutoFit/>
          </a:bodyPr>
          <a:lstStyle/>
          <a:p>
            <a:pPr>
              <a:lnSpc>
                <a:spcPct val="150000"/>
              </a:lnSpc>
            </a:pPr>
            <a:r>
              <a:rPr lang="zh-CN" altLang="en-US" sz="4000" b="1">
                <a:latin typeface="楷体" panose="02010609060101010101" charset="-122"/>
                <a:ea typeface="楷体" panose="02010609060101010101" charset="-122"/>
              </a:rPr>
              <a:t>《司马光》</a:t>
            </a: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《守株待兔》</a:t>
            </a:r>
            <a:r>
              <a:rPr lang="en-US" altLang="zh-CN" sz="4000" b="1">
                <a:latin typeface="楷体" panose="02010609060101010101" charset="-122"/>
                <a:ea typeface="楷体" panose="02010609060101010101" charset="-122"/>
              </a:rPr>
              <a:t>   </a:t>
            </a:r>
            <a:r>
              <a:rPr lang="zh-CN" altLang="en-US" sz="4000" b="1">
                <a:latin typeface="楷体" panose="02010609060101010101" charset="-122"/>
                <a:ea typeface="楷体" panose="02010609060101010101" charset="-122"/>
              </a:rPr>
              <a:t>《精卫填海》</a:t>
            </a:r>
            <a:r>
              <a:rPr lang="en-US" altLang="zh-CN" sz="4000" b="1">
                <a:latin typeface="楷体" panose="02010609060101010101" charset="-122"/>
                <a:ea typeface="楷体" panose="02010609060101010101" charset="-122"/>
              </a:rPr>
              <a:t>   </a:t>
            </a:r>
            <a:endParaRPr lang="en-US" altLang="zh-CN" sz="40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1237615" y="1268730"/>
            <a:ext cx="4779645"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诸儿竞走取</a:t>
            </a:r>
            <a:r>
              <a:rPr lang="zh-CN" altLang="en-US" sz="4800" b="1" dirty="0">
                <a:solidFill>
                  <a:srgbClr val="FF0000"/>
                </a:solidFill>
                <a:latin typeface="楷体" panose="02010609060101010101" charset="-122"/>
                <a:ea typeface="楷体" panose="02010609060101010101" charset="-122"/>
              </a:rPr>
              <a:t>之</a:t>
            </a:r>
            <a:endParaRPr lang="zh-CN" altLang="en-US" sz="4800" b="1" dirty="0">
              <a:solidFill>
                <a:srgbClr val="FF0000"/>
              </a:solidFill>
              <a:latin typeface="楷体" panose="02010609060101010101" charset="-122"/>
              <a:ea typeface="楷体" panose="02010609060101010101" charset="-122"/>
            </a:endParaRPr>
          </a:p>
        </p:txBody>
      </p:sp>
      <p:sp>
        <p:nvSpPr>
          <p:cNvPr id="4" name="TextBox 5"/>
          <p:cNvSpPr txBox="1"/>
          <p:nvPr/>
        </p:nvSpPr>
        <p:spPr>
          <a:xfrm>
            <a:off x="1343660" y="2564765"/>
            <a:ext cx="4688840"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人问</a:t>
            </a:r>
            <a:r>
              <a:rPr lang="zh-CN" altLang="en-US" sz="4800" b="1" dirty="0">
                <a:solidFill>
                  <a:srgbClr val="FF0000"/>
                </a:solidFill>
                <a:latin typeface="楷体" panose="02010609060101010101" charset="-122"/>
                <a:ea typeface="楷体" panose="02010609060101010101" charset="-122"/>
              </a:rPr>
              <a:t>之</a:t>
            </a:r>
            <a:r>
              <a:rPr lang="zh-CN" altLang="en-US" sz="4800" b="1" dirty="0">
                <a:latin typeface="楷体" panose="02010609060101010101" charset="-122"/>
                <a:ea typeface="楷体" panose="02010609060101010101" charset="-122"/>
              </a:rPr>
              <a:t>，答曰：</a:t>
            </a:r>
            <a:endParaRPr lang="en-US" altLang="zh-CN" sz="4800" b="1" dirty="0">
              <a:latin typeface="楷体" panose="02010609060101010101" charset="-122"/>
              <a:ea typeface="楷体" panose="02010609060101010101" charset="-122"/>
            </a:endParaRPr>
          </a:p>
        </p:txBody>
      </p:sp>
      <p:sp>
        <p:nvSpPr>
          <p:cNvPr id="5" name="TextBox 5"/>
          <p:cNvSpPr txBox="1"/>
          <p:nvPr/>
        </p:nvSpPr>
        <p:spPr>
          <a:xfrm>
            <a:off x="1343660" y="3860800"/>
            <a:ext cx="3765550"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取</a:t>
            </a:r>
            <a:r>
              <a:rPr lang="zh-CN" altLang="en-US" sz="4800" b="1" dirty="0">
                <a:solidFill>
                  <a:srgbClr val="FF0000"/>
                </a:solidFill>
                <a:latin typeface="楷体" panose="02010609060101010101" charset="-122"/>
                <a:ea typeface="楷体" panose="02010609060101010101" charset="-122"/>
              </a:rPr>
              <a:t>之</a:t>
            </a:r>
            <a:r>
              <a:rPr lang="zh-CN" altLang="en-US" sz="4800" b="1" dirty="0">
                <a:latin typeface="楷体" panose="02010609060101010101" charset="-122"/>
                <a:ea typeface="楷体" panose="02010609060101010101" charset="-122"/>
              </a:rPr>
              <a:t>，信然。</a:t>
            </a:r>
            <a:endParaRPr lang="zh-CN" altLang="en-US" sz="4800" b="1" dirty="0">
              <a:latin typeface="楷体" panose="02010609060101010101" charset="-122"/>
              <a:ea typeface="楷体" panose="02010609060101010101" charset="-122"/>
            </a:endParaRPr>
          </a:p>
        </p:txBody>
      </p:sp>
      <p:sp>
        <p:nvSpPr>
          <p:cNvPr id="13" name="TextBox 5"/>
          <p:cNvSpPr txBox="1"/>
          <p:nvPr/>
        </p:nvSpPr>
        <p:spPr>
          <a:xfrm>
            <a:off x="6017260" y="2656840"/>
            <a:ext cx="5271135" cy="646331"/>
          </a:xfrm>
          <a:prstGeom prst="rect">
            <a:avLst/>
          </a:prstGeom>
          <a:noFill/>
        </p:spPr>
        <p:txBody>
          <a:bodyPr wrap="square" rtlCol="0">
            <a:spAutoFit/>
          </a:bodyPr>
          <a:lstStyle/>
          <a:p>
            <a:r>
              <a:rPr lang="zh-CN" altLang="en-US" sz="3600" b="1" dirty="0">
                <a:solidFill>
                  <a:schemeClr val="tx1"/>
                </a:solidFill>
                <a:latin typeface="楷体" panose="02010609060101010101" charset="-122"/>
                <a:ea typeface="楷体" panose="02010609060101010101" charset="-122"/>
              </a:rPr>
              <a:t>（王戎不摘李子这件事。）</a:t>
            </a:r>
            <a:endParaRPr lang="zh-CN" altLang="en-US" sz="3600" b="1" dirty="0">
              <a:solidFill>
                <a:schemeClr val="tx1"/>
              </a:solidFill>
              <a:latin typeface="楷体" panose="02010609060101010101" charset="-122"/>
              <a:ea typeface="楷体" panose="02010609060101010101" charset="-122"/>
            </a:endParaRPr>
          </a:p>
        </p:txBody>
      </p:sp>
      <p:sp>
        <p:nvSpPr>
          <p:cNvPr id="14" name="TextBox 5"/>
          <p:cNvSpPr txBox="1"/>
          <p:nvPr/>
        </p:nvSpPr>
        <p:spPr>
          <a:xfrm>
            <a:off x="6096000" y="3952875"/>
            <a:ext cx="2343150" cy="645160"/>
          </a:xfrm>
          <a:prstGeom prst="rect">
            <a:avLst/>
          </a:prstGeom>
          <a:noFill/>
        </p:spPr>
        <p:txBody>
          <a:bodyPr wrap="square" rtlCol="0">
            <a:spAutoFit/>
          </a:bodyPr>
          <a:lstStyle/>
          <a:p>
            <a:r>
              <a:rPr lang="zh-CN" altLang="en-US" sz="3600" b="1" dirty="0">
                <a:solidFill>
                  <a:schemeClr val="tx1"/>
                </a:solidFill>
                <a:latin typeface="楷体" panose="02010609060101010101" charset="-122"/>
                <a:ea typeface="楷体" panose="02010609060101010101" charset="-122"/>
              </a:rPr>
              <a:t>（李子）</a:t>
            </a:r>
            <a:endParaRPr lang="zh-CN" altLang="en-US" sz="3600" b="1" dirty="0">
              <a:solidFill>
                <a:schemeClr val="tx1"/>
              </a:solidFill>
              <a:latin typeface="楷体" panose="02010609060101010101" charset="-122"/>
              <a:ea typeface="楷体" panose="02010609060101010101" charset="-122"/>
            </a:endParaRPr>
          </a:p>
        </p:txBody>
      </p:sp>
      <p:sp>
        <p:nvSpPr>
          <p:cNvPr id="15" name="TextBox 5"/>
          <p:cNvSpPr txBox="1"/>
          <p:nvPr/>
        </p:nvSpPr>
        <p:spPr>
          <a:xfrm>
            <a:off x="6032500" y="1325880"/>
            <a:ext cx="2195195" cy="645160"/>
          </a:xfrm>
          <a:prstGeom prst="rect">
            <a:avLst/>
          </a:prstGeom>
          <a:noFill/>
        </p:spPr>
        <p:txBody>
          <a:bodyPr wrap="square" rtlCol="0">
            <a:spAutoFit/>
          </a:bodyPr>
          <a:lstStyle/>
          <a:p>
            <a:r>
              <a:rPr lang="zh-CN" altLang="en-US" sz="3600" b="1" dirty="0">
                <a:solidFill>
                  <a:schemeClr val="tx1"/>
                </a:solidFill>
                <a:latin typeface="楷体" panose="02010609060101010101" charset="-122"/>
                <a:ea typeface="楷体" panose="02010609060101010101" charset="-122"/>
              </a:rPr>
              <a:t>（李子）</a:t>
            </a:r>
            <a:endParaRPr lang="zh-CN" altLang="en-US" sz="3600" b="1" dirty="0">
              <a:solidFill>
                <a:schemeClr val="tx1"/>
              </a:solidFill>
              <a:latin typeface="楷体" panose="02010609060101010101" charset="-122"/>
              <a:ea typeface="楷体" panose="02010609060101010101" charset="-122"/>
            </a:endParaRPr>
          </a:p>
        </p:txBody>
      </p:sp>
      <p:cxnSp>
        <p:nvCxnSpPr>
          <p:cNvPr id="2" name="直接连接符 1"/>
          <p:cNvCxnSpPr/>
          <p:nvPr/>
        </p:nvCxnSpPr>
        <p:spPr>
          <a:xfrm flipH="1">
            <a:off x="2495972" y="1330211"/>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4" grpId="1"/>
      <p:bldP spid="5" grpId="0"/>
      <p:bldP spid="5" grpId="1"/>
      <p:bldP spid="13" grpId="0"/>
      <p:bldP spid="13" grpId="1"/>
      <p:bldP spid="14" grpId="0"/>
      <p:bldP spid="14"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2855595" y="1556385"/>
            <a:ext cx="8777605" cy="1014730"/>
          </a:xfrm>
          <a:prstGeom prst="rect">
            <a:avLst/>
          </a:prstGeom>
          <a:noFill/>
        </p:spPr>
        <p:txBody>
          <a:bodyPr wrap="square" rtlCol="0">
            <a:spAutoFit/>
          </a:bodyPr>
          <a:lstStyle/>
          <a:p>
            <a:pPr>
              <a:lnSpc>
                <a:spcPct val="150000"/>
              </a:lnSpc>
            </a:pPr>
            <a:r>
              <a:rPr lang="zh-CN" altLang="en-US" sz="4000" b="1" dirty="0">
                <a:latin typeface="楷体" panose="02010609060101010101" charset="-122"/>
                <a:ea typeface="楷体" panose="02010609060101010101" charset="-122"/>
                <a:sym typeface="+mn-ea"/>
              </a:rPr>
              <a:t>看道边李树多子折枝，诸儿竞走取之。</a:t>
            </a:r>
            <a:endParaRPr lang="zh-CN" altLang="en-US" sz="4000" b="1" dirty="0">
              <a:latin typeface="楷体" panose="02010609060101010101" charset="-122"/>
              <a:ea typeface="楷体" panose="02010609060101010101" charset="-122"/>
            </a:endParaRPr>
          </a:p>
        </p:txBody>
      </p:sp>
      <p:sp>
        <p:nvSpPr>
          <p:cNvPr id="11" name="TextBox 5"/>
          <p:cNvSpPr txBox="1"/>
          <p:nvPr/>
        </p:nvSpPr>
        <p:spPr>
          <a:xfrm>
            <a:off x="120015" y="1483995"/>
            <a:ext cx="2807970" cy="1014730"/>
          </a:xfrm>
          <a:prstGeom prst="rect">
            <a:avLst/>
          </a:prstGeom>
          <a:noFill/>
        </p:spPr>
        <p:txBody>
          <a:bodyPr wrap="square" rtlCol="0">
            <a:spAutoFit/>
          </a:bodyPr>
          <a:lstStyle/>
          <a:p>
            <a:pPr>
              <a:lnSpc>
                <a:spcPct val="150000"/>
              </a:lnSpc>
            </a:pPr>
            <a:r>
              <a:rPr lang="zh-CN" altLang="en-US" sz="4000" b="1" dirty="0">
                <a:solidFill>
                  <a:schemeClr val="accent1">
                    <a:lumMod val="75000"/>
                  </a:schemeClr>
                </a:solidFill>
                <a:latin typeface="楷体" panose="02010609060101010101" charset="-122"/>
                <a:ea typeface="楷体" panose="02010609060101010101" charset="-122"/>
              </a:rPr>
              <a:t>戎与诸小儿</a:t>
            </a:r>
            <a:endParaRPr lang="zh-CN" altLang="en-US" sz="4000" b="1" dirty="0">
              <a:latin typeface="楷体" panose="02010609060101010101" charset="-122"/>
              <a:ea typeface="楷体" panose="02010609060101010101" charset="-122"/>
            </a:endParaRPr>
          </a:p>
        </p:txBody>
      </p:sp>
      <p:sp>
        <p:nvSpPr>
          <p:cNvPr id="10" name="TextBox 5"/>
          <p:cNvSpPr txBox="1"/>
          <p:nvPr/>
        </p:nvSpPr>
        <p:spPr>
          <a:xfrm>
            <a:off x="335915" y="331470"/>
            <a:ext cx="11114405" cy="1014730"/>
          </a:xfrm>
          <a:prstGeom prst="rect">
            <a:avLst/>
          </a:prstGeom>
          <a:noFill/>
        </p:spPr>
        <p:txBody>
          <a:bodyPr wrap="square" rtlCol="0">
            <a:spAutoFit/>
          </a:bodyPr>
          <a:lstStyle/>
          <a:p>
            <a:pPr>
              <a:lnSpc>
                <a:spcPct val="150000"/>
              </a:lnSpc>
            </a:pPr>
            <a:r>
              <a:rPr lang="en-US" altLang="zh-CN" sz="4000" b="1" dirty="0">
                <a:latin typeface="楷体" panose="02010609060101010101" charset="-122"/>
                <a:ea typeface="楷体" panose="02010609060101010101" charset="-122"/>
              </a:rPr>
              <a:t>          </a:t>
            </a:r>
            <a:r>
              <a:rPr lang="zh-CN" altLang="en-US" sz="4000" b="1" dirty="0">
                <a:latin typeface="楷体" panose="02010609060101010101" charset="-122"/>
                <a:ea typeface="楷体" panose="02010609060101010101" charset="-122"/>
              </a:rPr>
              <a:t>王戎七岁，尝与诸小儿游。</a:t>
            </a:r>
            <a:endParaRPr lang="zh-CN" altLang="en-US" sz="4000" b="1" dirty="0">
              <a:latin typeface="楷体" panose="02010609060101010101" charset="-122"/>
              <a:ea typeface="楷体" panose="02010609060101010101" charset="-122"/>
            </a:endParaRPr>
          </a:p>
        </p:txBody>
      </p:sp>
      <p:cxnSp>
        <p:nvCxnSpPr>
          <p:cNvPr id="12" name="直接连接符 11"/>
          <p:cNvCxnSpPr/>
          <p:nvPr/>
        </p:nvCxnSpPr>
        <p:spPr>
          <a:xfrm flipH="1">
            <a:off x="5448131" y="1700808"/>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359616" y="1700808"/>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976191" y="1735733"/>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20015" y="2347595"/>
            <a:ext cx="2704465" cy="381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5"/>
          <p:cNvSpPr txBox="1"/>
          <p:nvPr/>
        </p:nvSpPr>
        <p:spPr>
          <a:xfrm>
            <a:off x="2927985" y="3031490"/>
            <a:ext cx="8761095" cy="2553335"/>
          </a:xfrm>
          <a:prstGeom prst="rect">
            <a:avLst/>
          </a:prstGeom>
          <a:noFill/>
        </p:spPr>
        <p:txBody>
          <a:bodyPr wrap="square" rtlCol="0">
            <a:spAutoFit/>
          </a:bodyPr>
          <a:lstStyle/>
          <a:p>
            <a:r>
              <a:rPr lang="zh-CN" altLang="en-US" sz="4000" b="1" dirty="0">
                <a:latin typeface="楷体" panose="02010609060101010101" charset="-122"/>
                <a:ea typeface="楷体" panose="02010609060101010101" charset="-122"/>
              </a:rPr>
              <a:t>人问之，答曰：</a:t>
            </a:r>
            <a:r>
              <a:rPr lang="en-US" altLang="zh-CN" sz="4000" b="1" dirty="0">
                <a:latin typeface="楷体" panose="02010609060101010101" charset="-122"/>
                <a:ea typeface="楷体" panose="02010609060101010101" charset="-122"/>
              </a:rPr>
              <a:t>“</a:t>
            </a:r>
            <a:r>
              <a:rPr lang="zh-CN" altLang="en-US" sz="4000" b="1" dirty="0">
                <a:latin typeface="楷体" panose="02010609060101010101" charset="-122"/>
                <a:ea typeface="楷体" panose="02010609060101010101" charset="-122"/>
              </a:rPr>
              <a:t>树在道边而多子，</a:t>
            </a:r>
            <a:endParaRPr lang="zh-CN" altLang="en-US" sz="4000" b="1" dirty="0">
              <a:latin typeface="楷体" panose="02010609060101010101" charset="-122"/>
              <a:ea typeface="楷体" panose="02010609060101010101" charset="-122"/>
            </a:endParaRPr>
          </a:p>
          <a:p>
            <a:r>
              <a:rPr lang="zh-CN" altLang="en-US" sz="4000" b="1" dirty="0">
                <a:latin typeface="楷体" panose="02010609060101010101" charset="-122"/>
                <a:ea typeface="楷体" panose="02010609060101010101" charset="-122"/>
              </a:rPr>
              <a:t>此必苦李。</a:t>
            </a:r>
            <a:r>
              <a:rPr lang="en-US" altLang="zh-CN" sz="4000" b="1" dirty="0">
                <a:latin typeface="楷体" panose="02010609060101010101" charset="-122"/>
                <a:ea typeface="楷体" panose="02010609060101010101" charset="-122"/>
              </a:rPr>
              <a:t>”</a:t>
            </a:r>
            <a:r>
              <a:rPr lang="zh-CN" altLang="en-US" sz="4000" b="1" dirty="0">
                <a:latin typeface="楷体" panose="02010609060101010101" charset="-122"/>
                <a:ea typeface="楷体" panose="02010609060101010101" charset="-122"/>
              </a:rPr>
              <a:t>  </a:t>
            </a:r>
            <a:endParaRPr lang="zh-CN" altLang="en-US" sz="4000" b="1" dirty="0">
              <a:latin typeface="楷体" panose="02010609060101010101" charset="-122"/>
              <a:ea typeface="楷体" panose="02010609060101010101" charset="-122"/>
            </a:endParaRPr>
          </a:p>
          <a:p>
            <a:endParaRPr lang="zh-CN" altLang="en-US" sz="4000" b="1" dirty="0">
              <a:latin typeface="楷体" panose="02010609060101010101" charset="-122"/>
              <a:ea typeface="楷体" panose="02010609060101010101" charset="-122"/>
            </a:endParaRPr>
          </a:p>
          <a:p>
            <a:r>
              <a:rPr lang="zh-CN" altLang="en-US" sz="4000" b="1" dirty="0">
                <a:latin typeface="楷体" panose="02010609060101010101" charset="-122"/>
                <a:ea typeface="楷体" panose="02010609060101010101" charset="-122"/>
              </a:rPr>
              <a:t>取之，信然。 </a:t>
            </a:r>
            <a:endParaRPr lang="zh-CN" altLang="en-US" sz="4000" b="1" dirty="0">
              <a:latin typeface="楷体" panose="02010609060101010101" charset="-122"/>
              <a:ea typeface="楷体" panose="02010609060101010101" charset="-122"/>
            </a:endParaRPr>
          </a:p>
        </p:txBody>
      </p:sp>
      <p:cxnSp>
        <p:nvCxnSpPr>
          <p:cNvPr id="2" name="直接连接符 1"/>
          <p:cNvCxnSpPr/>
          <p:nvPr/>
        </p:nvCxnSpPr>
        <p:spPr>
          <a:xfrm flipH="1">
            <a:off x="6023927" y="508635"/>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2"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1" grpId="0"/>
      <p:bldP spid="11" grpId="1"/>
      <p:bldP spid="11" grpId="2"/>
      <p:bldP spid="10"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p:nvPr/>
        </p:nvSpPr>
        <p:spPr>
          <a:xfrm>
            <a:off x="120015" y="1483995"/>
            <a:ext cx="2807970" cy="1014730"/>
          </a:xfrm>
          <a:prstGeom prst="rect">
            <a:avLst/>
          </a:prstGeom>
          <a:noFill/>
        </p:spPr>
        <p:txBody>
          <a:bodyPr wrap="square" rtlCol="0">
            <a:spAutoFit/>
          </a:bodyPr>
          <a:lstStyle/>
          <a:p>
            <a:pPr>
              <a:lnSpc>
                <a:spcPct val="150000"/>
              </a:lnSpc>
            </a:pPr>
            <a:r>
              <a:rPr lang="zh-CN" altLang="en-US" sz="4000" b="1" dirty="0">
                <a:solidFill>
                  <a:schemeClr val="accent1">
                    <a:lumMod val="75000"/>
                  </a:schemeClr>
                </a:solidFill>
                <a:latin typeface="楷体" panose="02010609060101010101" charset="-122"/>
                <a:ea typeface="楷体" panose="02010609060101010101" charset="-122"/>
              </a:rPr>
              <a:t>戎与诸小儿</a:t>
            </a:r>
            <a:endParaRPr lang="zh-CN" altLang="en-US" sz="4000" b="1" dirty="0">
              <a:latin typeface="楷体" panose="02010609060101010101" charset="-122"/>
              <a:ea typeface="楷体" panose="02010609060101010101" charset="-122"/>
            </a:endParaRPr>
          </a:p>
        </p:txBody>
      </p:sp>
      <p:sp>
        <p:nvSpPr>
          <p:cNvPr id="10" name="TextBox 5"/>
          <p:cNvSpPr txBox="1"/>
          <p:nvPr/>
        </p:nvSpPr>
        <p:spPr>
          <a:xfrm>
            <a:off x="335915" y="331470"/>
            <a:ext cx="11114405" cy="1014730"/>
          </a:xfrm>
          <a:prstGeom prst="rect">
            <a:avLst/>
          </a:prstGeom>
          <a:noFill/>
        </p:spPr>
        <p:txBody>
          <a:bodyPr wrap="square" rtlCol="0">
            <a:spAutoFit/>
          </a:bodyPr>
          <a:lstStyle/>
          <a:p>
            <a:pPr>
              <a:lnSpc>
                <a:spcPct val="150000"/>
              </a:lnSpc>
            </a:pPr>
            <a:r>
              <a:rPr lang="en-US" altLang="zh-CN" sz="4000" b="1" dirty="0">
                <a:latin typeface="楷体" panose="02010609060101010101" charset="-122"/>
                <a:ea typeface="楷体" panose="02010609060101010101" charset="-122"/>
              </a:rPr>
              <a:t>          </a:t>
            </a:r>
            <a:r>
              <a:rPr lang="zh-CN" altLang="en-US" sz="4000" b="1" dirty="0">
                <a:latin typeface="楷体" panose="02010609060101010101" charset="-122"/>
                <a:ea typeface="楷体" panose="02010609060101010101" charset="-122"/>
              </a:rPr>
              <a:t>王戎七岁，尝与诸小儿游。</a:t>
            </a:r>
            <a:endParaRPr lang="zh-CN" altLang="en-US" sz="4000" b="1" dirty="0">
              <a:latin typeface="楷体" panose="02010609060101010101" charset="-122"/>
              <a:ea typeface="楷体" panose="02010609060101010101" charset="-122"/>
            </a:endParaRPr>
          </a:p>
        </p:txBody>
      </p:sp>
      <p:cxnSp>
        <p:nvCxnSpPr>
          <p:cNvPr id="12" name="直接连接符 11"/>
          <p:cNvCxnSpPr/>
          <p:nvPr/>
        </p:nvCxnSpPr>
        <p:spPr>
          <a:xfrm flipH="1">
            <a:off x="5520055" y="177165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431540" y="177165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9048115" y="1806575"/>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5"/>
          <p:cNvSpPr txBox="1"/>
          <p:nvPr/>
        </p:nvSpPr>
        <p:spPr>
          <a:xfrm>
            <a:off x="2855595" y="1556385"/>
            <a:ext cx="8777605" cy="1014730"/>
          </a:xfrm>
          <a:prstGeom prst="rect">
            <a:avLst/>
          </a:prstGeom>
          <a:noFill/>
        </p:spPr>
        <p:txBody>
          <a:bodyPr wrap="square" rtlCol="0">
            <a:spAutoFit/>
          </a:bodyPr>
          <a:lstStyle/>
          <a:p>
            <a:pPr>
              <a:lnSpc>
                <a:spcPct val="150000"/>
              </a:lnSpc>
            </a:pPr>
            <a:r>
              <a:rPr lang="zh-CN" altLang="en-US" sz="4000" b="1" dirty="0">
                <a:latin typeface="楷体" panose="02010609060101010101" charset="-122"/>
                <a:ea typeface="楷体" panose="02010609060101010101" charset="-122"/>
                <a:sym typeface="+mn-ea"/>
              </a:rPr>
              <a:t>看道边李树多子折枝，诸儿竞走取之。</a:t>
            </a:r>
            <a:endParaRPr lang="zh-CN" altLang="en-US" sz="4000" b="1" dirty="0">
              <a:latin typeface="楷体" panose="02010609060101010101" charset="-122"/>
              <a:ea typeface="楷体" panose="02010609060101010101" charset="-122"/>
            </a:endParaRPr>
          </a:p>
        </p:txBody>
      </p:sp>
      <p:cxnSp>
        <p:nvCxnSpPr>
          <p:cNvPr id="14" name="直接连接符 13"/>
          <p:cNvCxnSpPr/>
          <p:nvPr/>
        </p:nvCxnSpPr>
        <p:spPr>
          <a:xfrm>
            <a:off x="120015" y="2347595"/>
            <a:ext cx="2704465" cy="381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5"/>
          <p:cNvSpPr txBox="1"/>
          <p:nvPr/>
        </p:nvSpPr>
        <p:spPr>
          <a:xfrm>
            <a:off x="2927985" y="3031490"/>
            <a:ext cx="8761095" cy="2553335"/>
          </a:xfrm>
          <a:prstGeom prst="rect">
            <a:avLst/>
          </a:prstGeom>
          <a:noFill/>
        </p:spPr>
        <p:txBody>
          <a:bodyPr wrap="square" rtlCol="0">
            <a:spAutoFit/>
          </a:bodyPr>
          <a:lstStyle/>
          <a:p>
            <a:r>
              <a:rPr lang="zh-CN" altLang="en-US" sz="4000" b="1" dirty="0">
                <a:latin typeface="楷体" panose="02010609060101010101" charset="-122"/>
                <a:ea typeface="楷体" panose="02010609060101010101" charset="-122"/>
              </a:rPr>
              <a:t>人问之，</a:t>
            </a:r>
            <a:r>
              <a:rPr lang="zh-CN" altLang="en-US" sz="4000" b="1" u="sng" dirty="0">
                <a:solidFill>
                  <a:schemeClr val="accent1">
                    <a:lumMod val="75000"/>
                  </a:schemeClr>
                </a:solidFill>
                <a:latin typeface="楷体" panose="02010609060101010101" charset="-122"/>
                <a:ea typeface="楷体" panose="02010609060101010101" charset="-122"/>
              </a:rPr>
              <a:t>戎</a:t>
            </a:r>
            <a:r>
              <a:rPr lang="zh-CN" altLang="en-US" sz="4000" b="1" dirty="0">
                <a:latin typeface="楷体" panose="02010609060101010101" charset="-122"/>
                <a:ea typeface="楷体" panose="02010609060101010101" charset="-122"/>
              </a:rPr>
              <a:t>答曰：</a:t>
            </a:r>
            <a:r>
              <a:rPr lang="en-US" altLang="zh-CN" sz="4000" b="1" dirty="0">
                <a:latin typeface="楷体" panose="02010609060101010101" charset="-122"/>
                <a:ea typeface="楷体" panose="02010609060101010101" charset="-122"/>
              </a:rPr>
              <a:t>“</a:t>
            </a:r>
            <a:r>
              <a:rPr lang="zh-CN" altLang="en-US" sz="4000" b="1" dirty="0">
                <a:latin typeface="楷体" panose="02010609060101010101" charset="-122"/>
                <a:ea typeface="楷体" panose="02010609060101010101" charset="-122"/>
              </a:rPr>
              <a:t>树在道边而多子，</a:t>
            </a:r>
            <a:endParaRPr lang="zh-CN" altLang="en-US" sz="4000" b="1" dirty="0">
              <a:latin typeface="楷体" panose="02010609060101010101" charset="-122"/>
              <a:ea typeface="楷体" panose="02010609060101010101" charset="-122"/>
            </a:endParaRPr>
          </a:p>
          <a:p>
            <a:r>
              <a:rPr lang="zh-CN" altLang="en-US" sz="4000" b="1" dirty="0">
                <a:latin typeface="楷体" panose="02010609060101010101" charset="-122"/>
                <a:ea typeface="楷体" panose="02010609060101010101" charset="-122"/>
              </a:rPr>
              <a:t>此必苦李。</a:t>
            </a:r>
            <a:r>
              <a:rPr lang="en-US" altLang="zh-CN" sz="4000" b="1" dirty="0">
                <a:latin typeface="楷体" panose="02010609060101010101" charset="-122"/>
                <a:ea typeface="楷体" panose="02010609060101010101" charset="-122"/>
              </a:rPr>
              <a:t>”</a:t>
            </a:r>
            <a:r>
              <a:rPr lang="zh-CN" altLang="en-US" sz="4000" b="1" dirty="0">
                <a:latin typeface="楷体" panose="02010609060101010101" charset="-122"/>
                <a:ea typeface="楷体" panose="02010609060101010101" charset="-122"/>
              </a:rPr>
              <a:t>  </a:t>
            </a:r>
            <a:endParaRPr lang="zh-CN" altLang="en-US" sz="4000" b="1" dirty="0">
              <a:latin typeface="楷体" panose="02010609060101010101" charset="-122"/>
              <a:ea typeface="楷体" panose="02010609060101010101" charset="-122"/>
            </a:endParaRPr>
          </a:p>
          <a:p>
            <a:endParaRPr lang="zh-CN" altLang="en-US" sz="4000" b="1" dirty="0">
              <a:latin typeface="楷体" panose="02010609060101010101" charset="-122"/>
              <a:ea typeface="楷体" panose="02010609060101010101" charset="-122"/>
            </a:endParaRPr>
          </a:p>
          <a:p>
            <a:r>
              <a:rPr lang="zh-CN" altLang="en-US" sz="4000" b="1" u="sng" dirty="0">
                <a:solidFill>
                  <a:schemeClr val="accent1">
                    <a:lumMod val="75000"/>
                  </a:schemeClr>
                </a:solidFill>
                <a:latin typeface="楷体" panose="02010609060101010101" charset="-122"/>
                <a:ea typeface="楷体" panose="02010609060101010101" charset="-122"/>
                <a:sym typeface="+mn-ea"/>
              </a:rPr>
              <a:t>诸小儿</a:t>
            </a:r>
            <a:r>
              <a:rPr lang="zh-CN" altLang="en-US" sz="4000" b="1" dirty="0">
                <a:latin typeface="楷体" panose="02010609060101010101" charset="-122"/>
                <a:ea typeface="楷体" panose="02010609060101010101" charset="-122"/>
              </a:rPr>
              <a:t>取之，信然。 </a:t>
            </a:r>
            <a:endParaRPr lang="zh-CN" altLang="en-US" sz="4000" b="1"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58846" y="1370263"/>
            <a:ext cx="6860079" cy="4117474"/>
          </a:xfrm>
          <a:prstGeom prst="rect">
            <a:avLst/>
          </a:prstGeom>
          <a:noFill/>
        </p:spPr>
        <p:txBody>
          <a:bodyPr wrap="square" rtlCol="0" anchor="t">
            <a:spAutoFit/>
          </a:bodyPr>
          <a:lstStyle/>
          <a:p>
            <a:pPr>
              <a:lnSpc>
                <a:spcPct val="150000"/>
              </a:lnSpc>
            </a:pPr>
            <a:r>
              <a:rPr lang="en-US" altLang="zh-CN" sz="3600" b="1" dirty="0">
                <a:solidFill>
                  <a:schemeClr val="tx1"/>
                </a:solidFill>
                <a:latin typeface="楷体" panose="02010609060101010101" charset="-122"/>
                <a:ea typeface="楷体" panose="02010609060101010101" charset="-122"/>
              </a:rPr>
              <a:t>     </a:t>
            </a:r>
            <a:r>
              <a:rPr lang="zh-CN" altLang="en-US" sz="3600" b="1" dirty="0">
                <a:solidFill>
                  <a:schemeClr val="tx1"/>
                </a:solidFill>
                <a:latin typeface="楷体" panose="02010609060101010101" charset="-122"/>
                <a:ea typeface="楷体" panose="02010609060101010101" charset="-122"/>
              </a:rPr>
              <a:t>王戎七岁，尝</a:t>
            </a:r>
            <a:r>
              <a:rPr lang="en-US" altLang="zh-CN" sz="3600" b="1" dirty="0">
                <a:solidFill>
                  <a:srgbClr val="FF0000"/>
                </a:solidFill>
                <a:latin typeface="楷体" panose="02010609060101010101" charset="-122"/>
                <a:ea typeface="楷体" panose="02010609060101010101" charset="-122"/>
              </a:rPr>
              <a:t>/</a:t>
            </a:r>
            <a:r>
              <a:rPr lang="zh-CN" altLang="en-US" sz="3600" b="1" dirty="0">
                <a:solidFill>
                  <a:schemeClr val="tx1"/>
                </a:solidFill>
                <a:latin typeface="楷体" panose="02010609060101010101" charset="-122"/>
                <a:ea typeface="楷体" panose="02010609060101010101" charset="-122"/>
              </a:rPr>
              <a:t>与诸小儿游。看</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道边李树</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多子折枝，诸儿</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竞走取之，唯</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戎不动。人问之，答曰:</a:t>
            </a:r>
            <a:r>
              <a:rPr lang="en-US" altLang="zh-CN" sz="3600" b="1" dirty="0">
                <a:solidFill>
                  <a:schemeClr val="tx1"/>
                </a:solidFill>
                <a:latin typeface="楷体" panose="02010609060101010101" charset="-122"/>
                <a:ea typeface="楷体" panose="02010609060101010101" charset="-122"/>
              </a:rPr>
              <a:t>“</a:t>
            </a:r>
            <a:r>
              <a:rPr lang="zh-CN" altLang="en-US" sz="3600" b="1" dirty="0">
                <a:solidFill>
                  <a:schemeClr val="tx1"/>
                </a:solidFill>
                <a:latin typeface="楷体" panose="02010609060101010101" charset="-122"/>
                <a:ea typeface="楷体" panose="02010609060101010101" charset="-122"/>
              </a:rPr>
              <a:t>树在道边</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而多子，此必</a:t>
            </a:r>
            <a:r>
              <a:rPr lang="en-US" altLang="zh-CN" sz="3600" b="1" dirty="0">
                <a:solidFill>
                  <a:srgbClr val="FF0000"/>
                </a:solidFill>
                <a:latin typeface="楷体" panose="02010609060101010101" charset="-122"/>
                <a:ea typeface="楷体" panose="02010609060101010101" charset="-122"/>
                <a:sym typeface="+mn-ea"/>
              </a:rPr>
              <a:t>/</a:t>
            </a:r>
            <a:r>
              <a:rPr lang="zh-CN" altLang="en-US" sz="3600" b="1" dirty="0">
                <a:solidFill>
                  <a:schemeClr val="tx1"/>
                </a:solidFill>
                <a:latin typeface="楷体" panose="02010609060101010101" charset="-122"/>
                <a:ea typeface="楷体" panose="02010609060101010101" charset="-122"/>
              </a:rPr>
              <a:t>苦李。”取之，信然。</a:t>
            </a:r>
            <a:endParaRPr lang="zh-CN" altLang="en-US" sz="3600" b="1" dirty="0">
              <a:solidFill>
                <a:schemeClr val="tx1"/>
              </a:solidFill>
              <a:latin typeface="楷体" panose="02010609060101010101" charset="-122"/>
              <a:ea typeface="楷体" panose="02010609060101010101" charset="-122"/>
            </a:endParaRPr>
          </a:p>
        </p:txBody>
      </p:sp>
      <p:sp>
        <p:nvSpPr>
          <p:cNvPr id="12" name="TextBox 5"/>
          <p:cNvSpPr txBox="1"/>
          <p:nvPr/>
        </p:nvSpPr>
        <p:spPr>
          <a:xfrm>
            <a:off x="1919536" y="528880"/>
            <a:ext cx="4584700" cy="645160"/>
          </a:xfrm>
          <a:prstGeom prst="rect">
            <a:avLst/>
          </a:prstGeom>
          <a:noFill/>
        </p:spPr>
        <p:txBody>
          <a:bodyPr wrap="square" rtlCol="0">
            <a:spAutoFit/>
          </a:bodyPr>
          <a:lstStyle/>
          <a:p>
            <a:r>
              <a:rPr lang="en-US" altLang="zh-CN" sz="3600" b="1" dirty="0">
                <a:latin typeface="楷体" panose="02010609060101010101" charset="-122"/>
                <a:ea typeface="楷体" panose="02010609060101010101" charset="-122"/>
              </a:rPr>
              <a:t>23.</a:t>
            </a:r>
            <a:r>
              <a:rPr lang="zh-CN" altLang="en-US" sz="3600" b="1" dirty="0">
                <a:latin typeface="楷体" panose="02010609060101010101" charset="-122"/>
                <a:ea typeface="楷体" panose="02010609060101010101" charset="-122"/>
              </a:rPr>
              <a:t>王戎不取道旁李</a:t>
            </a:r>
            <a:endParaRPr lang="zh-CN" altLang="en-US" sz="3600" b="1" dirty="0">
              <a:latin typeface="楷体" panose="02010609060101010101" charset="-122"/>
              <a:ea typeface="楷体" panose="02010609060101010101" charset="-122"/>
            </a:endParaRPr>
          </a:p>
        </p:txBody>
      </p:sp>
      <p:sp>
        <p:nvSpPr>
          <p:cNvPr id="2" name="文本框 1"/>
          <p:cNvSpPr txBox="1"/>
          <p:nvPr/>
        </p:nvSpPr>
        <p:spPr>
          <a:xfrm>
            <a:off x="7152634" y="851460"/>
            <a:ext cx="4680520" cy="2221762"/>
          </a:xfrm>
          <a:prstGeom prst="rect">
            <a:avLst/>
          </a:prstGeom>
          <a:noFill/>
          <a:ln w="9525">
            <a:noFill/>
          </a:ln>
        </p:spPr>
        <p:txBody>
          <a:bodyPr wrap="square">
            <a:spAutoFit/>
          </a:bodyPr>
          <a:lstStyle/>
          <a:p>
            <a:pPr marL="0" indent="266700">
              <a:lnSpc>
                <a:spcPct val="150000"/>
              </a:lnSpc>
            </a:pPr>
            <a:r>
              <a:rPr lang="zh-CN" altLang="en-US" sz="2400" b="1" dirty="0">
                <a:latin typeface="楷体" panose="02010609060101010101" charset="-122"/>
                <a:ea typeface="楷体" panose="02010609060101010101" charset="-122"/>
                <a:sym typeface="+mn-ea"/>
              </a:rPr>
              <a:t>【同桌合作】</a:t>
            </a:r>
            <a:endParaRPr lang="zh-CN" altLang="en-US" sz="2400" b="1" dirty="0">
              <a:solidFill>
                <a:schemeClr val="tx1"/>
              </a:solidFill>
              <a:latin typeface="楷体" panose="02010609060101010101" charset="-122"/>
              <a:ea typeface="楷体" panose="02010609060101010101" charset="-122"/>
            </a:endParaRPr>
          </a:p>
          <a:p>
            <a:pPr marL="0" indent="266700">
              <a:lnSpc>
                <a:spcPct val="150000"/>
              </a:lnSpc>
            </a:pPr>
            <a:r>
              <a:rPr lang="en-US" altLang="zh-CN" sz="2400" b="1" dirty="0">
                <a:latin typeface="楷体" panose="02010609060101010101" charset="-122"/>
                <a:ea typeface="楷体" panose="02010609060101010101" charset="-122"/>
              </a:rPr>
              <a:t>    </a:t>
            </a:r>
            <a:r>
              <a:rPr sz="2400" b="1" dirty="0" err="1">
                <a:latin typeface="楷体" panose="02010609060101010101" charset="-122"/>
                <a:ea typeface="楷体" panose="02010609060101010101" charset="-122"/>
              </a:rPr>
              <a:t>互相练习</a:t>
            </a:r>
            <a:r>
              <a:rPr 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互读整篇课文</a:t>
            </a:r>
            <a:r>
              <a:rPr lang="zh-CN" sz="2400" b="1" dirty="0">
                <a:latin typeface="楷体" panose="02010609060101010101" charset="-122"/>
                <a:ea typeface="楷体" panose="02010609060101010101" charset="-122"/>
              </a:rPr>
              <a:t>。</a:t>
            </a:r>
            <a:endParaRPr sz="2400" b="1" dirty="0">
              <a:latin typeface="楷体" panose="02010609060101010101" charset="-122"/>
              <a:ea typeface="楷体" panose="02010609060101010101" charset="-122"/>
            </a:endParaRPr>
          </a:p>
          <a:p>
            <a:pPr marL="0" indent="266700">
              <a:lnSpc>
                <a:spcPct val="150000"/>
              </a:lnSpc>
            </a:pPr>
            <a:r>
              <a:rPr lang="en-US" sz="2400" b="1" dirty="0">
                <a:latin typeface="楷体" panose="02010609060101010101" charset="-122"/>
                <a:ea typeface="楷体" panose="02010609060101010101" charset="-122"/>
              </a:rPr>
              <a:t>    </a:t>
            </a:r>
            <a:r>
              <a:rPr lang="zh-CN" sz="2400" b="1" dirty="0">
                <a:latin typeface="楷体" panose="02010609060101010101" charset="-122"/>
                <a:ea typeface="楷体" panose="02010609060101010101" charset="-122"/>
              </a:rPr>
              <a:t>互相点评</a:t>
            </a:r>
            <a:r>
              <a:rPr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读音正确</a:t>
            </a:r>
            <a:r>
              <a:rPr lang="zh-CN" altLang="en-US" sz="2400" b="1" dirty="0">
                <a:solidFill>
                  <a:srgbClr val="FF0000"/>
                </a:solidFill>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 </a:t>
            </a:r>
            <a:endParaRPr lang="en-US" altLang="zh-CN" sz="2400" b="1" dirty="0">
              <a:latin typeface="楷体" panose="02010609060101010101" charset="-122"/>
              <a:ea typeface="楷体" panose="02010609060101010101" charset="-122"/>
            </a:endParaRPr>
          </a:p>
          <a:p>
            <a:pPr marL="0" indent="266700">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停顿恰当</a:t>
            </a:r>
            <a:r>
              <a:rPr lang="zh-CN" altLang="en-US" sz="2400" b="1" dirty="0">
                <a:solidFill>
                  <a:srgbClr val="FF0000"/>
                </a:solidFill>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65450" y="45085"/>
            <a:ext cx="8324850" cy="5750560"/>
            <a:chOff x="3533" y="-367"/>
            <a:chExt cx="13110" cy="9056"/>
          </a:xfrm>
        </p:grpSpPr>
        <p:pic>
          <p:nvPicPr>
            <p:cNvPr id="3" name="图片 2" descr="千库网_古典怀旧竹简书卷素材_元素编号12795397"/>
            <p:cNvPicPr>
              <a:picLocks noChangeAspect="1"/>
            </p:cNvPicPr>
            <p:nvPr/>
          </p:nvPicPr>
          <p:blipFill>
            <a:blip r:embed="rId1"/>
            <a:srcRect r="48260"/>
            <a:stretch>
              <a:fillRect/>
            </a:stretch>
          </p:blipFill>
          <p:spPr>
            <a:xfrm flipH="1">
              <a:off x="3533" y="-367"/>
              <a:ext cx="13110" cy="9056"/>
            </a:xfrm>
            <a:prstGeom prst="rect">
              <a:avLst/>
            </a:prstGeom>
          </p:spPr>
        </p:pic>
        <p:sp>
          <p:nvSpPr>
            <p:cNvPr id="8" name="文本框 7"/>
            <p:cNvSpPr txBox="1"/>
            <p:nvPr/>
          </p:nvSpPr>
          <p:spPr>
            <a:xfrm>
              <a:off x="4606" y="653"/>
              <a:ext cx="10757" cy="7361"/>
            </a:xfrm>
            <a:prstGeom prst="rect">
              <a:avLst/>
            </a:prstGeom>
            <a:noFill/>
          </p:spPr>
          <p:txBody>
            <a:bodyPr vert="eaVert" wrap="square" rtlCol="0" anchor="t">
              <a:spAutoFit/>
            </a:bodyPr>
            <a:lstStyle/>
            <a:p>
              <a:pPr>
                <a:lnSpc>
                  <a:spcPct val="150000"/>
                </a:lnSpc>
              </a:pPr>
              <a:r>
                <a:rPr lang="zh-CN" altLang="en-US" sz="3600" b="1" dirty="0">
                  <a:solidFill>
                    <a:schemeClr val="tx1"/>
                  </a:solidFill>
                  <a:latin typeface="楷体" panose="02010609060101010101" charset="-122"/>
                  <a:ea typeface="楷体" panose="02010609060101010101" charset="-122"/>
                </a:rPr>
                <a:t>王戎不取道旁李</a:t>
              </a:r>
              <a:endParaRPr lang="zh-CN" altLang="en-US" sz="3600" b="1" dirty="0">
                <a:solidFill>
                  <a:schemeClr val="tx1"/>
                </a:solidFill>
                <a:latin typeface="楷体" panose="02010609060101010101" charset="-122"/>
                <a:ea typeface="楷体" panose="02010609060101010101" charset="-122"/>
              </a:endParaRPr>
            </a:p>
            <a:p>
              <a:pPr>
                <a:lnSpc>
                  <a:spcPct val="150000"/>
                </a:lnSpc>
              </a:pPr>
              <a:r>
                <a:rPr lang="zh-CN" altLang="en-US" sz="3600" b="1" dirty="0">
                  <a:solidFill>
                    <a:schemeClr val="tx1"/>
                  </a:solidFill>
                  <a:latin typeface="楷体" panose="02010609060101010101" charset="-122"/>
                  <a:ea typeface="楷体" panose="02010609060101010101" charset="-122"/>
                </a:rPr>
                <a:t>王戎七岁，尝与诸小儿游。看道边李树多子折枝，诸儿竞走取之，唯戎不动。人问之，答曰:</a:t>
              </a:r>
              <a:r>
                <a:rPr lang="en-US" altLang="zh-CN" sz="3600" b="1" dirty="0">
                  <a:solidFill>
                    <a:schemeClr val="tx1"/>
                  </a:solidFill>
                  <a:latin typeface="楷体" panose="02010609060101010101" charset="-122"/>
                  <a:ea typeface="楷体" panose="02010609060101010101" charset="-122"/>
                </a:rPr>
                <a:t>“</a:t>
              </a:r>
              <a:r>
                <a:rPr lang="zh-CN" altLang="en-US" sz="3600" b="1" dirty="0">
                  <a:solidFill>
                    <a:schemeClr val="tx1"/>
                  </a:solidFill>
                  <a:latin typeface="楷体" panose="02010609060101010101" charset="-122"/>
                  <a:ea typeface="楷体" panose="02010609060101010101" charset="-122"/>
                </a:rPr>
                <a:t>树在道边而多子，此必苦李。”取之，信然。</a:t>
              </a:r>
              <a:endParaRPr lang="zh-CN" altLang="en-US" sz="3600" b="1" dirty="0">
                <a:solidFill>
                  <a:schemeClr val="tx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65450" y="45085"/>
            <a:ext cx="8324850" cy="5750560"/>
            <a:chOff x="3533" y="-367"/>
            <a:chExt cx="13110" cy="9056"/>
          </a:xfrm>
        </p:grpSpPr>
        <p:pic>
          <p:nvPicPr>
            <p:cNvPr id="3" name="图片 2" descr="千库网_古典怀旧竹简书卷素材_元素编号12795397"/>
            <p:cNvPicPr>
              <a:picLocks noChangeAspect="1"/>
            </p:cNvPicPr>
            <p:nvPr/>
          </p:nvPicPr>
          <p:blipFill>
            <a:blip r:embed="rId1"/>
            <a:srcRect r="48260"/>
            <a:stretch>
              <a:fillRect/>
            </a:stretch>
          </p:blipFill>
          <p:spPr>
            <a:xfrm flipH="1">
              <a:off x="3533" y="-367"/>
              <a:ext cx="13110" cy="9056"/>
            </a:xfrm>
            <a:prstGeom prst="rect">
              <a:avLst/>
            </a:prstGeom>
          </p:spPr>
        </p:pic>
        <p:sp>
          <p:nvSpPr>
            <p:cNvPr id="8" name="文本框 7"/>
            <p:cNvSpPr txBox="1"/>
            <p:nvPr/>
          </p:nvSpPr>
          <p:spPr>
            <a:xfrm>
              <a:off x="5872" y="751"/>
              <a:ext cx="9448" cy="7361"/>
            </a:xfrm>
            <a:prstGeom prst="rect">
              <a:avLst/>
            </a:prstGeom>
            <a:noFill/>
          </p:spPr>
          <p:txBody>
            <a:bodyPr vert="eaVert" wrap="square" rtlCol="0" anchor="t">
              <a:spAutoFit/>
            </a:bodyPr>
            <a:lstStyle/>
            <a:p>
              <a:pPr>
                <a:lnSpc>
                  <a:spcPct val="150000"/>
                </a:lnSpc>
              </a:pPr>
              <a:r>
                <a:rPr lang="zh-CN" altLang="en-US" sz="3600" b="1" dirty="0">
                  <a:solidFill>
                    <a:schemeClr val="tx1"/>
                  </a:solidFill>
                  <a:latin typeface="楷体" panose="02010609060101010101" charset="-122"/>
                  <a:ea typeface="楷体" panose="02010609060101010101" charset="-122"/>
                </a:rPr>
                <a:t>王戎不取道旁李</a:t>
              </a:r>
              <a:endParaRPr lang="zh-CN" altLang="en-US" sz="3600" b="1" dirty="0">
                <a:solidFill>
                  <a:schemeClr val="tx1"/>
                </a:solidFill>
                <a:latin typeface="楷体" panose="02010609060101010101" charset="-122"/>
                <a:ea typeface="楷体" panose="02010609060101010101" charset="-122"/>
              </a:endParaRPr>
            </a:p>
            <a:p>
              <a:pPr>
                <a:lnSpc>
                  <a:spcPct val="150000"/>
                </a:lnSpc>
              </a:pPr>
              <a:r>
                <a:rPr lang="zh-CN" altLang="en-US" sz="3600" b="1" dirty="0">
                  <a:solidFill>
                    <a:schemeClr val="tx1"/>
                  </a:solidFill>
                  <a:latin typeface="楷体" panose="02010609060101010101" charset="-122"/>
                  <a:ea typeface="楷体" panose="02010609060101010101" charset="-122"/>
                </a:rPr>
                <a:t>王戎七岁尝与诸小儿游看道边李树多子折枝诸儿竞走取之唯戎不动人问之答曰树在道边而多子此必苦李取之信然</a:t>
              </a:r>
              <a:endParaRPr lang="zh-CN" altLang="en-US" sz="3600" b="1" dirty="0">
                <a:solidFill>
                  <a:schemeClr val="tx1"/>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170947" y="2136642"/>
            <a:ext cx="2816860" cy="2851785"/>
            <a:chOff x="868" y="829"/>
            <a:chExt cx="4649" cy="4491"/>
          </a:xfrm>
        </p:grpSpPr>
        <p:grpSp>
          <p:nvGrpSpPr>
            <p:cNvPr id="22" name="组合 21"/>
            <p:cNvGrpSpPr/>
            <p:nvPr/>
          </p:nvGrpSpPr>
          <p:grpSpPr>
            <a:xfrm>
              <a:off x="868" y="829"/>
              <a:ext cx="4649" cy="3210"/>
              <a:chOff x="868" y="829"/>
              <a:chExt cx="4649" cy="3210"/>
            </a:xfrm>
          </p:grpSpPr>
          <p:grpSp>
            <p:nvGrpSpPr>
              <p:cNvPr id="13" name="组合 12"/>
              <p:cNvGrpSpPr/>
              <p:nvPr/>
            </p:nvGrpSpPr>
            <p:grpSpPr>
              <a:xfrm>
                <a:off x="868" y="829"/>
                <a:ext cx="4518" cy="3112"/>
                <a:chOff x="869" y="638"/>
                <a:chExt cx="4518" cy="3010"/>
              </a:xfrm>
            </p:grpSpPr>
            <p:pic>
              <p:nvPicPr>
                <p:cNvPr id="3" name="图片 2" descr="V02$])R9GFNFJAGQ%`7LO@T"/>
                <p:cNvPicPr>
                  <a:picLocks noChangeAspect="1"/>
                </p:cNvPicPr>
                <p:nvPr/>
              </p:nvPicPr>
              <p:blipFill>
                <a:blip r:embed="rId1"/>
                <a:srcRect l="49814" t="76150" r="3444" b="3201"/>
                <a:stretch>
                  <a:fillRect/>
                </a:stretch>
              </p:blipFill>
              <p:spPr>
                <a:xfrm>
                  <a:off x="869" y="638"/>
                  <a:ext cx="4519" cy="3011"/>
                </a:xfrm>
                <a:prstGeom prst="rect">
                  <a:avLst/>
                </a:prstGeom>
              </p:spPr>
            </p:pic>
            <p:sp>
              <p:nvSpPr>
                <p:cNvPr id="7" name="椭圆 6"/>
                <p:cNvSpPr/>
                <p:nvPr/>
              </p:nvSpPr>
              <p:spPr>
                <a:xfrm>
                  <a:off x="982" y="751"/>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869" y="865"/>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869" y="4040"/>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6014285" y="1625541"/>
            <a:ext cx="2849089" cy="2847975"/>
            <a:chOff x="12397" y="708"/>
            <a:chExt cx="4678" cy="4485"/>
          </a:xfrm>
        </p:grpSpPr>
        <p:grpSp>
          <p:nvGrpSpPr>
            <p:cNvPr id="24" name="组合 23"/>
            <p:cNvGrpSpPr/>
            <p:nvPr/>
          </p:nvGrpSpPr>
          <p:grpSpPr>
            <a:xfrm>
              <a:off x="12397" y="708"/>
              <a:ext cx="4672" cy="3175"/>
              <a:chOff x="12397" y="708"/>
              <a:chExt cx="4672" cy="3175"/>
            </a:xfrm>
          </p:grpSpPr>
          <p:grpSp>
            <p:nvGrpSpPr>
              <p:cNvPr id="17" name="组合 16"/>
              <p:cNvGrpSpPr/>
              <p:nvPr/>
            </p:nvGrpSpPr>
            <p:grpSpPr>
              <a:xfrm>
                <a:off x="12397" y="751"/>
                <a:ext cx="4673" cy="3132"/>
                <a:chOff x="943" y="5161"/>
                <a:chExt cx="4673" cy="3132"/>
              </a:xfrm>
            </p:grpSpPr>
            <p:pic>
              <p:nvPicPr>
                <p:cNvPr id="4" name="图片 3" descr="V02$])R9GFNFJAGQ%`7LO@T"/>
                <p:cNvPicPr>
                  <a:picLocks noChangeAspect="1"/>
                </p:cNvPicPr>
                <p:nvPr/>
              </p:nvPicPr>
              <p:blipFill>
                <a:blip r:embed="rId1"/>
                <a:srcRect l="55111" t="30580" r="3636" b="47099"/>
                <a:stretch>
                  <a:fillRect/>
                </a:stretch>
              </p:blipFill>
              <p:spPr>
                <a:xfrm>
                  <a:off x="943" y="5161"/>
                  <a:ext cx="4673" cy="3132"/>
                </a:xfrm>
                <a:prstGeom prst="rect">
                  <a:avLst/>
                </a:prstGeom>
              </p:spPr>
            </p:pic>
            <p:sp>
              <p:nvSpPr>
                <p:cNvPr id="11" name="椭圆 10"/>
                <p:cNvSpPr/>
                <p:nvPr/>
              </p:nvSpPr>
              <p:spPr>
                <a:xfrm>
                  <a:off x="1156" y="5219"/>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2421" y="70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2421" y="3913"/>
              <a:ext cx="4654"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9167664" y="1951222"/>
            <a:ext cx="2802255" cy="2847340"/>
            <a:chOff x="12322" y="4988"/>
            <a:chExt cx="4650" cy="4484"/>
          </a:xfrm>
        </p:grpSpPr>
        <p:grpSp>
          <p:nvGrpSpPr>
            <p:cNvPr id="26" name="组合 25"/>
            <p:cNvGrpSpPr/>
            <p:nvPr/>
          </p:nvGrpSpPr>
          <p:grpSpPr>
            <a:xfrm>
              <a:off x="12322" y="4988"/>
              <a:ext cx="4650" cy="3174"/>
              <a:chOff x="12322" y="4988"/>
              <a:chExt cx="4650" cy="3174"/>
            </a:xfrm>
          </p:grpSpPr>
          <p:grpSp>
            <p:nvGrpSpPr>
              <p:cNvPr id="18" name="组合 17"/>
              <p:cNvGrpSpPr/>
              <p:nvPr/>
            </p:nvGrpSpPr>
            <p:grpSpPr>
              <a:xfrm>
                <a:off x="12322" y="5010"/>
                <a:ext cx="4650" cy="3132"/>
                <a:chOff x="6373" y="5212"/>
                <a:chExt cx="4590" cy="3081"/>
              </a:xfrm>
            </p:grpSpPr>
            <p:pic>
              <p:nvPicPr>
                <p:cNvPr id="2" name="图片 1" descr="V02$])R9GFNFJAGQ%`7LO@T"/>
                <p:cNvPicPr>
                  <a:picLocks noChangeAspect="1"/>
                </p:cNvPicPr>
                <p:nvPr/>
              </p:nvPicPr>
              <p:blipFill>
                <a:blip r:embed="rId1"/>
                <a:srcRect l="27231" t="7943" r="19716" b="70141"/>
                <a:stretch>
                  <a:fillRect/>
                </a:stretch>
              </p:blipFill>
              <p:spPr>
                <a:xfrm>
                  <a:off x="6373" y="5212"/>
                  <a:ext cx="4590" cy="3081"/>
                </a:xfrm>
                <a:prstGeom prst="rect">
                  <a:avLst/>
                </a:prstGeom>
              </p:spPr>
            </p:pic>
            <p:sp>
              <p:nvSpPr>
                <p:cNvPr id="12" name="椭圆 11"/>
                <p:cNvSpPr/>
                <p:nvPr/>
              </p:nvSpPr>
              <p:spPr>
                <a:xfrm>
                  <a:off x="6422" y="5287"/>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12322" y="498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2322"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191344" y="1677537"/>
            <a:ext cx="2852420" cy="2833370"/>
            <a:chOff x="1037" y="5010"/>
            <a:chExt cx="4648" cy="4462"/>
          </a:xfrm>
        </p:grpSpPr>
        <p:grpSp>
          <p:nvGrpSpPr>
            <p:cNvPr id="21" name="组合 20"/>
            <p:cNvGrpSpPr/>
            <p:nvPr/>
          </p:nvGrpSpPr>
          <p:grpSpPr>
            <a:xfrm>
              <a:off x="1037" y="5010"/>
              <a:ext cx="4648" cy="3182"/>
              <a:chOff x="1037" y="5010"/>
              <a:chExt cx="4648" cy="3182"/>
            </a:xfrm>
          </p:grpSpPr>
          <p:pic>
            <p:nvPicPr>
              <p:cNvPr id="5" name="图片 4" descr="V02$])R9GFNFJAGQ%`7LO@T"/>
              <p:cNvPicPr>
                <a:picLocks noChangeAspect="1"/>
              </p:cNvPicPr>
              <p:nvPr/>
            </p:nvPicPr>
            <p:blipFill>
              <a:blip r:embed="rId1"/>
              <a:srcRect l="50659" t="52376" r="3546" b="25522"/>
              <a:stretch>
                <a:fillRect/>
              </a:stretch>
            </p:blipFill>
            <p:spPr>
              <a:xfrm>
                <a:off x="1037" y="5010"/>
                <a:ext cx="4589" cy="3182"/>
              </a:xfrm>
              <a:prstGeom prst="rect">
                <a:avLst/>
              </a:prstGeom>
            </p:spPr>
          </p:pic>
          <p:sp>
            <p:nvSpPr>
              <p:cNvPr id="10" name="椭圆 9"/>
              <p:cNvSpPr/>
              <p:nvPr/>
            </p:nvSpPr>
            <p:spPr>
              <a:xfrm>
                <a:off x="1163" y="5149"/>
                <a:ext cx="567" cy="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37" y="5017"/>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037"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91134" y="260985"/>
            <a:ext cx="7633057" cy="1198880"/>
          </a:xfrm>
          <a:prstGeom prst="rect">
            <a:avLst/>
          </a:prstGeom>
          <a:noFill/>
          <a:ln w="9525">
            <a:noFill/>
          </a:ln>
        </p:spPr>
        <p:txBody>
          <a:bodyPr wrap="square">
            <a:spAutoFit/>
          </a:bodyPr>
          <a:lstStyle/>
          <a:p>
            <a:pPr marL="0" indent="266700"/>
            <a:r>
              <a:rPr lang="zh-CN" altLang="en-US" sz="2400" b="1" dirty="0">
                <a:latin typeface="楷体" panose="02010609060101010101" charset="-122"/>
                <a:ea typeface="楷体" panose="02010609060101010101" charset="-122"/>
                <a:sym typeface="+mn-ea"/>
              </a:rPr>
              <a:t>【学习任务】</a:t>
            </a:r>
            <a:endParaRPr lang="zh-CN" altLang="en-US" sz="2400" b="1" dirty="0">
              <a:solidFill>
                <a:schemeClr val="tx1"/>
              </a:solidFill>
              <a:latin typeface="楷体" panose="02010609060101010101" charset="-122"/>
              <a:ea typeface="楷体" panose="02010609060101010101" charset="-122"/>
            </a:endParaRPr>
          </a:p>
          <a:p>
            <a:pPr marL="0" indent="266700"/>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1.在图片左上角标上序号；</a:t>
            </a:r>
            <a:endParaRPr lang="zh-CN" altLang="en-US" sz="2400" b="1" dirty="0">
              <a:latin typeface="楷体" panose="02010609060101010101" charset="-122"/>
              <a:ea typeface="楷体" panose="02010609060101010101" charset="-122"/>
            </a:endParaRPr>
          </a:p>
          <a:p>
            <a:pPr marL="0" indent="266700"/>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2.用课文中的句子为图片配上文字</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填序号）。</a:t>
            </a:r>
            <a:endParaRPr lang="zh-CN" altLang="en-US" sz="2400" b="1" dirty="0">
              <a:latin typeface="楷体" panose="02010609060101010101" charset="-122"/>
              <a:ea typeface="楷体" panose="02010609060101010101" charset="-122"/>
            </a:endParaRPr>
          </a:p>
        </p:txBody>
      </p:sp>
      <p:sp>
        <p:nvSpPr>
          <p:cNvPr id="6" name="文本框 5"/>
          <p:cNvSpPr txBox="1"/>
          <p:nvPr/>
        </p:nvSpPr>
        <p:spPr>
          <a:xfrm>
            <a:off x="479376" y="4988427"/>
            <a:ext cx="10337825" cy="858377"/>
          </a:xfrm>
          <a:prstGeom prst="rect">
            <a:avLst/>
          </a:prstGeom>
          <a:noFill/>
        </p:spPr>
        <p:txBody>
          <a:bodyPr wrap="square" rtlCol="0" anchor="t">
            <a:spAutoFit/>
          </a:bodyPr>
          <a:lstStyle/>
          <a:p>
            <a:pPr>
              <a:lnSpc>
                <a:spcPct val="150000"/>
              </a:lnSpc>
            </a:pPr>
            <a:r>
              <a:rPr lang="en-US" altLang="zh-CN" b="1" dirty="0">
                <a:solidFill>
                  <a:schemeClr val="accent1">
                    <a:lumMod val="50000"/>
                  </a:schemeClr>
                </a:solidFill>
                <a:latin typeface="楷体" panose="02010609060101010101" charset="-122"/>
                <a:ea typeface="楷体" panose="02010609060101010101" charset="-122"/>
              </a:rPr>
              <a:t>A.</a:t>
            </a:r>
            <a:r>
              <a:rPr lang="zh-CN" altLang="en-US" b="1" dirty="0">
                <a:solidFill>
                  <a:schemeClr val="accent1">
                    <a:lumMod val="50000"/>
                  </a:schemeClr>
                </a:solidFill>
                <a:latin typeface="楷体" panose="02010609060101010101" charset="-122"/>
                <a:ea typeface="楷体" panose="02010609060101010101" charset="-122"/>
              </a:rPr>
              <a:t>王戎七岁，尝与诸小儿游。</a:t>
            </a:r>
            <a:r>
              <a:rPr lang="en-US" altLang="zh-CN" b="1" dirty="0">
                <a:solidFill>
                  <a:schemeClr val="accent1">
                    <a:lumMod val="50000"/>
                  </a:schemeClr>
                </a:solidFill>
                <a:latin typeface="楷体" panose="02010609060101010101" charset="-122"/>
                <a:ea typeface="楷体" panose="02010609060101010101" charset="-122"/>
              </a:rPr>
              <a:t>      B.</a:t>
            </a:r>
            <a:r>
              <a:rPr lang="zh-CN" altLang="en-US" b="1" dirty="0">
                <a:solidFill>
                  <a:schemeClr val="accent1">
                    <a:lumMod val="50000"/>
                  </a:schemeClr>
                </a:solidFill>
                <a:latin typeface="楷体" panose="02010609060101010101" charset="-122"/>
                <a:ea typeface="楷体" panose="02010609060101010101" charset="-122"/>
              </a:rPr>
              <a:t>看道边李树</a:t>
            </a:r>
            <a:r>
              <a:rPr lang="zh-CN" altLang="en-US" b="1" dirty="0">
                <a:solidFill>
                  <a:schemeClr val="accent1">
                    <a:lumMod val="50000"/>
                  </a:schemeClr>
                </a:solidFill>
                <a:latin typeface="楷体" panose="02010609060101010101" charset="-122"/>
                <a:ea typeface="楷体" panose="02010609060101010101" charset="-122"/>
                <a:sym typeface="+mn-ea"/>
              </a:rPr>
              <a:t>多</a:t>
            </a:r>
            <a:r>
              <a:rPr lang="zh-CN" altLang="en-US" b="1" dirty="0">
                <a:solidFill>
                  <a:schemeClr val="accent1">
                    <a:lumMod val="50000"/>
                  </a:schemeClr>
                </a:solidFill>
                <a:latin typeface="楷体" panose="02010609060101010101" charset="-122"/>
                <a:ea typeface="楷体" panose="02010609060101010101" charset="-122"/>
              </a:rPr>
              <a:t>子折枝，</a:t>
            </a:r>
            <a:r>
              <a:rPr lang="en-US" altLang="zh-CN" b="1" dirty="0">
                <a:solidFill>
                  <a:schemeClr val="accent1">
                    <a:lumMod val="50000"/>
                  </a:schemeClr>
                </a:solidFill>
                <a:latin typeface="楷体" panose="02010609060101010101" charset="-122"/>
                <a:ea typeface="楷体" panose="02010609060101010101" charset="-122"/>
              </a:rPr>
              <a:t>    C.</a:t>
            </a:r>
            <a:r>
              <a:rPr lang="zh-CN" altLang="en-US" b="1" dirty="0">
                <a:solidFill>
                  <a:schemeClr val="accent1">
                    <a:lumMod val="50000"/>
                  </a:schemeClr>
                </a:solidFill>
                <a:latin typeface="楷体" panose="02010609060101010101" charset="-122"/>
                <a:ea typeface="楷体" panose="02010609060101010101" charset="-122"/>
              </a:rPr>
              <a:t>诸儿竞走取之，唯戎不动。</a:t>
            </a:r>
            <a:endParaRPr lang="en-US" altLang="zh-CN" b="1" dirty="0">
              <a:solidFill>
                <a:schemeClr val="accent1">
                  <a:lumMod val="50000"/>
                </a:schemeClr>
              </a:solidFill>
              <a:latin typeface="楷体" panose="02010609060101010101" charset="-122"/>
              <a:ea typeface="楷体" panose="02010609060101010101" charset="-122"/>
            </a:endParaRPr>
          </a:p>
          <a:p>
            <a:pPr>
              <a:lnSpc>
                <a:spcPct val="150000"/>
              </a:lnSpc>
            </a:pPr>
            <a:r>
              <a:rPr lang="en-US" altLang="zh-CN" b="1" dirty="0">
                <a:solidFill>
                  <a:schemeClr val="accent1">
                    <a:lumMod val="50000"/>
                  </a:schemeClr>
                </a:solidFill>
                <a:latin typeface="楷体" panose="02010609060101010101" charset="-122"/>
                <a:ea typeface="楷体" panose="02010609060101010101" charset="-122"/>
              </a:rPr>
              <a:t>     D.</a:t>
            </a:r>
            <a:r>
              <a:rPr lang="zh-CN" altLang="en-US" b="1" dirty="0">
                <a:solidFill>
                  <a:schemeClr val="accent1">
                    <a:lumMod val="50000"/>
                  </a:schemeClr>
                </a:solidFill>
                <a:latin typeface="楷体" panose="02010609060101010101" charset="-122"/>
                <a:ea typeface="楷体" panose="02010609060101010101" charset="-122"/>
              </a:rPr>
              <a:t>人问之，答曰:</a:t>
            </a:r>
            <a:r>
              <a:rPr lang="en-US" altLang="zh-CN" b="1" dirty="0">
                <a:solidFill>
                  <a:schemeClr val="accent1">
                    <a:lumMod val="50000"/>
                  </a:schemeClr>
                </a:solidFill>
                <a:latin typeface="楷体" panose="02010609060101010101" charset="-122"/>
                <a:ea typeface="楷体" panose="02010609060101010101" charset="-122"/>
              </a:rPr>
              <a:t>“</a:t>
            </a:r>
            <a:r>
              <a:rPr lang="zh-CN" altLang="en-US" b="1" dirty="0">
                <a:solidFill>
                  <a:schemeClr val="accent1">
                    <a:lumMod val="50000"/>
                  </a:schemeClr>
                </a:solidFill>
                <a:latin typeface="楷体" panose="02010609060101010101" charset="-122"/>
                <a:ea typeface="楷体" panose="02010609060101010101" charset="-122"/>
              </a:rPr>
              <a:t>树在道边而多子，此必苦李。”</a:t>
            </a:r>
            <a:r>
              <a:rPr lang="en-US" altLang="zh-CN" b="1" dirty="0">
                <a:solidFill>
                  <a:schemeClr val="accent1">
                    <a:lumMod val="50000"/>
                  </a:schemeClr>
                </a:solidFill>
                <a:latin typeface="楷体" panose="02010609060101010101" charset="-122"/>
                <a:ea typeface="楷体" panose="02010609060101010101" charset="-122"/>
              </a:rPr>
              <a:t>               E.</a:t>
            </a:r>
            <a:r>
              <a:rPr lang="zh-CN" altLang="en-US" b="1" dirty="0">
                <a:solidFill>
                  <a:schemeClr val="accent1">
                    <a:lumMod val="50000"/>
                  </a:schemeClr>
                </a:solidFill>
                <a:latin typeface="楷体" panose="02010609060101010101" charset="-122"/>
                <a:ea typeface="楷体" panose="02010609060101010101" charset="-122"/>
              </a:rPr>
              <a:t>取之，信然。</a:t>
            </a:r>
            <a:endParaRPr lang="zh-CN" altLang="en-US" b="1" dirty="0">
              <a:solidFill>
                <a:schemeClr val="accent1">
                  <a:lumMod val="50000"/>
                </a:schemeClr>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149080" y="2330450"/>
            <a:ext cx="2816860" cy="2851785"/>
            <a:chOff x="868" y="829"/>
            <a:chExt cx="4649" cy="4491"/>
          </a:xfrm>
        </p:grpSpPr>
        <p:grpSp>
          <p:nvGrpSpPr>
            <p:cNvPr id="22" name="组合 21"/>
            <p:cNvGrpSpPr/>
            <p:nvPr/>
          </p:nvGrpSpPr>
          <p:grpSpPr>
            <a:xfrm>
              <a:off x="868" y="829"/>
              <a:ext cx="4649" cy="3210"/>
              <a:chOff x="868" y="829"/>
              <a:chExt cx="4649" cy="3210"/>
            </a:xfrm>
          </p:grpSpPr>
          <p:grpSp>
            <p:nvGrpSpPr>
              <p:cNvPr id="13" name="组合 12"/>
              <p:cNvGrpSpPr/>
              <p:nvPr/>
            </p:nvGrpSpPr>
            <p:grpSpPr>
              <a:xfrm>
                <a:off x="868" y="829"/>
                <a:ext cx="4518" cy="3112"/>
                <a:chOff x="869" y="638"/>
                <a:chExt cx="4518" cy="3010"/>
              </a:xfrm>
            </p:grpSpPr>
            <p:pic>
              <p:nvPicPr>
                <p:cNvPr id="3" name="图片 2" descr="V02$])R9GFNFJAGQ%`7LO@T"/>
                <p:cNvPicPr>
                  <a:picLocks noChangeAspect="1"/>
                </p:cNvPicPr>
                <p:nvPr/>
              </p:nvPicPr>
              <p:blipFill>
                <a:blip r:embed="rId1"/>
                <a:srcRect l="49814" t="76150" r="3444" b="3201"/>
                <a:stretch>
                  <a:fillRect/>
                </a:stretch>
              </p:blipFill>
              <p:spPr>
                <a:xfrm>
                  <a:off x="869" y="638"/>
                  <a:ext cx="4519" cy="3011"/>
                </a:xfrm>
                <a:prstGeom prst="rect">
                  <a:avLst/>
                </a:prstGeom>
              </p:spPr>
            </p:pic>
            <p:sp>
              <p:nvSpPr>
                <p:cNvPr id="7" name="椭圆 6"/>
                <p:cNvSpPr/>
                <p:nvPr/>
              </p:nvSpPr>
              <p:spPr>
                <a:xfrm>
                  <a:off x="982" y="751"/>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4</a:t>
                  </a:r>
                  <a:endParaRPr lang="en-US" altLang="zh-CN" b="1">
                    <a:solidFill>
                      <a:srgbClr val="FF0000"/>
                    </a:solidFill>
                  </a:endParaRPr>
                </a:p>
              </p:txBody>
            </p:sp>
          </p:grpSp>
          <p:sp>
            <p:nvSpPr>
              <p:cNvPr id="19" name="矩形 18"/>
              <p:cNvSpPr/>
              <p:nvPr/>
            </p:nvSpPr>
            <p:spPr>
              <a:xfrm>
                <a:off x="869" y="865"/>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869" y="4040"/>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取之，信然</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3" name="组合 32"/>
          <p:cNvGrpSpPr/>
          <p:nvPr/>
        </p:nvGrpSpPr>
        <p:grpSpPr>
          <a:xfrm>
            <a:off x="3215640" y="2348865"/>
            <a:ext cx="2849089" cy="2847975"/>
            <a:chOff x="12397" y="708"/>
            <a:chExt cx="4678" cy="4485"/>
          </a:xfrm>
        </p:grpSpPr>
        <p:grpSp>
          <p:nvGrpSpPr>
            <p:cNvPr id="24" name="组合 23"/>
            <p:cNvGrpSpPr/>
            <p:nvPr/>
          </p:nvGrpSpPr>
          <p:grpSpPr>
            <a:xfrm>
              <a:off x="12397" y="708"/>
              <a:ext cx="4672" cy="3175"/>
              <a:chOff x="12397" y="708"/>
              <a:chExt cx="4672" cy="3175"/>
            </a:xfrm>
          </p:grpSpPr>
          <p:grpSp>
            <p:nvGrpSpPr>
              <p:cNvPr id="17" name="组合 16"/>
              <p:cNvGrpSpPr/>
              <p:nvPr/>
            </p:nvGrpSpPr>
            <p:grpSpPr>
              <a:xfrm>
                <a:off x="12397" y="751"/>
                <a:ext cx="4673" cy="3132"/>
                <a:chOff x="943" y="5161"/>
                <a:chExt cx="4673" cy="3132"/>
              </a:xfrm>
            </p:grpSpPr>
            <p:pic>
              <p:nvPicPr>
                <p:cNvPr id="4" name="图片 3" descr="V02$])R9GFNFJAGQ%`7LO@T"/>
                <p:cNvPicPr>
                  <a:picLocks noChangeAspect="1"/>
                </p:cNvPicPr>
                <p:nvPr/>
              </p:nvPicPr>
              <p:blipFill>
                <a:blip r:embed="rId1"/>
                <a:srcRect l="55111" t="30580" r="3636" b="47099"/>
                <a:stretch>
                  <a:fillRect/>
                </a:stretch>
              </p:blipFill>
              <p:spPr>
                <a:xfrm>
                  <a:off x="943" y="5161"/>
                  <a:ext cx="4673" cy="3132"/>
                </a:xfrm>
                <a:prstGeom prst="rect">
                  <a:avLst/>
                </a:prstGeom>
              </p:spPr>
            </p:pic>
            <p:sp>
              <p:nvSpPr>
                <p:cNvPr id="11" name="椭圆 10"/>
                <p:cNvSpPr/>
                <p:nvPr/>
              </p:nvSpPr>
              <p:spPr>
                <a:xfrm>
                  <a:off x="1156" y="5219"/>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2</a:t>
                  </a:r>
                  <a:endParaRPr lang="en-US" altLang="zh-CN" b="1">
                    <a:solidFill>
                      <a:srgbClr val="FF0000"/>
                    </a:solidFill>
                  </a:endParaRPr>
                </a:p>
              </p:txBody>
            </p:sp>
          </p:grpSp>
          <p:sp>
            <p:nvSpPr>
              <p:cNvPr id="23" name="矩形 22"/>
              <p:cNvSpPr/>
              <p:nvPr/>
            </p:nvSpPr>
            <p:spPr>
              <a:xfrm>
                <a:off x="12421" y="70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2421" y="3913"/>
              <a:ext cx="4654"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诸儿竞走取之，唯戎不动</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5" name="组合 34"/>
          <p:cNvGrpSpPr/>
          <p:nvPr/>
        </p:nvGrpSpPr>
        <p:grpSpPr>
          <a:xfrm>
            <a:off x="262890" y="2330450"/>
            <a:ext cx="2802255" cy="2847340"/>
            <a:chOff x="12322" y="4988"/>
            <a:chExt cx="4650" cy="4484"/>
          </a:xfrm>
        </p:grpSpPr>
        <p:grpSp>
          <p:nvGrpSpPr>
            <p:cNvPr id="26" name="组合 25"/>
            <p:cNvGrpSpPr/>
            <p:nvPr/>
          </p:nvGrpSpPr>
          <p:grpSpPr>
            <a:xfrm>
              <a:off x="12322" y="4988"/>
              <a:ext cx="4650" cy="3174"/>
              <a:chOff x="12322" y="4988"/>
              <a:chExt cx="4650" cy="3174"/>
            </a:xfrm>
          </p:grpSpPr>
          <p:grpSp>
            <p:nvGrpSpPr>
              <p:cNvPr id="18" name="组合 17"/>
              <p:cNvGrpSpPr/>
              <p:nvPr/>
            </p:nvGrpSpPr>
            <p:grpSpPr>
              <a:xfrm>
                <a:off x="12322" y="5010"/>
                <a:ext cx="4650" cy="3132"/>
                <a:chOff x="6373" y="5212"/>
                <a:chExt cx="4590" cy="3081"/>
              </a:xfrm>
            </p:grpSpPr>
            <p:pic>
              <p:nvPicPr>
                <p:cNvPr id="2" name="图片 1" descr="V02$])R9GFNFJAGQ%`7LO@T"/>
                <p:cNvPicPr>
                  <a:picLocks noChangeAspect="1"/>
                </p:cNvPicPr>
                <p:nvPr/>
              </p:nvPicPr>
              <p:blipFill>
                <a:blip r:embed="rId1"/>
                <a:srcRect l="27231" t="7943" r="19716" b="70141"/>
                <a:stretch>
                  <a:fillRect/>
                </a:stretch>
              </p:blipFill>
              <p:spPr>
                <a:xfrm>
                  <a:off x="6373" y="5212"/>
                  <a:ext cx="4590" cy="3081"/>
                </a:xfrm>
                <a:prstGeom prst="rect">
                  <a:avLst/>
                </a:prstGeom>
              </p:spPr>
            </p:pic>
            <p:sp>
              <p:nvSpPr>
                <p:cNvPr id="12" name="椭圆 11"/>
                <p:cNvSpPr/>
                <p:nvPr/>
              </p:nvSpPr>
              <p:spPr>
                <a:xfrm>
                  <a:off x="6422" y="5287"/>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1</a:t>
                  </a:r>
                  <a:endParaRPr lang="en-US" altLang="zh-CN" b="1">
                    <a:solidFill>
                      <a:srgbClr val="FF0000"/>
                    </a:solidFill>
                  </a:endParaRPr>
                </a:p>
              </p:txBody>
            </p:sp>
          </p:grpSp>
          <p:sp>
            <p:nvSpPr>
              <p:cNvPr id="25" name="矩形 24"/>
              <p:cNvSpPr/>
              <p:nvPr/>
            </p:nvSpPr>
            <p:spPr>
              <a:xfrm>
                <a:off x="12322" y="498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2322"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王戎七岁，尝与诸小儿游。看道边李树多子折枝</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4" name="组合 33"/>
          <p:cNvGrpSpPr/>
          <p:nvPr/>
        </p:nvGrpSpPr>
        <p:grpSpPr>
          <a:xfrm>
            <a:off x="6168390" y="2330450"/>
            <a:ext cx="2852420" cy="2833370"/>
            <a:chOff x="1037" y="5010"/>
            <a:chExt cx="4648" cy="4462"/>
          </a:xfrm>
        </p:grpSpPr>
        <p:grpSp>
          <p:nvGrpSpPr>
            <p:cNvPr id="21" name="组合 20"/>
            <p:cNvGrpSpPr/>
            <p:nvPr/>
          </p:nvGrpSpPr>
          <p:grpSpPr>
            <a:xfrm>
              <a:off x="1037" y="5010"/>
              <a:ext cx="4648" cy="3182"/>
              <a:chOff x="1037" y="5010"/>
              <a:chExt cx="4648" cy="3182"/>
            </a:xfrm>
          </p:grpSpPr>
          <p:pic>
            <p:nvPicPr>
              <p:cNvPr id="5" name="图片 4" descr="V02$])R9GFNFJAGQ%`7LO@T"/>
              <p:cNvPicPr>
                <a:picLocks noChangeAspect="1"/>
              </p:cNvPicPr>
              <p:nvPr/>
            </p:nvPicPr>
            <p:blipFill>
              <a:blip r:embed="rId1"/>
              <a:srcRect l="50659" t="52376" r="3546" b="25522"/>
              <a:stretch>
                <a:fillRect/>
              </a:stretch>
            </p:blipFill>
            <p:spPr>
              <a:xfrm>
                <a:off x="1037" y="5010"/>
                <a:ext cx="4589" cy="3182"/>
              </a:xfrm>
              <a:prstGeom prst="rect">
                <a:avLst/>
              </a:prstGeom>
            </p:spPr>
          </p:pic>
          <p:sp>
            <p:nvSpPr>
              <p:cNvPr id="10" name="椭圆 9"/>
              <p:cNvSpPr/>
              <p:nvPr/>
            </p:nvSpPr>
            <p:spPr>
              <a:xfrm>
                <a:off x="1163" y="5149"/>
                <a:ext cx="567" cy="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3</a:t>
                </a:r>
                <a:endParaRPr lang="en-US" altLang="zh-CN" b="1">
                  <a:solidFill>
                    <a:srgbClr val="FF0000"/>
                  </a:solidFill>
                </a:endParaRPr>
              </a:p>
            </p:txBody>
          </p:sp>
          <p:sp>
            <p:nvSpPr>
              <p:cNvPr id="20" name="矩形 19"/>
              <p:cNvSpPr/>
              <p:nvPr/>
            </p:nvSpPr>
            <p:spPr>
              <a:xfrm>
                <a:off x="1037" y="5017"/>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037"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黑体" panose="02010609060101010101" pitchFamily="49" charset="-122"/>
                  <a:ea typeface="黑体" panose="02010609060101010101" pitchFamily="49" charset="-122"/>
                </a:rPr>
                <a:t>人问之，</a:t>
              </a:r>
              <a:r>
                <a:rPr sz="1600" dirty="0" err="1">
                  <a:solidFill>
                    <a:schemeClr val="tx1"/>
                  </a:solidFill>
                  <a:latin typeface="黑体" panose="02010609060101010101" pitchFamily="49" charset="-122"/>
                  <a:ea typeface="黑体" panose="02010609060101010101" pitchFamily="49" charset="-122"/>
                </a:rPr>
                <a:t>答曰</a:t>
              </a:r>
              <a:r>
                <a:rPr sz="1600" dirty="0">
                  <a:solidFill>
                    <a:schemeClr val="tx1"/>
                  </a:solidFill>
                  <a:latin typeface="黑体" panose="02010609060101010101" pitchFamily="49" charset="-122"/>
                  <a:ea typeface="黑体" panose="02010609060101010101" pitchFamily="49" charset="-122"/>
                </a:rPr>
                <a:t>:“</a:t>
              </a:r>
              <a:r>
                <a:rPr sz="1600" dirty="0" err="1">
                  <a:solidFill>
                    <a:schemeClr val="tx1"/>
                  </a:solidFill>
                  <a:latin typeface="黑体" panose="02010609060101010101" pitchFamily="49" charset="-122"/>
                  <a:ea typeface="黑体" panose="02010609060101010101" pitchFamily="49" charset="-122"/>
                </a:rPr>
                <a:t>树在道边而多子，此必苦李</a:t>
              </a:r>
              <a:r>
                <a:rPr sz="1600" dirty="0">
                  <a:solidFill>
                    <a:schemeClr val="tx1"/>
                  </a:solidFill>
                  <a:latin typeface="黑体" panose="02010609060101010101" pitchFamily="49" charset="-122"/>
                  <a:ea typeface="黑体" panose="02010609060101010101" pitchFamily="49" charset="-122"/>
                </a:rPr>
                <a:t>。”</a:t>
              </a:r>
              <a:endParaRPr sz="1600" dirty="0">
                <a:solidFill>
                  <a:schemeClr val="tx1"/>
                </a:solidFill>
                <a:latin typeface="黑体" panose="02010609060101010101" pitchFamily="49" charset="-122"/>
                <a:ea typeface="黑体" panose="02010609060101010101" pitchFamily="49" charset="-122"/>
              </a:endParaRPr>
            </a:p>
          </p:txBody>
        </p:sp>
      </p:grpSp>
      <p:sp>
        <p:nvSpPr>
          <p:cNvPr id="8" name="文本框 7"/>
          <p:cNvSpPr txBox="1"/>
          <p:nvPr/>
        </p:nvSpPr>
        <p:spPr>
          <a:xfrm>
            <a:off x="4980596" y="878345"/>
            <a:ext cx="2162175" cy="583565"/>
          </a:xfrm>
          <a:prstGeom prst="rect">
            <a:avLst/>
          </a:prstGeom>
          <a:noFill/>
          <a:ln w="9525">
            <a:noFill/>
          </a:ln>
        </p:spPr>
        <p:txBody>
          <a:bodyPr wrap="square">
            <a:spAutoFit/>
          </a:bodyPr>
          <a:lstStyle/>
          <a:p>
            <a:pPr marL="0" indent="266700"/>
            <a:r>
              <a:rPr lang="zh-CN" altLang="en-US" sz="3200" b="1" dirty="0">
                <a:latin typeface="楷体" panose="02010609060101010101" charset="-122"/>
                <a:ea typeface="楷体" panose="02010609060101010101" charset="-122"/>
                <a:sym typeface="+mn-ea"/>
              </a:rPr>
              <a:t>道边苦李</a:t>
            </a:r>
            <a:endParaRPr lang="zh-CN" altLang="en-US" sz="3200" b="1" dirty="0">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149080" y="2330450"/>
            <a:ext cx="2816860" cy="2851785"/>
            <a:chOff x="868" y="829"/>
            <a:chExt cx="4649" cy="4491"/>
          </a:xfrm>
        </p:grpSpPr>
        <p:grpSp>
          <p:nvGrpSpPr>
            <p:cNvPr id="22" name="组合 21"/>
            <p:cNvGrpSpPr/>
            <p:nvPr/>
          </p:nvGrpSpPr>
          <p:grpSpPr>
            <a:xfrm>
              <a:off x="868" y="829"/>
              <a:ext cx="4649" cy="3210"/>
              <a:chOff x="868" y="829"/>
              <a:chExt cx="4649" cy="3210"/>
            </a:xfrm>
          </p:grpSpPr>
          <p:grpSp>
            <p:nvGrpSpPr>
              <p:cNvPr id="13" name="组合 12"/>
              <p:cNvGrpSpPr/>
              <p:nvPr/>
            </p:nvGrpSpPr>
            <p:grpSpPr>
              <a:xfrm>
                <a:off x="868" y="829"/>
                <a:ext cx="4518" cy="3112"/>
                <a:chOff x="869" y="638"/>
                <a:chExt cx="4518" cy="3010"/>
              </a:xfrm>
            </p:grpSpPr>
            <p:pic>
              <p:nvPicPr>
                <p:cNvPr id="3" name="图片 2" descr="V02$])R9GFNFJAGQ%`7LO@T"/>
                <p:cNvPicPr>
                  <a:picLocks noChangeAspect="1"/>
                </p:cNvPicPr>
                <p:nvPr/>
              </p:nvPicPr>
              <p:blipFill>
                <a:blip r:embed="rId1"/>
                <a:srcRect l="49814" t="76150" r="3444" b="3201"/>
                <a:stretch>
                  <a:fillRect/>
                </a:stretch>
              </p:blipFill>
              <p:spPr>
                <a:xfrm>
                  <a:off x="869" y="638"/>
                  <a:ext cx="4519" cy="3011"/>
                </a:xfrm>
                <a:prstGeom prst="rect">
                  <a:avLst/>
                </a:prstGeom>
              </p:spPr>
            </p:pic>
            <p:sp>
              <p:nvSpPr>
                <p:cNvPr id="7" name="椭圆 6"/>
                <p:cNvSpPr/>
                <p:nvPr/>
              </p:nvSpPr>
              <p:spPr>
                <a:xfrm>
                  <a:off x="982" y="751"/>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4</a:t>
                  </a:r>
                  <a:endParaRPr lang="en-US" altLang="zh-CN" b="1">
                    <a:solidFill>
                      <a:srgbClr val="FF0000"/>
                    </a:solidFill>
                  </a:endParaRPr>
                </a:p>
              </p:txBody>
            </p:sp>
          </p:grpSp>
          <p:sp>
            <p:nvSpPr>
              <p:cNvPr id="19" name="矩形 18"/>
              <p:cNvSpPr/>
              <p:nvPr/>
            </p:nvSpPr>
            <p:spPr>
              <a:xfrm>
                <a:off x="869" y="865"/>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869" y="4040"/>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取之，</a:t>
              </a:r>
              <a:r>
                <a:rPr sz="1600" dirty="0" err="1">
                  <a:solidFill>
                    <a:srgbClr val="FF0000"/>
                  </a:solidFill>
                  <a:latin typeface="黑体" panose="02010609060101010101" pitchFamily="49" charset="-122"/>
                  <a:ea typeface="黑体" panose="02010609060101010101" pitchFamily="49" charset="-122"/>
                  <a:sym typeface="+mn-ea"/>
                </a:rPr>
                <a:t>信然</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3" name="组合 32"/>
          <p:cNvGrpSpPr/>
          <p:nvPr/>
        </p:nvGrpSpPr>
        <p:grpSpPr>
          <a:xfrm>
            <a:off x="3215640" y="2348865"/>
            <a:ext cx="2849089" cy="2847975"/>
            <a:chOff x="12397" y="708"/>
            <a:chExt cx="4678" cy="4485"/>
          </a:xfrm>
        </p:grpSpPr>
        <p:grpSp>
          <p:nvGrpSpPr>
            <p:cNvPr id="24" name="组合 23"/>
            <p:cNvGrpSpPr/>
            <p:nvPr/>
          </p:nvGrpSpPr>
          <p:grpSpPr>
            <a:xfrm>
              <a:off x="12397" y="708"/>
              <a:ext cx="4672" cy="3175"/>
              <a:chOff x="12397" y="708"/>
              <a:chExt cx="4672" cy="3175"/>
            </a:xfrm>
          </p:grpSpPr>
          <p:grpSp>
            <p:nvGrpSpPr>
              <p:cNvPr id="17" name="组合 16"/>
              <p:cNvGrpSpPr/>
              <p:nvPr/>
            </p:nvGrpSpPr>
            <p:grpSpPr>
              <a:xfrm>
                <a:off x="12397" y="751"/>
                <a:ext cx="4673" cy="3132"/>
                <a:chOff x="943" y="5161"/>
                <a:chExt cx="4673" cy="3132"/>
              </a:xfrm>
            </p:grpSpPr>
            <p:pic>
              <p:nvPicPr>
                <p:cNvPr id="4" name="图片 3" descr="V02$])R9GFNFJAGQ%`7LO@T"/>
                <p:cNvPicPr>
                  <a:picLocks noChangeAspect="1"/>
                </p:cNvPicPr>
                <p:nvPr/>
              </p:nvPicPr>
              <p:blipFill>
                <a:blip r:embed="rId1"/>
                <a:srcRect l="55111" t="30580" r="3636" b="47099"/>
                <a:stretch>
                  <a:fillRect/>
                </a:stretch>
              </p:blipFill>
              <p:spPr>
                <a:xfrm>
                  <a:off x="943" y="5161"/>
                  <a:ext cx="4673" cy="3132"/>
                </a:xfrm>
                <a:prstGeom prst="rect">
                  <a:avLst/>
                </a:prstGeom>
              </p:spPr>
            </p:pic>
            <p:sp>
              <p:nvSpPr>
                <p:cNvPr id="11" name="椭圆 10"/>
                <p:cNvSpPr/>
                <p:nvPr/>
              </p:nvSpPr>
              <p:spPr>
                <a:xfrm>
                  <a:off x="1156" y="5219"/>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2</a:t>
                  </a:r>
                  <a:endParaRPr lang="en-US" altLang="zh-CN" b="1">
                    <a:solidFill>
                      <a:srgbClr val="FF0000"/>
                    </a:solidFill>
                  </a:endParaRPr>
                </a:p>
              </p:txBody>
            </p:sp>
          </p:grpSp>
          <p:sp>
            <p:nvSpPr>
              <p:cNvPr id="23" name="矩形 22"/>
              <p:cNvSpPr/>
              <p:nvPr/>
            </p:nvSpPr>
            <p:spPr>
              <a:xfrm>
                <a:off x="12421" y="70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2421" y="3913"/>
              <a:ext cx="4654"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诸儿</a:t>
              </a:r>
              <a:r>
                <a:rPr sz="1600" dirty="0" err="1">
                  <a:solidFill>
                    <a:srgbClr val="FF0000"/>
                  </a:solidFill>
                  <a:latin typeface="黑体" panose="02010609060101010101" pitchFamily="49" charset="-122"/>
                  <a:ea typeface="黑体" panose="02010609060101010101" pitchFamily="49" charset="-122"/>
                  <a:sym typeface="+mn-ea"/>
                </a:rPr>
                <a:t>竞走</a:t>
              </a:r>
              <a:r>
                <a:rPr sz="1600" dirty="0" err="1">
                  <a:solidFill>
                    <a:schemeClr val="tx1"/>
                  </a:solidFill>
                  <a:latin typeface="黑体" panose="02010609060101010101" pitchFamily="49" charset="-122"/>
                  <a:ea typeface="黑体" panose="02010609060101010101" pitchFamily="49" charset="-122"/>
                  <a:sym typeface="+mn-ea"/>
                </a:rPr>
                <a:t>取之，</a:t>
              </a:r>
              <a:r>
                <a:rPr sz="1600" dirty="0" err="1">
                  <a:solidFill>
                    <a:srgbClr val="FF0000"/>
                  </a:solidFill>
                  <a:latin typeface="黑体" panose="02010609060101010101" pitchFamily="49" charset="-122"/>
                  <a:ea typeface="黑体" panose="02010609060101010101" pitchFamily="49" charset="-122"/>
                  <a:sym typeface="+mn-ea"/>
                </a:rPr>
                <a:t>唯</a:t>
              </a:r>
              <a:r>
                <a:rPr sz="1600" dirty="0" err="1">
                  <a:solidFill>
                    <a:schemeClr val="tx1"/>
                  </a:solidFill>
                  <a:latin typeface="黑体" panose="02010609060101010101" pitchFamily="49" charset="-122"/>
                  <a:ea typeface="黑体" panose="02010609060101010101" pitchFamily="49" charset="-122"/>
                  <a:sym typeface="+mn-ea"/>
                </a:rPr>
                <a:t>戎不动</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5" name="组合 34"/>
          <p:cNvGrpSpPr/>
          <p:nvPr/>
        </p:nvGrpSpPr>
        <p:grpSpPr>
          <a:xfrm>
            <a:off x="262890" y="2330450"/>
            <a:ext cx="2802255" cy="2847340"/>
            <a:chOff x="12322" y="4988"/>
            <a:chExt cx="4650" cy="4484"/>
          </a:xfrm>
        </p:grpSpPr>
        <p:grpSp>
          <p:nvGrpSpPr>
            <p:cNvPr id="26" name="组合 25"/>
            <p:cNvGrpSpPr/>
            <p:nvPr/>
          </p:nvGrpSpPr>
          <p:grpSpPr>
            <a:xfrm>
              <a:off x="12322" y="4988"/>
              <a:ext cx="4650" cy="3174"/>
              <a:chOff x="12322" y="4988"/>
              <a:chExt cx="4650" cy="3174"/>
            </a:xfrm>
          </p:grpSpPr>
          <p:grpSp>
            <p:nvGrpSpPr>
              <p:cNvPr id="18" name="组合 17"/>
              <p:cNvGrpSpPr/>
              <p:nvPr/>
            </p:nvGrpSpPr>
            <p:grpSpPr>
              <a:xfrm>
                <a:off x="12322" y="5010"/>
                <a:ext cx="4650" cy="3132"/>
                <a:chOff x="6373" y="5212"/>
                <a:chExt cx="4590" cy="3081"/>
              </a:xfrm>
            </p:grpSpPr>
            <p:pic>
              <p:nvPicPr>
                <p:cNvPr id="2" name="图片 1" descr="V02$])R9GFNFJAGQ%`7LO@T"/>
                <p:cNvPicPr>
                  <a:picLocks noChangeAspect="1"/>
                </p:cNvPicPr>
                <p:nvPr/>
              </p:nvPicPr>
              <p:blipFill>
                <a:blip r:embed="rId1"/>
                <a:srcRect l="27231" t="7943" r="19716" b="70141"/>
                <a:stretch>
                  <a:fillRect/>
                </a:stretch>
              </p:blipFill>
              <p:spPr>
                <a:xfrm>
                  <a:off x="6373" y="5212"/>
                  <a:ext cx="4590" cy="3081"/>
                </a:xfrm>
                <a:prstGeom prst="rect">
                  <a:avLst/>
                </a:prstGeom>
              </p:spPr>
            </p:pic>
            <p:sp>
              <p:nvSpPr>
                <p:cNvPr id="12" name="椭圆 11"/>
                <p:cNvSpPr/>
                <p:nvPr/>
              </p:nvSpPr>
              <p:spPr>
                <a:xfrm>
                  <a:off x="6422" y="5287"/>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1</a:t>
                  </a:r>
                  <a:endParaRPr lang="en-US" altLang="zh-CN" b="1">
                    <a:solidFill>
                      <a:srgbClr val="FF0000"/>
                    </a:solidFill>
                  </a:endParaRPr>
                </a:p>
              </p:txBody>
            </p:sp>
          </p:grpSp>
          <p:sp>
            <p:nvSpPr>
              <p:cNvPr id="25" name="矩形 24"/>
              <p:cNvSpPr/>
              <p:nvPr/>
            </p:nvSpPr>
            <p:spPr>
              <a:xfrm>
                <a:off x="12322" y="498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2322"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600" dirty="0" err="1">
                  <a:solidFill>
                    <a:schemeClr val="tx1"/>
                  </a:solidFill>
                  <a:latin typeface="黑体" panose="02010609060101010101" pitchFamily="49" charset="-122"/>
                  <a:ea typeface="黑体" panose="02010609060101010101" pitchFamily="49" charset="-122"/>
                  <a:sym typeface="+mn-ea"/>
                </a:rPr>
                <a:t>王戎七岁，</a:t>
              </a:r>
              <a:r>
                <a:rPr sz="1600" dirty="0" err="1">
                  <a:solidFill>
                    <a:srgbClr val="FF0000"/>
                  </a:solidFill>
                  <a:latin typeface="黑体" panose="02010609060101010101" pitchFamily="49" charset="-122"/>
                  <a:ea typeface="黑体" panose="02010609060101010101" pitchFamily="49" charset="-122"/>
                  <a:sym typeface="+mn-ea"/>
                </a:rPr>
                <a:t>尝</a:t>
              </a:r>
              <a:r>
                <a:rPr sz="1600" dirty="0" err="1">
                  <a:solidFill>
                    <a:schemeClr val="tx1"/>
                  </a:solidFill>
                  <a:latin typeface="黑体" panose="02010609060101010101" pitchFamily="49" charset="-122"/>
                  <a:ea typeface="黑体" panose="02010609060101010101" pitchFamily="49" charset="-122"/>
                  <a:sym typeface="+mn-ea"/>
                </a:rPr>
                <a:t>与诸小儿游。看道边李树</a:t>
              </a:r>
              <a:r>
                <a:rPr sz="1600" dirty="0" err="1">
                  <a:solidFill>
                    <a:srgbClr val="FF0000"/>
                  </a:solidFill>
                  <a:latin typeface="黑体" panose="02010609060101010101" pitchFamily="49" charset="-122"/>
                  <a:ea typeface="黑体" panose="02010609060101010101" pitchFamily="49" charset="-122"/>
                  <a:sym typeface="+mn-ea"/>
                </a:rPr>
                <a:t>多子折枝</a:t>
              </a:r>
              <a:r>
                <a:rPr sz="1600" dirty="0">
                  <a:solidFill>
                    <a:schemeClr val="tx1"/>
                  </a:solidFill>
                  <a:latin typeface="黑体" panose="02010609060101010101" pitchFamily="49" charset="-122"/>
                  <a:ea typeface="黑体" panose="02010609060101010101" pitchFamily="49" charset="-122"/>
                  <a:sym typeface="+mn-ea"/>
                </a:rPr>
                <a:t>，</a:t>
              </a:r>
              <a:endParaRPr sz="1600" dirty="0">
                <a:solidFill>
                  <a:schemeClr val="tx1"/>
                </a:solidFill>
                <a:latin typeface="黑体" panose="02010609060101010101" pitchFamily="49" charset="-122"/>
                <a:ea typeface="黑体" panose="02010609060101010101" pitchFamily="49" charset="-122"/>
              </a:endParaRPr>
            </a:p>
          </p:txBody>
        </p:sp>
      </p:grpSp>
      <p:grpSp>
        <p:nvGrpSpPr>
          <p:cNvPr id="34" name="组合 33"/>
          <p:cNvGrpSpPr/>
          <p:nvPr/>
        </p:nvGrpSpPr>
        <p:grpSpPr>
          <a:xfrm>
            <a:off x="6168390" y="2330450"/>
            <a:ext cx="2852420" cy="2833370"/>
            <a:chOff x="1037" y="5010"/>
            <a:chExt cx="4648" cy="4462"/>
          </a:xfrm>
        </p:grpSpPr>
        <p:grpSp>
          <p:nvGrpSpPr>
            <p:cNvPr id="21" name="组合 20"/>
            <p:cNvGrpSpPr/>
            <p:nvPr/>
          </p:nvGrpSpPr>
          <p:grpSpPr>
            <a:xfrm>
              <a:off x="1037" y="5010"/>
              <a:ext cx="4648" cy="3182"/>
              <a:chOff x="1037" y="5010"/>
              <a:chExt cx="4648" cy="3182"/>
            </a:xfrm>
          </p:grpSpPr>
          <p:pic>
            <p:nvPicPr>
              <p:cNvPr id="5" name="图片 4" descr="V02$])R9GFNFJAGQ%`7LO@T"/>
              <p:cNvPicPr>
                <a:picLocks noChangeAspect="1"/>
              </p:cNvPicPr>
              <p:nvPr/>
            </p:nvPicPr>
            <p:blipFill>
              <a:blip r:embed="rId1"/>
              <a:srcRect l="50659" t="52376" r="3546" b="25522"/>
              <a:stretch>
                <a:fillRect/>
              </a:stretch>
            </p:blipFill>
            <p:spPr>
              <a:xfrm>
                <a:off x="1037" y="5010"/>
                <a:ext cx="4589" cy="3182"/>
              </a:xfrm>
              <a:prstGeom prst="rect">
                <a:avLst/>
              </a:prstGeom>
            </p:spPr>
          </p:pic>
          <p:sp>
            <p:nvSpPr>
              <p:cNvPr id="10" name="椭圆 9"/>
              <p:cNvSpPr/>
              <p:nvPr/>
            </p:nvSpPr>
            <p:spPr>
              <a:xfrm>
                <a:off x="1163" y="5149"/>
                <a:ext cx="567" cy="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3</a:t>
                </a:r>
                <a:endParaRPr lang="en-US" altLang="zh-CN" b="1">
                  <a:solidFill>
                    <a:srgbClr val="FF0000"/>
                  </a:solidFill>
                </a:endParaRPr>
              </a:p>
            </p:txBody>
          </p:sp>
          <p:sp>
            <p:nvSpPr>
              <p:cNvPr id="20" name="矩形 19"/>
              <p:cNvSpPr/>
              <p:nvPr/>
            </p:nvSpPr>
            <p:spPr>
              <a:xfrm>
                <a:off x="1037" y="5017"/>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037"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黑体" panose="02010609060101010101" pitchFamily="49" charset="-122"/>
                  <a:ea typeface="黑体" panose="02010609060101010101" pitchFamily="49" charset="-122"/>
                </a:rPr>
                <a:t>人问</a:t>
              </a:r>
              <a:r>
                <a:rPr lang="zh-CN" altLang="en-US" sz="1600" dirty="0">
                  <a:solidFill>
                    <a:srgbClr val="FF0000"/>
                  </a:solidFill>
                  <a:latin typeface="黑体" panose="02010609060101010101" pitchFamily="49" charset="-122"/>
                  <a:ea typeface="黑体" panose="02010609060101010101" pitchFamily="49" charset="-122"/>
                </a:rPr>
                <a:t>之</a:t>
              </a:r>
              <a:r>
                <a:rPr lang="zh-CN" altLang="en-US" sz="1600" dirty="0">
                  <a:solidFill>
                    <a:schemeClr val="tx1"/>
                  </a:solidFill>
                  <a:latin typeface="黑体" panose="02010609060101010101" pitchFamily="49" charset="-122"/>
                  <a:ea typeface="黑体" panose="02010609060101010101" pitchFamily="49" charset="-122"/>
                </a:rPr>
                <a:t>，</a:t>
              </a:r>
              <a:r>
                <a:rPr sz="1600" dirty="0" err="1">
                  <a:solidFill>
                    <a:schemeClr val="tx1"/>
                  </a:solidFill>
                  <a:latin typeface="黑体" panose="02010609060101010101" pitchFamily="49" charset="-122"/>
                  <a:ea typeface="黑体" panose="02010609060101010101" pitchFamily="49" charset="-122"/>
                </a:rPr>
                <a:t>答曰</a:t>
              </a:r>
              <a:r>
                <a:rPr sz="1600" dirty="0">
                  <a:solidFill>
                    <a:schemeClr val="tx1"/>
                  </a:solidFill>
                  <a:latin typeface="黑体" panose="02010609060101010101" pitchFamily="49" charset="-122"/>
                  <a:ea typeface="黑体" panose="02010609060101010101" pitchFamily="49" charset="-122"/>
                </a:rPr>
                <a:t>:“</a:t>
              </a:r>
              <a:r>
                <a:rPr sz="1600" dirty="0" err="1">
                  <a:solidFill>
                    <a:schemeClr val="tx1"/>
                  </a:solidFill>
                  <a:latin typeface="黑体" panose="02010609060101010101" pitchFamily="49" charset="-122"/>
                  <a:ea typeface="黑体" panose="02010609060101010101" pitchFamily="49" charset="-122"/>
                </a:rPr>
                <a:t>树在道边而多子，此必苦李</a:t>
              </a:r>
              <a:r>
                <a:rPr sz="1600" dirty="0">
                  <a:solidFill>
                    <a:schemeClr val="tx1"/>
                  </a:solidFill>
                  <a:latin typeface="黑体" panose="02010609060101010101" pitchFamily="49" charset="-122"/>
                  <a:ea typeface="黑体" panose="02010609060101010101" pitchFamily="49" charset="-122"/>
                </a:rPr>
                <a:t>。”</a:t>
              </a:r>
              <a:endParaRPr sz="160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1135" y="405130"/>
            <a:ext cx="10988675" cy="1198880"/>
          </a:xfrm>
          <a:prstGeom prst="rect">
            <a:avLst/>
          </a:prstGeom>
          <a:noFill/>
          <a:ln w="9525">
            <a:noFill/>
          </a:ln>
        </p:spPr>
        <p:txBody>
          <a:bodyPr wrap="square">
            <a:spAutoFit/>
          </a:bodyPr>
          <a:lstStyle/>
          <a:p>
            <a:pPr marL="0" indent="266700"/>
            <a:r>
              <a:rPr lang="zh-CN" altLang="en-US" sz="2400" b="1" dirty="0">
                <a:latin typeface="楷体" panose="02010609060101010101" charset="-122"/>
                <a:ea typeface="楷体" panose="02010609060101010101" charset="-122"/>
                <a:sym typeface="+mn-ea"/>
              </a:rPr>
              <a:t>【同桌合作】</a:t>
            </a:r>
            <a:endParaRPr lang="zh-CN" altLang="en-US" sz="2400" b="1" dirty="0">
              <a:solidFill>
                <a:schemeClr val="tx1"/>
              </a:solidFill>
              <a:latin typeface="楷体" panose="02010609060101010101" charset="-122"/>
              <a:ea typeface="楷体" panose="02010609060101010101" charset="-122"/>
            </a:endParaRPr>
          </a:p>
          <a:p>
            <a:pPr marL="0" indent="266700"/>
            <a:r>
              <a:rPr lang="en-US" altLang="zh-CN" sz="2400" b="1" dirty="0">
                <a:latin typeface="楷体" panose="02010609060101010101" charset="-122"/>
                <a:ea typeface="楷体" panose="02010609060101010101" charset="-122"/>
              </a:rPr>
              <a:t>    </a:t>
            </a:r>
            <a:r>
              <a:rPr sz="2400" b="1" dirty="0">
                <a:latin typeface="楷体" panose="02010609060101010101" charset="-122"/>
                <a:ea typeface="楷体" panose="02010609060101010101" charset="-122"/>
              </a:rPr>
              <a:t>互相练习</a:t>
            </a:r>
            <a:r>
              <a:rPr lang="zh-CN" sz="2400" b="1" dirty="0">
                <a:latin typeface="楷体" panose="02010609060101010101" charset="-122"/>
                <a:ea typeface="楷体" panose="02010609060101010101" charset="-122"/>
              </a:rPr>
              <a:t>：</a:t>
            </a:r>
            <a:r>
              <a:rPr sz="2400" b="1" dirty="0">
                <a:latin typeface="楷体" panose="02010609060101010101" charset="-122"/>
                <a:ea typeface="楷体" panose="02010609060101010101" charset="-122"/>
              </a:rPr>
              <a:t>借助图片和文言文提示，用自己的话讲讲这个故事</a:t>
            </a:r>
            <a:r>
              <a:rPr lang="zh-CN" sz="2400" b="1" dirty="0">
                <a:latin typeface="楷体" panose="02010609060101010101" charset="-122"/>
                <a:ea typeface="楷体" panose="02010609060101010101" charset="-122"/>
              </a:rPr>
              <a:t>。</a:t>
            </a:r>
            <a:endParaRPr sz="2400" b="1" dirty="0">
              <a:latin typeface="楷体" panose="02010609060101010101" charset="-122"/>
              <a:ea typeface="楷体" panose="02010609060101010101" charset="-122"/>
            </a:endParaRPr>
          </a:p>
          <a:p>
            <a:pPr marL="0" indent="266700"/>
            <a:r>
              <a:rPr lang="en-US" sz="2400" b="1" dirty="0">
                <a:latin typeface="楷体" panose="02010609060101010101" charset="-122"/>
                <a:ea typeface="楷体" panose="02010609060101010101" charset="-122"/>
              </a:rPr>
              <a:t>    </a:t>
            </a:r>
            <a:r>
              <a:rPr lang="zh-CN" sz="2400" b="1" dirty="0">
                <a:latin typeface="楷体" panose="02010609060101010101" charset="-122"/>
                <a:ea typeface="楷体" panose="02010609060101010101" charset="-122"/>
              </a:rPr>
              <a:t>互相点评</a:t>
            </a:r>
            <a:r>
              <a:rPr sz="2400" b="1" dirty="0">
                <a:latin typeface="楷体" panose="02010609060101010101" charset="-122"/>
                <a:ea typeface="楷体" panose="02010609060101010101" charset="-122"/>
              </a:rPr>
              <a:t>：意思准确</a:t>
            </a:r>
            <a:r>
              <a:rPr sz="2400" b="1" dirty="0">
                <a:solidFill>
                  <a:srgbClr val="FF0000"/>
                </a:solidFill>
                <a:latin typeface="微软雅黑" panose="020B0503020204020204" charset="-122"/>
                <a:ea typeface="微软雅黑" panose="020B0503020204020204" charset="-122"/>
              </a:rPr>
              <a:t>★</a:t>
            </a:r>
            <a:r>
              <a:rPr sz="2400" b="1" dirty="0">
                <a:latin typeface="楷体" panose="02010609060101010101" charset="-122"/>
                <a:ea typeface="楷体" panose="02010609060101010101" charset="-122"/>
              </a:rPr>
              <a:t> 内容清楚</a:t>
            </a:r>
            <a:r>
              <a:rPr sz="2400" b="1" dirty="0">
                <a:solidFill>
                  <a:srgbClr val="FF0000"/>
                </a:solidFill>
                <a:latin typeface="微软雅黑" panose="020B0503020204020204" charset="-122"/>
                <a:ea typeface="微软雅黑" panose="020B0503020204020204" charset="-122"/>
                <a:sym typeface="+mn-ea"/>
              </a:rPr>
              <a:t>★</a:t>
            </a:r>
            <a:r>
              <a:rPr sz="2400" b="1" dirty="0">
                <a:latin typeface="楷体" panose="02010609060101010101" charset="-122"/>
                <a:ea typeface="楷体" panose="02010609060101010101" charset="-122"/>
              </a:rPr>
              <a:t> 过程完整</a:t>
            </a:r>
            <a:r>
              <a:rPr sz="2400" b="1" dirty="0">
                <a:solidFill>
                  <a:srgbClr val="FF0000"/>
                </a:solidFill>
                <a:latin typeface="微软雅黑" panose="020B0503020204020204" charset="-122"/>
                <a:ea typeface="微软雅黑" panose="020B0503020204020204" charset="-122"/>
                <a:sym typeface="+mn-ea"/>
              </a:rPr>
              <a:t>★</a:t>
            </a:r>
            <a:endParaRPr sz="2400" b="1"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148445" y="1408430"/>
            <a:ext cx="2816860" cy="2851785"/>
            <a:chOff x="868" y="829"/>
            <a:chExt cx="4649" cy="4491"/>
          </a:xfrm>
        </p:grpSpPr>
        <p:grpSp>
          <p:nvGrpSpPr>
            <p:cNvPr id="22" name="组合 21"/>
            <p:cNvGrpSpPr/>
            <p:nvPr/>
          </p:nvGrpSpPr>
          <p:grpSpPr>
            <a:xfrm>
              <a:off x="868" y="829"/>
              <a:ext cx="4649" cy="3210"/>
              <a:chOff x="868" y="829"/>
              <a:chExt cx="4649" cy="3210"/>
            </a:xfrm>
          </p:grpSpPr>
          <p:grpSp>
            <p:nvGrpSpPr>
              <p:cNvPr id="13" name="组合 12"/>
              <p:cNvGrpSpPr/>
              <p:nvPr/>
            </p:nvGrpSpPr>
            <p:grpSpPr>
              <a:xfrm>
                <a:off x="868" y="829"/>
                <a:ext cx="4518" cy="3112"/>
                <a:chOff x="869" y="638"/>
                <a:chExt cx="4518" cy="3010"/>
              </a:xfrm>
            </p:grpSpPr>
            <p:pic>
              <p:nvPicPr>
                <p:cNvPr id="3" name="图片 2" descr="V02$])R9GFNFJAGQ%`7LO@T"/>
                <p:cNvPicPr>
                  <a:picLocks noChangeAspect="1"/>
                </p:cNvPicPr>
                <p:nvPr/>
              </p:nvPicPr>
              <p:blipFill>
                <a:blip r:embed="rId1"/>
                <a:srcRect l="49814" t="76150" r="3444" b="3201"/>
                <a:stretch>
                  <a:fillRect/>
                </a:stretch>
              </p:blipFill>
              <p:spPr>
                <a:xfrm>
                  <a:off x="869" y="638"/>
                  <a:ext cx="4519" cy="3011"/>
                </a:xfrm>
                <a:prstGeom prst="rect">
                  <a:avLst/>
                </a:prstGeom>
              </p:spPr>
            </p:pic>
            <p:sp>
              <p:nvSpPr>
                <p:cNvPr id="7" name="椭圆 6"/>
                <p:cNvSpPr/>
                <p:nvPr/>
              </p:nvSpPr>
              <p:spPr>
                <a:xfrm>
                  <a:off x="982" y="751"/>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4</a:t>
                  </a:r>
                  <a:endParaRPr lang="en-US" altLang="zh-CN" b="1">
                    <a:solidFill>
                      <a:srgbClr val="FF0000"/>
                    </a:solidFill>
                  </a:endParaRPr>
                </a:p>
              </p:txBody>
            </p:sp>
          </p:grpSp>
          <p:sp>
            <p:nvSpPr>
              <p:cNvPr id="19" name="矩形 18"/>
              <p:cNvSpPr/>
              <p:nvPr/>
            </p:nvSpPr>
            <p:spPr>
              <a:xfrm>
                <a:off x="869" y="865"/>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869" y="4040"/>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chemeClr val="tx1"/>
                </a:solidFill>
              </a:endParaRPr>
            </a:p>
          </p:txBody>
        </p:sp>
      </p:grpSp>
      <p:grpSp>
        <p:nvGrpSpPr>
          <p:cNvPr id="33" name="组合 32"/>
          <p:cNvGrpSpPr/>
          <p:nvPr/>
        </p:nvGrpSpPr>
        <p:grpSpPr>
          <a:xfrm>
            <a:off x="3215005" y="1426845"/>
            <a:ext cx="2849089" cy="2847975"/>
            <a:chOff x="12397" y="708"/>
            <a:chExt cx="4678" cy="4485"/>
          </a:xfrm>
        </p:grpSpPr>
        <p:grpSp>
          <p:nvGrpSpPr>
            <p:cNvPr id="24" name="组合 23"/>
            <p:cNvGrpSpPr/>
            <p:nvPr/>
          </p:nvGrpSpPr>
          <p:grpSpPr>
            <a:xfrm>
              <a:off x="12397" y="708"/>
              <a:ext cx="4672" cy="3175"/>
              <a:chOff x="12397" y="708"/>
              <a:chExt cx="4672" cy="3175"/>
            </a:xfrm>
          </p:grpSpPr>
          <p:grpSp>
            <p:nvGrpSpPr>
              <p:cNvPr id="17" name="组合 16"/>
              <p:cNvGrpSpPr/>
              <p:nvPr/>
            </p:nvGrpSpPr>
            <p:grpSpPr>
              <a:xfrm>
                <a:off x="12397" y="751"/>
                <a:ext cx="4673" cy="3132"/>
                <a:chOff x="943" y="5161"/>
                <a:chExt cx="4673" cy="3132"/>
              </a:xfrm>
            </p:grpSpPr>
            <p:pic>
              <p:nvPicPr>
                <p:cNvPr id="4" name="图片 3" descr="V02$])R9GFNFJAGQ%`7LO@T"/>
                <p:cNvPicPr>
                  <a:picLocks noChangeAspect="1"/>
                </p:cNvPicPr>
                <p:nvPr/>
              </p:nvPicPr>
              <p:blipFill>
                <a:blip r:embed="rId1"/>
                <a:srcRect l="55111" t="30580" r="3636" b="47099"/>
                <a:stretch>
                  <a:fillRect/>
                </a:stretch>
              </p:blipFill>
              <p:spPr>
                <a:xfrm>
                  <a:off x="943" y="5161"/>
                  <a:ext cx="4673" cy="3132"/>
                </a:xfrm>
                <a:prstGeom prst="rect">
                  <a:avLst/>
                </a:prstGeom>
              </p:spPr>
            </p:pic>
            <p:sp>
              <p:nvSpPr>
                <p:cNvPr id="11" name="椭圆 10"/>
                <p:cNvSpPr/>
                <p:nvPr/>
              </p:nvSpPr>
              <p:spPr>
                <a:xfrm>
                  <a:off x="1156" y="5219"/>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2</a:t>
                  </a:r>
                  <a:endParaRPr lang="en-US" altLang="zh-CN" b="1">
                    <a:solidFill>
                      <a:srgbClr val="FF0000"/>
                    </a:solidFill>
                  </a:endParaRPr>
                </a:p>
              </p:txBody>
            </p:sp>
          </p:grpSp>
          <p:sp>
            <p:nvSpPr>
              <p:cNvPr id="23" name="矩形 22"/>
              <p:cNvSpPr/>
              <p:nvPr/>
            </p:nvSpPr>
            <p:spPr>
              <a:xfrm>
                <a:off x="12421" y="70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2421" y="3913"/>
              <a:ext cx="4654"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chemeClr val="tx1"/>
                </a:solidFill>
              </a:endParaRPr>
            </a:p>
          </p:txBody>
        </p:sp>
      </p:grpSp>
      <p:grpSp>
        <p:nvGrpSpPr>
          <p:cNvPr id="35" name="组合 34"/>
          <p:cNvGrpSpPr/>
          <p:nvPr/>
        </p:nvGrpSpPr>
        <p:grpSpPr>
          <a:xfrm>
            <a:off x="262255" y="1408430"/>
            <a:ext cx="2802255" cy="2847340"/>
            <a:chOff x="12322" y="4988"/>
            <a:chExt cx="4650" cy="4484"/>
          </a:xfrm>
        </p:grpSpPr>
        <p:grpSp>
          <p:nvGrpSpPr>
            <p:cNvPr id="26" name="组合 25"/>
            <p:cNvGrpSpPr/>
            <p:nvPr/>
          </p:nvGrpSpPr>
          <p:grpSpPr>
            <a:xfrm>
              <a:off x="12322" y="4988"/>
              <a:ext cx="4650" cy="3174"/>
              <a:chOff x="12322" y="4988"/>
              <a:chExt cx="4650" cy="3174"/>
            </a:xfrm>
          </p:grpSpPr>
          <p:grpSp>
            <p:nvGrpSpPr>
              <p:cNvPr id="18" name="组合 17"/>
              <p:cNvGrpSpPr/>
              <p:nvPr/>
            </p:nvGrpSpPr>
            <p:grpSpPr>
              <a:xfrm>
                <a:off x="12322" y="5010"/>
                <a:ext cx="4650" cy="3132"/>
                <a:chOff x="6373" y="5212"/>
                <a:chExt cx="4590" cy="3081"/>
              </a:xfrm>
            </p:grpSpPr>
            <p:pic>
              <p:nvPicPr>
                <p:cNvPr id="2" name="图片 1" descr="V02$])R9GFNFJAGQ%`7LO@T"/>
                <p:cNvPicPr>
                  <a:picLocks noChangeAspect="1"/>
                </p:cNvPicPr>
                <p:nvPr/>
              </p:nvPicPr>
              <p:blipFill>
                <a:blip r:embed="rId1"/>
                <a:srcRect l="27231" t="7943" r="19716" b="70141"/>
                <a:stretch>
                  <a:fillRect/>
                </a:stretch>
              </p:blipFill>
              <p:spPr>
                <a:xfrm>
                  <a:off x="6373" y="5212"/>
                  <a:ext cx="4590" cy="3081"/>
                </a:xfrm>
                <a:prstGeom prst="rect">
                  <a:avLst/>
                </a:prstGeom>
              </p:spPr>
            </p:pic>
            <p:sp>
              <p:nvSpPr>
                <p:cNvPr id="12" name="椭圆 11"/>
                <p:cNvSpPr/>
                <p:nvPr/>
              </p:nvSpPr>
              <p:spPr>
                <a:xfrm>
                  <a:off x="6422" y="5287"/>
                  <a:ext cx="567" cy="5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1</a:t>
                  </a:r>
                  <a:endParaRPr lang="en-US" altLang="zh-CN" b="1">
                    <a:solidFill>
                      <a:srgbClr val="FF0000"/>
                    </a:solidFill>
                  </a:endParaRPr>
                </a:p>
              </p:txBody>
            </p:sp>
          </p:grpSp>
          <p:sp>
            <p:nvSpPr>
              <p:cNvPr id="25" name="矩形 24"/>
              <p:cNvSpPr/>
              <p:nvPr/>
            </p:nvSpPr>
            <p:spPr>
              <a:xfrm>
                <a:off x="12322" y="4988"/>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2322"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chemeClr val="tx1"/>
                </a:solidFill>
              </a:endParaRPr>
            </a:p>
          </p:txBody>
        </p:sp>
      </p:grpSp>
      <p:grpSp>
        <p:nvGrpSpPr>
          <p:cNvPr id="34" name="组合 33"/>
          <p:cNvGrpSpPr/>
          <p:nvPr/>
        </p:nvGrpSpPr>
        <p:grpSpPr>
          <a:xfrm>
            <a:off x="6168390" y="1441450"/>
            <a:ext cx="2852420" cy="2833370"/>
            <a:chOff x="1037" y="5010"/>
            <a:chExt cx="4648" cy="4462"/>
          </a:xfrm>
        </p:grpSpPr>
        <p:grpSp>
          <p:nvGrpSpPr>
            <p:cNvPr id="21" name="组合 20"/>
            <p:cNvGrpSpPr/>
            <p:nvPr/>
          </p:nvGrpSpPr>
          <p:grpSpPr>
            <a:xfrm>
              <a:off x="1037" y="5010"/>
              <a:ext cx="4648" cy="3182"/>
              <a:chOff x="1037" y="5010"/>
              <a:chExt cx="4648" cy="3182"/>
            </a:xfrm>
          </p:grpSpPr>
          <p:pic>
            <p:nvPicPr>
              <p:cNvPr id="5" name="图片 4" descr="V02$])R9GFNFJAGQ%`7LO@T"/>
              <p:cNvPicPr>
                <a:picLocks noChangeAspect="1"/>
              </p:cNvPicPr>
              <p:nvPr/>
            </p:nvPicPr>
            <p:blipFill>
              <a:blip r:embed="rId1"/>
              <a:srcRect l="50659" t="52376" r="3546" b="25522"/>
              <a:stretch>
                <a:fillRect/>
              </a:stretch>
            </p:blipFill>
            <p:spPr>
              <a:xfrm>
                <a:off x="1037" y="5010"/>
                <a:ext cx="4589" cy="3182"/>
              </a:xfrm>
              <a:prstGeom prst="rect">
                <a:avLst/>
              </a:prstGeom>
            </p:spPr>
          </p:pic>
          <p:sp>
            <p:nvSpPr>
              <p:cNvPr id="10" name="椭圆 9"/>
              <p:cNvSpPr/>
              <p:nvPr/>
            </p:nvSpPr>
            <p:spPr>
              <a:xfrm>
                <a:off x="1163" y="5149"/>
                <a:ext cx="567" cy="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3</a:t>
                </a:r>
                <a:endParaRPr lang="en-US" altLang="zh-CN" b="1">
                  <a:solidFill>
                    <a:srgbClr val="FF0000"/>
                  </a:solidFill>
                </a:endParaRPr>
              </a:p>
            </p:txBody>
          </p:sp>
          <p:sp>
            <p:nvSpPr>
              <p:cNvPr id="20" name="矩形 19"/>
              <p:cNvSpPr/>
              <p:nvPr/>
            </p:nvSpPr>
            <p:spPr>
              <a:xfrm>
                <a:off x="1037" y="5017"/>
                <a:ext cx="4649" cy="31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037" y="8192"/>
              <a:ext cx="4649" cy="1280"/>
            </a:xfrm>
            <a:prstGeom prst="rect">
              <a:avLst/>
            </a:prstGeom>
            <a:noFill/>
            <a:ln>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grpSp>
      <p:sp>
        <p:nvSpPr>
          <p:cNvPr id="8" name="文本框 7"/>
          <p:cNvSpPr txBox="1"/>
          <p:nvPr/>
        </p:nvSpPr>
        <p:spPr>
          <a:xfrm>
            <a:off x="191135" y="405130"/>
            <a:ext cx="2479040" cy="460375"/>
          </a:xfrm>
          <a:prstGeom prst="rect">
            <a:avLst/>
          </a:prstGeom>
          <a:noFill/>
          <a:ln w="9525">
            <a:noFill/>
          </a:ln>
        </p:spPr>
        <p:txBody>
          <a:bodyPr wrap="square">
            <a:spAutoFit/>
          </a:bodyPr>
          <a:lstStyle/>
          <a:p>
            <a:pPr marL="0" indent="266700"/>
            <a:r>
              <a:rPr lang="zh-CN" altLang="en-US" sz="2400" b="1" dirty="0">
                <a:latin typeface="楷体" panose="02010609060101010101" charset="-122"/>
                <a:ea typeface="楷体" panose="02010609060101010101" charset="-122"/>
                <a:sym typeface="+mn-ea"/>
              </a:rPr>
              <a:t>【背一背】</a:t>
            </a:r>
            <a:endParaRPr lang="en-US" altLang="zh-CN" sz="2400" b="1" dirty="0">
              <a:latin typeface="楷体" panose="02010609060101010101" charset="-122"/>
              <a:ea typeface="楷体" panose="02010609060101010101" charset="-122"/>
              <a:sym typeface="+mn-ea"/>
            </a:endParaRPr>
          </a:p>
        </p:txBody>
      </p:sp>
      <p:sp>
        <p:nvSpPr>
          <p:cNvPr id="9" name="TextBox 5"/>
          <p:cNvSpPr txBox="1"/>
          <p:nvPr/>
        </p:nvSpPr>
        <p:spPr>
          <a:xfrm>
            <a:off x="3689985" y="476885"/>
            <a:ext cx="4315460" cy="645160"/>
          </a:xfrm>
          <a:prstGeom prst="rect">
            <a:avLst/>
          </a:prstGeom>
          <a:noFill/>
        </p:spPr>
        <p:txBody>
          <a:bodyPr wrap="square" rtlCol="0">
            <a:spAutoFit/>
          </a:bodyPr>
          <a:lstStyle/>
          <a:p>
            <a:r>
              <a:rPr lang="en-US" altLang="zh-CN" sz="3600" dirty="0">
                <a:latin typeface="楷体" panose="02010609060101010101" charset="-122"/>
                <a:ea typeface="楷体" panose="02010609060101010101" charset="-122"/>
              </a:rPr>
              <a:t>23.</a:t>
            </a:r>
            <a:r>
              <a:rPr lang="zh-CN" altLang="en-US" sz="3600" dirty="0">
                <a:latin typeface="楷体" panose="02010609060101010101" charset="-122"/>
                <a:ea typeface="楷体" panose="02010609060101010101" charset="-122"/>
              </a:rPr>
              <a:t>王戎不取道旁李</a:t>
            </a:r>
            <a:endParaRPr lang="zh-CN" altLang="en-US" sz="36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3495" y="-243"/>
            <a:ext cx="12192000" cy="6858000"/>
          </a:xfrm>
          <a:prstGeom prst="rect">
            <a:avLst/>
          </a:prstGeom>
        </p:spPr>
      </p:pic>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1009650"/>
          </a:xfrm>
          <a:prstGeom prst="rect">
            <a:avLst/>
          </a:prstGeom>
        </p:spPr>
      </p:pic>
      <p:pic>
        <p:nvPicPr>
          <p:cNvPr id="2" name="图片 1" descr="IMG_256"/>
          <p:cNvPicPr>
            <a:picLocks noChangeAspect="1"/>
          </p:cNvPicPr>
          <p:nvPr/>
        </p:nvPicPr>
        <p:blipFill>
          <a:blip r:embed="rId3">
            <a:clrChange>
              <a:clrFrom>
                <a:srgbClr val="FFFFFF">
                  <a:alpha val="100000"/>
                </a:srgbClr>
              </a:clrFrom>
              <a:clrTo>
                <a:srgbClr val="FFFFFF">
                  <a:alpha val="100000"/>
                  <a:alpha val="0"/>
                </a:srgbClr>
              </a:clrTo>
            </a:clrChange>
            <a:lum bright="18000" contrast="24000"/>
          </a:blip>
          <a:srcRect l="14672" t="35679" r="36653" b="32103"/>
          <a:stretch>
            <a:fillRect/>
          </a:stretch>
        </p:blipFill>
        <p:spPr>
          <a:xfrm>
            <a:off x="335280" y="1819275"/>
            <a:ext cx="4151630" cy="3685540"/>
          </a:xfrm>
          <a:prstGeom prst="rect">
            <a:avLst/>
          </a:prstGeom>
          <a:noFill/>
          <a:ln w="9525">
            <a:noFill/>
          </a:ln>
        </p:spPr>
      </p:pic>
      <p:grpSp>
        <p:nvGrpSpPr>
          <p:cNvPr id="3" name="组合 7"/>
          <p:cNvGrpSpPr/>
          <p:nvPr/>
        </p:nvGrpSpPr>
        <p:grpSpPr>
          <a:xfrm>
            <a:off x="5589905" y="1844674"/>
            <a:ext cx="2670810" cy="2958505"/>
            <a:chOff x="2309786" y="1430031"/>
            <a:chExt cx="2037563" cy="2246095"/>
          </a:xfrm>
        </p:grpSpPr>
        <p:grpSp>
          <p:nvGrpSpPr>
            <p:cNvPr id="4" name="组合 1"/>
            <p:cNvGrpSpPr/>
            <p:nvPr/>
          </p:nvGrpSpPr>
          <p:grpSpPr>
            <a:xfrm>
              <a:off x="2309786" y="2000240"/>
              <a:ext cx="1571636" cy="1643074"/>
              <a:chOff x="2437" y="2032"/>
              <a:chExt cx="1244" cy="1264"/>
            </a:xfrm>
          </p:grpSpPr>
          <p:sp>
            <p:nvSpPr>
              <p:cNvPr id="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charset="-122"/>
                  <a:ea typeface="楷体" panose="02010609060101010101" charset="-122"/>
                </a:endParaRPr>
              </a:p>
            </p:txBody>
          </p:sp>
          <p:cxnSp>
            <p:nvCxnSpPr>
              <p:cNvPr id="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2" name="TextBox 5"/>
            <p:cNvSpPr txBox="1"/>
            <p:nvPr/>
          </p:nvSpPr>
          <p:spPr>
            <a:xfrm>
              <a:off x="2364978" y="1994591"/>
              <a:ext cx="1361439" cy="1681535"/>
            </a:xfrm>
            <a:prstGeom prst="rect">
              <a:avLst/>
            </a:prstGeom>
            <a:noFill/>
          </p:spPr>
          <p:txBody>
            <a:bodyPr wrap="square" rtlCol="0">
              <a:spAutoFit/>
            </a:bodyPr>
            <a:lstStyle/>
            <a:p>
              <a:r>
                <a:rPr lang="zh-CN" altLang="en-US" sz="13800" dirty="0">
                  <a:latin typeface="楷体" panose="02010609060101010101" charset="-122"/>
                  <a:ea typeface="楷体" panose="02010609060101010101" charset="-122"/>
                </a:rPr>
                <a:t>戎</a:t>
              </a:r>
              <a:endParaRPr lang="zh-CN" altLang="en-US" sz="13800" dirty="0">
                <a:latin typeface="楷体" panose="02010609060101010101" charset="-122"/>
                <a:ea typeface="楷体" panose="02010609060101010101" charset="-122"/>
              </a:endParaRPr>
            </a:p>
          </p:txBody>
        </p:sp>
        <p:sp>
          <p:nvSpPr>
            <p:cNvPr id="13" name="TextBox 6"/>
            <p:cNvSpPr txBox="1"/>
            <p:nvPr/>
          </p:nvSpPr>
          <p:spPr>
            <a:xfrm>
              <a:off x="2694656" y="1430031"/>
              <a:ext cx="1652693" cy="489805"/>
            </a:xfrm>
            <a:prstGeom prst="rect">
              <a:avLst/>
            </a:prstGeom>
            <a:noFill/>
          </p:spPr>
          <p:txBody>
            <a:bodyPr wrap="square" rtlCol="0">
              <a:spAutoFit/>
            </a:bodyPr>
            <a:lstStyle/>
            <a:p>
              <a:r>
                <a:rPr lang="en-US" altLang="zh-CN" sz="3600" dirty="0" err="1">
                  <a:solidFill>
                    <a:srgbClr val="FF0000"/>
                  </a:solidFill>
                  <a:latin typeface="Vijaya" panose="02020604020202020204" charset="0"/>
                  <a:cs typeface="Vijaya" panose="02020604020202020204" charset="0"/>
                </a:rPr>
                <a:t>róng</a:t>
              </a:r>
              <a:endParaRPr lang="zh-CN" altLang="en-US" sz="3600" dirty="0">
                <a:solidFill>
                  <a:srgbClr val="FF0000"/>
                </a:solidFill>
                <a:latin typeface="Vijaya" panose="02020604020202020204" charset="0"/>
                <a:cs typeface="Vijaya" panose="02020604020202020204" charset="0"/>
              </a:endParaRPr>
            </a:p>
          </p:txBody>
        </p:sp>
      </p:grpSp>
      <p:sp>
        <p:nvSpPr>
          <p:cNvPr id="17" name="TextBox 5"/>
          <p:cNvSpPr txBox="1"/>
          <p:nvPr/>
        </p:nvSpPr>
        <p:spPr>
          <a:xfrm>
            <a:off x="7967980" y="3933190"/>
            <a:ext cx="3851275" cy="768350"/>
          </a:xfrm>
          <a:prstGeom prst="rect">
            <a:avLst/>
          </a:prstGeom>
          <a:noFill/>
        </p:spPr>
        <p:txBody>
          <a:bodyPr wrap="square" rtlCol="0">
            <a:spAutoFit/>
          </a:bodyPr>
          <a:lstStyle/>
          <a:p>
            <a:r>
              <a:rPr lang="zh-CN" altLang="en-US" sz="4400" dirty="0">
                <a:latin typeface="楷体" panose="02010609060101010101" charset="-122"/>
                <a:ea typeface="楷体" panose="02010609060101010101" charset="-122"/>
              </a:rPr>
              <a:t>指兵器的总称。</a:t>
            </a:r>
            <a:endParaRPr lang="zh-CN" altLang="en-US" sz="4400" dirty="0">
              <a:latin typeface="楷体" panose="02010609060101010101" charset="-122"/>
              <a:ea typeface="楷体" panose="02010609060101010101" charset="-122"/>
            </a:endParaRPr>
          </a:p>
        </p:txBody>
      </p:sp>
      <p:pic>
        <p:nvPicPr>
          <p:cNvPr id="18" name="图片 17" descr="IMG_256"/>
          <p:cNvPicPr>
            <a:picLocks noChangeAspect="1"/>
          </p:cNvPicPr>
          <p:nvPr/>
        </p:nvPicPr>
        <p:blipFill>
          <a:blip r:embed="rId3">
            <a:clrChange>
              <a:clrFrom>
                <a:srgbClr val="FFFFFF">
                  <a:alpha val="100000"/>
                </a:srgbClr>
              </a:clrFrom>
              <a:clrTo>
                <a:srgbClr val="FFFFFF">
                  <a:alpha val="100000"/>
                  <a:alpha val="0"/>
                </a:srgbClr>
              </a:clrTo>
            </a:clrChange>
            <a:lum bright="18000" contrast="24000"/>
          </a:blip>
          <a:srcRect l="37468" t="48935" r="49868" b="42922"/>
          <a:stretch>
            <a:fillRect/>
          </a:stretch>
        </p:blipFill>
        <p:spPr>
          <a:xfrm>
            <a:off x="4368165" y="3284855"/>
            <a:ext cx="1080135" cy="9315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057" y="1150510"/>
            <a:ext cx="11271885" cy="2584450"/>
          </a:xfrm>
          <a:prstGeom prst="rect">
            <a:avLst/>
          </a:prstGeom>
          <a:noFill/>
        </p:spPr>
        <p:txBody>
          <a:bodyPr wrap="square" rtlCol="0" anchor="t">
            <a:spAutoFit/>
          </a:bodyPr>
          <a:lstStyle/>
          <a:p>
            <a:pPr>
              <a:lnSpc>
                <a:spcPct val="150000"/>
              </a:lnSpc>
            </a:pPr>
            <a:r>
              <a:rPr lang="en-US" altLang="zh-CN" sz="3600" b="1" dirty="0">
                <a:latin typeface="楷体" panose="02010609060101010101" charset="-122"/>
                <a:ea typeface="楷体" panose="02010609060101010101" charset="-122"/>
              </a:rPr>
              <a:t>     </a:t>
            </a:r>
            <a:r>
              <a:rPr lang="zh-CN" altLang="en-US" sz="3600" b="1" dirty="0">
                <a:latin typeface="楷体" panose="02010609060101010101" charset="-122"/>
                <a:ea typeface="楷体" panose="02010609060101010101" charset="-122"/>
              </a:rPr>
              <a:t>王戎七岁，尝与诸小儿游。看道边李树多子折枝，诸儿竞走取之，唯戎不动。人问之，答曰:</a:t>
            </a:r>
            <a:r>
              <a:rPr lang="en-US" altLang="zh-CN" sz="3600" b="1" dirty="0">
                <a:latin typeface="楷体" panose="02010609060101010101" charset="-122"/>
                <a:ea typeface="楷体" panose="02010609060101010101" charset="-122"/>
              </a:rPr>
              <a:t>“</a:t>
            </a:r>
            <a:r>
              <a:rPr lang="zh-CN" altLang="en-US" sz="3600" b="1" dirty="0">
                <a:latin typeface="楷体" panose="02010609060101010101" charset="-122"/>
                <a:ea typeface="楷体" panose="02010609060101010101" charset="-122"/>
              </a:rPr>
              <a:t>树在道边而多子，此必苦李。”取之，信然。</a:t>
            </a:r>
            <a:endParaRPr lang="zh-CN" altLang="en-US" sz="3600" b="1" dirty="0">
              <a:latin typeface="楷体" panose="02010609060101010101" charset="-122"/>
              <a:ea typeface="楷体" panose="02010609060101010101" charset="-122"/>
            </a:endParaRPr>
          </a:p>
        </p:txBody>
      </p:sp>
      <p:sp>
        <p:nvSpPr>
          <p:cNvPr id="2" name="TextBox 5"/>
          <p:cNvSpPr txBox="1"/>
          <p:nvPr/>
        </p:nvSpPr>
        <p:spPr>
          <a:xfrm>
            <a:off x="3689985" y="476885"/>
            <a:ext cx="4315460" cy="645160"/>
          </a:xfrm>
          <a:prstGeom prst="rect">
            <a:avLst/>
          </a:prstGeom>
          <a:noFill/>
        </p:spPr>
        <p:txBody>
          <a:bodyPr wrap="square" rtlCol="0">
            <a:spAutoFit/>
          </a:bodyPr>
          <a:lstStyle/>
          <a:p>
            <a:r>
              <a:rPr lang="en-US" altLang="zh-CN" sz="3600" dirty="0">
                <a:latin typeface="楷体" panose="02010609060101010101" charset="-122"/>
                <a:ea typeface="楷体" panose="02010609060101010101" charset="-122"/>
              </a:rPr>
              <a:t>23.</a:t>
            </a:r>
            <a:r>
              <a:rPr lang="zh-CN" altLang="en-US" sz="3600" dirty="0">
                <a:latin typeface="楷体" panose="02010609060101010101" charset="-122"/>
                <a:ea typeface="楷体" panose="02010609060101010101" charset="-122"/>
              </a:rPr>
              <a:t>王戎不取道旁李</a:t>
            </a:r>
            <a:endParaRPr lang="zh-CN" altLang="en-US" sz="36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60057" y="1150510"/>
            <a:ext cx="11271885" cy="2455480"/>
          </a:xfrm>
          <a:prstGeom prst="rect">
            <a:avLst/>
          </a:prstGeom>
          <a:noFill/>
        </p:spPr>
        <p:txBody>
          <a:bodyPr wrap="square" rtlCol="0" anchor="t">
            <a:spAutoFit/>
          </a:bodyPr>
          <a:lstStyle/>
          <a:p>
            <a:pPr>
              <a:lnSpc>
                <a:spcPct val="150000"/>
              </a:lnSpc>
            </a:pPr>
            <a:r>
              <a:rPr lang="en-US" altLang="zh-CN" sz="3600" b="1" dirty="0">
                <a:latin typeface="楷体" panose="02010609060101010101" charset="-122"/>
                <a:ea typeface="楷体" panose="02010609060101010101" charset="-122"/>
              </a:rPr>
              <a:t>     </a:t>
            </a:r>
            <a:r>
              <a:rPr lang="zh-CN" altLang="en-US" sz="3600" b="1" dirty="0">
                <a:latin typeface="楷体" panose="02010609060101010101" charset="-122"/>
                <a:ea typeface="楷体" panose="02010609060101010101" charset="-122"/>
              </a:rPr>
              <a:t>王戎七岁，尝与诸小儿游。看道边李树多子折枝，诸儿竞走取之，唯戎不动。人问之，答曰:</a:t>
            </a:r>
            <a:r>
              <a:rPr lang="en-US" altLang="zh-CN" sz="3600" b="1" dirty="0">
                <a:latin typeface="楷体" panose="02010609060101010101" charset="-122"/>
                <a:ea typeface="楷体" panose="02010609060101010101" charset="-122"/>
              </a:rPr>
              <a:t>“</a:t>
            </a:r>
            <a:r>
              <a:rPr lang="zh-CN" altLang="en-US" sz="3600" b="1" dirty="0">
                <a:solidFill>
                  <a:srgbClr val="FF0000"/>
                </a:solidFill>
                <a:latin typeface="楷体" panose="02010609060101010101" charset="-122"/>
                <a:ea typeface="楷体" panose="02010609060101010101" charset="-122"/>
              </a:rPr>
              <a:t>树在道边而多子，此必苦李。</a:t>
            </a:r>
            <a:r>
              <a:rPr lang="zh-CN" altLang="en-US" sz="3600" b="1" dirty="0">
                <a:latin typeface="楷体" panose="02010609060101010101" charset="-122"/>
                <a:ea typeface="楷体" panose="02010609060101010101" charset="-122"/>
              </a:rPr>
              <a:t>”取之，信然。</a:t>
            </a:r>
            <a:endParaRPr lang="zh-CN" altLang="en-US" sz="3600" b="1" dirty="0">
              <a:latin typeface="楷体" panose="02010609060101010101" charset="-122"/>
              <a:ea typeface="楷体" panose="02010609060101010101" charset="-122"/>
            </a:endParaRPr>
          </a:p>
        </p:txBody>
      </p:sp>
      <p:sp>
        <p:nvSpPr>
          <p:cNvPr id="2" name="TextBox 5"/>
          <p:cNvSpPr txBox="1"/>
          <p:nvPr/>
        </p:nvSpPr>
        <p:spPr>
          <a:xfrm>
            <a:off x="3689985" y="476885"/>
            <a:ext cx="4315460" cy="645160"/>
          </a:xfrm>
          <a:prstGeom prst="rect">
            <a:avLst/>
          </a:prstGeom>
          <a:noFill/>
        </p:spPr>
        <p:txBody>
          <a:bodyPr wrap="square" rtlCol="0">
            <a:spAutoFit/>
          </a:bodyPr>
          <a:lstStyle/>
          <a:p>
            <a:r>
              <a:rPr lang="en-US" altLang="zh-CN" sz="3600" dirty="0">
                <a:latin typeface="楷体" panose="02010609060101010101" charset="-122"/>
                <a:ea typeface="楷体" panose="02010609060101010101" charset="-122"/>
              </a:rPr>
              <a:t>23.</a:t>
            </a:r>
            <a:r>
              <a:rPr lang="zh-CN" altLang="en-US" sz="3600" dirty="0">
                <a:latin typeface="楷体" panose="02010609060101010101" charset="-122"/>
                <a:ea typeface="楷体" panose="02010609060101010101" charset="-122"/>
              </a:rPr>
              <a:t>王戎不取道旁李</a:t>
            </a:r>
            <a:endParaRPr lang="zh-CN" altLang="en-US" sz="36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5280" y="116840"/>
            <a:ext cx="6029325" cy="922020"/>
          </a:xfrm>
          <a:prstGeom prst="rect">
            <a:avLst/>
          </a:prstGeom>
          <a:noFill/>
        </p:spPr>
        <p:txBody>
          <a:bodyPr wrap="square" rtlCol="0" anchor="t">
            <a:spAutoFit/>
          </a:bodyPr>
          <a:lstStyle/>
          <a:p>
            <a:pPr>
              <a:lnSpc>
                <a:spcPct val="150000"/>
              </a:lnSpc>
            </a:pPr>
            <a:r>
              <a:rPr lang="zh-CN" altLang="en-US" sz="3600" b="1" dirty="0">
                <a:solidFill>
                  <a:srgbClr val="FF0000"/>
                </a:solidFill>
                <a:latin typeface="楷体" panose="02010609060101010101" charset="-122"/>
                <a:ea typeface="楷体" panose="02010609060101010101" charset="-122"/>
              </a:rPr>
              <a:t>树在道边而多子，此必苦李。</a:t>
            </a:r>
            <a:endParaRPr lang="zh-CN" altLang="en-US" sz="3600" b="1" dirty="0">
              <a:latin typeface="楷体" panose="02010609060101010101" charset="-122"/>
              <a:ea typeface="楷体" panose="02010609060101010101" charset="-122"/>
            </a:endParaRPr>
          </a:p>
        </p:txBody>
      </p:sp>
      <p:grpSp>
        <p:nvGrpSpPr>
          <p:cNvPr id="23" name="组合 22"/>
          <p:cNvGrpSpPr/>
          <p:nvPr/>
        </p:nvGrpSpPr>
        <p:grpSpPr>
          <a:xfrm>
            <a:off x="2135505" y="4524375"/>
            <a:ext cx="9154160" cy="1029970"/>
            <a:chOff x="2455" y="6308"/>
            <a:chExt cx="14416" cy="1622"/>
          </a:xfrm>
        </p:grpSpPr>
        <p:sp>
          <p:nvSpPr>
            <p:cNvPr id="2" name="流程图: 决策 1"/>
            <p:cNvSpPr/>
            <p:nvPr/>
          </p:nvSpPr>
          <p:spPr>
            <a:xfrm>
              <a:off x="2455"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如果</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3" name="流程图: 决策 2"/>
            <p:cNvSpPr/>
            <p:nvPr/>
          </p:nvSpPr>
          <p:spPr>
            <a:xfrm>
              <a:off x="5744"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那么</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4" name="流程图: 决策 3"/>
            <p:cNvSpPr/>
            <p:nvPr/>
          </p:nvSpPr>
          <p:spPr>
            <a:xfrm>
              <a:off x="10166"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因为</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5" name="流程图: 决策 4"/>
            <p:cNvSpPr/>
            <p:nvPr/>
          </p:nvSpPr>
          <p:spPr>
            <a:xfrm>
              <a:off x="13455"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所以</a:t>
              </a:r>
              <a:endParaRPr lang="zh-CN" altLang="en-US" sz="3200" b="1">
                <a:solidFill>
                  <a:schemeClr val="tx1"/>
                </a:solidFill>
                <a:latin typeface="黑体" panose="02010609060101010101" pitchFamily="49" charset="-122"/>
                <a:ea typeface="黑体" panose="02010609060101010101" pitchFamily="49" charset="-122"/>
              </a:endParaRPr>
            </a:p>
          </p:txBody>
        </p:sp>
      </p:grpSp>
      <p:sp>
        <p:nvSpPr>
          <p:cNvPr id="34" name="文本框 33"/>
          <p:cNvSpPr txBox="1"/>
          <p:nvPr/>
        </p:nvSpPr>
        <p:spPr>
          <a:xfrm>
            <a:off x="144622" y="2276475"/>
            <a:ext cx="1845945" cy="737235"/>
          </a:xfrm>
          <a:prstGeom prst="rect">
            <a:avLst/>
          </a:prstGeom>
          <a:noFill/>
        </p:spPr>
        <p:txBody>
          <a:bodyPr wrap="square" rtlCol="0" anchor="t">
            <a:spAutoFit/>
          </a:bodyPr>
          <a:lstStyle/>
          <a:p>
            <a:pPr>
              <a:lnSpc>
                <a:spcPct val="150000"/>
              </a:lnSpc>
            </a:pPr>
            <a:r>
              <a:rPr lang="en-US" altLang="zh-CN" sz="2800" b="1" dirty="0">
                <a:solidFill>
                  <a:schemeClr val="tx1"/>
                </a:solidFill>
                <a:latin typeface="楷体" panose="02010609060101010101" charset="-122"/>
                <a:ea typeface="楷体" panose="02010609060101010101" charset="-122"/>
              </a:rPr>
              <a:t>[</a:t>
            </a:r>
            <a:r>
              <a:rPr lang="zh-CN" altLang="en-US" sz="2800" b="1" dirty="0">
                <a:solidFill>
                  <a:schemeClr val="tx1"/>
                </a:solidFill>
                <a:latin typeface="楷体" panose="02010609060101010101" charset="-122"/>
                <a:ea typeface="楷体" panose="02010609060101010101" charset="-122"/>
              </a:rPr>
              <a:t>独立思考</a:t>
            </a:r>
            <a:r>
              <a:rPr lang="en-US" altLang="zh-CN" sz="2800" b="1" dirty="0">
                <a:solidFill>
                  <a:schemeClr val="tx1"/>
                </a:solidFill>
                <a:latin typeface="楷体" panose="02010609060101010101" charset="-122"/>
                <a:ea typeface="楷体" panose="02010609060101010101" charset="-122"/>
              </a:rPr>
              <a:t>]</a:t>
            </a:r>
            <a:endParaRPr lang="en-US" altLang="zh-CN" sz="2800" b="1" dirty="0">
              <a:solidFill>
                <a:schemeClr val="tx1"/>
              </a:solidFill>
              <a:latin typeface="楷体" panose="02010609060101010101" charset="-122"/>
              <a:ea typeface="楷体" panose="02010609060101010101" charset="-122"/>
            </a:endParaRPr>
          </a:p>
        </p:txBody>
      </p:sp>
      <p:sp>
        <p:nvSpPr>
          <p:cNvPr id="35" name="文本框 34"/>
          <p:cNvSpPr txBox="1"/>
          <p:nvPr/>
        </p:nvSpPr>
        <p:spPr>
          <a:xfrm>
            <a:off x="119380" y="4581525"/>
            <a:ext cx="1845945" cy="737235"/>
          </a:xfrm>
          <a:prstGeom prst="rect">
            <a:avLst/>
          </a:prstGeom>
          <a:noFill/>
        </p:spPr>
        <p:txBody>
          <a:bodyPr wrap="square" rtlCol="0" anchor="t">
            <a:spAutoFit/>
          </a:bodyPr>
          <a:lstStyle/>
          <a:p>
            <a:pPr>
              <a:lnSpc>
                <a:spcPct val="150000"/>
              </a:lnSpc>
            </a:pPr>
            <a:r>
              <a:rPr lang="en-US" altLang="zh-CN" sz="2800" b="1" dirty="0">
                <a:solidFill>
                  <a:schemeClr val="tx1"/>
                </a:solidFill>
                <a:latin typeface="楷体" panose="02010609060101010101" charset="-122"/>
                <a:ea typeface="楷体" panose="02010609060101010101" charset="-122"/>
              </a:rPr>
              <a:t>[</a:t>
            </a:r>
            <a:r>
              <a:rPr lang="zh-CN" altLang="en-US" sz="2800" b="1" dirty="0">
                <a:solidFill>
                  <a:schemeClr val="tx1"/>
                </a:solidFill>
                <a:latin typeface="楷体" panose="02010609060101010101" charset="-122"/>
                <a:ea typeface="楷体" panose="02010609060101010101" charset="-122"/>
              </a:rPr>
              <a:t>同桌交流</a:t>
            </a:r>
            <a:r>
              <a:rPr lang="en-US" altLang="zh-CN" sz="2800" b="1" dirty="0">
                <a:solidFill>
                  <a:schemeClr val="tx1"/>
                </a:solidFill>
                <a:latin typeface="楷体" panose="02010609060101010101" charset="-122"/>
                <a:ea typeface="楷体" panose="02010609060101010101" charset="-122"/>
              </a:rPr>
              <a:t>]</a:t>
            </a:r>
            <a:endParaRPr lang="en-US" altLang="zh-CN" sz="2800" b="1" dirty="0">
              <a:solidFill>
                <a:schemeClr val="tx1"/>
              </a:solidFill>
              <a:latin typeface="楷体" panose="02010609060101010101" charset="-122"/>
              <a:ea typeface="楷体" panose="02010609060101010101" charset="-122"/>
            </a:endParaRPr>
          </a:p>
        </p:txBody>
      </p:sp>
      <p:grpSp>
        <p:nvGrpSpPr>
          <p:cNvPr id="40" name="组合 39"/>
          <p:cNvGrpSpPr/>
          <p:nvPr/>
        </p:nvGrpSpPr>
        <p:grpSpPr>
          <a:xfrm>
            <a:off x="2099310" y="1739036"/>
            <a:ext cx="9865360" cy="2199216"/>
            <a:chOff x="2207260" y="1845310"/>
            <a:chExt cx="9865360" cy="2199216"/>
          </a:xfrm>
        </p:grpSpPr>
        <p:grpSp>
          <p:nvGrpSpPr>
            <p:cNvPr id="31" name="组合 30"/>
            <p:cNvGrpSpPr/>
            <p:nvPr/>
          </p:nvGrpSpPr>
          <p:grpSpPr>
            <a:xfrm>
              <a:off x="2207260" y="1845310"/>
              <a:ext cx="9865360" cy="2016125"/>
              <a:chOff x="1889" y="2905"/>
              <a:chExt cx="15536" cy="3175"/>
            </a:xfrm>
          </p:grpSpPr>
          <p:grpSp>
            <p:nvGrpSpPr>
              <p:cNvPr id="24" name="组合 23"/>
              <p:cNvGrpSpPr/>
              <p:nvPr/>
            </p:nvGrpSpPr>
            <p:grpSpPr>
              <a:xfrm>
                <a:off x="1889" y="2905"/>
                <a:ext cx="15536" cy="3175"/>
                <a:chOff x="2117" y="2452"/>
                <a:chExt cx="15536" cy="3175"/>
              </a:xfrm>
            </p:grpSpPr>
            <p:sp>
              <p:nvSpPr>
                <p:cNvPr id="7" name="圆角矩形 6"/>
                <p:cNvSpPr/>
                <p:nvPr/>
              </p:nvSpPr>
              <p:spPr>
                <a:xfrm>
                  <a:off x="2117" y="3473"/>
                  <a:ext cx="2949" cy="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树在道边</a:t>
                  </a:r>
                  <a:endParaRPr lang="zh-CN" altLang="en-US" sz="3200" b="1" dirty="0">
                    <a:solidFill>
                      <a:schemeClr val="tx1"/>
                    </a:solidFill>
                    <a:latin typeface="楷体" panose="02010609060101010101" charset="-122"/>
                    <a:ea typeface="楷体" panose="02010609060101010101" charset="-122"/>
                  </a:endParaRPr>
                </a:p>
              </p:txBody>
            </p:sp>
            <p:grpSp>
              <p:nvGrpSpPr>
                <p:cNvPr id="17" name="组合 16"/>
                <p:cNvGrpSpPr/>
                <p:nvPr/>
              </p:nvGrpSpPr>
              <p:grpSpPr>
                <a:xfrm>
                  <a:off x="6198" y="2452"/>
                  <a:ext cx="11455" cy="907"/>
                  <a:chOff x="8125" y="2339"/>
                  <a:chExt cx="11455" cy="907"/>
                </a:xfrm>
              </p:grpSpPr>
              <p:sp>
                <p:nvSpPr>
                  <p:cNvPr id="9" name="圆角矩形 8"/>
                  <p:cNvSpPr/>
                  <p:nvPr/>
                </p:nvSpPr>
                <p:spPr>
                  <a:xfrm>
                    <a:off x="8125" y="2339"/>
                    <a:ext cx="2368"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a:solidFill>
                          <a:schemeClr val="tx1"/>
                        </a:solidFill>
                        <a:latin typeface="楷体" panose="02010609060101010101" charset="-122"/>
                        <a:ea typeface="楷体" panose="02010609060101010101" charset="-122"/>
                      </a:rPr>
                      <a:t>苦李</a:t>
                    </a:r>
                    <a:endParaRPr lang="zh-CN" altLang="en-US" sz="3200" b="1">
                      <a:solidFill>
                        <a:schemeClr val="tx1"/>
                      </a:solidFill>
                      <a:latin typeface="楷体" panose="02010609060101010101" charset="-122"/>
                      <a:ea typeface="楷体" panose="02010609060101010101" charset="-122"/>
                    </a:endParaRPr>
                  </a:p>
                </p:txBody>
              </p:sp>
              <p:sp>
                <p:nvSpPr>
                  <p:cNvPr id="13" name="圆角矩形 12"/>
                  <p:cNvSpPr/>
                  <p:nvPr/>
                </p:nvSpPr>
                <p:spPr>
                  <a:xfrm>
                    <a:off x="11301" y="2339"/>
                    <a:ext cx="3319"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人皆</a:t>
                    </a:r>
                    <a:r>
                      <a:rPr lang="en-US" altLang="zh-CN" sz="3200" b="1" dirty="0">
                        <a:solidFill>
                          <a:schemeClr val="tx1"/>
                        </a:solidFill>
                        <a:latin typeface="楷体" panose="02010609060101010101" charset="-122"/>
                        <a:ea typeface="楷体" panose="02010609060101010101" charset="-122"/>
                      </a:rPr>
                      <a:t>(   )</a:t>
                    </a:r>
                    <a:r>
                      <a:rPr lang="en-US" altLang="zh-CN" sz="3200" b="1" u="sng" dirty="0">
                        <a:solidFill>
                          <a:schemeClr val="tx1"/>
                        </a:solidFill>
                        <a:latin typeface="楷体" panose="02010609060101010101" charset="-122"/>
                        <a:ea typeface="楷体" panose="02010609060101010101" charset="-122"/>
                      </a:rPr>
                      <a:t>   </a:t>
                    </a:r>
                    <a:r>
                      <a:rPr lang="en-US" altLang="zh-CN" sz="3200" b="1" dirty="0">
                        <a:solidFill>
                          <a:schemeClr val="tx1"/>
                        </a:solidFill>
                        <a:latin typeface="楷体" panose="02010609060101010101" charset="-122"/>
                        <a:ea typeface="楷体" panose="02010609060101010101" charset="-122"/>
                      </a:rPr>
                      <a:t> </a:t>
                    </a:r>
                    <a:endParaRPr lang="en-US" altLang="zh-CN" sz="3200" b="1" dirty="0">
                      <a:solidFill>
                        <a:schemeClr val="tx1"/>
                      </a:solidFill>
                      <a:latin typeface="楷体" panose="02010609060101010101" charset="-122"/>
                      <a:ea typeface="楷体" panose="02010609060101010101" charset="-122"/>
                    </a:endParaRPr>
                  </a:p>
                </p:txBody>
              </p:sp>
              <p:sp>
                <p:nvSpPr>
                  <p:cNvPr id="14" name="圆角矩形 13"/>
                  <p:cNvSpPr/>
                  <p:nvPr/>
                </p:nvSpPr>
                <p:spPr>
                  <a:xfrm>
                    <a:off x="15383" y="2339"/>
                    <a:ext cx="4197"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sym typeface="+mn-ea"/>
                      </a:rPr>
                      <a:t>树上</a:t>
                    </a:r>
                    <a:r>
                      <a:rPr lang="en-US" altLang="zh-CN" sz="3200" b="1" dirty="0">
                        <a:solidFill>
                          <a:schemeClr val="tx1"/>
                        </a:solidFill>
                        <a:latin typeface="楷体" panose="02010609060101010101" charset="-122"/>
                        <a:ea typeface="楷体" panose="02010609060101010101" charset="-122"/>
                        <a:sym typeface="+mn-ea"/>
                      </a:rPr>
                      <a:t>(   )</a:t>
                    </a:r>
                    <a:r>
                      <a:rPr lang="zh-CN" altLang="en-US" sz="3200" b="1" dirty="0">
                        <a:solidFill>
                          <a:schemeClr val="tx1"/>
                        </a:solidFill>
                        <a:latin typeface="楷体" panose="02010609060101010101" charset="-122"/>
                        <a:ea typeface="楷体" panose="02010609060101010101" charset="-122"/>
                      </a:rPr>
                      <a:t>子</a:t>
                    </a:r>
                    <a:endParaRPr lang="zh-CN" altLang="en-US" sz="3200" b="1" dirty="0">
                      <a:solidFill>
                        <a:schemeClr val="tx1"/>
                      </a:solidFill>
                      <a:latin typeface="楷体" panose="02010609060101010101" charset="-122"/>
                      <a:ea typeface="楷体" panose="02010609060101010101" charset="-122"/>
                    </a:endParaRPr>
                  </a:p>
                </p:txBody>
              </p:sp>
            </p:grpSp>
            <p:grpSp>
              <p:nvGrpSpPr>
                <p:cNvPr id="18" name="组合 17"/>
                <p:cNvGrpSpPr/>
                <p:nvPr/>
              </p:nvGrpSpPr>
              <p:grpSpPr>
                <a:xfrm>
                  <a:off x="6199" y="4718"/>
                  <a:ext cx="11454" cy="909"/>
                  <a:chOff x="8125" y="4491"/>
                  <a:chExt cx="11454" cy="909"/>
                </a:xfrm>
              </p:grpSpPr>
              <p:sp>
                <p:nvSpPr>
                  <p:cNvPr id="10" name="圆角矩形 9"/>
                  <p:cNvSpPr/>
                  <p:nvPr/>
                </p:nvSpPr>
                <p:spPr>
                  <a:xfrm>
                    <a:off x="8125" y="4493"/>
                    <a:ext cx="2368"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b="1" dirty="0">
                        <a:solidFill>
                          <a:schemeClr val="tx1"/>
                        </a:solidFill>
                        <a:latin typeface="楷体" panose="02010609060101010101" charset="-122"/>
                        <a:ea typeface="楷体" panose="02010609060101010101" charset="-122"/>
                        <a:sym typeface="+mn-ea"/>
                      </a:rPr>
                      <a:t>(  )</a:t>
                    </a:r>
                    <a:r>
                      <a:rPr lang="zh-CN" altLang="en-US" sz="3200" b="1" dirty="0">
                        <a:solidFill>
                          <a:schemeClr val="tx1"/>
                        </a:solidFill>
                        <a:latin typeface="楷体" panose="02010609060101010101" charset="-122"/>
                        <a:ea typeface="楷体" panose="02010609060101010101" charset="-122"/>
                      </a:rPr>
                      <a:t>李</a:t>
                    </a:r>
                    <a:endParaRPr lang="zh-CN" altLang="en-US" sz="3200" b="1" dirty="0">
                      <a:solidFill>
                        <a:schemeClr val="tx1"/>
                      </a:solidFill>
                      <a:latin typeface="楷体" panose="02010609060101010101" charset="-122"/>
                      <a:ea typeface="楷体" panose="02010609060101010101" charset="-122"/>
                    </a:endParaRPr>
                  </a:p>
                </p:txBody>
              </p:sp>
              <p:sp>
                <p:nvSpPr>
                  <p:cNvPr id="12" name="圆角矩形 11"/>
                  <p:cNvSpPr/>
                  <p:nvPr/>
                </p:nvSpPr>
                <p:spPr>
                  <a:xfrm>
                    <a:off x="11300" y="4491"/>
                    <a:ext cx="3319"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人皆</a:t>
                    </a:r>
                    <a:r>
                      <a:rPr lang="en-US" altLang="zh-CN" sz="3200" b="1" dirty="0">
                        <a:solidFill>
                          <a:schemeClr val="tx1"/>
                        </a:solidFill>
                        <a:latin typeface="楷体" panose="02010609060101010101" charset="-122"/>
                        <a:ea typeface="楷体" panose="02010609060101010101" charset="-122"/>
                        <a:sym typeface="+mn-ea"/>
                      </a:rPr>
                      <a:t>(   )</a:t>
                    </a:r>
                    <a:endParaRPr lang="zh-CN" altLang="en-US" sz="3200" b="1" dirty="0">
                      <a:solidFill>
                        <a:schemeClr val="tx1"/>
                      </a:solidFill>
                      <a:latin typeface="楷体" panose="02010609060101010101" charset="-122"/>
                      <a:ea typeface="楷体" panose="02010609060101010101" charset="-122"/>
                    </a:endParaRPr>
                  </a:p>
                </p:txBody>
              </p:sp>
              <p:sp>
                <p:nvSpPr>
                  <p:cNvPr id="15" name="圆角矩形 14"/>
                  <p:cNvSpPr/>
                  <p:nvPr/>
                </p:nvSpPr>
                <p:spPr>
                  <a:xfrm>
                    <a:off x="15382" y="4493"/>
                    <a:ext cx="4197"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sym typeface="+mn-ea"/>
                      </a:rPr>
                      <a:t>树上</a:t>
                    </a:r>
                    <a:r>
                      <a:rPr lang="en-US" altLang="zh-CN" sz="3200" b="1" dirty="0">
                        <a:solidFill>
                          <a:schemeClr val="tx1"/>
                        </a:solidFill>
                        <a:latin typeface="楷体" panose="02010609060101010101" charset="-122"/>
                        <a:ea typeface="楷体" panose="02010609060101010101" charset="-122"/>
                        <a:sym typeface="+mn-ea"/>
                      </a:rPr>
                      <a:t>(   )</a:t>
                    </a:r>
                    <a:r>
                      <a:rPr lang="zh-CN" altLang="en-US" sz="3200" b="1" dirty="0">
                        <a:solidFill>
                          <a:schemeClr val="tx1"/>
                        </a:solidFill>
                        <a:latin typeface="楷体" panose="02010609060101010101" charset="-122"/>
                        <a:ea typeface="楷体" panose="02010609060101010101" charset="-122"/>
                      </a:rPr>
                      <a:t>子</a:t>
                    </a:r>
                    <a:endParaRPr lang="zh-CN" altLang="en-US" sz="3200" b="1" dirty="0">
                      <a:solidFill>
                        <a:schemeClr val="tx1"/>
                      </a:solidFill>
                      <a:latin typeface="楷体" panose="02010609060101010101" charset="-122"/>
                      <a:ea typeface="楷体" panose="02010609060101010101" charset="-122"/>
                    </a:endParaRPr>
                  </a:p>
                </p:txBody>
              </p:sp>
            </p:grpSp>
          </p:grpSp>
          <p:cxnSp>
            <p:nvCxnSpPr>
              <p:cNvPr id="25" name="直接连接符 24"/>
              <p:cNvCxnSpPr>
                <a:stCxn id="7" idx="3"/>
                <a:endCxn id="9" idx="1"/>
              </p:cNvCxnSpPr>
              <p:nvPr/>
            </p:nvCxnSpPr>
            <p:spPr>
              <a:xfrm flipV="1">
                <a:off x="4838" y="3359"/>
                <a:ext cx="1132" cy="1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10" idx="1"/>
              </p:cNvCxnSpPr>
              <p:nvPr/>
            </p:nvCxnSpPr>
            <p:spPr>
              <a:xfrm>
                <a:off x="4837" y="4379"/>
                <a:ext cx="1134" cy="12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圆角矩形 8"/>
            <p:cNvSpPr/>
            <p:nvPr/>
          </p:nvSpPr>
          <p:spPr>
            <a:xfrm rot="19184846">
              <a:off x="3621934" y="2018030"/>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楷体" panose="02010609060101010101" charset="-122"/>
                  <a:ea typeface="楷体" panose="02010609060101010101" charset="-122"/>
                </a:rPr>
                <a:t>假设一</a:t>
              </a:r>
              <a:endParaRPr lang="zh-CN" altLang="en-US" b="1" dirty="0">
                <a:solidFill>
                  <a:schemeClr val="tx1"/>
                </a:solidFill>
                <a:latin typeface="楷体" panose="02010609060101010101" charset="-122"/>
                <a:ea typeface="楷体" panose="02010609060101010101" charset="-122"/>
              </a:endParaRPr>
            </a:p>
          </p:txBody>
        </p:sp>
        <p:sp>
          <p:nvSpPr>
            <p:cNvPr id="32" name="圆角矩形 8"/>
            <p:cNvSpPr/>
            <p:nvPr/>
          </p:nvSpPr>
          <p:spPr>
            <a:xfrm rot="2865383">
              <a:off x="3621934" y="3004713"/>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楷体" panose="02010609060101010101" charset="-122"/>
                  <a:ea typeface="楷体" panose="02010609060101010101" charset="-122"/>
                </a:rPr>
                <a:t>假设二</a:t>
              </a:r>
              <a:endParaRPr lang="zh-CN" altLang="en-US" b="1" dirty="0">
                <a:solidFill>
                  <a:schemeClr val="tx1"/>
                </a:solidFill>
                <a:latin typeface="楷体" panose="02010609060101010101" charset="-122"/>
                <a:ea typeface="楷体" panose="02010609060101010101" charset="-122"/>
              </a:endParaRPr>
            </a:p>
          </p:txBody>
        </p:sp>
        <p:cxnSp>
          <p:nvCxnSpPr>
            <p:cNvPr id="36" name="直接箭头连接符 35"/>
            <p:cNvCxnSpPr/>
            <p:nvPr/>
          </p:nvCxnSpPr>
          <p:spPr>
            <a:xfrm>
              <a:off x="6302375" y="213328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6302375" y="357219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8923020" y="213328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923020" y="357219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圆角矩形 8"/>
          <p:cNvSpPr/>
          <p:nvPr/>
        </p:nvSpPr>
        <p:spPr>
          <a:xfrm>
            <a:off x="4505960" y="3163583"/>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rgbClr val="FF0000"/>
                </a:solidFill>
                <a:latin typeface="楷体" panose="02010609060101010101" charset="-122"/>
                <a:ea typeface="楷体" panose="02010609060101010101" charset="-122"/>
              </a:rPr>
              <a:t>甜</a:t>
            </a:r>
            <a:endParaRPr lang="zh-CN" altLang="en-US" sz="3200" b="1" dirty="0">
              <a:solidFill>
                <a:srgbClr val="FF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5280" y="116840"/>
            <a:ext cx="6029325" cy="922020"/>
          </a:xfrm>
          <a:prstGeom prst="rect">
            <a:avLst/>
          </a:prstGeom>
          <a:noFill/>
        </p:spPr>
        <p:txBody>
          <a:bodyPr wrap="square" rtlCol="0" anchor="t">
            <a:spAutoFit/>
          </a:bodyPr>
          <a:lstStyle/>
          <a:p>
            <a:pPr>
              <a:lnSpc>
                <a:spcPct val="150000"/>
              </a:lnSpc>
            </a:pPr>
            <a:r>
              <a:rPr lang="zh-CN" altLang="en-US" sz="3600" b="1" dirty="0">
                <a:solidFill>
                  <a:srgbClr val="FF0000"/>
                </a:solidFill>
                <a:latin typeface="楷体" panose="02010609060101010101" charset="-122"/>
                <a:ea typeface="楷体" panose="02010609060101010101" charset="-122"/>
              </a:rPr>
              <a:t>树在道边而多子，此必苦李。</a:t>
            </a:r>
            <a:endParaRPr lang="zh-CN" altLang="en-US" sz="3600" b="1" dirty="0">
              <a:latin typeface="楷体" panose="02010609060101010101" charset="-122"/>
              <a:ea typeface="楷体" panose="02010609060101010101" charset="-122"/>
            </a:endParaRPr>
          </a:p>
        </p:txBody>
      </p:sp>
      <p:grpSp>
        <p:nvGrpSpPr>
          <p:cNvPr id="23" name="组合 22"/>
          <p:cNvGrpSpPr/>
          <p:nvPr/>
        </p:nvGrpSpPr>
        <p:grpSpPr>
          <a:xfrm>
            <a:off x="2135505" y="4524375"/>
            <a:ext cx="9154160" cy="1029970"/>
            <a:chOff x="2455" y="6308"/>
            <a:chExt cx="14416" cy="1622"/>
          </a:xfrm>
        </p:grpSpPr>
        <p:sp>
          <p:nvSpPr>
            <p:cNvPr id="2" name="流程图: 决策 1"/>
            <p:cNvSpPr/>
            <p:nvPr/>
          </p:nvSpPr>
          <p:spPr>
            <a:xfrm>
              <a:off x="2455"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如果</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3" name="流程图: 决策 2"/>
            <p:cNvSpPr/>
            <p:nvPr/>
          </p:nvSpPr>
          <p:spPr>
            <a:xfrm>
              <a:off x="5744"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那么</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4" name="流程图: 决策 3"/>
            <p:cNvSpPr/>
            <p:nvPr/>
          </p:nvSpPr>
          <p:spPr>
            <a:xfrm>
              <a:off x="10166"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因为</a:t>
              </a:r>
              <a:endParaRPr lang="zh-CN" altLang="en-US" sz="3200" b="1">
                <a:solidFill>
                  <a:schemeClr val="tx1"/>
                </a:solidFill>
                <a:latin typeface="黑体" panose="02010609060101010101" pitchFamily="49" charset="-122"/>
                <a:ea typeface="黑体" panose="02010609060101010101" pitchFamily="49" charset="-122"/>
              </a:endParaRPr>
            </a:p>
          </p:txBody>
        </p:sp>
        <p:sp>
          <p:nvSpPr>
            <p:cNvPr id="5" name="流程图: 决策 4"/>
            <p:cNvSpPr/>
            <p:nvPr/>
          </p:nvSpPr>
          <p:spPr>
            <a:xfrm>
              <a:off x="13455" y="6308"/>
              <a:ext cx="3417" cy="1622"/>
            </a:xfrm>
            <a:prstGeom prst="flowChartDecision">
              <a:avLst/>
            </a:prstGeom>
            <a:solidFill>
              <a:schemeClr val="accent2">
                <a:lumMod val="40000"/>
                <a:lumOff val="60000"/>
              </a:schemeClr>
            </a:solidFill>
            <a:ln>
              <a:solidFill>
                <a:schemeClr val="accent4">
                  <a:lumMod val="40000"/>
                  <a:lumOff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所以</a:t>
              </a:r>
              <a:endParaRPr lang="zh-CN" altLang="en-US" sz="3200" b="1">
                <a:solidFill>
                  <a:schemeClr val="tx1"/>
                </a:solidFill>
                <a:latin typeface="黑体" panose="02010609060101010101" pitchFamily="49" charset="-122"/>
                <a:ea typeface="黑体" panose="02010609060101010101" pitchFamily="49" charset="-122"/>
              </a:endParaRPr>
            </a:p>
          </p:txBody>
        </p:sp>
      </p:grpSp>
      <p:sp>
        <p:nvSpPr>
          <p:cNvPr id="33" name="文本框 32"/>
          <p:cNvSpPr txBox="1"/>
          <p:nvPr/>
        </p:nvSpPr>
        <p:spPr>
          <a:xfrm>
            <a:off x="119380" y="4581525"/>
            <a:ext cx="1845945" cy="737235"/>
          </a:xfrm>
          <a:prstGeom prst="rect">
            <a:avLst/>
          </a:prstGeom>
          <a:noFill/>
        </p:spPr>
        <p:txBody>
          <a:bodyPr wrap="square" rtlCol="0" anchor="t">
            <a:spAutoFit/>
          </a:bodyPr>
          <a:lstStyle/>
          <a:p>
            <a:pPr>
              <a:lnSpc>
                <a:spcPct val="150000"/>
              </a:lnSpc>
            </a:pPr>
            <a:r>
              <a:rPr lang="en-US" altLang="zh-CN" sz="2800" b="1" dirty="0">
                <a:solidFill>
                  <a:schemeClr val="tx1"/>
                </a:solidFill>
                <a:latin typeface="楷体" panose="02010609060101010101" charset="-122"/>
                <a:ea typeface="楷体" panose="02010609060101010101" charset="-122"/>
              </a:rPr>
              <a:t>[</a:t>
            </a:r>
            <a:r>
              <a:rPr lang="zh-CN" altLang="en-US" sz="2800" b="1" dirty="0">
                <a:solidFill>
                  <a:schemeClr val="tx1"/>
                </a:solidFill>
                <a:latin typeface="楷体" panose="02010609060101010101" charset="-122"/>
                <a:ea typeface="楷体" panose="02010609060101010101" charset="-122"/>
              </a:rPr>
              <a:t>同桌交流</a:t>
            </a:r>
            <a:r>
              <a:rPr lang="en-US" altLang="zh-CN" sz="2800" b="1" dirty="0">
                <a:solidFill>
                  <a:schemeClr val="tx1"/>
                </a:solidFill>
                <a:latin typeface="楷体" panose="02010609060101010101" charset="-122"/>
                <a:ea typeface="楷体" panose="02010609060101010101" charset="-122"/>
              </a:rPr>
              <a:t>]</a:t>
            </a:r>
            <a:endParaRPr lang="en-US" altLang="zh-CN" sz="2800" b="1" dirty="0">
              <a:solidFill>
                <a:schemeClr val="tx1"/>
              </a:solidFill>
              <a:latin typeface="楷体" panose="02010609060101010101" charset="-122"/>
              <a:ea typeface="楷体" panose="02010609060101010101" charset="-122"/>
            </a:endParaRPr>
          </a:p>
        </p:txBody>
      </p:sp>
      <p:sp>
        <p:nvSpPr>
          <p:cNvPr id="6" name="文本框 5"/>
          <p:cNvSpPr txBox="1"/>
          <p:nvPr/>
        </p:nvSpPr>
        <p:spPr>
          <a:xfrm>
            <a:off x="144622" y="2276475"/>
            <a:ext cx="1845945" cy="737235"/>
          </a:xfrm>
          <a:prstGeom prst="rect">
            <a:avLst/>
          </a:prstGeom>
          <a:noFill/>
        </p:spPr>
        <p:txBody>
          <a:bodyPr wrap="square" rtlCol="0" anchor="t">
            <a:spAutoFit/>
          </a:bodyPr>
          <a:lstStyle/>
          <a:p>
            <a:pPr>
              <a:lnSpc>
                <a:spcPct val="150000"/>
              </a:lnSpc>
            </a:pPr>
            <a:r>
              <a:rPr lang="en-US" altLang="zh-CN" sz="2800" b="1" dirty="0">
                <a:solidFill>
                  <a:schemeClr val="tx1"/>
                </a:solidFill>
                <a:latin typeface="楷体" panose="02010609060101010101" charset="-122"/>
                <a:ea typeface="楷体" panose="02010609060101010101" charset="-122"/>
              </a:rPr>
              <a:t>[</a:t>
            </a:r>
            <a:r>
              <a:rPr lang="zh-CN" altLang="en-US" sz="2800" b="1" dirty="0">
                <a:solidFill>
                  <a:schemeClr val="tx1"/>
                </a:solidFill>
                <a:latin typeface="楷体" panose="02010609060101010101" charset="-122"/>
                <a:ea typeface="楷体" panose="02010609060101010101" charset="-122"/>
              </a:rPr>
              <a:t>独立思考</a:t>
            </a:r>
            <a:r>
              <a:rPr lang="en-US" altLang="zh-CN" sz="2800" b="1" dirty="0">
                <a:solidFill>
                  <a:schemeClr val="tx1"/>
                </a:solidFill>
                <a:latin typeface="楷体" panose="02010609060101010101" charset="-122"/>
                <a:ea typeface="楷体" panose="02010609060101010101" charset="-122"/>
              </a:rPr>
              <a:t>]</a:t>
            </a:r>
            <a:endParaRPr lang="en-US" altLang="zh-CN" sz="2800" b="1" dirty="0">
              <a:solidFill>
                <a:schemeClr val="tx1"/>
              </a:solidFill>
              <a:latin typeface="楷体" panose="02010609060101010101" charset="-122"/>
              <a:ea typeface="楷体" panose="02010609060101010101" charset="-122"/>
            </a:endParaRPr>
          </a:p>
        </p:txBody>
      </p:sp>
      <p:grpSp>
        <p:nvGrpSpPr>
          <p:cNvPr id="11" name="组合 10"/>
          <p:cNvGrpSpPr/>
          <p:nvPr/>
        </p:nvGrpSpPr>
        <p:grpSpPr>
          <a:xfrm>
            <a:off x="2099310" y="1739036"/>
            <a:ext cx="10092690" cy="2199216"/>
            <a:chOff x="2207260" y="1845310"/>
            <a:chExt cx="10092690" cy="2199216"/>
          </a:xfrm>
        </p:grpSpPr>
        <p:grpSp>
          <p:nvGrpSpPr>
            <p:cNvPr id="16" name="组合 15"/>
            <p:cNvGrpSpPr/>
            <p:nvPr/>
          </p:nvGrpSpPr>
          <p:grpSpPr>
            <a:xfrm>
              <a:off x="2207260" y="1845310"/>
              <a:ext cx="10092690" cy="2016125"/>
              <a:chOff x="1889" y="2905"/>
              <a:chExt cx="15894" cy="3175"/>
            </a:xfrm>
          </p:grpSpPr>
          <p:grpSp>
            <p:nvGrpSpPr>
              <p:cNvPr id="36" name="组合 35"/>
              <p:cNvGrpSpPr/>
              <p:nvPr/>
            </p:nvGrpSpPr>
            <p:grpSpPr>
              <a:xfrm>
                <a:off x="1889" y="2905"/>
                <a:ext cx="15894" cy="3175"/>
                <a:chOff x="2117" y="2452"/>
                <a:chExt cx="15894" cy="3175"/>
              </a:xfrm>
            </p:grpSpPr>
            <p:sp>
              <p:nvSpPr>
                <p:cNvPr id="39" name="圆角矩形 6"/>
                <p:cNvSpPr/>
                <p:nvPr/>
              </p:nvSpPr>
              <p:spPr>
                <a:xfrm>
                  <a:off x="2117" y="3473"/>
                  <a:ext cx="2949" cy="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树在道边</a:t>
                  </a:r>
                  <a:endParaRPr lang="zh-CN" altLang="en-US" sz="3200" b="1" dirty="0">
                    <a:solidFill>
                      <a:schemeClr val="tx1"/>
                    </a:solidFill>
                    <a:latin typeface="楷体" panose="02010609060101010101" charset="-122"/>
                    <a:ea typeface="楷体" panose="02010609060101010101" charset="-122"/>
                  </a:endParaRPr>
                </a:p>
              </p:txBody>
            </p:sp>
            <p:grpSp>
              <p:nvGrpSpPr>
                <p:cNvPr id="40" name="组合 39"/>
                <p:cNvGrpSpPr/>
                <p:nvPr/>
              </p:nvGrpSpPr>
              <p:grpSpPr>
                <a:xfrm>
                  <a:off x="6198" y="2452"/>
                  <a:ext cx="11455" cy="907"/>
                  <a:chOff x="8125" y="2339"/>
                  <a:chExt cx="11455" cy="907"/>
                </a:xfrm>
              </p:grpSpPr>
              <p:sp>
                <p:nvSpPr>
                  <p:cNvPr id="45" name="圆角矩形 8"/>
                  <p:cNvSpPr/>
                  <p:nvPr/>
                </p:nvSpPr>
                <p:spPr>
                  <a:xfrm>
                    <a:off x="8125" y="2339"/>
                    <a:ext cx="2368"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a:solidFill>
                          <a:schemeClr val="tx1"/>
                        </a:solidFill>
                        <a:latin typeface="楷体" panose="02010609060101010101" charset="-122"/>
                        <a:ea typeface="楷体" panose="02010609060101010101" charset="-122"/>
                      </a:rPr>
                      <a:t>苦李</a:t>
                    </a:r>
                    <a:endParaRPr lang="zh-CN" altLang="en-US" sz="3200" b="1">
                      <a:solidFill>
                        <a:schemeClr val="tx1"/>
                      </a:solidFill>
                      <a:latin typeface="楷体" panose="02010609060101010101" charset="-122"/>
                      <a:ea typeface="楷体" panose="02010609060101010101" charset="-122"/>
                    </a:endParaRPr>
                  </a:p>
                </p:txBody>
              </p:sp>
              <p:sp>
                <p:nvSpPr>
                  <p:cNvPr id="46" name="圆角矩形 12"/>
                  <p:cNvSpPr/>
                  <p:nvPr/>
                </p:nvSpPr>
                <p:spPr>
                  <a:xfrm>
                    <a:off x="11301" y="2339"/>
                    <a:ext cx="3319"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人皆</a:t>
                    </a:r>
                    <a:r>
                      <a:rPr lang="en-US" altLang="zh-CN" sz="3200" b="1" dirty="0">
                        <a:solidFill>
                          <a:schemeClr val="tx1"/>
                        </a:solidFill>
                        <a:latin typeface="楷体" panose="02010609060101010101" charset="-122"/>
                        <a:ea typeface="楷体" panose="02010609060101010101" charset="-122"/>
                      </a:rPr>
                      <a:t>(</a:t>
                    </a:r>
                    <a:r>
                      <a:rPr lang="zh-CN" altLang="en-US" sz="3200" b="1" dirty="0">
                        <a:solidFill>
                          <a:srgbClr val="FF0000"/>
                        </a:solidFill>
                        <a:latin typeface="楷体" panose="02010609060101010101" charset="-122"/>
                        <a:ea typeface="楷体" panose="02010609060101010101" charset="-122"/>
                      </a:rPr>
                      <a:t>不取</a:t>
                    </a:r>
                    <a:r>
                      <a:rPr lang="en-US" altLang="zh-CN" sz="3200" b="1" dirty="0">
                        <a:solidFill>
                          <a:schemeClr val="tx1"/>
                        </a:solidFill>
                        <a:latin typeface="楷体" panose="02010609060101010101" charset="-122"/>
                        <a:ea typeface="楷体" panose="02010609060101010101" charset="-122"/>
                      </a:rPr>
                      <a:t>)</a:t>
                    </a:r>
                    <a:r>
                      <a:rPr lang="en-US" altLang="zh-CN" sz="3200" b="1" u="sng" dirty="0">
                        <a:solidFill>
                          <a:schemeClr val="tx1"/>
                        </a:solidFill>
                        <a:latin typeface="楷体" panose="02010609060101010101" charset="-122"/>
                        <a:ea typeface="楷体" panose="02010609060101010101" charset="-122"/>
                      </a:rPr>
                      <a:t>   </a:t>
                    </a:r>
                    <a:r>
                      <a:rPr lang="en-US" altLang="zh-CN" sz="3200" b="1" dirty="0">
                        <a:solidFill>
                          <a:schemeClr val="tx1"/>
                        </a:solidFill>
                        <a:latin typeface="楷体" panose="02010609060101010101" charset="-122"/>
                        <a:ea typeface="楷体" panose="02010609060101010101" charset="-122"/>
                      </a:rPr>
                      <a:t> </a:t>
                    </a:r>
                    <a:endParaRPr lang="en-US" altLang="zh-CN" sz="3200" b="1" dirty="0">
                      <a:solidFill>
                        <a:schemeClr val="tx1"/>
                      </a:solidFill>
                      <a:latin typeface="楷体" panose="02010609060101010101" charset="-122"/>
                      <a:ea typeface="楷体" panose="02010609060101010101" charset="-122"/>
                    </a:endParaRPr>
                  </a:p>
                </p:txBody>
              </p:sp>
              <p:sp>
                <p:nvSpPr>
                  <p:cNvPr id="47" name="圆角矩形 13"/>
                  <p:cNvSpPr/>
                  <p:nvPr/>
                </p:nvSpPr>
                <p:spPr>
                  <a:xfrm>
                    <a:off x="15383" y="2339"/>
                    <a:ext cx="4197" cy="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sym typeface="+mn-ea"/>
                      </a:rPr>
                      <a:t>树上</a:t>
                    </a:r>
                    <a:r>
                      <a:rPr lang="en-US" altLang="zh-CN" sz="3200" b="1" dirty="0">
                        <a:solidFill>
                          <a:schemeClr val="tx1"/>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多</a:t>
                    </a:r>
                    <a:r>
                      <a:rPr lang="en-US" altLang="zh-CN" sz="3200" b="1" dirty="0">
                        <a:solidFill>
                          <a:schemeClr val="tx1"/>
                        </a:solidFill>
                        <a:latin typeface="楷体" panose="02010609060101010101" charset="-122"/>
                        <a:ea typeface="楷体" panose="02010609060101010101" charset="-122"/>
                        <a:sym typeface="+mn-ea"/>
                      </a:rPr>
                      <a:t>)</a:t>
                    </a:r>
                    <a:r>
                      <a:rPr lang="zh-CN" altLang="en-US" sz="3200" b="1" dirty="0">
                        <a:solidFill>
                          <a:schemeClr val="tx1"/>
                        </a:solidFill>
                        <a:latin typeface="楷体" panose="02010609060101010101" charset="-122"/>
                        <a:ea typeface="楷体" panose="02010609060101010101" charset="-122"/>
                      </a:rPr>
                      <a:t>子</a:t>
                    </a:r>
                    <a:endParaRPr lang="zh-CN" altLang="en-US" sz="3200" b="1" dirty="0">
                      <a:solidFill>
                        <a:schemeClr val="tx1"/>
                      </a:solidFill>
                      <a:latin typeface="楷体" panose="02010609060101010101" charset="-122"/>
                      <a:ea typeface="楷体" panose="02010609060101010101" charset="-122"/>
                    </a:endParaRPr>
                  </a:p>
                </p:txBody>
              </p:sp>
            </p:grpSp>
            <p:grpSp>
              <p:nvGrpSpPr>
                <p:cNvPr id="41" name="组合 40"/>
                <p:cNvGrpSpPr/>
                <p:nvPr/>
              </p:nvGrpSpPr>
              <p:grpSpPr>
                <a:xfrm>
                  <a:off x="6199" y="4718"/>
                  <a:ext cx="11812" cy="909"/>
                  <a:chOff x="8125" y="4491"/>
                  <a:chExt cx="11812" cy="909"/>
                </a:xfrm>
              </p:grpSpPr>
              <p:sp>
                <p:nvSpPr>
                  <p:cNvPr id="42" name="圆角矩形 9"/>
                  <p:cNvSpPr/>
                  <p:nvPr/>
                </p:nvSpPr>
                <p:spPr>
                  <a:xfrm>
                    <a:off x="8125" y="4493"/>
                    <a:ext cx="2368"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b="1" dirty="0">
                        <a:solidFill>
                          <a:schemeClr val="tx1"/>
                        </a:solidFill>
                        <a:latin typeface="楷体" panose="02010609060101010101" charset="-122"/>
                        <a:ea typeface="楷体" panose="02010609060101010101" charset="-122"/>
                        <a:sym typeface="+mn-ea"/>
                      </a:rPr>
                      <a:t>(  )</a:t>
                    </a:r>
                    <a:r>
                      <a:rPr lang="zh-CN" altLang="en-US" sz="3200" b="1" dirty="0">
                        <a:solidFill>
                          <a:schemeClr val="tx1"/>
                        </a:solidFill>
                        <a:latin typeface="楷体" panose="02010609060101010101" charset="-122"/>
                        <a:ea typeface="楷体" panose="02010609060101010101" charset="-122"/>
                      </a:rPr>
                      <a:t>李</a:t>
                    </a:r>
                    <a:endParaRPr lang="zh-CN" altLang="en-US" sz="3200" b="1" dirty="0">
                      <a:solidFill>
                        <a:schemeClr val="tx1"/>
                      </a:solidFill>
                      <a:latin typeface="楷体" panose="02010609060101010101" charset="-122"/>
                      <a:ea typeface="楷体" panose="02010609060101010101" charset="-122"/>
                    </a:endParaRPr>
                  </a:p>
                </p:txBody>
              </p:sp>
              <p:sp>
                <p:nvSpPr>
                  <p:cNvPr id="43" name="圆角矩形 11"/>
                  <p:cNvSpPr/>
                  <p:nvPr/>
                </p:nvSpPr>
                <p:spPr>
                  <a:xfrm>
                    <a:off x="11300" y="4491"/>
                    <a:ext cx="3319"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rPr>
                      <a:t>人皆</a:t>
                    </a:r>
                    <a:r>
                      <a:rPr lang="en-US" altLang="zh-CN" sz="3200" b="1" dirty="0">
                        <a:solidFill>
                          <a:schemeClr val="tx1"/>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取之</a:t>
                    </a:r>
                    <a:r>
                      <a:rPr lang="en-US" altLang="zh-CN" sz="3200" b="1" dirty="0">
                        <a:solidFill>
                          <a:schemeClr val="tx1"/>
                        </a:solidFill>
                        <a:latin typeface="楷体" panose="02010609060101010101" charset="-122"/>
                        <a:ea typeface="楷体" panose="02010609060101010101" charset="-122"/>
                        <a:sym typeface="+mn-ea"/>
                      </a:rPr>
                      <a:t>)</a:t>
                    </a:r>
                    <a:endParaRPr lang="zh-CN" altLang="en-US" sz="3200" b="1" dirty="0">
                      <a:solidFill>
                        <a:schemeClr val="tx1"/>
                      </a:solidFill>
                      <a:latin typeface="楷体" panose="02010609060101010101" charset="-122"/>
                      <a:ea typeface="楷体" panose="02010609060101010101" charset="-122"/>
                    </a:endParaRPr>
                  </a:p>
                </p:txBody>
              </p:sp>
              <p:sp>
                <p:nvSpPr>
                  <p:cNvPr id="44" name="圆角矩形 14"/>
                  <p:cNvSpPr/>
                  <p:nvPr/>
                </p:nvSpPr>
                <p:spPr>
                  <a:xfrm>
                    <a:off x="15228" y="4493"/>
                    <a:ext cx="4709" cy="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200" b="1" dirty="0">
                        <a:solidFill>
                          <a:schemeClr val="tx1"/>
                        </a:solidFill>
                        <a:latin typeface="楷体" panose="02010609060101010101" charset="-122"/>
                        <a:ea typeface="楷体" panose="02010609060101010101" charset="-122"/>
                        <a:sym typeface="+mn-ea"/>
                      </a:rPr>
                      <a:t>树上</a:t>
                    </a:r>
                    <a:r>
                      <a:rPr lang="en-US" altLang="zh-CN" sz="3200" b="1" dirty="0">
                        <a:solidFill>
                          <a:schemeClr val="tx1"/>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少</a:t>
                    </a:r>
                    <a:r>
                      <a:rPr lang="en-US" altLang="zh-CN" sz="3200" b="1" dirty="0">
                        <a:solidFill>
                          <a:srgbClr val="FF0000"/>
                        </a:solidFill>
                        <a:latin typeface="楷体" panose="02010609060101010101" charset="-122"/>
                        <a:ea typeface="楷体" panose="02010609060101010101" charset="-122"/>
                        <a:sym typeface="+mn-ea"/>
                      </a:rPr>
                      <a:t>/</a:t>
                    </a:r>
                    <a:r>
                      <a:rPr lang="zh-CN" altLang="en-US" sz="3200" b="1" dirty="0">
                        <a:solidFill>
                          <a:srgbClr val="FF0000"/>
                        </a:solidFill>
                        <a:latin typeface="楷体" panose="02010609060101010101" charset="-122"/>
                        <a:ea typeface="楷体" panose="02010609060101010101" charset="-122"/>
                        <a:sym typeface="+mn-ea"/>
                      </a:rPr>
                      <a:t>无</a:t>
                    </a:r>
                    <a:r>
                      <a:rPr lang="en-US" altLang="zh-CN" sz="3200" b="1" dirty="0">
                        <a:solidFill>
                          <a:schemeClr val="tx1"/>
                        </a:solidFill>
                        <a:latin typeface="楷体" panose="02010609060101010101" charset="-122"/>
                        <a:ea typeface="楷体" panose="02010609060101010101" charset="-122"/>
                        <a:sym typeface="+mn-ea"/>
                      </a:rPr>
                      <a:t>)</a:t>
                    </a:r>
                    <a:r>
                      <a:rPr lang="zh-CN" altLang="en-US" sz="3200" b="1" dirty="0">
                        <a:solidFill>
                          <a:schemeClr val="tx1"/>
                        </a:solidFill>
                        <a:latin typeface="楷体" panose="02010609060101010101" charset="-122"/>
                        <a:ea typeface="楷体" panose="02010609060101010101" charset="-122"/>
                      </a:rPr>
                      <a:t>子</a:t>
                    </a:r>
                    <a:endParaRPr lang="zh-CN" altLang="en-US" sz="3200" b="1" dirty="0">
                      <a:solidFill>
                        <a:schemeClr val="tx1"/>
                      </a:solidFill>
                      <a:latin typeface="楷体" panose="02010609060101010101" charset="-122"/>
                      <a:ea typeface="楷体" panose="02010609060101010101" charset="-122"/>
                    </a:endParaRPr>
                  </a:p>
                </p:txBody>
              </p:sp>
            </p:grpSp>
          </p:grpSp>
          <p:cxnSp>
            <p:nvCxnSpPr>
              <p:cNvPr id="37" name="直接连接符 36"/>
              <p:cNvCxnSpPr>
                <a:stCxn id="39" idx="3"/>
                <a:endCxn id="45" idx="1"/>
              </p:cNvCxnSpPr>
              <p:nvPr/>
            </p:nvCxnSpPr>
            <p:spPr>
              <a:xfrm flipV="1">
                <a:off x="4838" y="3359"/>
                <a:ext cx="1132" cy="1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42" idx="1"/>
              </p:cNvCxnSpPr>
              <p:nvPr/>
            </p:nvCxnSpPr>
            <p:spPr>
              <a:xfrm>
                <a:off x="4837" y="4379"/>
                <a:ext cx="1134" cy="12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圆角矩形 8"/>
            <p:cNvSpPr/>
            <p:nvPr/>
          </p:nvSpPr>
          <p:spPr>
            <a:xfrm rot="19184846">
              <a:off x="3621934" y="2018030"/>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楷体" panose="02010609060101010101" charset="-122"/>
                  <a:ea typeface="楷体" panose="02010609060101010101" charset="-122"/>
                </a:rPr>
                <a:t>假设一</a:t>
              </a:r>
              <a:endParaRPr lang="zh-CN" altLang="en-US" b="1" dirty="0">
                <a:solidFill>
                  <a:schemeClr val="tx1"/>
                </a:solidFill>
                <a:latin typeface="楷体" panose="02010609060101010101" charset="-122"/>
                <a:ea typeface="楷体" panose="02010609060101010101" charset="-122"/>
              </a:endParaRPr>
            </a:p>
          </p:txBody>
        </p:sp>
        <p:sp>
          <p:nvSpPr>
            <p:cNvPr id="20" name="圆角矩形 8"/>
            <p:cNvSpPr/>
            <p:nvPr/>
          </p:nvSpPr>
          <p:spPr>
            <a:xfrm rot="2865383">
              <a:off x="3621934" y="3004713"/>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楷体" panose="02010609060101010101" charset="-122"/>
                  <a:ea typeface="楷体" panose="02010609060101010101" charset="-122"/>
                </a:rPr>
                <a:t>假设二</a:t>
              </a:r>
              <a:endParaRPr lang="zh-CN" altLang="en-US" b="1" dirty="0">
                <a:solidFill>
                  <a:schemeClr val="tx1"/>
                </a:solidFill>
                <a:latin typeface="楷体" panose="02010609060101010101" charset="-122"/>
                <a:ea typeface="楷体" panose="02010609060101010101" charset="-122"/>
              </a:endParaRPr>
            </a:p>
          </p:txBody>
        </p:sp>
        <p:cxnSp>
          <p:nvCxnSpPr>
            <p:cNvPr id="21" name="直接箭头连接符 20"/>
            <p:cNvCxnSpPr/>
            <p:nvPr/>
          </p:nvCxnSpPr>
          <p:spPr>
            <a:xfrm>
              <a:off x="6302375" y="213328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302375" y="357219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8923020" y="213328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8923020" y="3572192"/>
              <a:ext cx="513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8" name="圆角矩形 8"/>
          <p:cNvSpPr/>
          <p:nvPr/>
        </p:nvSpPr>
        <p:spPr>
          <a:xfrm>
            <a:off x="4505960" y="3163583"/>
            <a:ext cx="1503680" cy="57594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a:solidFill>
                  <a:srgbClr val="FF0000"/>
                </a:solidFill>
                <a:latin typeface="楷体" panose="02010609060101010101" charset="-122"/>
                <a:ea typeface="楷体" panose="02010609060101010101" charset="-122"/>
              </a:rPr>
              <a:t>甜</a:t>
            </a:r>
            <a:endParaRPr lang="zh-CN" altLang="en-US" sz="3200" b="1" dirty="0">
              <a:solidFill>
                <a:srgbClr val="FF0000"/>
              </a:solidFill>
              <a:latin typeface="楷体" panose="02010609060101010101" charset="-122"/>
              <a:ea typeface="楷体" panose="02010609060101010101" charset="-122"/>
            </a:endParaRPr>
          </a:p>
        </p:txBody>
      </p:sp>
      <p:sp>
        <p:nvSpPr>
          <p:cNvPr id="49" name="箭头: 手杖形 48"/>
          <p:cNvSpPr/>
          <p:nvPr/>
        </p:nvSpPr>
        <p:spPr>
          <a:xfrm flipH="1">
            <a:off x="5578887" y="1074687"/>
            <a:ext cx="5076000" cy="663079"/>
          </a:xfrm>
          <a:prstGeom prst="uturnArrow">
            <a:avLst>
              <a:gd name="adj1" fmla="val 25000"/>
              <a:gd name="adj2" fmla="val 25000"/>
              <a:gd name="adj3" fmla="val 25000"/>
              <a:gd name="adj4" fmla="val 43750"/>
              <a:gd name="adj5" fmla="val 8813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839470" y="476885"/>
            <a:ext cx="2578100" cy="3683635"/>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4584065" y="1485265"/>
            <a:ext cx="6569710" cy="3415030"/>
          </a:xfrm>
          <a:prstGeom prst="rect">
            <a:avLst/>
          </a:prstGeom>
          <a:noFill/>
        </p:spPr>
        <p:txBody>
          <a:bodyPr wrap="square" rtlCol="0" anchor="t">
            <a:spAutoFit/>
          </a:bodyPr>
          <a:lstStyle/>
          <a:p>
            <a:pPr>
              <a:lnSpc>
                <a:spcPct val="150000"/>
              </a:lnSpc>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《世说新语》，是由</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南朝宋</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文学家</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刘义庆</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组织</a:t>
            </a:r>
            <a:r>
              <a:rPr lang="zh-CN" altLang="en-US" sz="2400" b="1" dirty="0">
                <a:latin typeface="楷体" panose="02010609060101010101" charset="-122"/>
                <a:ea typeface="楷体" panose="02010609060101010101" charset="-122"/>
                <a:cs typeface="楷体" panose="02010609060101010101" charset="-122"/>
                <a:sym typeface="+mn-ea"/>
              </a:rPr>
              <a:t>一批文人</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编写的，</a:t>
            </a:r>
            <a:r>
              <a:rPr lang="zh-CN" altLang="en-US" sz="2400" b="1" dirty="0">
                <a:latin typeface="楷体" panose="02010609060101010101" charset="-122"/>
                <a:ea typeface="楷体" panose="02010609060101010101" charset="-122"/>
                <a:cs typeface="楷体" panose="02010609060101010101" charset="-122"/>
                <a:sym typeface="+mn-ea"/>
              </a:rPr>
              <a:t>一部主要记述</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魏晋人物言谈轶事</a:t>
            </a:r>
            <a:r>
              <a:rPr lang="zh-CN" altLang="en-US" sz="2400" b="1" dirty="0">
                <a:latin typeface="楷体" panose="02010609060101010101" charset="-122"/>
                <a:ea typeface="楷体" panose="02010609060101010101" charset="-122"/>
                <a:cs typeface="楷体" panose="02010609060101010101" charset="-122"/>
                <a:sym typeface="+mn-ea"/>
              </a:rPr>
              <a:t>的笔记小说。</a:t>
            </a:r>
            <a:endParaRPr lang="zh-CN" altLang="en-US" sz="2400" b="1" dirty="0">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《王戎不取道旁李》选自《世说新语</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雅量篇</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》，这一篇章写的都是魏晋时期名士的风度。文字虽短，却刻画出人物的鲜明个性。</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839470" y="836930"/>
            <a:ext cx="10294620" cy="3005455"/>
          </a:xfrm>
          <a:prstGeom prst="rect">
            <a:avLst/>
          </a:prstGeom>
        </p:spPr>
        <p:txBody>
          <a:bodyPr vert="horz" lIns="90000" tIns="46800" rIns="90000" bIns="46800" rtlCol="0">
            <a:noAutofit/>
          </a:bodyPr>
          <a:lstStyle>
            <a:lvl1pPr marL="190500" marR="0" lvl="0" indent="-1905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72135" marR="0" lvl="1" indent="-1905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33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953135" marR="0" lvl="2" indent="-1905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33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334770" marR="0" lvl="3" indent="-1905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17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716405" marR="0" lvl="4" indent="-1905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17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906905" indent="0" algn="l" defTabSz="762635" rtl="0" eaLnBrk="1" latinLnBrk="0" hangingPunct="1">
              <a:lnSpc>
                <a:spcPct val="90000"/>
              </a:lnSpc>
              <a:spcBef>
                <a:spcPct val="84000"/>
              </a:spcBef>
              <a:buFont typeface="Arial" panose="020B0604020202020204" pitchFamily="34" charset="0"/>
              <a:buNone/>
              <a:defRPr sz="1500" kern="1200">
                <a:solidFill>
                  <a:schemeClr val="tx1"/>
                </a:solidFill>
                <a:latin typeface="+mn-lt"/>
                <a:ea typeface="+mn-ea"/>
                <a:cs typeface="+mn-cs"/>
              </a:defRPr>
            </a:lvl6pPr>
            <a:lvl7pPr marL="2479675"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7pPr>
            <a:lvl8pPr marL="2860675"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8pPr>
            <a:lvl9pPr marL="3242310"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altLang="zh-CN" sz="2700"/>
              <a:t>    </a:t>
            </a:r>
            <a:r>
              <a:rPr lang="en-US" altLang="zh-CN" sz="2700">
                <a:solidFill>
                  <a:schemeClr val="tx1"/>
                </a:solidFill>
              </a:rPr>
              <a:t> </a:t>
            </a:r>
            <a:r>
              <a:rPr lang="en-US" altLang="zh-CN" sz="2700" b="1">
                <a:solidFill>
                  <a:schemeClr val="tx1"/>
                </a:solidFill>
                <a:latin typeface="楷体" panose="02010609060101010101" charset="-122"/>
                <a:ea typeface="楷体" panose="02010609060101010101" charset="-122"/>
                <a:cs typeface="楷体" panose="02010609060101010101" charset="-122"/>
              </a:rPr>
              <a:t> 观虎</a:t>
            </a:r>
            <a:endParaRPr lang="en-US" altLang="zh-CN" sz="2700"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700" b="1">
                <a:solidFill>
                  <a:schemeClr val="tx1"/>
                </a:solidFill>
                <a:latin typeface="楷体" panose="02010609060101010101" charset="-122"/>
                <a:ea typeface="楷体" panose="02010609060101010101" charset="-122"/>
                <a:cs typeface="楷体" panose="02010609060101010101" charset="-122"/>
              </a:rPr>
              <a:t>    魏明帝于宣武场上断虎爪牙，纵百姓观之。王戎七岁，亦往看，虎承间</a:t>
            </a:r>
            <a:r>
              <a:rPr sz="2700" b="1" baseline="30000">
                <a:solidFill>
                  <a:schemeClr val="tx1"/>
                </a:solidFill>
                <a:uFillTx/>
                <a:latin typeface="楷体" panose="02010609060101010101" charset="-122"/>
                <a:ea typeface="楷体" panose="02010609060101010101" charset="-122"/>
                <a:cs typeface="楷体" panose="02010609060101010101" charset="-122"/>
                <a:sym typeface="+mn-ea"/>
              </a:rPr>
              <a:t>①</a:t>
            </a:r>
            <a:r>
              <a:rPr lang="zh-CN" altLang="en-US" sz="2700" b="1">
                <a:solidFill>
                  <a:schemeClr val="tx1"/>
                </a:solidFill>
                <a:latin typeface="楷体" panose="02010609060101010101" charset="-122"/>
                <a:ea typeface="楷体" panose="02010609060101010101" charset="-122"/>
                <a:cs typeface="楷体" panose="02010609060101010101" charset="-122"/>
              </a:rPr>
              <a:t>攀栏而吼，其声震地，观者无不辟易颠仆</a:t>
            </a:r>
            <a:r>
              <a:rPr lang="zh-CN" altLang="en-US" sz="2700" b="1" baseline="30000">
                <a:solidFill>
                  <a:schemeClr val="tx1"/>
                </a:solidFill>
                <a:uFillTx/>
                <a:latin typeface="楷体" panose="02010609060101010101" charset="-122"/>
                <a:ea typeface="楷体" panose="02010609060101010101" charset="-122"/>
                <a:cs typeface="楷体" panose="02010609060101010101" charset="-122"/>
              </a:rPr>
              <a:t>②</a:t>
            </a:r>
            <a:r>
              <a:rPr lang="zh-CN" altLang="en-US" sz="2700" b="1">
                <a:solidFill>
                  <a:schemeClr val="tx1"/>
                </a:solidFill>
                <a:latin typeface="楷体" panose="02010609060101010101" charset="-122"/>
                <a:ea typeface="楷体" panose="02010609060101010101" charset="-122"/>
                <a:cs typeface="楷体" panose="02010609060101010101" charset="-122"/>
              </a:rPr>
              <a:t>，戎湛然</a:t>
            </a:r>
            <a:r>
              <a:rPr lang="zh-CN" altLang="en-US" sz="2700" b="1" baseline="30000">
                <a:solidFill>
                  <a:schemeClr val="tx1"/>
                </a:solidFill>
                <a:uFillTx/>
                <a:latin typeface="楷体" panose="02010609060101010101" charset="-122"/>
                <a:ea typeface="楷体" panose="02010609060101010101" charset="-122"/>
                <a:cs typeface="楷体" panose="02010609060101010101" charset="-122"/>
              </a:rPr>
              <a:t>③</a:t>
            </a:r>
            <a:r>
              <a:rPr lang="zh-CN" altLang="en-US" sz="2700" b="1">
                <a:solidFill>
                  <a:schemeClr val="tx1"/>
                </a:solidFill>
                <a:latin typeface="楷体" panose="02010609060101010101" charset="-122"/>
                <a:ea typeface="楷体" panose="02010609060101010101" charset="-122"/>
                <a:cs typeface="楷体" panose="02010609060101010101" charset="-122"/>
              </a:rPr>
              <a:t>不动，了无惧色。</a:t>
            </a:r>
            <a:endParaRPr lang="zh-CN" altLang="en-US" sz="2700"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cs typeface="楷体" panose="02010609060101010101" charset="-122"/>
              </a:rPr>
              <a:t>注释：</a:t>
            </a:r>
            <a:r>
              <a:rPr lang="zh-CN" altLang="en-US" sz="1800" b="1">
                <a:solidFill>
                  <a:schemeClr val="tx1"/>
                </a:solidFill>
                <a:latin typeface="楷体" panose="02010609060101010101" charset="-122"/>
                <a:ea typeface="楷体" panose="02010609060101010101" charset="-122"/>
                <a:cs typeface="楷体" panose="02010609060101010101" charset="-122"/>
              </a:rPr>
              <a:t>①承间：趁机。</a:t>
            </a:r>
            <a:r>
              <a:rPr lang="en-US" altLang="zh-CN" sz="1800" b="1">
                <a:solidFill>
                  <a:schemeClr val="tx1"/>
                </a:solidFill>
                <a:latin typeface="楷体" panose="02010609060101010101" charset="-122"/>
                <a:ea typeface="楷体" panose="02010609060101010101" charset="-122"/>
                <a:cs typeface="楷体" panose="02010609060101010101" charset="-122"/>
              </a:rPr>
              <a:t>   </a:t>
            </a:r>
            <a:r>
              <a:rPr lang="zh-CN" altLang="en-US" sz="1800" b="1">
                <a:solidFill>
                  <a:schemeClr val="tx1"/>
                </a:solidFill>
                <a:latin typeface="楷体" panose="02010609060101010101" charset="-122"/>
                <a:ea typeface="楷体" panose="02010609060101010101" charset="-122"/>
                <a:cs typeface="楷体" panose="02010609060101010101" charset="-122"/>
              </a:rPr>
              <a:t>②辟易颠仆：惊慌逃躲，摔倒伏地。</a:t>
            </a:r>
            <a:r>
              <a:rPr lang="en-US" altLang="zh-CN" sz="1800" b="1">
                <a:solidFill>
                  <a:schemeClr val="tx1"/>
                </a:solidFill>
                <a:latin typeface="楷体" panose="02010609060101010101" charset="-122"/>
                <a:ea typeface="楷体" panose="02010609060101010101" charset="-122"/>
                <a:cs typeface="楷体" panose="02010609060101010101" charset="-122"/>
              </a:rPr>
              <a:t>   </a:t>
            </a:r>
            <a:r>
              <a:rPr lang="zh-CN" altLang="en-US" sz="1800" b="1">
                <a:solidFill>
                  <a:schemeClr val="tx1"/>
                </a:solidFill>
                <a:latin typeface="楷体" panose="02010609060101010101" charset="-122"/>
                <a:ea typeface="楷体" panose="02010609060101010101" charset="-122"/>
                <a:cs typeface="楷体" panose="02010609060101010101" charset="-122"/>
              </a:rPr>
              <a:t>③湛然：安然沉静地。</a:t>
            </a:r>
            <a:endParaRPr lang="zh-CN" altLang="en-US" sz="1800" b="1">
              <a:solidFill>
                <a:schemeClr val="tx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91135" y="405130"/>
            <a:ext cx="2479040" cy="460375"/>
          </a:xfrm>
          <a:prstGeom prst="rect">
            <a:avLst/>
          </a:prstGeom>
          <a:noFill/>
          <a:ln w="9525">
            <a:noFill/>
          </a:ln>
        </p:spPr>
        <p:txBody>
          <a:bodyPr wrap="square">
            <a:spAutoFit/>
          </a:bodyPr>
          <a:lstStyle/>
          <a:p>
            <a:pPr marL="0" indent="266700"/>
            <a:r>
              <a:rPr lang="zh-CN" altLang="en-US" sz="2400" b="1" dirty="0">
                <a:latin typeface="楷体" panose="02010609060101010101" charset="-122"/>
                <a:ea typeface="楷体" panose="02010609060101010101" charset="-122"/>
                <a:sym typeface="+mn-ea"/>
              </a:rPr>
              <a:t>【拓展阅读】</a:t>
            </a:r>
            <a:endParaRPr lang="en-US" altLang="zh-CN" sz="2400" b="1" dirty="0">
              <a:latin typeface="楷体" panose="02010609060101010101" charset="-122"/>
              <a:ea typeface="楷体" panose="02010609060101010101" charset="-122"/>
              <a:sym typeface="+mn-ea"/>
            </a:endParaRPr>
          </a:p>
        </p:txBody>
      </p:sp>
      <p:sp>
        <p:nvSpPr>
          <p:cNvPr id="100" name="文本框 99"/>
          <p:cNvSpPr txBox="1"/>
          <p:nvPr/>
        </p:nvSpPr>
        <p:spPr>
          <a:xfrm>
            <a:off x="1919605" y="4941570"/>
            <a:ext cx="9752965" cy="521970"/>
          </a:xfrm>
          <a:prstGeom prst="rect">
            <a:avLst/>
          </a:prstGeom>
          <a:noFill/>
          <a:ln w="9525">
            <a:noFill/>
          </a:ln>
        </p:spPr>
        <p:txBody>
          <a:bodyPr wrap="square">
            <a:spAutoFit/>
          </a:bodyPr>
          <a:lstStyle/>
          <a:p>
            <a:pPr marL="0" indent="0"/>
            <a:r>
              <a:rPr lang="zh-CN" altLang="en-US" sz="2800" b="1" dirty="0">
                <a:latin typeface="楷体" panose="02010609060101010101" charset="-122"/>
                <a:ea typeface="楷体" panose="02010609060101010101" charset="-122"/>
                <a:sym typeface="+mn-ea"/>
              </a:rPr>
              <a:t>人问之，答曰:</a:t>
            </a:r>
            <a:r>
              <a:rPr lang="en-US" altLang="zh-CN" sz="2800" b="1" dirty="0">
                <a:latin typeface="楷体" panose="02010609060101010101" charset="-122"/>
                <a:ea typeface="楷体" panose="02010609060101010101" charset="-122"/>
                <a:sym typeface="+mn-ea"/>
              </a:rPr>
              <a:t>“</a:t>
            </a:r>
            <a:r>
              <a:rPr lang="zh-CN" altLang="en-US" sz="2800" b="1" spc="150">
                <a:solidFill>
                  <a:srgbClr val="FF0000"/>
                </a:solidFill>
                <a:uFillTx/>
                <a:latin typeface="楷体" panose="02010609060101010101" charset="-122"/>
                <a:ea typeface="楷体" panose="02010609060101010101" charset="-122"/>
                <a:cs typeface="楷体" panose="02010609060101010101" charset="-122"/>
              </a:rPr>
              <a:t>虎</a:t>
            </a:r>
            <a:r>
              <a:rPr lang="zh-CN" altLang="en-US" sz="2800" b="1" u="sng" spc="150">
                <a:solidFill>
                  <a:srgbClr val="FF0000"/>
                </a:solidFill>
                <a:uFillTx/>
                <a:latin typeface="楷体" panose="02010609060101010101" charset="-122"/>
                <a:ea typeface="楷体" panose="02010609060101010101" charset="-122"/>
                <a:cs typeface="楷体" panose="02010609060101010101" charset="-122"/>
              </a:rPr>
              <a:t>    </a:t>
            </a:r>
            <a:r>
              <a:rPr lang="en-US" altLang="zh-CN" sz="2800" b="1" u="sng" spc="150">
                <a:solidFill>
                  <a:srgbClr val="FF0000"/>
                </a:solidFill>
                <a:uFillTx/>
                <a:latin typeface="楷体" panose="02010609060101010101" charset="-122"/>
                <a:ea typeface="楷体" panose="02010609060101010101" charset="-122"/>
                <a:cs typeface="楷体" panose="02010609060101010101" charset="-122"/>
              </a:rPr>
              <a:t>    </a:t>
            </a:r>
            <a:r>
              <a:rPr lang="zh-CN" altLang="en-US" sz="2800" b="1" u="sng" spc="150">
                <a:solidFill>
                  <a:srgbClr val="FF0000"/>
                </a:solidFill>
                <a:uFillTx/>
                <a:latin typeface="楷体" panose="02010609060101010101" charset="-122"/>
                <a:ea typeface="楷体" panose="02010609060101010101" charset="-122"/>
                <a:cs typeface="楷体" panose="02010609060101010101" charset="-122"/>
              </a:rPr>
              <a:t>    </a:t>
            </a:r>
            <a:r>
              <a:rPr lang="zh-CN" altLang="en-US" sz="2800" b="1" spc="150">
                <a:solidFill>
                  <a:srgbClr val="FF0000"/>
                </a:solidFill>
                <a:uFillTx/>
                <a:latin typeface="楷体" panose="02010609060101010101" charset="-122"/>
                <a:ea typeface="楷体" panose="02010609060101010101" charset="-122"/>
                <a:cs typeface="楷体" panose="02010609060101010101" charset="-122"/>
              </a:rPr>
              <a:t>，</a:t>
            </a:r>
            <a:r>
              <a:rPr lang="zh-CN" altLang="en-US" sz="2800" b="1" u="sng" spc="150">
                <a:solidFill>
                  <a:srgbClr val="FF0000"/>
                </a:solidFill>
                <a:uFillTx/>
                <a:latin typeface="楷体" panose="02010609060101010101" charset="-122"/>
                <a:ea typeface="楷体" panose="02010609060101010101" charset="-122"/>
                <a:cs typeface="楷体" panose="02010609060101010101" charset="-122"/>
              </a:rPr>
              <a:t>    </a:t>
            </a:r>
            <a:r>
              <a:rPr lang="en-US" altLang="zh-CN" sz="2800" b="1" u="sng" spc="150">
                <a:solidFill>
                  <a:srgbClr val="FF0000"/>
                </a:solidFill>
                <a:uFillTx/>
                <a:latin typeface="楷体" panose="02010609060101010101" charset="-122"/>
                <a:ea typeface="楷体" panose="02010609060101010101" charset="-122"/>
                <a:cs typeface="楷体" panose="02010609060101010101" charset="-122"/>
              </a:rPr>
              <a:t>    </a:t>
            </a:r>
            <a:r>
              <a:rPr lang="zh-CN" altLang="en-US" sz="2800" b="1" u="sng" spc="150">
                <a:solidFill>
                  <a:srgbClr val="FF0000"/>
                </a:solidFill>
                <a:uFillTx/>
                <a:latin typeface="楷体" panose="02010609060101010101" charset="-122"/>
                <a:ea typeface="楷体" panose="02010609060101010101" charset="-122"/>
                <a:cs typeface="楷体" panose="02010609060101010101" charset="-122"/>
              </a:rPr>
              <a:t>  </a:t>
            </a:r>
            <a:r>
              <a:rPr lang="zh-CN" altLang="en-US" sz="2800" b="1" spc="150">
                <a:solidFill>
                  <a:srgbClr val="FF0000"/>
                </a:solidFill>
                <a:uFillTx/>
                <a:latin typeface="楷体" panose="02010609060101010101" charset="-122"/>
                <a:ea typeface="楷体" panose="02010609060101010101" charset="-122"/>
                <a:cs typeface="楷体" panose="02010609060101010101" charset="-122"/>
              </a:rPr>
              <a:t>！</a:t>
            </a:r>
            <a:r>
              <a:rPr lang="zh-CN" altLang="en-US" sz="2800" b="1" spc="150">
                <a:solidFill>
                  <a:schemeClr val="tx1"/>
                </a:solidFill>
                <a:uFillTx/>
                <a:latin typeface="楷体" panose="02010609060101010101" charset="-122"/>
                <a:ea typeface="楷体" panose="02010609060101010101" charset="-122"/>
                <a:cs typeface="楷体" panose="02010609060101010101" charset="-122"/>
              </a:rPr>
              <a:t>”</a:t>
            </a:r>
            <a:endParaRPr lang="zh-CN" altLang="en-US" sz="2800" b="1" spc="150">
              <a:solidFill>
                <a:schemeClr val="tx1"/>
              </a:solidFill>
              <a:uFillTx/>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919605" y="4293235"/>
            <a:ext cx="7870190" cy="521970"/>
          </a:xfrm>
          <a:prstGeom prst="rect">
            <a:avLst/>
          </a:prstGeom>
          <a:noFill/>
        </p:spPr>
        <p:txBody>
          <a:bodyPr wrap="none" rtlCol="0" anchor="t">
            <a:spAutoFit/>
          </a:bodyPr>
          <a:lstStyle/>
          <a:p>
            <a:r>
              <a:rPr lang="zh-CN" altLang="en-US" sz="2800" b="1" dirty="0">
                <a:latin typeface="楷体" panose="02010609060101010101" charset="-122"/>
                <a:ea typeface="楷体" panose="02010609060101010101" charset="-122"/>
                <a:sym typeface="+mn-ea"/>
              </a:rPr>
              <a:t>人问之，答曰:</a:t>
            </a:r>
            <a:r>
              <a:rPr lang="en-US" altLang="zh-CN" sz="2800" b="1" dirty="0">
                <a:latin typeface="楷体" panose="02010609060101010101" charset="-122"/>
                <a:ea typeface="楷体" panose="02010609060101010101" charset="-122"/>
                <a:sym typeface="+mn-ea"/>
              </a:rPr>
              <a:t>“</a:t>
            </a:r>
            <a:r>
              <a:rPr lang="zh-CN" altLang="en-US" sz="2800" b="1" dirty="0">
                <a:solidFill>
                  <a:srgbClr val="FF0000"/>
                </a:solidFill>
                <a:latin typeface="楷体" panose="02010609060101010101" charset="-122"/>
                <a:ea typeface="楷体" panose="02010609060101010101" charset="-122"/>
                <a:sym typeface="+mn-ea"/>
              </a:rPr>
              <a:t>树在道边而多子，此必苦李。</a:t>
            </a:r>
            <a:r>
              <a:rPr lang="zh-CN" altLang="en-US" sz="2800" b="1" dirty="0">
                <a:latin typeface="楷体" panose="02010609060101010101" charset="-122"/>
                <a:ea typeface="楷体" panose="02010609060101010101" charset="-122"/>
                <a:sym typeface="+mn-ea"/>
              </a:rPr>
              <a:t>”</a:t>
            </a:r>
            <a:endParaRPr lang="zh-CN" altLang="en-US" sz="2800" b="1" dirty="0">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839470" y="836930"/>
            <a:ext cx="10294620" cy="3005455"/>
          </a:xfrm>
          <a:prstGeom prst="rect">
            <a:avLst/>
          </a:prstGeom>
        </p:spPr>
        <p:txBody>
          <a:bodyPr vert="horz" lIns="90000" tIns="46800" rIns="90000" bIns="46800" rtlCol="0">
            <a:noAutofit/>
          </a:bodyPr>
          <a:lstStyle>
            <a:lvl1pPr marL="190500" marR="0" lvl="0" indent="-1905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72135" marR="0" lvl="1" indent="-1905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33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953135" marR="0" lvl="2" indent="-1905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33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334770" marR="0" lvl="3" indent="-1905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17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716405" marR="0" lvl="4" indent="-1905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17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906905" indent="0" algn="l" defTabSz="762635" rtl="0" eaLnBrk="1" latinLnBrk="0" hangingPunct="1">
              <a:lnSpc>
                <a:spcPct val="90000"/>
              </a:lnSpc>
              <a:spcBef>
                <a:spcPct val="84000"/>
              </a:spcBef>
              <a:buFont typeface="Arial" panose="020B0604020202020204" pitchFamily="34" charset="0"/>
              <a:buNone/>
              <a:defRPr sz="1500" kern="1200">
                <a:solidFill>
                  <a:schemeClr val="tx1"/>
                </a:solidFill>
                <a:latin typeface="+mn-lt"/>
                <a:ea typeface="+mn-ea"/>
                <a:cs typeface="+mn-cs"/>
              </a:defRPr>
            </a:lvl6pPr>
            <a:lvl7pPr marL="2479675"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7pPr>
            <a:lvl8pPr marL="2860675"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8pPr>
            <a:lvl9pPr marL="3242310" indent="-190500" algn="l" defTabSz="762635" rtl="0" eaLnBrk="1" latinLnBrk="0" hangingPunct="1">
              <a:lnSpc>
                <a:spcPct val="90000"/>
              </a:lnSpc>
              <a:spcBef>
                <a:spcPct val="84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altLang="zh-CN" sz="2700"/>
              <a:t>    </a:t>
            </a:r>
            <a:r>
              <a:rPr lang="en-US" altLang="zh-CN" sz="2700">
                <a:solidFill>
                  <a:schemeClr val="tx1"/>
                </a:solidFill>
              </a:rPr>
              <a:t> </a:t>
            </a:r>
            <a:r>
              <a:rPr lang="en-US" altLang="zh-CN" sz="2700" b="1">
                <a:solidFill>
                  <a:schemeClr val="tx1"/>
                </a:solidFill>
                <a:latin typeface="楷体" panose="02010609060101010101" charset="-122"/>
                <a:ea typeface="楷体" panose="02010609060101010101" charset="-122"/>
                <a:cs typeface="楷体" panose="02010609060101010101" charset="-122"/>
              </a:rPr>
              <a:t> 观虎</a:t>
            </a:r>
            <a:endParaRPr lang="en-US" altLang="zh-CN" sz="2700"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700" b="1">
                <a:solidFill>
                  <a:schemeClr val="tx1"/>
                </a:solidFill>
                <a:latin typeface="楷体" panose="02010609060101010101" charset="-122"/>
                <a:ea typeface="楷体" panose="02010609060101010101" charset="-122"/>
                <a:cs typeface="楷体" panose="02010609060101010101" charset="-122"/>
              </a:rPr>
              <a:t>    魏明帝于宣武场上断虎爪牙，纵百姓观之。王戎七岁，亦往看，虎承间</a:t>
            </a:r>
            <a:r>
              <a:rPr sz="2700" b="1" baseline="30000">
                <a:solidFill>
                  <a:schemeClr val="tx1"/>
                </a:solidFill>
                <a:uFillTx/>
                <a:latin typeface="楷体" panose="02010609060101010101" charset="-122"/>
                <a:ea typeface="楷体" panose="02010609060101010101" charset="-122"/>
                <a:cs typeface="楷体" panose="02010609060101010101" charset="-122"/>
                <a:sym typeface="+mn-ea"/>
              </a:rPr>
              <a:t>①</a:t>
            </a:r>
            <a:r>
              <a:rPr lang="zh-CN" altLang="en-US" sz="2700" b="1">
                <a:solidFill>
                  <a:schemeClr val="tx1"/>
                </a:solidFill>
                <a:latin typeface="楷体" panose="02010609060101010101" charset="-122"/>
                <a:ea typeface="楷体" panose="02010609060101010101" charset="-122"/>
                <a:cs typeface="楷体" panose="02010609060101010101" charset="-122"/>
              </a:rPr>
              <a:t>攀栏而吼，其声震地，观者无不辟易颠仆</a:t>
            </a:r>
            <a:r>
              <a:rPr lang="zh-CN" altLang="en-US" sz="2700" b="1" baseline="30000">
                <a:solidFill>
                  <a:schemeClr val="tx1"/>
                </a:solidFill>
                <a:uFillTx/>
                <a:latin typeface="楷体" panose="02010609060101010101" charset="-122"/>
                <a:ea typeface="楷体" panose="02010609060101010101" charset="-122"/>
                <a:cs typeface="楷体" panose="02010609060101010101" charset="-122"/>
              </a:rPr>
              <a:t>②</a:t>
            </a:r>
            <a:r>
              <a:rPr lang="zh-CN" altLang="en-US" sz="2700" b="1">
                <a:solidFill>
                  <a:schemeClr val="tx1"/>
                </a:solidFill>
                <a:latin typeface="楷体" panose="02010609060101010101" charset="-122"/>
                <a:ea typeface="楷体" panose="02010609060101010101" charset="-122"/>
                <a:cs typeface="楷体" panose="02010609060101010101" charset="-122"/>
              </a:rPr>
              <a:t>，戎湛然</a:t>
            </a:r>
            <a:r>
              <a:rPr lang="zh-CN" altLang="en-US" sz="2700" b="1" baseline="30000">
                <a:solidFill>
                  <a:schemeClr val="tx1"/>
                </a:solidFill>
                <a:uFillTx/>
                <a:latin typeface="楷体" panose="02010609060101010101" charset="-122"/>
                <a:ea typeface="楷体" panose="02010609060101010101" charset="-122"/>
                <a:cs typeface="楷体" panose="02010609060101010101" charset="-122"/>
              </a:rPr>
              <a:t>③</a:t>
            </a:r>
            <a:r>
              <a:rPr lang="zh-CN" altLang="en-US" sz="2700" b="1">
                <a:solidFill>
                  <a:schemeClr val="tx1"/>
                </a:solidFill>
                <a:latin typeface="楷体" panose="02010609060101010101" charset="-122"/>
                <a:ea typeface="楷体" panose="02010609060101010101" charset="-122"/>
                <a:cs typeface="楷体" panose="02010609060101010101" charset="-122"/>
              </a:rPr>
              <a:t>不动，了无惧色。</a:t>
            </a:r>
            <a:endParaRPr lang="zh-CN" altLang="en-US" sz="2700"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000" b="1">
                <a:solidFill>
                  <a:schemeClr val="tx1"/>
                </a:solidFill>
                <a:latin typeface="楷体" panose="02010609060101010101" charset="-122"/>
                <a:ea typeface="楷体" panose="02010609060101010101" charset="-122"/>
                <a:cs typeface="楷体" panose="02010609060101010101" charset="-122"/>
              </a:rPr>
              <a:t>注释：</a:t>
            </a:r>
            <a:r>
              <a:rPr lang="zh-CN" altLang="en-US" sz="1800" b="1">
                <a:solidFill>
                  <a:schemeClr val="tx1"/>
                </a:solidFill>
                <a:latin typeface="楷体" panose="02010609060101010101" charset="-122"/>
                <a:ea typeface="楷体" panose="02010609060101010101" charset="-122"/>
                <a:cs typeface="楷体" panose="02010609060101010101" charset="-122"/>
              </a:rPr>
              <a:t>①承间：趁机。</a:t>
            </a:r>
            <a:r>
              <a:rPr lang="en-US" altLang="zh-CN" sz="1800" b="1">
                <a:solidFill>
                  <a:schemeClr val="tx1"/>
                </a:solidFill>
                <a:latin typeface="楷体" panose="02010609060101010101" charset="-122"/>
                <a:ea typeface="楷体" panose="02010609060101010101" charset="-122"/>
                <a:cs typeface="楷体" panose="02010609060101010101" charset="-122"/>
              </a:rPr>
              <a:t>   </a:t>
            </a:r>
            <a:r>
              <a:rPr lang="zh-CN" altLang="en-US" sz="1800" b="1">
                <a:solidFill>
                  <a:schemeClr val="tx1"/>
                </a:solidFill>
                <a:latin typeface="楷体" panose="02010609060101010101" charset="-122"/>
                <a:ea typeface="楷体" panose="02010609060101010101" charset="-122"/>
                <a:cs typeface="楷体" panose="02010609060101010101" charset="-122"/>
              </a:rPr>
              <a:t>②辟易颠仆：惊慌逃躲，摔倒伏地。</a:t>
            </a:r>
            <a:r>
              <a:rPr lang="en-US" altLang="zh-CN" sz="1800" b="1">
                <a:solidFill>
                  <a:schemeClr val="tx1"/>
                </a:solidFill>
                <a:latin typeface="楷体" panose="02010609060101010101" charset="-122"/>
                <a:ea typeface="楷体" panose="02010609060101010101" charset="-122"/>
                <a:cs typeface="楷体" panose="02010609060101010101" charset="-122"/>
              </a:rPr>
              <a:t>   </a:t>
            </a:r>
            <a:r>
              <a:rPr lang="zh-CN" altLang="en-US" sz="1800" b="1">
                <a:solidFill>
                  <a:schemeClr val="tx1"/>
                </a:solidFill>
                <a:latin typeface="楷体" panose="02010609060101010101" charset="-122"/>
                <a:ea typeface="楷体" panose="02010609060101010101" charset="-122"/>
                <a:cs typeface="楷体" panose="02010609060101010101" charset="-122"/>
              </a:rPr>
              <a:t>③湛然：安然沉静地。</a:t>
            </a:r>
            <a:endParaRPr lang="zh-CN" altLang="en-US" sz="1800" b="1">
              <a:solidFill>
                <a:schemeClr val="tx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91135" y="405130"/>
            <a:ext cx="2479040" cy="460375"/>
          </a:xfrm>
          <a:prstGeom prst="rect">
            <a:avLst/>
          </a:prstGeom>
          <a:noFill/>
          <a:ln w="9525">
            <a:noFill/>
          </a:ln>
        </p:spPr>
        <p:txBody>
          <a:bodyPr wrap="square">
            <a:spAutoFit/>
          </a:bodyPr>
          <a:lstStyle/>
          <a:p>
            <a:pPr marL="0" indent="266700"/>
            <a:r>
              <a:rPr lang="zh-CN" altLang="en-US" sz="2400" b="1" dirty="0">
                <a:latin typeface="楷体" panose="02010609060101010101" charset="-122"/>
                <a:ea typeface="楷体" panose="02010609060101010101" charset="-122"/>
                <a:sym typeface="+mn-ea"/>
              </a:rPr>
              <a:t>【拓展阅读】</a:t>
            </a:r>
            <a:endParaRPr lang="en-US" altLang="zh-CN" sz="2400" b="1" dirty="0">
              <a:latin typeface="楷体" panose="02010609060101010101" charset="-122"/>
              <a:ea typeface="楷体" panose="02010609060101010101" charset="-122"/>
              <a:sym typeface="+mn-ea"/>
            </a:endParaRPr>
          </a:p>
        </p:txBody>
      </p:sp>
      <p:sp>
        <p:nvSpPr>
          <p:cNvPr id="100" name="文本框 99"/>
          <p:cNvSpPr txBox="1"/>
          <p:nvPr/>
        </p:nvSpPr>
        <p:spPr>
          <a:xfrm>
            <a:off x="1919605" y="4941570"/>
            <a:ext cx="9752965" cy="523220"/>
          </a:xfrm>
          <a:prstGeom prst="rect">
            <a:avLst/>
          </a:prstGeom>
          <a:noFill/>
          <a:ln w="9525">
            <a:noFill/>
          </a:ln>
        </p:spPr>
        <p:txBody>
          <a:bodyPr wrap="square">
            <a:spAutoFit/>
          </a:bodyPr>
          <a:lstStyle/>
          <a:p>
            <a:pPr marL="0" indent="0"/>
            <a:r>
              <a:rPr lang="zh-CN" altLang="en-US" sz="2800" b="1" dirty="0">
                <a:latin typeface="楷体" panose="02010609060101010101" charset="-122"/>
                <a:ea typeface="楷体" panose="02010609060101010101" charset="-122"/>
                <a:sym typeface="+mn-ea"/>
              </a:rPr>
              <a:t>人问之，答曰:</a:t>
            </a:r>
            <a:r>
              <a:rPr lang="en-US" altLang="zh-CN" sz="2800" b="1" dirty="0">
                <a:latin typeface="楷体" panose="02010609060101010101" charset="-122"/>
                <a:ea typeface="楷体" panose="02010609060101010101" charset="-122"/>
                <a:sym typeface="+mn-ea"/>
              </a:rPr>
              <a:t>“</a:t>
            </a:r>
            <a:r>
              <a:rPr lang="zh-CN" altLang="en-US" sz="2800" b="1" spc="150" dirty="0">
                <a:solidFill>
                  <a:srgbClr val="FF0000"/>
                </a:solidFill>
                <a:uFillTx/>
                <a:latin typeface="楷体" panose="02010609060101010101" charset="-122"/>
                <a:ea typeface="楷体" panose="02010609060101010101" charset="-122"/>
                <a:cs typeface="楷体" panose="02010609060101010101" charset="-122"/>
              </a:rPr>
              <a:t>虎</a:t>
            </a:r>
            <a:r>
              <a:rPr lang="zh-CN" altLang="en-US" sz="2800" b="1" u="sng" spc="150" dirty="0">
                <a:solidFill>
                  <a:srgbClr val="FF0000"/>
                </a:solidFill>
                <a:latin typeface="楷体" panose="02010609060101010101" charset="-122"/>
                <a:ea typeface="楷体" panose="02010609060101010101" charset="-122"/>
                <a:cs typeface="楷体" panose="02010609060101010101" charset="-122"/>
              </a:rPr>
              <a:t>在栏中，爪牙已断</a:t>
            </a:r>
            <a:r>
              <a:rPr lang="zh-CN" altLang="en-US" sz="2800" b="1" spc="150" dirty="0">
                <a:solidFill>
                  <a:srgbClr val="FF0000"/>
                </a:solidFill>
                <a:uFillTx/>
                <a:latin typeface="楷体" panose="02010609060101010101" charset="-122"/>
                <a:ea typeface="楷体" panose="02010609060101010101" charset="-122"/>
                <a:cs typeface="楷体" panose="02010609060101010101" charset="-122"/>
              </a:rPr>
              <a:t>，</a:t>
            </a:r>
            <a:r>
              <a:rPr lang="zh-CN" altLang="en-US" sz="2800" b="1" u="sng" spc="150" dirty="0">
                <a:solidFill>
                  <a:srgbClr val="FF0000"/>
                </a:solidFill>
                <a:uFillTx/>
                <a:latin typeface="楷体" panose="02010609060101010101" charset="-122"/>
                <a:ea typeface="楷体" panose="02010609060101010101" charset="-122"/>
                <a:cs typeface="楷体" panose="02010609060101010101" charset="-122"/>
              </a:rPr>
              <a:t>此必无险</a:t>
            </a:r>
            <a:r>
              <a:rPr lang="zh-CN" altLang="en-US" sz="2800" b="1" u="sng" spc="150" dirty="0">
                <a:solidFill>
                  <a:srgbClr val="FF0000"/>
                </a:solidFill>
                <a:latin typeface="楷体" panose="02010609060101010101" charset="-122"/>
                <a:ea typeface="楷体" panose="02010609060101010101" charset="-122"/>
                <a:cs typeface="楷体" panose="02010609060101010101" charset="-122"/>
              </a:rPr>
              <a:t>也</a:t>
            </a:r>
            <a:r>
              <a:rPr lang="zh-CN" altLang="en-US" sz="2800" b="1" u="sng" spc="150" dirty="0">
                <a:solidFill>
                  <a:srgbClr val="FF0000"/>
                </a:solidFill>
                <a:uFillTx/>
                <a:latin typeface="楷体" panose="02010609060101010101" charset="-122"/>
                <a:ea typeface="楷体" panose="02010609060101010101" charset="-122"/>
                <a:cs typeface="楷体" panose="02010609060101010101" charset="-122"/>
              </a:rPr>
              <a:t> </a:t>
            </a:r>
            <a:r>
              <a:rPr lang="zh-CN" altLang="en-US" sz="2800" b="1" spc="150" dirty="0">
                <a:solidFill>
                  <a:srgbClr val="FF0000"/>
                </a:solidFill>
                <a:uFillTx/>
                <a:latin typeface="楷体" panose="02010609060101010101" charset="-122"/>
                <a:ea typeface="楷体" panose="02010609060101010101" charset="-122"/>
                <a:cs typeface="楷体" panose="02010609060101010101" charset="-122"/>
              </a:rPr>
              <a:t>！</a:t>
            </a:r>
            <a:r>
              <a:rPr lang="zh-CN" altLang="en-US" sz="2800" b="1" spc="150" dirty="0">
                <a:solidFill>
                  <a:schemeClr val="tx1"/>
                </a:solidFill>
                <a:uFillTx/>
                <a:latin typeface="楷体" panose="02010609060101010101" charset="-122"/>
                <a:ea typeface="楷体" panose="02010609060101010101" charset="-122"/>
                <a:cs typeface="楷体" panose="02010609060101010101" charset="-122"/>
              </a:rPr>
              <a:t>”</a:t>
            </a:r>
            <a:endParaRPr lang="zh-CN" altLang="en-US" sz="2800" b="1" spc="150" dirty="0">
              <a:solidFill>
                <a:schemeClr val="tx1"/>
              </a:solidFill>
              <a:uFillTx/>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919605" y="4293235"/>
            <a:ext cx="7870190" cy="521970"/>
          </a:xfrm>
          <a:prstGeom prst="rect">
            <a:avLst/>
          </a:prstGeom>
          <a:noFill/>
        </p:spPr>
        <p:txBody>
          <a:bodyPr wrap="none" rtlCol="0" anchor="t">
            <a:spAutoFit/>
          </a:bodyPr>
          <a:lstStyle/>
          <a:p>
            <a:r>
              <a:rPr lang="zh-CN" altLang="en-US" sz="2800" b="1" dirty="0">
                <a:latin typeface="楷体" panose="02010609060101010101" charset="-122"/>
                <a:ea typeface="楷体" panose="02010609060101010101" charset="-122"/>
                <a:sym typeface="+mn-ea"/>
              </a:rPr>
              <a:t>人问之，答曰:</a:t>
            </a:r>
            <a:r>
              <a:rPr lang="en-US" altLang="zh-CN" sz="2800" b="1" dirty="0">
                <a:latin typeface="楷体" panose="02010609060101010101" charset="-122"/>
                <a:ea typeface="楷体" panose="02010609060101010101" charset="-122"/>
                <a:sym typeface="+mn-ea"/>
              </a:rPr>
              <a:t>“</a:t>
            </a:r>
            <a:r>
              <a:rPr lang="zh-CN" altLang="en-US" sz="2800" b="1" dirty="0">
                <a:solidFill>
                  <a:srgbClr val="FF0000"/>
                </a:solidFill>
                <a:latin typeface="楷体" panose="02010609060101010101" charset="-122"/>
                <a:ea typeface="楷体" panose="02010609060101010101" charset="-122"/>
                <a:sym typeface="+mn-ea"/>
              </a:rPr>
              <a:t>树在道边而多子，此必苦李。</a:t>
            </a:r>
            <a:r>
              <a:rPr lang="zh-CN" altLang="en-US" sz="2800" b="1" dirty="0">
                <a:latin typeface="楷体" panose="02010609060101010101" charset="-122"/>
                <a:ea typeface="楷体" panose="02010609060101010101" charset="-122"/>
                <a:sym typeface="+mn-ea"/>
              </a:rPr>
              <a:t>”</a:t>
            </a:r>
            <a:endParaRPr lang="zh-CN" altLang="en-US" sz="2800" b="1" dirty="0">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8012"/>
            <a:ext cx="12192000" cy="6858000"/>
          </a:xfrm>
          <a:prstGeom prst="rect">
            <a:avLst/>
          </a:prstGeom>
        </p:spPr>
      </p:pic>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1009650"/>
          </a:xfrm>
          <a:prstGeom prst="rect">
            <a:avLst/>
          </a:prstGeom>
        </p:spPr>
      </p:pic>
      <p:sp>
        <p:nvSpPr>
          <p:cNvPr id="3" name="矩形 2"/>
          <p:cNvSpPr/>
          <p:nvPr/>
        </p:nvSpPr>
        <p:spPr>
          <a:xfrm>
            <a:off x="3935730" y="2421255"/>
            <a:ext cx="7579360" cy="3907790"/>
          </a:xfrm>
          <a:prstGeom prst="rect">
            <a:avLst/>
          </a:prstGeom>
        </p:spPr>
        <p:txBody>
          <a:bodyPr wrap="square">
            <a:spAutoFit/>
          </a:bodyPr>
          <a:lstStyle/>
          <a:p>
            <a:pPr>
              <a:lnSpc>
                <a:spcPct val="100000"/>
              </a:lnSpc>
            </a:pPr>
            <a:r>
              <a:rPr lang="en-US" altLang="zh-CN" sz="4000" b="1" dirty="0">
                <a:latin typeface="楷体" panose="02010609060101010101" charset="-122"/>
                <a:ea typeface="楷体" panose="02010609060101010101" charset="-122"/>
              </a:rPr>
              <a:t>    </a:t>
            </a:r>
            <a:r>
              <a:rPr lang="zh-CN" altLang="en-US" sz="4800" b="1" dirty="0">
                <a:solidFill>
                  <a:srgbClr val="0070C0"/>
                </a:solidFill>
                <a:latin typeface="楷体" panose="02010609060101010101" charset="-122"/>
                <a:ea typeface="楷体" panose="02010609060101010101" charset="-122"/>
              </a:rPr>
              <a:t>王戎</a:t>
            </a:r>
            <a:r>
              <a:rPr lang="zh-CN" altLang="en-US" sz="4000" b="1" dirty="0">
                <a:latin typeface="楷体" panose="02010609060101010101" charset="-122"/>
                <a:ea typeface="楷体" panose="02010609060101010101" charset="-122"/>
              </a:rPr>
              <a:t>（234年-305年），字浚冲，</a:t>
            </a:r>
            <a:r>
              <a:rPr lang="zh-CN" altLang="en-US" sz="4000" b="1" dirty="0">
                <a:solidFill>
                  <a:srgbClr val="FF0000"/>
                </a:solidFill>
                <a:latin typeface="楷体" panose="02010609060101010101" charset="-122"/>
                <a:ea typeface="楷体" panose="02010609060101010101" charset="-122"/>
              </a:rPr>
              <a:t>魏晋时期名士</a:t>
            </a:r>
            <a:r>
              <a:rPr lang="zh-CN" altLang="en-US" sz="4000" b="1" dirty="0">
                <a:latin typeface="楷体" panose="02010609060101010101" charset="-122"/>
                <a:ea typeface="楷体" panose="02010609060101010101" charset="-122"/>
              </a:rPr>
              <a:t>、官员，</a:t>
            </a:r>
            <a:r>
              <a:rPr lang="zh-CN" altLang="en-US" sz="4000" b="1" dirty="0">
                <a:solidFill>
                  <a:srgbClr val="FF0000"/>
                </a:solidFill>
                <a:latin typeface="楷体" panose="02010609060101010101" charset="-122"/>
                <a:ea typeface="楷体" panose="02010609060101010101" charset="-122"/>
              </a:rPr>
              <a:t>“竹林七贤”之一</a:t>
            </a:r>
            <a:r>
              <a:rPr lang="zh-CN" altLang="en-US" sz="4000" b="1" dirty="0">
                <a:latin typeface="楷体" panose="02010609060101010101" charset="-122"/>
                <a:ea typeface="楷体" panose="02010609060101010101" charset="-122"/>
              </a:rPr>
              <a:t>。</a:t>
            </a:r>
            <a:endParaRPr lang="zh-CN" altLang="en-US" sz="4000" b="1" dirty="0">
              <a:latin typeface="楷体" panose="02010609060101010101" charset="-122"/>
              <a:ea typeface="楷体" panose="02010609060101010101" charset="-122"/>
            </a:endParaRPr>
          </a:p>
          <a:p>
            <a:pPr>
              <a:lnSpc>
                <a:spcPct val="100000"/>
              </a:lnSpc>
            </a:pPr>
            <a:r>
              <a:rPr lang="zh-CN" altLang="en-US" sz="4000" b="1" dirty="0">
                <a:latin typeface="楷体" panose="02010609060101010101" charset="-122"/>
                <a:ea typeface="楷体" panose="02010609060101010101" charset="-122"/>
              </a:rPr>
              <a:t> </a:t>
            </a:r>
            <a:r>
              <a:rPr lang="en-US" altLang="zh-CN" sz="4000" b="1" dirty="0">
                <a:latin typeface="楷体" panose="02010609060101010101" charset="-122"/>
                <a:ea typeface="楷体" panose="02010609060101010101" charset="-122"/>
              </a:rPr>
              <a:t>   </a:t>
            </a:r>
            <a:r>
              <a:rPr lang="zh-CN" altLang="en-US" sz="4000" b="1" dirty="0">
                <a:latin typeface="楷体" panose="02010609060101010101" charset="-122"/>
                <a:ea typeface="楷体" panose="02010609060101010101" charset="-122"/>
              </a:rPr>
              <a:t>王戎</a:t>
            </a:r>
            <a:r>
              <a:rPr lang="zh-CN" altLang="en-US" sz="4000" b="1" dirty="0">
                <a:solidFill>
                  <a:srgbClr val="FF0000"/>
                </a:solidFill>
                <a:latin typeface="楷体" panose="02010609060101010101" charset="-122"/>
                <a:ea typeface="楷体" panose="02010609060101010101" charset="-122"/>
              </a:rPr>
              <a:t>自幼聪慧</a:t>
            </a:r>
            <a:r>
              <a:rPr lang="zh-CN" altLang="en-US" sz="4000" b="1" dirty="0">
                <a:latin typeface="楷体" panose="02010609060101010101" charset="-122"/>
                <a:ea typeface="楷体" panose="02010609060101010101" charset="-122"/>
              </a:rPr>
              <a:t>，神彩秀美，据说能直视太阳而不目眩，是历史上有名的</a:t>
            </a:r>
            <a:r>
              <a:rPr lang="zh-CN" altLang="en-US" sz="4000" b="1" dirty="0">
                <a:solidFill>
                  <a:srgbClr val="FF0000"/>
                </a:solidFill>
                <a:latin typeface="楷体" panose="02010609060101010101" charset="-122"/>
                <a:ea typeface="楷体" panose="02010609060101010101" charset="-122"/>
              </a:rPr>
              <a:t>神童</a:t>
            </a:r>
            <a:r>
              <a:rPr lang="zh-CN" altLang="en-US" sz="4000" b="1" dirty="0">
                <a:latin typeface="楷体" panose="02010609060101010101" charset="-122"/>
                <a:ea typeface="楷体" panose="02010609060101010101" charset="-122"/>
              </a:rPr>
              <a:t>。</a:t>
            </a:r>
            <a:endParaRPr lang="zh-CN" altLang="en-US" sz="4000" b="1" dirty="0">
              <a:latin typeface="楷体" panose="02010609060101010101" charset="-122"/>
              <a:ea typeface="楷体" panose="02010609060101010101" charset="-122"/>
            </a:endParaRPr>
          </a:p>
        </p:txBody>
      </p:sp>
      <p:sp>
        <p:nvSpPr>
          <p:cNvPr id="4" name="圆角矩形 3"/>
          <p:cNvSpPr/>
          <p:nvPr/>
        </p:nvSpPr>
        <p:spPr>
          <a:xfrm>
            <a:off x="695325" y="1485265"/>
            <a:ext cx="2525395" cy="3199130"/>
          </a:xfrm>
          <a:prstGeom prst="roundRect">
            <a:avLst/>
          </a:prstGeom>
          <a:blipFill>
            <a:blip r:embed="rId3"/>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8012"/>
            <a:ext cx="12192000" cy="6858000"/>
          </a:xfrm>
          <a:prstGeom prst="rect">
            <a:avLst/>
          </a:prstGeom>
        </p:spPr>
      </p:pic>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100965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6365" y="-79"/>
            <a:ext cx="3200400" cy="3771900"/>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79195"/>
            <a:ext cx="3295650" cy="4362450"/>
          </a:xfrm>
          <a:prstGeom prst="rect">
            <a:avLst/>
          </a:prstGeom>
        </p:spPr>
      </p:pic>
      <p:sp>
        <p:nvSpPr>
          <p:cNvPr id="12" name="TextBox 5"/>
          <p:cNvSpPr txBox="1"/>
          <p:nvPr/>
        </p:nvSpPr>
        <p:spPr>
          <a:xfrm>
            <a:off x="2506345" y="1701165"/>
            <a:ext cx="8392795" cy="1106805"/>
          </a:xfrm>
          <a:prstGeom prst="rect">
            <a:avLst/>
          </a:prstGeom>
          <a:noFill/>
        </p:spPr>
        <p:txBody>
          <a:bodyPr wrap="square" rtlCol="0">
            <a:spAutoFit/>
          </a:bodyPr>
          <a:lstStyle/>
          <a:p>
            <a:r>
              <a:rPr lang="en-US" altLang="zh-CN" sz="6600" dirty="0">
                <a:latin typeface="楷体" panose="02010609060101010101" charset="-122"/>
                <a:ea typeface="楷体" panose="02010609060101010101" charset="-122"/>
              </a:rPr>
              <a:t>25.</a:t>
            </a:r>
            <a:r>
              <a:rPr lang="zh-CN" altLang="en-US" sz="6600" dirty="0">
                <a:latin typeface="楷体" panose="02010609060101010101" charset="-122"/>
                <a:ea typeface="楷体" panose="02010609060101010101" charset="-122"/>
              </a:rPr>
              <a:t>王戎不取道旁李</a:t>
            </a:r>
            <a:endParaRPr lang="zh-CN" altLang="en-US" sz="6600" dirty="0">
              <a:latin typeface="楷体" panose="02010609060101010101" charset="-122"/>
              <a:ea typeface="楷体" panose="02010609060101010101" charset="-122"/>
            </a:endParaRPr>
          </a:p>
        </p:txBody>
      </p:sp>
      <p:sp>
        <p:nvSpPr>
          <p:cNvPr id="3" name="TextBox 5"/>
          <p:cNvSpPr txBox="1"/>
          <p:nvPr/>
        </p:nvSpPr>
        <p:spPr>
          <a:xfrm>
            <a:off x="5664200" y="2780665"/>
            <a:ext cx="1338580" cy="768350"/>
          </a:xfrm>
          <a:prstGeom prst="rect">
            <a:avLst/>
          </a:prstGeom>
          <a:noFill/>
        </p:spPr>
        <p:txBody>
          <a:bodyPr wrap="square" rtlCol="0">
            <a:spAutoFit/>
          </a:bodyPr>
          <a:lstStyle/>
          <a:p>
            <a:r>
              <a:rPr lang="zh-CN" altLang="en-US" sz="4400" dirty="0">
                <a:solidFill>
                  <a:srgbClr val="FF0000"/>
                </a:solidFill>
                <a:latin typeface="楷体" panose="02010609060101010101" charset="-122"/>
                <a:ea typeface="楷体" panose="02010609060101010101" charset="-122"/>
              </a:rPr>
              <a:t>不摘</a:t>
            </a:r>
            <a:endParaRPr lang="zh-CN" altLang="en-US" sz="4400" dirty="0">
              <a:solidFill>
                <a:srgbClr val="FF0000"/>
              </a:solidFill>
              <a:latin typeface="楷体" panose="02010609060101010101" charset="-122"/>
              <a:ea typeface="楷体" panose="02010609060101010101" charset="-122"/>
            </a:endParaRPr>
          </a:p>
        </p:txBody>
      </p:sp>
      <p:grpSp>
        <p:nvGrpSpPr>
          <p:cNvPr id="9" name="组合 8"/>
          <p:cNvGrpSpPr/>
          <p:nvPr/>
        </p:nvGrpSpPr>
        <p:grpSpPr>
          <a:xfrm>
            <a:off x="5930900" y="2669540"/>
            <a:ext cx="882015" cy="76200"/>
            <a:chOff x="9227" y="4091"/>
            <a:chExt cx="1389" cy="120"/>
          </a:xfrm>
        </p:grpSpPr>
        <p:sp>
          <p:nvSpPr>
            <p:cNvPr id="4" name="椭圆 3"/>
            <p:cNvSpPr/>
            <p:nvPr/>
          </p:nvSpPr>
          <p:spPr>
            <a:xfrm flipH="1">
              <a:off x="10496"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H="1">
              <a:off x="9227"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J3A_}UQSX~}3Z2EV)M4CX"/>
          <p:cNvPicPr>
            <a:picLocks noChangeAspect="1"/>
          </p:cNvPicPr>
          <p:nvPr>
            <p:custDataLst>
              <p:tags r:id="rId1"/>
            </p:custDataLst>
          </p:nvPr>
        </p:nvPicPr>
        <p:blipFill>
          <a:blip r:embed="rId2"/>
          <a:srcRect r="6107"/>
          <a:stretch>
            <a:fillRect/>
          </a:stretch>
        </p:blipFill>
        <p:spPr>
          <a:xfrm>
            <a:off x="262890" y="548640"/>
            <a:ext cx="6219190" cy="5027930"/>
          </a:xfrm>
          <a:prstGeom prst="rect">
            <a:avLst/>
          </a:prstGeom>
        </p:spPr>
      </p:pic>
      <p:sp>
        <p:nvSpPr>
          <p:cNvPr id="6" name="TextBox 5"/>
          <p:cNvSpPr txBox="1"/>
          <p:nvPr/>
        </p:nvSpPr>
        <p:spPr>
          <a:xfrm>
            <a:off x="6743700" y="1340485"/>
            <a:ext cx="5174615" cy="3170099"/>
          </a:xfrm>
          <a:prstGeom prst="rect">
            <a:avLst/>
          </a:prstGeom>
          <a:noFill/>
        </p:spPr>
        <p:txBody>
          <a:bodyPr wrap="square" rtlCol="0">
            <a:spAutoFit/>
          </a:bodyPr>
          <a:lstStyle/>
          <a:p>
            <a:r>
              <a:rPr lang="zh-CN" altLang="en-US" sz="4000" dirty="0">
                <a:latin typeface="楷体" panose="02010609060101010101" charset="-122"/>
                <a:ea typeface="楷体" panose="02010609060101010101" charset="-122"/>
              </a:rPr>
              <a:t>【读书要求】</a:t>
            </a:r>
            <a:endParaRPr lang="zh-CN" altLang="en-US" sz="4000" dirty="0">
              <a:latin typeface="楷体" panose="02010609060101010101" charset="-122"/>
              <a:ea typeface="楷体" panose="02010609060101010101" charset="-122"/>
            </a:endParaRPr>
          </a:p>
          <a:p>
            <a:r>
              <a:rPr lang="zh-CN" altLang="en-US" sz="4000" dirty="0">
                <a:latin typeface="楷体" panose="02010609060101010101" charset="-122"/>
                <a:ea typeface="楷体" panose="02010609060101010101" charset="-122"/>
              </a:rPr>
              <a:t>       借助</a:t>
            </a:r>
            <a:r>
              <a:rPr lang="zh-CN" altLang="en-US" sz="4000" b="1" dirty="0">
                <a:solidFill>
                  <a:srgbClr val="FF0000"/>
                </a:solidFill>
                <a:latin typeface="楷体" panose="02010609060101010101" charset="-122"/>
                <a:ea typeface="楷体" panose="02010609060101010101" charset="-122"/>
              </a:rPr>
              <a:t>注释</a:t>
            </a:r>
            <a:r>
              <a:rPr lang="zh-CN" altLang="en-US" sz="4000" dirty="0">
                <a:latin typeface="楷体" panose="02010609060101010101" charset="-122"/>
                <a:ea typeface="楷体" panose="02010609060101010101" charset="-122"/>
              </a:rPr>
              <a:t>，</a:t>
            </a:r>
            <a:endParaRPr lang="zh-CN" altLang="en-US" sz="4000" dirty="0">
              <a:latin typeface="楷体" panose="02010609060101010101" charset="-122"/>
              <a:ea typeface="楷体" panose="02010609060101010101" charset="-122"/>
            </a:endParaRPr>
          </a:p>
          <a:p>
            <a:r>
              <a:rPr lang="zh-CN" altLang="en-US" sz="4000" dirty="0">
                <a:latin typeface="楷体" panose="02010609060101010101" charset="-122"/>
                <a:ea typeface="楷体" panose="02010609060101010101" charset="-122"/>
              </a:rPr>
              <a:t> </a:t>
            </a:r>
            <a:r>
              <a:rPr lang="en-US" altLang="zh-CN" sz="4000" dirty="0">
                <a:latin typeface="楷体" panose="02010609060101010101" charset="-122"/>
                <a:ea typeface="楷体" panose="02010609060101010101" charset="-122"/>
              </a:rPr>
              <a:t>      </a:t>
            </a:r>
            <a:r>
              <a:rPr lang="zh-CN" altLang="en-US" sz="4000" dirty="0">
                <a:latin typeface="楷体" panose="02010609060101010101" charset="-122"/>
                <a:ea typeface="楷体" panose="02010609060101010101" charset="-122"/>
              </a:rPr>
              <a:t>朗读课文，</a:t>
            </a:r>
            <a:endParaRPr lang="zh-CN" altLang="en-US" sz="4000" dirty="0">
              <a:latin typeface="楷体" panose="02010609060101010101" charset="-122"/>
              <a:ea typeface="楷体" panose="02010609060101010101" charset="-122"/>
            </a:endParaRPr>
          </a:p>
          <a:p>
            <a:r>
              <a:rPr lang="zh-CN" altLang="en-US" sz="4000" dirty="0">
                <a:latin typeface="楷体" panose="02010609060101010101" charset="-122"/>
                <a:ea typeface="楷体" panose="02010609060101010101" charset="-122"/>
              </a:rPr>
              <a:t> </a:t>
            </a:r>
            <a:r>
              <a:rPr lang="en-US" altLang="zh-CN" sz="4000" dirty="0">
                <a:latin typeface="楷体" panose="02010609060101010101" charset="-122"/>
                <a:ea typeface="楷体" panose="02010609060101010101" charset="-122"/>
              </a:rPr>
              <a:t>      </a:t>
            </a:r>
            <a:r>
              <a:rPr lang="zh-CN" altLang="en-US" sz="4000" dirty="0">
                <a:latin typeface="楷体" panose="02010609060101010101" charset="-122"/>
                <a:ea typeface="楷体" panose="02010609060101010101" charset="-122"/>
              </a:rPr>
              <a:t>读准字音，</a:t>
            </a:r>
            <a:endParaRPr lang="zh-CN" altLang="en-US" sz="4000" dirty="0">
              <a:latin typeface="楷体" panose="02010609060101010101" charset="-122"/>
              <a:ea typeface="楷体" panose="02010609060101010101" charset="-122"/>
            </a:endParaRPr>
          </a:p>
          <a:p>
            <a:r>
              <a:rPr lang="zh-CN" altLang="en-US" sz="4000" dirty="0">
                <a:latin typeface="楷体" panose="02010609060101010101" charset="-122"/>
                <a:ea typeface="楷体" panose="02010609060101010101" charset="-122"/>
              </a:rPr>
              <a:t> </a:t>
            </a:r>
            <a:r>
              <a:rPr lang="en-US" altLang="zh-CN" sz="4000" dirty="0">
                <a:latin typeface="楷体" panose="02010609060101010101" charset="-122"/>
                <a:ea typeface="楷体" panose="02010609060101010101" charset="-122"/>
              </a:rPr>
              <a:t>      </a:t>
            </a:r>
            <a:r>
              <a:rPr lang="zh-CN" altLang="en-US" sz="4000" dirty="0">
                <a:latin typeface="楷体" panose="02010609060101010101" charset="-122"/>
                <a:ea typeface="楷体" panose="02010609060101010101" charset="-122"/>
              </a:rPr>
              <a:t>读通句子。</a:t>
            </a:r>
            <a:endParaRPr lang="zh-CN" altLang="en-US" sz="40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1199515" y="1557020"/>
            <a:ext cx="9580880"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王戎七岁，尝与诸小儿游。 </a:t>
            </a:r>
            <a:endParaRPr lang="zh-CN" altLang="en-US" sz="4800" b="1" dirty="0">
              <a:latin typeface="楷体" panose="02010609060101010101" charset="-122"/>
              <a:ea typeface="楷体" panose="02010609060101010101" charset="-122"/>
            </a:endParaRPr>
          </a:p>
        </p:txBody>
      </p:sp>
      <p:sp>
        <p:nvSpPr>
          <p:cNvPr id="4" name="椭圆 3"/>
          <p:cNvSpPr/>
          <p:nvPr/>
        </p:nvSpPr>
        <p:spPr>
          <a:xfrm flipH="1">
            <a:off x="4584065" y="231076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5"/>
          <p:cNvSpPr txBox="1"/>
          <p:nvPr/>
        </p:nvSpPr>
        <p:spPr>
          <a:xfrm>
            <a:off x="4079240" y="2493010"/>
            <a:ext cx="1338580" cy="645160"/>
          </a:xfrm>
          <a:prstGeom prst="rect">
            <a:avLst/>
          </a:prstGeom>
          <a:noFill/>
        </p:spPr>
        <p:txBody>
          <a:bodyPr wrap="square" rtlCol="0">
            <a:spAutoFit/>
          </a:bodyPr>
          <a:lstStyle/>
          <a:p>
            <a:r>
              <a:rPr lang="zh-CN" altLang="en-US" sz="3600" dirty="0">
                <a:solidFill>
                  <a:srgbClr val="FF0000"/>
                </a:solidFill>
                <a:latin typeface="楷体" panose="02010609060101010101" charset="-122"/>
                <a:ea typeface="楷体" panose="02010609060101010101" charset="-122"/>
              </a:rPr>
              <a:t>曾经</a:t>
            </a:r>
            <a:endParaRPr lang="zh-CN" altLang="en-US" sz="3600" dirty="0">
              <a:solidFill>
                <a:srgbClr val="FF0000"/>
              </a:solidFill>
              <a:latin typeface="楷体" panose="02010609060101010101" charset="-122"/>
              <a:ea typeface="楷体" panose="02010609060101010101" charset="-122"/>
            </a:endParaRPr>
          </a:p>
        </p:txBody>
      </p:sp>
      <p:sp>
        <p:nvSpPr>
          <p:cNvPr id="5" name="TextBox 5"/>
          <p:cNvSpPr txBox="1"/>
          <p:nvPr/>
        </p:nvSpPr>
        <p:spPr>
          <a:xfrm>
            <a:off x="5346700" y="908685"/>
            <a:ext cx="3150235" cy="645160"/>
          </a:xfrm>
          <a:prstGeom prst="rect">
            <a:avLst/>
          </a:prstGeom>
          <a:noFill/>
        </p:spPr>
        <p:txBody>
          <a:bodyPr wrap="square" rtlCol="0">
            <a:spAutoFit/>
          </a:bodyPr>
          <a:lstStyle/>
          <a:p>
            <a:r>
              <a:rPr lang="zh-CN" altLang="en-US" sz="3600" dirty="0">
                <a:solidFill>
                  <a:srgbClr val="FF0000"/>
                </a:solidFill>
                <a:latin typeface="楷体" panose="02010609060101010101" charset="-122"/>
                <a:ea typeface="楷体" panose="02010609060101010101" charset="-122"/>
              </a:rPr>
              <a:t>很多小孩子</a:t>
            </a:r>
            <a:endParaRPr lang="zh-CN" altLang="en-US" sz="3600" dirty="0">
              <a:solidFill>
                <a:srgbClr val="FF0000"/>
              </a:solidFill>
              <a:latin typeface="楷体" panose="02010609060101010101" charset="-122"/>
              <a:ea typeface="楷体" panose="02010609060101010101" charset="-122"/>
            </a:endParaRPr>
          </a:p>
        </p:txBody>
      </p:sp>
      <p:grpSp>
        <p:nvGrpSpPr>
          <p:cNvPr id="10" name="组合 9"/>
          <p:cNvGrpSpPr/>
          <p:nvPr/>
        </p:nvGrpSpPr>
        <p:grpSpPr>
          <a:xfrm>
            <a:off x="5864860" y="2386965"/>
            <a:ext cx="1228090" cy="76200"/>
            <a:chOff x="9260" y="3759"/>
            <a:chExt cx="1934" cy="120"/>
          </a:xfrm>
        </p:grpSpPr>
        <p:grpSp>
          <p:nvGrpSpPr>
            <p:cNvPr id="9" name="组合 8"/>
            <p:cNvGrpSpPr/>
            <p:nvPr/>
          </p:nvGrpSpPr>
          <p:grpSpPr>
            <a:xfrm>
              <a:off x="9260" y="3759"/>
              <a:ext cx="937" cy="120"/>
              <a:chOff x="9227" y="4091"/>
              <a:chExt cx="937" cy="120"/>
            </a:xfrm>
          </p:grpSpPr>
          <p:sp>
            <p:nvSpPr>
              <p:cNvPr id="6" name="椭圆 5"/>
              <p:cNvSpPr/>
              <p:nvPr/>
            </p:nvSpPr>
            <p:spPr>
              <a:xfrm flipH="1">
                <a:off x="10044"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9227"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flipH="1">
              <a:off x="11074" y="3759"/>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5"/>
          <p:cNvSpPr txBox="1"/>
          <p:nvPr/>
        </p:nvSpPr>
        <p:spPr>
          <a:xfrm>
            <a:off x="5591810" y="3068955"/>
            <a:ext cx="5530215" cy="583565"/>
          </a:xfrm>
          <a:prstGeom prst="rect">
            <a:avLst/>
          </a:prstGeom>
          <a:noFill/>
        </p:spPr>
        <p:txBody>
          <a:bodyPr wrap="square" rtlCol="0">
            <a:spAutoFit/>
          </a:bodyPr>
          <a:lstStyle/>
          <a:p>
            <a:r>
              <a:rPr lang="zh-CN" altLang="en-US" sz="3200" dirty="0">
                <a:solidFill>
                  <a:schemeClr val="accent1">
                    <a:lumMod val="75000"/>
                  </a:schemeClr>
                </a:solidFill>
                <a:latin typeface="楷体" panose="02010609060101010101" charset="-122"/>
                <a:ea typeface="楷体" panose="02010609060101010101" charset="-122"/>
              </a:rPr>
              <a:t>诸位</a:t>
            </a:r>
            <a:r>
              <a:rPr lang="en-US" altLang="zh-CN" sz="3200" dirty="0">
                <a:solidFill>
                  <a:schemeClr val="accent1">
                    <a:lumMod val="75000"/>
                  </a:schemeClr>
                </a:solidFill>
                <a:latin typeface="楷体" panose="02010609060101010101" charset="-122"/>
                <a:ea typeface="楷体" panose="02010609060101010101" charset="-122"/>
              </a:rPr>
              <a:t>  </a:t>
            </a:r>
            <a:r>
              <a:rPr lang="zh-CN" altLang="en-US" sz="3200" dirty="0">
                <a:solidFill>
                  <a:schemeClr val="accent1">
                    <a:lumMod val="75000"/>
                  </a:schemeClr>
                </a:solidFill>
                <a:latin typeface="楷体" panose="02010609060101010101" charset="-122"/>
                <a:ea typeface="楷体" panose="02010609060101010101" charset="-122"/>
              </a:rPr>
              <a:t>诸多</a:t>
            </a:r>
            <a:r>
              <a:rPr lang="en-US" altLang="zh-CN" sz="3200" dirty="0">
                <a:solidFill>
                  <a:schemeClr val="accent1">
                    <a:lumMod val="75000"/>
                  </a:schemeClr>
                </a:solidFill>
                <a:latin typeface="楷体" panose="02010609060101010101" charset="-122"/>
                <a:ea typeface="楷体" panose="02010609060101010101" charset="-122"/>
              </a:rPr>
              <a:t>  </a:t>
            </a:r>
            <a:r>
              <a:rPr lang="zh-CN" altLang="en-US" sz="3200" dirty="0">
                <a:solidFill>
                  <a:schemeClr val="accent1">
                    <a:lumMod val="75000"/>
                  </a:schemeClr>
                </a:solidFill>
                <a:latin typeface="楷体" panose="02010609060101010101" charset="-122"/>
                <a:ea typeface="楷体" panose="02010609060101010101" charset="-122"/>
              </a:rPr>
              <a:t>诸侯</a:t>
            </a:r>
            <a:r>
              <a:rPr lang="en-US" altLang="zh-CN" sz="3200" dirty="0">
                <a:solidFill>
                  <a:schemeClr val="accent1">
                    <a:lumMod val="75000"/>
                  </a:schemeClr>
                </a:solidFill>
                <a:latin typeface="楷体" panose="02010609060101010101" charset="-122"/>
                <a:ea typeface="楷体" panose="02010609060101010101" charset="-122"/>
              </a:rPr>
              <a:t>  </a:t>
            </a:r>
            <a:r>
              <a:rPr lang="zh-CN" altLang="en-US" sz="3200" dirty="0">
                <a:solidFill>
                  <a:schemeClr val="accent1">
                    <a:lumMod val="75000"/>
                  </a:schemeClr>
                </a:solidFill>
                <a:latin typeface="楷体" panose="02010609060101010101" charset="-122"/>
                <a:ea typeface="楷体" panose="02010609060101010101" charset="-122"/>
              </a:rPr>
              <a:t>诸子百家</a:t>
            </a:r>
            <a:endParaRPr lang="zh-CN" altLang="en-US" sz="3200" dirty="0">
              <a:solidFill>
                <a:schemeClr val="accent1">
                  <a:lumMod val="75000"/>
                </a:schemeClr>
              </a:solidFill>
              <a:latin typeface="楷体" panose="02010609060101010101" charset="-122"/>
              <a:ea typeface="楷体" panose="02010609060101010101" charset="-122"/>
            </a:endParaRPr>
          </a:p>
        </p:txBody>
      </p:sp>
      <p:cxnSp>
        <p:nvCxnSpPr>
          <p:cNvPr id="12" name="直接连接符 11"/>
          <p:cNvCxnSpPr/>
          <p:nvPr/>
        </p:nvCxnSpPr>
        <p:spPr>
          <a:xfrm flipH="1">
            <a:off x="4943475" y="155702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animBg="1"/>
      <p:bldP spid="2" grpId="0"/>
      <p:bldP spid="2" grpId="1"/>
      <p:bldP spid="5" grpId="0"/>
      <p:bldP spid="5"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1199515" y="1557020"/>
            <a:ext cx="9580880"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王戎七岁，尝与诸小儿游。 </a:t>
            </a:r>
            <a:endParaRPr lang="zh-CN" altLang="en-US" sz="4800" b="1" dirty="0">
              <a:latin typeface="楷体" panose="02010609060101010101" charset="-122"/>
              <a:ea typeface="楷体" panose="02010609060101010101" charset="-122"/>
            </a:endParaRPr>
          </a:p>
        </p:txBody>
      </p:sp>
      <p:cxnSp>
        <p:nvCxnSpPr>
          <p:cNvPr id="12" name="直接连接符 11"/>
          <p:cNvCxnSpPr/>
          <p:nvPr/>
        </p:nvCxnSpPr>
        <p:spPr>
          <a:xfrm flipH="1">
            <a:off x="4943475" y="155702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flipH="1">
            <a:off x="4296410" y="155702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descr="VCG41N1091806388"/>
          <p:cNvPicPr>
            <a:picLocks noChangeAspect="1"/>
          </p:cNvPicPr>
          <p:nvPr/>
        </p:nvPicPr>
        <p:blipFill>
          <a:blip r:embed="rId1"/>
          <a:srcRect l="31338" r="18379"/>
          <a:stretch>
            <a:fillRect/>
          </a:stretch>
        </p:blipFill>
        <p:spPr>
          <a:xfrm>
            <a:off x="7463790" y="476250"/>
            <a:ext cx="4182110" cy="5067300"/>
          </a:xfrm>
          <a:prstGeom prst="rect">
            <a:avLst/>
          </a:prstGeom>
        </p:spPr>
      </p:pic>
      <p:pic>
        <p:nvPicPr>
          <p:cNvPr id="2" name="图片 1" descr="VCG211287774163"/>
          <p:cNvPicPr>
            <a:picLocks noChangeAspect="1"/>
          </p:cNvPicPr>
          <p:nvPr/>
        </p:nvPicPr>
        <p:blipFill>
          <a:blip r:embed="rId2"/>
          <a:srcRect b="6304"/>
          <a:stretch>
            <a:fillRect/>
          </a:stretch>
        </p:blipFill>
        <p:spPr>
          <a:xfrm>
            <a:off x="7463790" y="2750820"/>
            <a:ext cx="4182110" cy="2794635"/>
          </a:xfrm>
          <a:prstGeom prst="rect">
            <a:avLst/>
          </a:prstGeom>
          <a:effectLst>
            <a:outerShdw blurRad="50800" dist="38100" dir="2700000" algn="tl" rotWithShape="0">
              <a:prstClr val="black">
                <a:alpha val="40000"/>
              </a:prstClr>
            </a:outerShdw>
          </a:effectLst>
        </p:spPr>
      </p:pic>
      <p:sp>
        <p:nvSpPr>
          <p:cNvPr id="5" name="TextBox 5"/>
          <p:cNvSpPr txBox="1"/>
          <p:nvPr/>
        </p:nvSpPr>
        <p:spPr>
          <a:xfrm>
            <a:off x="1199515" y="1557020"/>
            <a:ext cx="9580880"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看道边李树多子折枝</a:t>
            </a:r>
            <a:endParaRPr lang="zh-CN" altLang="en-US" sz="4800" b="1" dirty="0">
              <a:latin typeface="楷体" panose="02010609060101010101" charset="-122"/>
              <a:ea typeface="楷体" panose="02010609060101010101" charset="-122"/>
            </a:endParaRPr>
          </a:p>
        </p:txBody>
      </p:sp>
      <p:cxnSp>
        <p:nvCxnSpPr>
          <p:cNvPr id="6" name="直接连接符 5"/>
          <p:cNvCxnSpPr/>
          <p:nvPr/>
        </p:nvCxnSpPr>
        <p:spPr>
          <a:xfrm flipH="1">
            <a:off x="1776095" y="1557020"/>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237615" y="1268730"/>
            <a:ext cx="4779645" cy="829945"/>
          </a:xfrm>
          <a:prstGeom prst="rect">
            <a:avLst/>
          </a:prstGeom>
          <a:noFill/>
        </p:spPr>
        <p:txBody>
          <a:bodyPr wrap="square" rtlCol="0">
            <a:spAutoFit/>
          </a:bodyPr>
          <a:lstStyle/>
          <a:p>
            <a:r>
              <a:rPr lang="zh-CN" altLang="en-US" sz="4800" b="1" dirty="0">
                <a:latin typeface="楷体" panose="02010609060101010101" charset="-122"/>
                <a:ea typeface="楷体" panose="02010609060101010101" charset="-122"/>
              </a:rPr>
              <a:t>诸儿竞走取之</a:t>
            </a:r>
            <a:endParaRPr lang="zh-CN" altLang="en-US" sz="4800" b="1" dirty="0">
              <a:latin typeface="楷体" panose="02010609060101010101" charset="-122"/>
              <a:ea typeface="楷体" panose="02010609060101010101" charset="-122"/>
            </a:endParaRPr>
          </a:p>
        </p:txBody>
      </p:sp>
      <p:cxnSp>
        <p:nvCxnSpPr>
          <p:cNvPr id="12" name="直接连接符 11"/>
          <p:cNvCxnSpPr/>
          <p:nvPr/>
        </p:nvCxnSpPr>
        <p:spPr>
          <a:xfrm flipH="1">
            <a:off x="2495972" y="1330211"/>
            <a:ext cx="144145" cy="7645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784262" y="2094751"/>
            <a:ext cx="594995" cy="76200"/>
            <a:chOff x="9227" y="4091"/>
            <a:chExt cx="937" cy="120"/>
          </a:xfrm>
        </p:grpSpPr>
        <p:sp>
          <p:nvSpPr>
            <p:cNvPr id="6" name="椭圆 5"/>
            <p:cNvSpPr/>
            <p:nvPr/>
          </p:nvSpPr>
          <p:spPr>
            <a:xfrm flipH="1">
              <a:off x="10044"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9227" y="4091"/>
              <a:ext cx="120" cy="1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extBox 5"/>
          <p:cNvSpPr txBox="1"/>
          <p:nvPr/>
        </p:nvSpPr>
        <p:spPr>
          <a:xfrm>
            <a:off x="2279998" y="670560"/>
            <a:ext cx="2569845" cy="645160"/>
          </a:xfrm>
          <a:prstGeom prst="rect">
            <a:avLst/>
          </a:prstGeom>
          <a:noFill/>
        </p:spPr>
        <p:txBody>
          <a:bodyPr wrap="square" rtlCol="0">
            <a:spAutoFit/>
          </a:bodyPr>
          <a:lstStyle/>
          <a:p>
            <a:r>
              <a:rPr lang="zh-CN" altLang="en-US" sz="3600" dirty="0">
                <a:solidFill>
                  <a:srgbClr val="FF0000"/>
                </a:solidFill>
                <a:latin typeface="楷体" panose="02010609060101010101" charset="-122"/>
                <a:ea typeface="楷体" panose="02010609060101010101" charset="-122"/>
              </a:rPr>
              <a:t>争着跑过去</a:t>
            </a:r>
            <a:endParaRPr lang="zh-CN" altLang="en-US" sz="3600" dirty="0">
              <a:solidFill>
                <a:srgbClr val="FF0000"/>
              </a:solidFill>
              <a:latin typeface="楷体" panose="02010609060101010101" charset="-122"/>
              <a:ea typeface="楷体" panose="02010609060101010101" charset="-122"/>
            </a:endParaRPr>
          </a:p>
        </p:txBody>
      </p:sp>
      <p:sp>
        <p:nvSpPr>
          <p:cNvPr id="11" name="TextBox 5"/>
          <p:cNvSpPr txBox="1"/>
          <p:nvPr/>
        </p:nvSpPr>
        <p:spPr>
          <a:xfrm>
            <a:off x="3143672" y="2492896"/>
            <a:ext cx="6404610" cy="2030095"/>
          </a:xfrm>
          <a:prstGeom prst="rect">
            <a:avLst/>
          </a:prstGeom>
          <a:noFill/>
        </p:spPr>
        <p:txBody>
          <a:bodyPr wrap="square" rtlCol="0">
            <a:spAutoFit/>
          </a:bodyPr>
          <a:lstStyle/>
          <a:p>
            <a:pPr>
              <a:lnSpc>
                <a:spcPct val="150000"/>
              </a:lnSpc>
            </a:pPr>
            <a:r>
              <a:rPr lang="zh-CN" altLang="en-US" sz="2800" dirty="0">
                <a:solidFill>
                  <a:srgbClr val="FF0000"/>
                </a:solidFill>
                <a:latin typeface="楷体" panose="02010609060101010101" charset="-122"/>
                <a:ea typeface="楷体" panose="02010609060101010101" charset="-122"/>
              </a:rPr>
              <a:t>走</a:t>
            </a:r>
            <a:r>
              <a:rPr lang="zh-CN" altLang="en-US" sz="2800" dirty="0">
                <a:solidFill>
                  <a:schemeClr val="accent1">
                    <a:lumMod val="75000"/>
                  </a:schemeClr>
                </a:solidFill>
                <a:latin typeface="楷体" panose="02010609060101010101" charset="-122"/>
                <a:ea typeface="楷体" panose="02010609060101010101" charset="-122"/>
              </a:rPr>
              <a:t>：这里指</a:t>
            </a:r>
            <a:r>
              <a:rPr lang="zh-CN" altLang="en-US" sz="2800" dirty="0">
                <a:solidFill>
                  <a:srgbClr val="FF0000"/>
                </a:solidFill>
                <a:latin typeface="楷体" panose="02010609060101010101" charset="-122"/>
                <a:ea typeface="楷体" panose="02010609060101010101" charset="-122"/>
              </a:rPr>
              <a:t>跑</a:t>
            </a:r>
            <a:r>
              <a:rPr lang="zh-CN" altLang="en-US" sz="2800" dirty="0">
                <a:solidFill>
                  <a:schemeClr val="accent1">
                    <a:lumMod val="75000"/>
                  </a:schemeClr>
                </a:solidFill>
                <a:latin typeface="楷体" panose="02010609060101010101" charset="-122"/>
                <a:ea typeface="楷体" panose="02010609060101010101" charset="-122"/>
              </a:rPr>
              <a:t>。</a:t>
            </a:r>
            <a:endParaRPr lang="zh-CN" altLang="en-US" sz="2800" dirty="0">
              <a:solidFill>
                <a:schemeClr val="accent1">
                  <a:lumMod val="75000"/>
                </a:schemeClr>
              </a:solidFill>
              <a:latin typeface="楷体" panose="02010609060101010101" charset="-122"/>
              <a:ea typeface="楷体" panose="02010609060101010101" charset="-122"/>
            </a:endParaRPr>
          </a:p>
          <a:p>
            <a:pPr>
              <a:lnSpc>
                <a:spcPct val="150000"/>
              </a:lnSpc>
            </a:pPr>
            <a:r>
              <a:rPr lang="en-US" altLang="zh-CN" sz="2800" dirty="0">
                <a:solidFill>
                  <a:schemeClr val="accent1">
                    <a:lumMod val="75000"/>
                  </a:schemeClr>
                </a:solidFill>
                <a:latin typeface="楷体" panose="02010609060101010101" charset="-122"/>
                <a:ea typeface="楷体" panose="02010609060101010101" charset="-122"/>
              </a:rPr>
              <a:t>       “</a:t>
            </a:r>
            <a:r>
              <a:rPr lang="zh-CN" altLang="en-US" sz="2800" dirty="0">
                <a:solidFill>
                  <a:schemeClr val="accent1">
                    <a:lumMod val="75000"/>
                  </a:schemeClr>
                </a:solidFill>
                <a:latin typeface="楷体" panose="02010609060101010101" charset="-122"/>
                <a:ea typeface="楷体" panose="02010609060101010101" charset="-122"/>
              </a:rPr>
              <a:t>兔</a:t>
            </a:r>
            <a:r>
              <a:rPr lang="zh-CN" altLang="en-US" sz="2800" dirty="0">
                <a:solidFill>
                  <a:srgbClr val="FF0000"/>
                </a:solidFill>
                <a:latin typeface="楷体" panose="02010609060101010101" charset="-122"/>
                <a:ea typeface="楷体" panose="02010609060101010101" charset="-122"/>
              </a:rPr>
              <a:t>走</a:t>
            </a:r>
            <a:r>
              <a:rPr lang="zh-CN" altLang="en-US" sz="2800" dirty="0">
                <a:solidFill>
                  <a:schemeClr val="accent1">
                    <a:lumMod val="75000"/>
                  </a:schemeClr>
                </a:solidFill>
                <a:latin typeface="楷体" panose="02010609060101010101" charset="-122"/>
                <a:ea typeface="楷体" panose="02010609060101010101" charset="-122"/>
              </a:rPr>
              <a:t>触株，折颈而死。</a:t>
            </a:r>
            <a:r>
              <a:rPr lang="en-US" altLang="zh-CN" sz="2800" dirty="0">
                <a:solidFill>
                  <a:schemeClr val="accent1">
                    <a:lumMod val="75000"/>
                  </a:schemeClr>
                </a:solidFill>
                <a:latin typeface="楷体" panose="02010609060101010101" charset="-122"/>
                <a:ea typeface="楷体" panose="02010609060101010101" charset="-122"/>
              </a:rPr>
              <a:t>”</a:t>
            </a:r>
            <a:endParaRPr lang="en-US" altLang="zh-CN" sz="2800" dirty="0">
              <a:solidFill>
                <a:schemeClr val="accent1">
                  <a:lumMod val="75000"/>
                </a:schemeClr>
              </a:solidFill>
              <a:latin typeface="楷体" panose="02010609060101010101" charset="-122"/>
              <a:ea typeface="楷体" panose="02010609060101010101" charset="-122"/>
            </a:endParaRPr>
          </a:p>
          <a:p>
            <a:pPr>
              <a:lnSpc>
                <a:spcPct val="150000"/>
              </a:lnSpc>
            </a:pPr>
            <a:r>
              <a:rPr lang="en-US" altLang="zh-CN" sz="2800" dirty="0">
                <a:solidFill>
                  <a:schemeClr val="accent1">
                    <a:lumMod val="75000"/>
                  </a:schemeClr>
                </a:solidFill>
                <a:latin typeface="楷体" panose="02010609060101010101" charset="-122"/>
                <a:ea typeface="楷体" panose="02010609060101010101" charset="-122"/>
              </a:rPr>
              <a:t>        “</a:t>
            </a:r>
            <a:r>
              <a:rPr lang="zh-CN" altLang="en-US" sz="2800" dirty="0">
                <a:solidFill>
                  <a:schemeClr val="accent1">
                    <a:lumMod val="75000"/>
                  </a:schemeClr>
                </a:solidFill>
                <a:latin typeface="楷体" panose="02010609060101010101" charset="-122"/>
                <a:ea typeface="楷体" panose="02010609060101010101" charset="-122"/>
              </a:rPr>
              <a:t>儿童疾</a:t>
            </a:r>
            <a:r>
              <a:rPr lang="zh-CN" altLang="en-US" sz="2800" dirty="0">
                <a:solidFill>
                  <a:srgbClr val="FF0000"/>
                </a:solidFill>
                <a:latin typeface="楷体" panose="02010609060101010101" charset="-122"/>
                <a:ea typeface="楷体" panose="02010609060101010101" charset="-122"/>
              </a:rPr>
              <a:t>走</a:t>
            </a:r>
            <a:r>
              <a:rPr lang="zh-CN" altLang="en-US" sz="2800" dirty="0">
                <a:solidFill>
                  <a:schemeClr val="accent1">
                    <a:lumMod val="75000"/>
                  </a:schemeClr>
                </a:solidFill>
                <a:latin typeface="楷体" panose="02010609060101010101" charset="-122"/>
                <a:ea typeface="楷体" panose="02010609060101010101" charset="-122"/>
              </a:rPr>
              <a:t>追黄蝶</a:t>
            </a:r>
            <a:r>
              <a:rPr lang="en-US" altLang="zh-CN" sz="2800" dirty="0">
                <a:solidFill>
                  <a:schemeClr val="accent1">
                    <a:lumMod val="75000"/>
                  </a:schemeClr>
                </a:solidFill>
                <a:latin typeface="楷体" panose="02010609060101010101" charset="-122"/>
                <a:ea typeface="楷体" panose="02010609060101010101" charset="-122"/>
              </a:rPr>
              <a:t>”</a:t>
            </a:r>
            <a:endParaRPr lang="en-US" altLang="zh-CN" sz="2800" dirty="0">
              <a:solidFill>
                <a:schemeClr val="accent1">
                  <a:lumMod val="75000"/>
                </a:schemeClr>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1" grpId="0"/>
      <p:bldP spid="11" grpId="1"/>
    </p:bldLst>
  </p:timing>
</p:sld>
</file>

<file path=ppt/tags/tag1.xml><?xml version="1.0" encoding="utf-8"?>
<p:tagLst xmlns:p="http://schemas.openxmlformats.org/presentationml/2006/main">
  <p:tag name="KSO_WM_UNIT_PLACING_PICTURE_USER_VIEWPORT" val="{&quot;height&quot;:9007,&quot;width&quot;:11866}"/>
</p:tagLst>
</file>

<file path=ppt/tags/tag2.xml><?xml version="1.0" encoding="utf-8"?>
<p:tagLst xmlns:p="http://schemas.openxmlformats.org/presentationml/2006/main">
  <p:tag name="KSO_WPP_MARK_KEY" val="cb55dbaf-36a0-4ae2-858a-176c4ef16489"/>
  <p:tag name="COMMONDATA" val="eyJoZGlkIjoiZDBiYzBmODg1ZTcyNTEyM2QzMjEzMGExOGMwZjk2MjYifQ=="/>
</p:tagLst>
</file>

<file path=ppt/theme/theme1.xml><?xml version="1.0" encoding="utf-8"?>
<a:theme xmlns:a="http://schemas.openxmlformats.org/drawingml/2006/main" name="第一PPT模板网-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1919</Words>
  <Application>WPS 演示</Application>
  <PresentationFormat>宽屏</PresentationFormat>
  <Paragraphs>250</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楷体</vt:lpstr>
      <vt:lpstr>Vijaya</vt:lpstr>
      <vt:lpstr>微软雅黑</vt:lpstr>
      <vt:lpstr>Arial Unicode MS</vt:lpstr>
      <vt:lpstr>Calibri</vt:lpstr>
      <vt:lpstr>黑体</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梅梅</cp:lastModifiedBy>
  <cp:revision>31</cp:revision>
  <dcterms:created xsi:type="dcterms:W3CDTF">2010-12-31T05:44:00Z</dcterms:created>
  <dcterms:modified xsi:type="dcterms:W3CDTF">2022-11-28T00:46:37Z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2052-11.1.0.12132</vt:lpwstr>
  </property>
  <property fmtid="{D5CDD505-2E9C-101B-9397-08002B2CF9AE}" pid="3" name="ICV">
    <vt:lpwstr>3B15BEF2EF91457A80336E52C1D11E73</vt:lpwstr>
  </property>
</Properties>
</file>