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372" r:id="rId3"/>
    <p:sldId id="419" r:id="rId4"/>
    <p:sldId id="373" r:id="rId5"/>
    <p:sldId id="256" r:id="rId6"/>
    <p:sldId id="374" r:id="rId7"/>
    <p:sldId id="420" r:id="rId8"/>
    <p:sldId id="421" r:id="rId9"/>
    <p:sldId id="378" r:id="rId10"/>
    <p:sldId id="467" r:id="rId11"/>
    <p:sldId id="379" r:id="rId12"/>
    <p:sldId id="422" r:id="rId14"/>
    <p:sldId id="391" r:id="rId15"/>
    <p:sldId id="380" r:id="rId16"/>
    <p:sldId id="381" r:id="rId17"/>
    <p:sldId id="423" r:id="rId18"/>
    <p:sldId id="384" r:id="rId19"/>
    <p:sldId id="424" r:id="rId20"/>
    <p:sldId id="392" r:id="rId21"/>
    <p:sldId id="426" r:id="rId22"/>
    <p:sldId id="385" r:id="rId23"/>
    <p:sldId id="387" r:id="rId24"/>
    <p:sldId id="386" r:id="rId25"/>
    <p:sldId id="466" r:id="rId26"/>
    <p:sldId id="261" r:id="rId27"/>
  </p:sldIdLst>
  <p:sldSz cx="12192000" cy="68580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panose="020F0502020204030204" charset="0"/>
        <a:ea typeface="微软雅黑" panose="020B0503020204020204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16F9"/>
    <a:srgbClr val="FA0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6" cy="72006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1" Type="http://schemas.openxmlformats.org/officeDocument/2006/relationships/commentAuthors" Target="commentAuthors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4-28T12:02:33.024" idx="1">
    <p:pos x="10" y="10"/>
    <p:text/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5-01T12:51:33.304" idx="2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D2A48B96-639E-45A3-A0BA-2464DFDB1FAA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205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5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A6837353-30EB-4A48-80EB-173D804AEFB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11266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11266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p>
            <a:pPr lvl="0" indent="-22860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2860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D997B5FA-0921-464F-AAE1-844C04324D75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565CE74E-AB26-4998-AD42-012C4C1AD076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流程图: 可选过程 10"/>
          <p:cNvSpPr/>
          <p:nvPr/>
        </p:nvSpPr>
        <p:spPr>
          <a:xfrm>
            <a:off x="673100" y="1765300"/>
            <a:ext cx="10677525" cy="3108325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auto"/>
            <a:endParaRPr lang="zh-CN" altLang="en-US" strike="noStrike" noProof="1"/>
          </a:p>
        </p:txBody>
      </p:sp>
      <p:sp>
        <p:nvSpPr>
          <p:cNvPr id="14" name="文本框 13"/>
          <p:cNvSpPr txBox="1"/>
          <p:nvPr/>
        </p:nvSpPr>
        <p:spPr>
          <a:xfrm>
            <a:off x="993775" y="2243138"/>
            <a:ext cx="10034588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fontAlgn="base">
              <a:lnSpc>
                <a:spcPct val="150000"/>
              </a:lnSpc>
            </a:pPr>
            <a:r>
              <a:rPr lang="zh-CN" altLang="en-US">
                <a:latin typeface="Calibri" panose="020F0502020204030204" charset="0"/>
                <a:ea typeface="微软雅黑" panose="020B0503020204020204" charset="-122"/>
              </a:rPr>
              <a:t>         </a:t>
            </a:r>
            <a:r>
              <a:rPr lang="zh-CN" altLang="en-US" sz="2800">
                <a:latin typeface="Calibri" panose="020F0502020204030204" charset="0"/>
                <a:ea typeface="微软雅黑" panose="020B0503020204020204" charset="-122"/>
              </a:rPr>
              <a:t>  </a:t>
            </a:r>
            <a:r>
              <a:rPr lang="zh-CN" altLang="en-US" sz="2400">
                <a:latin typeface="Calibri" panose="020F0502020204030204" charset="0"/>
                <a:ea typeface="微软雅黑" panose="020B0503020204020204" charset="-122"/>
              </a:rPr>
              <a:t> </a:t>
            </a:r>
            <a:r>
              <a:rPr lang="zh-CN" altLang="en-US" sz="2800">
                <a:latin typeface="Calibri" panose="020F0502020204030204" charset="0"/>
                <a:ea typeface="微软雅黑" panose="020B0503020204020204" charset="-122"/>
              </a:rPr>
              <a:t>有人说过这样一句话：真理诞生于一百个问号之后。其实，这句话本身就是一个真理。</a:t>
            </a:r>
            <a:endParaRPr lang="zh-CN" altLang="en-US" sz="2800" b="1"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3075" name="标题 4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606425" y="1376363"/>
          <a:ext cx="11245850" cy="53038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8330"/>
                <a:gridCol w="1503045"/>
                <a:gridCol w="1561465"/>
                <a:gridCol w="3158490"/>
                <a:gridCol w="2206625"/>
                <a:gridCol w="2207895"/>
              </a:tblGrid>
              <a:tr h="731520"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5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lang="zh-CN" alt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科学家</a:t>
                      </a:r>
                      <a:endParaRPr lang="zh-CN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发现</a:t>
                      </a:r>
                      <a:r>
                        <a:rPr lang="zh-CN" alt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现象</a:t>
                      </a:r>
                      <a:endParaRPr lang="zh-CN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不断发问</a:t>
                      </a:r>
                      <a:endParaRPr lang="en-US" altLang="zh-CN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解决疑问</a:t>
                      </a:r>
                      <a:endParaRPr lang="en-US" altLang="zh-CN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发现真理</a:t>
                      </a:r>
                      <a:endParaRPr lang="en-US" altLang="zh-CN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2230"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事例</a:t>
                      </a:r>
                      <a:r>
                        <a:rPr 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 波义耳</a:t>
                      </a: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 </a:t>
                      </a: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1595"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事例二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 </a:t>
                      </a: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魏格纳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2865"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事例三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阿瑟林斯基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78" name="文本框 1"/>
          <p:cNvSpPr txBox="1"/>
          <p:nvPr/>
        </p:nvSpPr>
        <p:spPr>
          <a:xfrm>
            <a:off x="433388" y="179388"/>
            <a:ext cx="11549062" cy="1476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600" b="1">
                <a:latin typeface="仿宋" panose="02010609060101010101" charset="-122"/>
                <a:ea typeface="仿宋" panose="02010609060101010101" charset="-122"/>
                <a:sym typeface="微软雅黑" panose="020B0503020204020204" charset="-122"/>
              </a:rPr>
              <a:t>学习任务一：默读课文第</a:t>
            </a:r>
            <a:r>
              <a:rPr lang="en-US" altLang="zh-CN" sz="3600" b="1">
                <a:latin typeface="仿宋" panose="02010609060101010101" charset="-122"/>
                <a:ea typeface="仿宋" panose="02010609060101010101" charset="-122"/>
                <a:sym typeface="微软雅黑" panose="020B0503020204020204" charset="-122"/>
              </a:rPr>
              <a:t>3-5</a:t>
            </a:r>
            <a:r>
              <a:rPr lang="zh-CN" altLang="en-US" sz="3600" b="1">
                <a:latin typeface="仿宋" panose="02010609060101010101" charset="-122"/>
                <a:ea typeface="仿宋" panose="02010609060101010101" charset="-122"/>
                <a:sym typeface="微软雅黑" panose="020B0503020204020204" charset="-122"/>
              </a:rPr>
              <a:t>小节，小组合作，三个事例中任选一个，画出文中词句，完成表格。</a:t>
            </a:r>
            <a:br>
              <a:rPr lang="zh-CN" altLang="en-US" b="1">
                <a:latin typeface="仿宋" panose="02010609060101010101" charset="-122"/>
                <a:ea typeface="仿宋" panose="02010609060101010101" charset="-122"/>
                <a:sym typeface="微软雅黑" panose="020B0503020204020204" charset="-122"/>
              </a:rPr>
            </a:br>
            <a:endParaRPr lang="zh-CN" altLang="en-US" b="1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606425" y="751205"/>
          <a:ext cx="11245850" cy="59289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8330"/>
                <a:gridCol w="1503045"/>
                <a:gridCol w="1561465"/>
                <a:gridCol w="3158490"/>
                <a:gridCol w="2206625"/>
                <a:gridCol w="2207895"/>
              </a:tblGrid>
              <a:tr h="817880"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5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lang="zh-CN" alt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科学家</a:t>
                      </a:r>
                      <a:endParaRPr lang="zh-CN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发现</a:t>
                      </a:r>
                      <a:r>
                        <a:rPr lang="zh-CN" alt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现象</a:t>
                      </a:r>
                      <a:endParaRPr lang="zh-CN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不断发问</a:t>
                      </a:r>
                      <a:endParaRPr lang="en-US" altLang="zh-CN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解决疑问</a:t>
                      </a:r>
                      <a:endParaRPr lang="en-US" altLang="zh-CN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发现真理</a:t>
                      </a:r>
                      <a:endParaRPr lang="en-US" altLang="zh-CN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3705"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事例</a:t>
                      </a:r>
                      <a:r>
                        <a:rPr 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 波义耳</a:t>
                      </a: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紫罗兰花瓣遇盐酸变红</a:t>
                      </a: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 </a:t>
                      </a: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这种物质到底是什么?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别的植物中会不会有同样的物质?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别的酸对这种物质会有什么样的反应?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进行了许多实验（实验研究法）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石蕊提取物遇酸变红，遇碱变蓝。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成果：</a:t>
                      </a: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制成石蕊试纸</a:t>
                      </a: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。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3705"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事例二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 </a:t>
                      </a: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魏格纳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3705"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事例三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阿瑟林斯基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78" name="文本框 1"/>
          <p:cNvSpPr txBox="1"/>
          <p:nvPr/>
        </p:nvSpPr>
        <p:spPr>
          <a:xfrm>
            <a:off x="433388" y="179388"/>
            <a:ext cx="11549062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zh-CN" altLang="en-US" b="1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570230" y="624205"/>
          <a:ext cx="11245850" cy="54565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8330"/>
                <a:gridCol w="1503045"/>
                <a:gridCol w="1561465"/>
                <a:gridCol w="3158490"/>
                <a:gridCol w="2206625"/>
                <a:gridCol w="2207895"/>
              </a:tblGrid>
              <a:tr h="471805"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5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lang="zh-CN" alt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科学家</a:t>
                      </a:r>
                      <a:endParaRPr lang="zh-CN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发现</a:t>
                      </a:r>
                      <a:r>
                        <a:rPr lang="zh-CN" alt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现象</a:t>
                      </a:r>
                      <a:endParaRPr lang="zh-CN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不断发问</a:t>
                      </a:r>
                      <a:endParaRPr lang="en-US" altLang="zh-CN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解决疑问</a:t>
                      </a:r>
                      <a:endParaRPr lang="en-US" altLang="zh-CN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发现真理</a:t>
                      </a:r>
                      <a:endParaRPr lang="en-US" altLang="zh-CN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21790"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事例</a:t>
                      </a:r>
                      <a:r>
                        <a:rPr 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 波义耳</a:t>
                      </a: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紫罗兰花瓣遇盐酸变红</a:t>
                      </a: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 </a:t>
                      </a: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这种物质到底是什么?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别的植物中会不会有同样的物质?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别的酸对这种物质会有什么样的反应?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</a:t>
                      </a: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  <a:sym typeface="+mn-ea"/>
                        </a:rPr>
                        <a:t>进行了许多实验（实验研究法）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石蕊提取物遇酸变红，遇碱变蓝。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  <a:sym typeface="+mn-ea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成果：</a:t>
                      </a: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制成石蕊试纸</a:t>
                      </a: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。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45640"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事例</a:t>
                      </a:r>
                      <a:r>
                        <a:rPr 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二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 </a:t>
                      </a: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魏格纳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南美洲东海岸的凸出部分与非洲西海岸的凹陷部分，互相吻合!</a:t>
                      </a: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17320"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事例</a:t>
                      </a:r>
                      <a:r>
                        <a:rPr 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三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9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/>
          <a:p>
            <a:r>
              <a:rPr lang="zh-CN" altLang="en-US"/>
              <a:t>气象学家魏格纳的偶然发现</a:t>
            </a:r>
            <a:endParaRPr lang="zh-CN" altLang="en-US"/>
          </a:p>
        </p:txBody>
      </p:sp>
      <p:pic>
        <p:nvPicPr>
          <p:cNvPr id="12290" name="图片 3" descr="~TD@_MON`RJB{6L92P}ZCH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3075" y="1552575"/>
            <a:ext cx="4378325" cy="3381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图片 4" descr="2PJ0OFZSEJ(D5YOY34Z1RX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7300" y="1552575"/>
            <a:ext cx="4551363" cy="3381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右箭头 5"/>
          <p:cNvSpPr/>
          <p:nvPr/>
        </p:nvSpPr>
        <p:spPr>
          <a:xfrm>
            <a:off x="5162550" y="3000375"/>
            <a:ext cx="979488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auto"/>
            <a:endParaRPr lang="zh-CN" altLang="en-US" strike="noStrike" noProof="1"/>
          </a:p>
        </p:txBody>
      </p:sp>
      <p:pic>
        <p:nvPicPr>
          <p:cNvPr id="7" name="图片 6" descr="N((~U`611Y{[07A81VVO%3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5095875"/>
            <a:ext cx="7916863" cy="16160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内容占位符 2"/>
          <p:cNvSpPr>
            <a:spLocks noGrp="1"/>
          </p:cNvSpPr>
          <p:nvPr>
            <p:ph idx="1"/>
          </p:nvPr>
        </p:nvSpPr>
        <p:spPr>
          <a:xfrm>
            <a:off x="269558" y="176530"/>
            <a:ext cx="11350625" cy="4352925"/>
          </a:xfrm>
        </p:spPr>
        <p:txBody>
          <a:bodyPr vert="horz" lIns="91440" tIns="45720" rIns="91440" bIns="45720" anchor="t"/>
          <a:p>
            <a:pPr marL="0" indent="0" fontAlgn="base">
              <a:lnSpc>
                <a:spcPct val="150000"/>
              </a:lnSpc>
              <a:buNone/>
            </a:pPr>
            <a:r>
              <a:rPr lang="en-US" altLang="zh-CN"/>
              <a:t>         </a:t>
            </a:r>
            <a:r>
              <a:rPr lang="en-US" altLang="zh-CN" b="1"/>
              <a:t> </a:t>
            </a:r>
            <a:r>
              <a:rPr lang="en-US" altLang="zh-CN" sz="36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他将地图上的一块块陆地作了比较，结果发现，从海岸线的情形看，地球上所有的大陆都能较好地吻合在一起。</a:t>
            </a:r>
            <a:r>
              <a:rPr lang="en-US" altLang="zh-CN" sz="3600" b="1">
                <a:latin typeface="仿宋" panose="02010609060101010101" charset="-122"/>
                <a:ea typeface="仿宋" panose="02010609060101010101" charset="-122"/>
              </a:rPr>
              <a:t>病愈之后，魏格纳开始认真地研究这个有趣的现象。</a:t>
            </a:r>
            <a:r>
              <a:rPr lang="zh-CN" altLang="en-US" sz="3600" b="1">
                <a:latin typeface="仿宋" panose="02010609060101010101" charset="-122"/>
                <a:ea typeface="仿宋" panose="02010609060101010101" charset="-122"/>
              </a:rPr>
              <a:t>他阅读了大量的相关文献，同时搜集古生物学方面的证据。他注意到，一位名叫米歇尔逊的生物学家发现，在美国东海岸有一种蚯蚓，欧洲西海岸的同纬度地区也有这种蚯蚓，而在美国西海岸却没有这种蚯蚓。</a:t>
            </a:r>
            <a:endParaRPr lang="zh-CN" altLang="en-US" sz="3600" b="1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内容占位符 2"/>
          <p:cNvSpPr>
            <a:spLocks noGrp="1"/>
          </p:cNvSpPr>
          <p:nvPr>
            <p:ph idx="1"/>
          </p:nvPr>
        </p:nvSpPr>
        <p:spPr>
          <a:xfrm>
            <a:off x="269558" y="176530"/>
            <a:ext cx="11350625" cy="4352925"/>
          </a:xfrm>
        </p:spPr>
        <p:txBody>
          <a:bodyPr vert="horz" lIns="91440" tIns="45720" rIns="91440" bIns="45720" anchor="t"/>
          <a:p>
            <a:pPr marL="0" indent="0" fontAlgn="base">
              <a:lnSpc>
                <a:spcPct val="150000"/>
              </a:lnSpc>
              <a:buNone/>
            </a:pPr>
            <a:r>
              <a:rPr lang="en-US" altLang="zh-CN"/>
              <a:t>         </a:t>
            </a:r>
            <a:r>
              <a:rPr lang="en-US" altLang="zh-CN" b="1"/>
              <a:t> </a:t>
            </a:r>
            <a:r>
              <a:rPr lang="en-US" altLang="zh-CN" sz="36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他将地图上的一块块陆地作了比较，结果发现，从海岸线的情形看，地球上所有的大陆都能较好地吻合在一起。</a:t>
            </a:r>
            <a:r>
              <a:rPr lang="en-US" altLang="zh-CN" sz="3600" b="1">
                <a:latin typeface="仿宋" panose="02010609060101010101" charset="-122"/>
                <a:ea typeface="仿宋" panose="02010609060101010101" charset="-122"/>
              </a:rPr>
              <a:t>病愈之后，魏格纳开始认真地研究这个有趣的现象。</a:t>
            </a:r>
            <a:r>
              <a:rPr lang="zh-CN" altLang="en-US" sz="36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他阅读了大量的相关文献，同时搜集古生物学方面的证据。他注意到，一位名叫米歇尔逊的生物学家发现，在美国东海岸有一种蚯蚓，欧洲西海岸的同纬度地区也有这种蚯蚓，而在美国西海岸却没有这种蚯蚓。</a:t>
            </a:r>
            <a:endParaRPr lang="zh-CN" altLang="en-US" sz="3600" b="1">
              <a:solidFill>
                <a:srgbClr val="FF0000"/>
              </a:solidFill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/>
          <a:p>
            <a:endParaRPr lang="zh-CN" altLang="en-US"/>
          </a:p>
        </p:txBody>
      </p:sp>
      <p:pic>
        <p:nvPicPr>
          <p:cNvPr id="16386" name="内容占位符 3" descr="S_{0{V7G5~O861H~675W5%V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570230" y="624205"/>
          <a:ext cx="11245850" cy="54565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8330"/>
                <a:gridCol w="1503045"/>
                <a:gridCol w="1561465"/>
                <a:gridCol w="3158490"/>
                <a:gridCol w="2206625"/>
                <a:gridCol w="2207895"/>
              </a:tblGrid>
              <a:tr h="471805"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5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lang="zh-CN" alt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科学家</a:t>
                      </a:r>
                      <a:endParaRPr lang="zh-CN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发现</a:t>
                      </a:r>
                      <a:r>
                        <a:rPr lang="zh-CN" alt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现象</a:t>
                      </a:r>
                      <a:endParaRPr lang="zh-CN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不断发问</a:t>
                      </a:r>
                      <a:endParaRPr lang="en-US" altLang="zh-CN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解决疑问</a:t>
                      </a:r>
                      <a:endParaRPr lang="en-US" altLang="zh-CN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发现真理</a:t>
                      </a:r>
                      <a:endParaRPr lang="en-US" altLang="zh-CN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21790"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事例</a:t>
                      </a:r>
                      <a:r>
                        <a:rPr 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 波义耳</a:t>
                      </a: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紫罗兰花瓣遇盐酸变红</a:t>
                      </a: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 </a:t>
                      </a: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这种物质到底是什么?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别的植物中会不会有同样的物质?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别的酸对这种物质会有什么样的反应?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</a:t>
                      </a: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  <a:sym typeface="+mn-ea"/>
                        </a:rPr>
                        <a:t>进行了许多实验（实验研究法）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石蕊提取物遇酸变红，遇碱变蓝。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  <a:sym typeface="+mn-ea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成果：</a:t>
                      </a: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制成石蕊试纸</a:t>
                      </a: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。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45640"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事例</a:t>
                      </a:r>
                      <a:r>
                        <a:rPr 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二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 </a:t>
                      </a: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魏格纳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南美洲东海岸的凸出部分与非洲西海岸的凹陷部分，互相吻合!</a:t>
                      </a: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这不会是一种巧合吧?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阅读了大量的相关文献，同时搜集古生物学方面的证据。</a:t>
                      </a: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（文献研究法）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欧洲大陆与美洲大陆本来是连在一起的。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成果：出版了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《海陆的起源》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17320"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事例</a:t>
                      </a:r>
                      <a:r>
                        <a:rPr 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三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阿瑟林斯基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内容占位符 2"/>
          <p:cNvSpPr>
            <a:spLocks noGrp="1"/>
          </p:cNvSpPr>
          <p:nvPr>
            <p:ph idx="1"/>
          </p:nvPr>
        </p:nvSpPr>
        <p:spPr>
          <a:xfrm>
            <a:off x="421005" y="673735"/>
            <a:ext cx="11606530" cy="4352925"/>
          </a:xfrm>
        </p:spPr>
        <p:txBody>
          <a:bodyPr vert="horz" lIns="91440" tIns="45720" rIns="91440" bIns="45720" anchor="t"/>
          <a:p>
            <a:pPr marL="0" indent="0" fontAlgn="base">
              <a:lnSpc>
                <a:spcPct val="150000"/>
              </a:lnSpc>
              <a:buNone/>
            </a:pPr>
            <a:r>
              <a:rPr lang="en-US" altLang="zh-CN"/>
              <a:t>         </a:t>
            </a:r>
            <a:r>
              <a:rPr lang="en-US" altLang="zh-CN" b="1"/>
              <a:t>   </a:t>
            </a:r>
            <a:r>
              <a:rPr sz="4000" b="1">
                <a:latin typeface="仿宋" panose="02010609060101010101" charset="-122"/>
                <a:ea typeface="仿宋" panose="02010609060101010101" charset="-122"/>
              </a:rPr>
              <a:t>阿瑟林斯基带着一连串的疑问，</a:t>
            </a:r>
            <a:r>
              <a:rPr sz="4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对自己八岁的儿子进行了实验</a:t>
            </a:r>
            <a:r>
              <a:rPr sz="4000" b="1">
                <a:latin typeface="仿宋" panose="02010609060101010101" charset="-122"/>
                <a:ea typeface="仿宋" panose="02010609060101010101" charset="-122"/>
              </a:rPr>
              <a:t>，结果表明：脑电波的变化与做梦有关。接着，他又对二十名成年人进行了反复的观察实验，最后得出结论：睡眠中眼珠快速转动的时候，人的脑电波也会发生较大的变化，这是人最容易做梦的阶段</a:t>
            </a:r>
            <a:r>
              <a:rPr lang="zh-CN" sz="4000" b="1">
                <a:latin typeface="仿宋" panose="02010609060101010101" charset="-122"/>
                <a:ea typeface="仿宋" panose="02010609060101010101" charset="-122"/>
              </a:rPr>
              <a:t>。</a:t>
            </a:r>
            <a:endParaRPr lang="zh-CN" sz="4000" b="1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内容占位符 2"/>
          <p:cNvSpPr>
            <a:spLocks noGrp="1"/>
          </p:cNvSpPr>
          <p:nvPr>
            <p:ph idx="1"/>
          </p:nvPr>
        </p:nvSpPr>
        <p:spPr>
          <a:xfrm>
            <a:off x="299720" y="629285"/>
            <a:ext cx="11350625" cy="5454015"/>
          </a:xfrm>
        </p:spPr>
        <p:txBody>
          <a:bodyPr vert="horz" lIns="91440" tIns="45720" rIns="91440" bIns="45720" anchor="t"/>
          <a:p>
            <a:pPr marL="0" indent="0" fontAlgn="base">
              <a:lnSpc>
                <a:spcPct val="150000"/>
              </a:lnSpc>
              <a:buNone/>
            </a:pPr>
            <a:r>
              <a:rPr lang="en-US" altLang="zh-CN"/>
              <a:t>           </a:t>
            </a:r>
            <a:r>
              <a:rPr lang="en-US" altLang="zh-CN" b="1"/>
              <a:t> </a:t>
            </a:r>
            <a:r>
              <a:rPr sz="4000" b="1">
                <a:latin typeface="仿宋" panose="02010609060101010101" charset="-122"/>
                <a:ea typeface="仿宋" panose="02010609060101010101" charset="-122"/>
              </a:rPr>
              <a:t>阿瑟林斯基带着一连串的疑问，</a:t>
            </a:r>
            <a:r>
              <a:rPr sz="4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对自己八岁的儿子进行了实验</a:t>
            </a:r>
            <a:r>
              <a:rPr sz="4000" b="1">
                <a:latin typeface="仿宋" panose="02010609060101010101" charset="-122"/>
                <a:ea typeface="仿宋" panose="02010609060101010101" charset="-122"/>
              </a:rPr>
              <a:t>，结果表明：脑电波的变化与做梦有关。接着，</a:t>
            </a:r>
            <a:r>
              <a:rPr sz="4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他又对二十名成年人进行了反复的观察实验</a:t>
            </a:r>
            <a:r>
              <a:rPr sz="4000" b="1">
                <a:latin typeface="仿宋" panose="02010609060101010101" charset="-122"/>
                <a:ea typeface="仿宋" panose="02010609060101010101" charset="-122"/>
              </a:rPr>
              <a:t>，最后得出结论：睡眠中眼珠快速转动的时候，人的脑电波也会发生较大的变化，这是人最容易做梦的阶段</a:t>
            </a:r>
            <a:r>
              <a:rPr lang="zh-CN" sz="4000" b="1">
                <a:latin typeface="仿宋" panose="02010609060101010101" charset="-122"/>
                <a:ea typeface="仿宋" panose="02010609060101010101" charset="-122"/>
              </a:rPr>
              <a:t>。</a:t>
            </a:r>
            <a:endParaRPr lang="zh-CN" sz="4000" b="1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流程图: 可选过程 10"/>
          <p:cNvSpPr/>
          <p:nvPr/>
        </p:nvSpPr>
        <p:spPr>
          <a:xfrm>
            <a:off x="673100" y="1765300"/>
            <a:ext cx="10677525" cy="3108325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auto"/>
            <a:endParaRPr lang="zh-CN" altLang="en-US" strike="noStrike" noProof="1"/>
          </a:p>
        </p:txBody>
      </p:sp>
      <p:sp>
        <p:nvSpPr>
          <p:cNvPr id="14" name="文本框 13"/>
          <p:cNvSpPr txBox="1"/>
          <p:nvPr/>
        </p:nvSpPr>
        <p:spPr>
          <a:xfrm>
            <a:off x="993775" y="2243138"/>
            <a:ext cx="10034588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fontAlgn="base">
              <a:lnSpc>
                <a:spcPct val="150000"/>
              </a:lnSpc>
            </a:pPr>
            <a:r>
              <a:rPr lang="zh-CN" altLang="en-US">
                <a:latin typeface="Calibri" panose="020F0502020204030204" charset="0"/>
                <a:ea typeface="微软雅黑" panose="020B0503020204020204" charset="-122"/>
              </a:rPr>
              <a:t>         </a:t>
            </a:r>
            <a:r>
              <a:rPr lang="zh-CN" altLang="en-US" sz="2800">
                <a:latin typeface="Calibri" panose="020F0502020204030204" charset="0"/>
                <a:ea typeface="微软雅黑" panose="020B0503020204020204" charset="-122"/>
              </a:rPr>
              <a:t>  </a:t>
            </a:r>
            <a:r>
              <a:rPr lang="zh-CN" altLang="en-US" sz="2400">
                <a:latin typeface="Calibri" panose="020F0502020204030204" charset="0"/>
                <a:ea typeface="微软雅黑" panose="020B0503020204020204" charset="-122"/>
              </a:rPr>
              <a:t> </a:t>
            </a:r>
            <a:r>
              <a:rPr lang="zh-CN" altLang="en-US" sz="2800">
                <a:latin typeface="Calibri" panose="020F0502020204030204" charset="0"/>
                <a:ea typeface="微软雅黑" panose="020B0503020204020204" charset="-122"/>
              </a:rPr>
              <a:t>有人说过这样一句话：</a:t>
            </a:r>
            <a:r>
              <a:rPr lang="zh-CN" altLang="en-US" sz="2800">
                <a:solidFill>
                  <a:srgbClr val="FF0000"/>
                </a:solidFill>
                <a:latin typeface="Calibri" panose="020F0502020204030204" charset="0"/>
                <a:ea typeface="微软雅黑" panose="020B0503020204020204" charset="-122"/>
              </a:rPr>
              <a:t>真理</a:t>
            </a:r>
            <a:r>
              <a:rPr lang="zh-CN" altLang="en-US" sz="2800">
                <a:latin typeface="Calibri" panose="020F0502020204030204" charset="0"/>
                <a:ea typeface="微软雅黑" panose="020B0503020204020204" charset="-122"/>
              </a:rPr>
              <a:t>诞生于一百个问号之后。其实，这句话本身就是一个</a:t>
            </a:r>
            <a:r>
              <a:rPr lang="zh-CN" altLang="en-US" sz="2800">
                <a:solidFill>
                  <a:srgbClr val="FF0000"/>
                </a:solidFill>
                <a:latin typeface="Calibri" panose="020F0502020204030204" charset="0"/>
                <a:ea typeface="微软雅黑" panose="020B0503020204020204" charset="-122"/>
              </a:rPr>
              <a:t>真理</a:t>
            </a:r>
            <a:r>
              <a:rPr lang="zh-CN" altLang="en-US" sz="2800">
                <a:latin typeface="Calibri" panose="020F0502020204030204" charset="0"/>
                <a:ea typeface="微软雅黑" panose="020B0503020204020204" charset="-122"/>
              </a:rPr>
              <a:t>。</a:t>
            </a:r>
            <a:endParaRPr lang="zh-CN" altLang="en-US" sz="2800" b="1"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3075" name="标题 4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569913" y="950913"/>
          <a:ext cx="11245850" cy="54181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8330"/>
                <a:gridCol w="1503045"/>
                <a:gridCol w="1561465"/>
                <a:gridCol w="3158490"/>
                <a:gridCol w="2206625"/>
                <a:gridCol w="2207895"/>
              </a:tblGrid>
              <a:tr h="73152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1500" b="0">
                          <a:latin typeface="Calibri" panose="020F0502020204030204" charset="0"/>
                          <a:ea typeface="Calibri" panose="020F0502020204030204" charset="0"/>
                          <a:cs typeface="Calibri" panose="020F0502020204030204" charset="0"/>
                        </a:rPr>
                        <a:t>·</a:t>
                      </a:r>
                      <a:endParaRPr lang="en-US" altLang="en-US" sz="15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lang="zh-CN" alt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科学家</a:t>
                      </a:r>
                      <a:endParaRPr lang="zh-CN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发现</a:t>
                      </a:r>
                      <a:r>
                        <a:rPr lang="zh-CN" alt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现象</a:t>
                      </a:r>
                      <a:endParaRPr lang="zh-CN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不断发问</a:t>
                      </a:r>
                      <a:endParaRPr lang="en-US" altLang="zh-CN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解决疑问</a:t>
                      </a:r>
                      <a:endParaRPr lang="en-US" altLang="zh-CN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发现真理</a:t>
                      </a:r>
                      <a:endParaRPr lang="en-US" altLang="zh-CN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0"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事例</a:t>
                      </a:r>
                      <a:r>
                        <a:rPr 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 波义耳</a:t>
                      </a: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紫罗兰花瓣遇盐酸变红</a:t>
                      </a: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 </a:t>
                      </a: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这种物质到底是什么?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别的植物中会不会有同样的物质?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别的酸对这种物质会有什么样的反应?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</a:t>
                      </a: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  <a:sym typeface="+mn-ea"/>
                        </a:rPr>
                        <a:t>进行了许多实验（实验研究法）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石蕊提取物遇酸变红，遇碱变蓝。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  <a:sym typeface="+mn-ea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 i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成果：</a:t>
                      </a: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制成石蕊试纸</a:t>
                      </a: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。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1595">
                <a:tc>
                  <a:txBody>
                    <a:bodyPr/>
                    <a:p>
                      <a:pPr indent="0">
                        <a:buNone/>
                      </a:pPr>
                      <a:endParaRPr 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事例</a:t>
                      </a:r>
                      <a:r>
                        <a:rPr 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二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 </a:t>
                      </a: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魏格纳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南美洲东海岸的凸出部分与非洲西海岸的凹陷部分，互相吻合!</a:t>
                      </a:r>
                      <a:endParaRPr lang="en-US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这不会是一种巧合吧?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阅读了大量的相关文献，同时搜集古生物学方面的证据。</a:t>
                      </a: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（文献研究法）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欧洲大陆与美洲大陆本来是连在一起的。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 i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成果：</a:t>
                      </a: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出版了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《海陆的起源》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2865">
                <a:tc>
                  <a:txBody>
                    <a:bodyPr/>
                    <a:p>
                      <a:pPr indent="0">
                        <a:buNone/>
                      </a:pPr>
                      <a:endParaRPr lang="zh-CN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事例</a:t>
                      </a:r>
                      <a:r>
                        <a:rPr 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三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阿瑟林斯基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儿子在睡觉的时候，眼珠忽然转动起来。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为什么睡觉时眼珠会转动?这会不会与做梦有关?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会是什么关系呢?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 进行了反复的观察实验</a:t>
                      </a:r>
                      <a:endParaRPr 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睡眠中眼珠快速转动与做梦有关。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zh-CN" altLang="en-US" sz="2000" b="1" i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成果：</a:t>
                      </a:r>
                      <a:r>
                        <a:rPr lang="zh-CN" altLang="en-US" sz="2000" b="1">
                          <a:latin typeface="仿宋" panose="02010609060101010101" charset="-122"/>
                          <a:ea typeface="仿宋" panose="02010609060101010101" charset="-122"/>
                          <a:cs typeface="Calibri" panose="020F0502020204030204" charset="0"/>
                        </a:rPr>
                        <a:t>研究做梦的重要依据。</a:t>
                      </a:r>
                      <a:endParaRPr lang="zh-CN" altLang="en-US" sz="2000" b="1">
                        <a:latin typeface="仿宋" panose="02010609060101010101" charset="-122"/>
                        <a:ea typeface="仿宋" panose="02010609060101010101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803275" y="234950"/>
            <a:ext cx="9926638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学习任务二：小组合作，说说三个事例中的相同点和不同点。</a:t>
            </a:r>
            <a:endParaRPr lang="zh-CN" altLang="en-US" sz="2800" b="1">
              <a:solidFill>
                <a:srgbClr val="FF0000"/>
              </a:solidFill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0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charRg st="0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内容占位符 2"/>
          <p:cNvSpPr>
            <a:spLocks noGrp="1"/>
          </p:cNvSpPr>
          <p:nvPr>
            <p:ph idx="1"/>
          </p:nvPr>
        </p:nvSpPr>
        <p:spPr>
          <a:xfrm>
            <a:off x="838200" y="1455738"/>
            <a:ext cx="10515600" cy="4351337"/>
          </a:xfrm>
        </p:spPr>
        <p:txBody>
          <a:bodyPr vert="horz" lIns="91440" tIns="45720" rIns="91440" bIns="45720" anchor="t"/>
          <a:p>
            <a:pPr marL="0" indent="0" fontAlgn="base">
              <a:lnSpc>
                <a:spcPct val="120000"/>
              </a:lnSpc>
              <a:buNone/>
            </a:pPr>
            <a:r>
              <a:rPr lang="en-US" altLang="zh-CN"/>
              <a:t>      </a:t>
            </a:r>
            <a:r>
              <a:rPr lang="en-US" altLang="zh-CN">
                <a:solidFill>
                  <a:srgbClr val="FF0000"/>
                </a:solidFill>
              </a:rPr>
              <a:t> </a:t>
            </a:r>
            <a:r>
              <a:rPr lang="zh-CN" altLang="en-US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只要你见微知著，善于发问并不断探索，那么，当你解决了若干个问号之后，就有可能发现真理。</a:t>
            </a:r>
            <a:endParaRPr lang="zh-CN" altLang="en-US" b="1">
              <a:solidFill>
                <a:srgbClr val="FF000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 marL="0" indent="0" fontAlgn="base">
              <a:lnSpc>
                <a:spcPct val="120000"/>
              </a:lnSpc>
              <a:buNone/>
            </a:pPr>
            <a:r>
              <a:rPr lang="zh-CN" altLang="en-US" b="1">
                <a:latin typeface="仿宋" panose="02010609060101010101" charset="-122"/>
                <a:ea typeface="仿宋" panose="02010609060101010101" charset="-122"/>
              </a:rPr>
              <a:t>   当然，见微知著、善于发问并不断探索的能力，不是凭空产生的。</a:t>
            </a:r>
            <a:r>
              <a:rPr lang="zh-CN" altLang="en-US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正像数学家华罗庚说过的，科学的灵感，绝不是坐等可以等来的。如果说科学领域的发现有什么偶然的机遇的话，那么这种“偶然的机遇”只会给那些善于独立思考的人，给那些具有锲而不舍精神的人。</a:t>
            </a:r>
            <a:endParaRPr lang="zh-CN" altLang="en-US" b="1">
              <a:solidFill>
                <a:srgbClr val="FF0000"/>
              </a:solidFill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标题 1"/>
          <p:cNvSpPr>
            <a:spLocks noGrp="1"/>
          </p:cNvSpPr>
          <p:nvPr>
            <p:ph type="title"/>
          </p:nvPr>
        </p:nvSpPr>
        <p:spPr>
          <a:xfrm>
            <a:off x="838200" y="500063"/>
            <a:ext cx="10515600" cy="1325562"/>
          </a:xfrm>
        </p:spPr>
        <p:txBody>
          <a:bodyPr vert="horz" lIns="91440" tIns="45720" rIns="91440" bIns="45720" anchor="ctr"/>
          <a:p>
            <a:r>
              <a:rPr lang="zh-CN" altLang="en-US" sz="5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作业：</a:t>
            </a:r>
            <a:endParaRPr lang="zh-CN" altLang="en-US" sz="540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9458" name="内容占位符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/>
          <a:p>
            <a:pPr marL="0" indent="0" fontAlgn="base">
              <a:lnSpc>
                <a:spcPct val="150000"/>
              </a:lnSpc>
              <a:buNone/>
            </a:pPr>
            <a:r>
              <a:rPr lang="en-US" altLang="zh-CN" sz="4400"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sz="4400">
                <a:latin typeface="楷体" panose="02010609060101010101" charset="-122"/>
                <a:ea typeface="楷体" panose="02010609060101010101" charset="-122"/>
              </a:rPr>
              <a:t>、仿照课文的写作手法，用具体事例说明</a:t>
            </a:r>
            <a:r>
              <a:rPr lang="en-US" altLang="zh-CN" sz="4400">
                <a:latin typeface="楷体" panose="02010609060101010101" charset="-122"/>
                <a:ea typeface="楷体" panose="02010609060101010101" charset="-122"/>
              </a:rPr>
              <a:t>“</a:t>
            </a:r>
            <a:r>
              <a:rPr lang="zh-CN" altLang="en-US" sz="4400">
                <a:latin typeface="楷体" panose="02010609060101010101" charset="-122"/>
                <a:ea typeface="楷体" panose="02010609060101010101" charset="-122"/>
              </a:rPr>
              <a:t>有志者事竟成</a:t>
            </a:r>
            <a:r>
              <a:rPr lang="en-US" altLang="zh-CN" sz="4400">
                <a:latin typeface="楷体" panose="02010609060101010101" charset="-122"/>
                <a:ea typeface="楷体" panose="02010609060101010101" charset="-122"/>
              </a:rPr>
              <a:t>”</a:t>
            </a:r>
            <a:r>
              <a:rPr lang="zh-CN" altLang="en-US" sz="4400">
                <a:latin typeface="楷体" panose="02010609060101010101" charset="-122"/>
                <a:ea typeface="楷体" panose="02010609060101010101" charset="-122"/>
              </a:rPr>
              <a:t>的真理。</a:t>
            </a:r>
            <a:endParaRPr lang="zh-CN" altLang="en-US" sz="4400">
              <a:latin typeface="楷体" panose="02010609060101010101" charset="-122"/>
              <a:ea typeface="楷体" panose="02010609060101010101" charset="-122"/>
            </a:endParaRPr>
          </a:p>
          <a:p>
            <a:pPr marL="0" indent="0" fontAlgn="base">
              <a:lnSpc>
                <a:spcPct val="150000"/>
              </a:lnSpc>
              <a:buNone/>
            </a:pPr>
            <a:r>
              <a:rPr lang="en-US" altLang="zh-CN" sz="4400">
                <a:latin typeface="楷体" panose="02010609060101010101" charset="-122"/>
                <a:ea typeface="楷体" panose="02010609060101010101" charset="-122"/>
              </a:rPr>
              <a:t>2</a:t>
            </a:r>
            <a:r>
              <a:rPr lang="zh-CN" altLang="en-US" sz="4400">
                <a:latin typeface="楷体" panose="02010609060101010101" charset="-122"/>
                <a:ea typeface="楷体" panose="02010609060101010101" charset="-122"/>
              </a:rPr>
              <a:t>、注意事例与观点的一致性、事例的典型性特征。</a:t>
            </a:r>
            <a:endParaRPr lang="zh-CN" altLang="en-US" sz="440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/>
          <a:p>
            <a:endParaRPr lang="zh-CN" altLang="en-US"/>
          </a:p>
        </p:txBody>
      </p:sp>
      <p:sp>
        <p:nvSpPr>
          <p:cNvPr id="20482" name="内容占位符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/>
          <a:p>
            <a:pPr marL="0" indent="0">
              <a:buNone/>
            </a:pPr>
            <a:r>
              <a:rPr lang="zh-CN" altLang="en-US" sz="3600" b="1">
                <a:latin typeface="仿宋" panose="02010609060101010101" charset="-122"/>
                <a:ea typeface="仿宋" panose="02010609060101010101" charset="-122"/>
              </a:rPr>
              <a:t>推荐阅读：</a:t>
            </a:r>
            <a:r>
              <a:rPr lang="en-US" altLang="zh-CN" sz="3600" b="1">
                <a:latin typeface="仿宋" panose="02010609060101010101" charset="-122"/>
                <a:ea typeface="仿宋" panose="02010609060101010101" charset="-122"/>
              </a:rPr>
              <a:t>1.</a:t>
            </a:r>
            <a:r>
              <a:rPr lang="zh-CN" altLang="en-US" sz="3600" b="1">
                <a:latin typeface="仿宋" panose="02010609060101010101" charset="-122"/>
                <a:ea typeface="仿宋" panose="02010609060101010101" charset="-122"/>
              </a:rPr>
              <a:t>《詹天佑》</a:t>
            </a:r>
            <a:endParaRPr lang="zh-CN" altLang="en-US" sz="3600" b="1">
              <a:latin typeface="仿宋" panose="02010609060101010101" charset="-122"/>
              <a:ea typeface="仿宋" panose="02010609060101010101" charset="-122"/>
            </a:endParaRPr>
          </a:p>
          <a:p>
            <a:pPr marL="0" indent="0">
              <a:buNone/>
            </a:pPr>
            <a:endParaRPr lang="zh-CN" altLang="en-US" sz="3600" b="1">
              <a:latin typeface="仿宋" panose="02010609060101010101" charset="-122"/>
              <a:ea typeface="仿宋" panose="02010609060101010101" charset="-122"/>
            </a:endParaRPr>
          </a:p>
          <a:p>
            <a:pPr marL="0" indent="0">
              <a:buNone/>
            </a:pPr>
            <a:r>
              <a:rPr lang="zh-CN" altLang="en-US" sz="3600" b="1">
                <a:latin typeface="仿宋" panose="02010609060101010101" charset="-122"/>
                <a:ea typeface="仿宋" panose="02010609060101010101" charset="-122"/>
              </a:rPr>
              <a:t>          </a:t>
            </a:r>
            <a:r>
              <a:rPr lang="en-US" altLang="zh-CN" sz="3600" b="1">
                <a:latin typeface="仿宋" panose="02010609060101010101" charset="-122"/>
                <a:ea typeface="仿宋" panose="02010609060101010101" charset="-122"/>
              </a:rPr>
              <a:t>2.</a:t>
            </a:r>
            <a:r>
              <a:rPr lang="zh-CN" altLang="en-US" sz="3600" b="1">
                <a:latin typeface="仿宋" panose="02010609060101010101" charset="-122"/>
                <a:ea typeface="仿宋" panose="02010609060101010101" charset="-122"/>
              </a:rPr>
              <a:t>《十万个为什么》</a:t>
            </a:r>
            <a:endParaRPr lang="zh-CN" altLang="en-US" sz="3600" b="1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流程图: 可选过程 10"/>
          <p:cNvSpPr/>
          <p:nvPr/>
        </p:nvSpPr>
        <p:spPr>
          <a:xfrm>
            <a:off x="671513" y="1704975"/>
            <a:ext cx="10677525" cy="3108325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auto"/>
            <a:endParaRPr lang="zh-CN" altLang="en-US" strike="noStrike" noProof="1"/>
          </a:p>
        </p:txBody>
      </p:sp>
      <p:sp>
        <p:nvSpPr>
          <p:cNvPr id="14" name="文本框 13"/>
          <p:cNvSpPr txBox="1"/>
          <p:nvPr/>
        </p:nvSpPr>
        <p:spPr>
          <a:xfrm>
            <a:off x="671513" y="2243138"/>
            <a:ext cx="10679112" cy="2676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fontAlgn="base">
              <a:lnSpc>
                <a:spcPct val="150000"/>
              </a:lnSpc>
            </a:pPr>
            <a:r>
              <a:rPr lang="en-US" altLang="zh-CN" sz="2800">
                <a:latin typeface="Calibri" panose="020F0502020204030204" charset="0"/>
                <a:ea typeface="微软雅黑" panose="020B0503020204020204" charset="-122"/>
              </a:rPr>
              <a:t>1</a:t>
            </a:r>
            <a:r>
              <a:rPr lang="zh-CN" altLang="en-US" sz="2800">
                <a:latin typeface="Calibri" panose="020F0502020204030204" charset="0"/>
                <a:ea typeface="微软雅黑" panose="020B0503020204020204" charset="-122"/>
              </a:rPr>
              <a:t>、实践是检验真理的唯一标准。——</a:t>
            </a:r>
            <a:r>
              <a:rPr lang="zh-CN" altLang="en-US" sz="2800">
                <a:sym typeface="+mn-ea"/>
              </a:rPr>
              <a:t>胡福明</a:t>
            </a:r>
            <a:endParaRPr lang="zh-CN" altLang="en-US" sz="2800">
              <a:latin typeface="Calibri" panose="020F0502020204030204" charset="0"/>
              <a:ea typeface="微软雅黑" panose="020B0503020204020204" charset="-122"/>
            </a:endParaRPr>
          </a:p>
          <a:p>
            <a:pPr fontAlgn="base">
              <a:lnSpc>
                <a:spcPct val="150000"/>
              </a:lnSpc>
            </a:pPr>
            <a:endParaRPr lang="zh-CN" altLang="en-US" sz="2800">
              <a:latin typeface="Calibri" panose="020F0502020204030204" charset="0"/>
              <a:ea typeface="微软雅黑" panose="020B0503020204020204" charset="-122"/>
            </a:endParaRPr>
          </a:p>
          <a:p>
            <a:pPr fontAlgn="base">
              <a:lnSpc>
                <a:spcPct val="150000"/>
              </a:lnSpc>
            </a:pPr>
            <a:r>
              <a:rPr lang="en-US" altLang="zh-CN" sz="2800">
                <a:latin typeface="Calibri" panose="020F0502020204030204" charset="0"/>
                <a:ea typeface="微软雅黑" panose="020B0503020204020204" charset="-122"/>
              </a:rPr>
              <a:t>2</a:t>
            </a:r>
            <a:r>
              <a:rPr lang="zh-CN" altLang="en-US" sz="2800">
                <a:latin typeface="Calibri" panose="020F0502020204030204" charset="0"/>
                <a:ea typeface="微软雅黑" panose="020B0503020204020204" charset="-122"/>
              </a:rPr>
              <a:t>、只有人们的社会实践，才是人们对于外界认识的真理性的标准。</a:t>
            </a:r>
            <a:endParaRPr lang="zh-CN" altLang="en-US" sz="2800">
              <a:latin typeface="Calibri" panose="020F0502020204030204" charset="0"/>
              <a:ea typeface="微软雅黑" panose="020B0503020204020204" charset="-122"/>
            </a:endParaRPr>
          </a:p>
          <a:p>
            <a:pPr fontAlgn="base">
              <a:lnSpc>
                <a:spcPct val="150000"/>
              </a:lnSpc>
            </a:pPr>
            <a:r>
              <a:rPr lang="en-US" altLang="zh-CN" sz="2800">
                <a:latin typeface="Calibri" panose="020F0502020204030204" charset="0"/>
                <a:ea typeface="微软雅黑" panose="020B0503020204020204" charset="-122"/>
              </a:rPr>
              <a:t>                                                                                                         </a:t>
            </a:r>
            <a:r>
              <a:rPr lang="zh-CN" altLang="en-US" sz="2800">
                <a:latin typeface="Calibri" panose="020F0502020204030204" charset="0"/>
                <a:ea typeface="微软雅黑" panose="020B0503020204020204" charset="-122"/>
              </a:rPr>
              <a:t>——毛泽东</a:t>
            </a:r>
            <a:endParaRPr lang="zh-CN" altLang="en-US" sz="2800">
              <a:latin typeface="Calibri" panose="020F0502020204030204" charset="0"/>
              <a:ea typeface="微软雅黑" panose="020B0503020204020204" charset="-122"/>
            </a:endParaRPr>
          </a:p>
        </p:txBody>
      </p:sp>
      <p:sp>
        <p:nvSpPr>
          <p:cNvPr id="4099" name="标题 4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标题 1"/>
          <p:cNvSpPr>
            <a:spLocks noGrp="1"/>
          </p:cNvSpPr>
          <p:nvPr>
            <p:ph type="ctrTitle"/>
          </p:nvPr>
        </p:nvSpPr>
        <p:spPr>
          <a:xfrm>
            <a:off x="800100" y="896938"/>
            <a:ext cx="10785475" cy="2387600"/>
          </a:xfrm>
        </p:spPr>
        <p:txBody>
          <a:bodyPr vert="horz" lIns="91440" tIns="45720" rIns="91440" bIns="45720" anchor="b"/>
          <a:p>
            <a:pPr defTabSz="914400">
              <a:buNone/>
            </a:pPr>
            <a:r>
              <a:rPr lang="en-US" altLang="zh-CN" b="1" kern="1200">
                <a:latin typeface="楷体" panose="02010609060101010101" charset="-122"/>
                <a:ea typeface="楷体" panose="02010609060101010101" charset="-122"/>
                <a:cs typeface="+mj-cs"/>
              </a:rPr>
              <a:t>15.</a:t>
            </a:r>
            <a:r>
              <a:rPr lang="zh-CN" altLang="en-US" b="1" kern="1200">
                <a:latin typeface="楷体" panose="02010609060101010101" charset="-122"/>
                <a:ea typeface="楷体" panose="02010609060101010101" charset="-122"/>
                <a:cs typeface="+mj-cs"/>
              </a:rPr>
              <a:t>真理诞生于一百个问号之后</a:t>
            </a:r>
            <a:endParaRPr lang="zh-CN" altLang="en-US" b="1" kern="1200">
              <a:latin typeface="楷体" panose="02010609060101010101" charset="-122"/>
              <a:ea typeface="楷体" panose="02010609060101010101" charset="-122"/>
              <a:cs typeface="+mj-cs"/>
            </a:endParaRPr>
          </a:p>
        </p:txBody>
      </p:sp>
      <p:sp>
        <p:nvSpPr>
          <p:cNvPr id="5122" name="副标题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anchor="t"/>
          <a:p>
            <a:pPr defTabSz="914400"/>
            <a:endParaRPr lang="zh-CN" altLang="en-US" kern="120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流程图: 可选过程 10"/>
          <p:cNvSpPr/>
          <p:nvPr/>
        </p:nvSpPr>
        <p:spPr>
          <a:xfrm>
            <a:off x="673100" y="1765300"/>
            <a:ext cx="10677525" cy="3108325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auto"/>
            <a:endParaRPr lang="zh-CN" altLang="en-US" strike="noStrike" noProof="1"/>
          </a:p>
        </p:txBody>
      </p:sp>
      <p:sp>
        <p:nvSpPr>
          <p:cNvPr id="14" name="文本框 13"/>
          <p:cNvSpPr txBox="1"/>
          <p:nvPr/>
        </p:nvSpPr>
        <p:spPr>
          <a:xfrm>
            <a:off x="911860" y="1458278"/>
            <a:ext cx="10033000" cy="34150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fontAlgn="base">
              <a:lnSpc>
                <a:spcPct val="150000"/>
              </a:lnSpc>
            </a:pPr>
            <a:r>
              <a:rPr lang="zh-CN" altLang="en-US" sz="3600">
                <a:latin typeface="Calibri" panose="020F0502020204030204" charset="0"/>
                <a:ea typeface="微软雅黑" panose="020B0503020204020204" charset="-122"/>
              </a:rPr>
              <a:t> 英国化学家波义耳</a:t>
            </a:r>
            <a:endParaRPr lang="zh-CN" altLang="en-US" sz="3600">
              <a:latin typeface="Calibri" panose="020F0502020204030204" charset="0"/>
              <a:ea typeface="微软雅黑" panose="020B0503020204020204" charset="-122"/>
            </a:endParaRPr>
          </a:p>
          <a:p>
            <a:pPr fontAlgn="base">
              <a:lnSpc>
                <a:spcPct val="150000"/>
              </a:lnSpc>
            </a:pPr>
            <a:r>
              <a:rPr lang="zh-CN" altLang="en-US" sz="3600">
                <a:latin typeface="Calibri" panose="020F0502020204030204" charset="0"/>
                <a:ea typeface="微软雅黑" panose="020B0503020204020204" charset="-122"/>
              </a:rPr>
              <a:t>德国气象学家魏格纳</a:t>
            </a:r>
            <a:endParaRPr lang="zh-CN" altLang="en-US" sz="3600">
              <a:latin typeface="Calibri" panose="020F0502020204030204" charset="0"/>
              <a:ea typeface="微软雅黑" panose="020B0503020204020204" charset="-122"/>
            </a:endParaRPr>
          </a:p>
          <a:p>
            <a:pPr fontAlgn="base">
              <a:lnSpc>
                <a:spcPct val="150000"/>
              </a:lnSpc>
            </a:pPr>
            <a:r>
              <a:rPr lang="zh-CN" altLang="en-US" sz="3600">
                <a:latin typeface="Calibri" panose="020F0502020204030204" charset="0"/>
                <a:ea typeface="微软雅黑" panose="020B0503020204020204" charset="-122"/>
              </a:rPr>
              <a:t>美国生物学家米歇尔逊</a:t>
            </a:r>
            <a:endParaRPr lang="zh-CN" altLang="en-US" sz="3600">
              <a:latin typeface="Calibri" panose="020F0502020204030204" charset="0"/>
              <a:ea typeface="微软雅黑" panose="020B0503020204020204" charset="-122"/>
            </a:endParaRPr>
          </a:p>
          <a:p>
            <a:pPr fontAlgn="base">
              <a:lnSpc>
                <a:spcPct val="150000"/>
              </a:lnSpc>
            </a:pPr>
            <a:r>
              <a:rPr lang="zh-CN" altLang="en-US" sz="3600">
                <a:latin typeface="Calibri" panose="020F0502020204030204" charset="0"/>
                <a:ea typeface="微软雅黑" panose="020B0503020204020204" charset="-122"/>
              </a:rPr>
              <a:t>俄裔美国睡眠专家阿瑟林斯基</a:t>
            </a:r>
            <a:endParaRPr lang="zh-CN" altLang="en-US" sz="3600">
              <a:latin typeface="Calibri" panose="020F0502020204030204" charset="0"/>
              <a:ea typeface="微软雅黑" panose="020B0503020204020204" charset="-122"/>
            </a:endParaRPr>
          </a:p>
        </p:txBody>
      </p:sp>
      <p:sp>
        <p:nvSpPr>
          <p:cNvPr id="6147" name="标题 4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流程图: 可选过程 10"/>
          <p:cNvSpPr/>
          <p:nvPr/>
        </p:nvSpPr>
        <p:spPr>
          <a:xfrm>
            <a:off x="454025" y="1097280"/>
            <a:ext cx="10677525" cy="3108325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auto"/>
            <a:endParaRPr lang="zh-CN" altLang="en-US" strike="noStrike" noProof="1"/>
          </a:p>
        </p:txBody>
      </p:sp>
      <p:sp>
        <p:nvSpPr>
          <p:cNvPr id="14" name="文本框 13"/>
          <p:cNvSpPr txBox="1"/>
          <p:nvPr/>
        </p:nvSpPr>
        <p:spPr>
          <a:xfrm>
            <a:off x="776605" y="943928"/>
            <a:ext cx="10033000" cy="34150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fontAlgn="base">
              <a:lnSpc>
                <a:spcPct val="150000"/>
              </a:lnSpc>
            </a:pPr>
            <a:r>
              <a:rPr lang="zh-CN" altLang="en-US" sz="3600">
                <a:latin typeface="Calibri" panose="020F0502020204030204" charset="0"/>
                <a:ea typeface="微软雅黑" panose="020B0503020204020204" charset="-122"/>
              </a:rPr>
              <a:t> </a:t>
            </a:r>
            <a:r>
              <a:rPr lang="zh-CN" altLang="en-US" sz="3600">
                <a:solidFill>
                  <a:schemeClr val="accent5"/>
                </a:solidFill>
                <a:latin typeface="Calibri" panose="020F0502020204030204" charset="0"/>
                <a:ea typeface="微软雅黑" panose="020B0503020204020204" charset="-122"/>
              </a:rPr>
              <a:t>英国化学家</a:t>
            </a:r>
            <a:r>
              <a:rPr lang="zh-CN" altLang="en-US" sz="3600">
                <a:latin typeface="Calibri" panose="020F0502020204030204" charset="0"/>
                <a:ea typeface="微软雅黑" panose="020B0503020204020204" charset="-122"/>
              </a:rPr>
              <a:t>波义耳</a:t>
            </a:r>
            <a:endParaRPr lang="zh-CN" altLang="en-US" sz="3600">
              <a:latin typeface="Calibri" panose="020F0502020204030204" charset="0"/>
              <a:ea typeface="微软雅黑" panose="020B0503020204020204" charset="-122"/>
            </a:endParaRPr>
          </a:p>
          <a:p>
            <a:pPr fontAlgn="base">
              <a:lnSpc>
                <a:spcPct val="150000"/>
              </a:lnSpc>
            </a:pPr>
            <a:r>
              <a:rPr lang="zh-CN" altLang="en-US" sz="3600">
                <a:solidFill>
                  <a:schemeClr val="accent5"/>
                </a:solidFill>
                <a:latin typeface="Calibri" panose="020F0502020204030204" charset="0"/>
                <a:ea typeface="微软雅黑" panose="020B0503020204020204" charset="-122"/>
              </a:rPr>
              <a:t>德国气象学家</a:t>
            </a:r>
            <a:r>
              <a:rPr lang="zh-CN" altLang="en-US" sz="3600">
                <a:latin typeface="Calibri" panose="020F0502020204030204" charset="0"/>
                <a:ea typeface="微软雅黑" panose="020B0503020204020204" charset="-122"/>
              </a:rPr>
              <a:t>魏格纳</a:t>
            </a:r>
            <a:endParaRPr lang="zh-CN" altLang="en-US" sz="3600">
              <a:latin typeface="Calibri" panose="020F0502020204030204" charset="0"/>
              <a:ea typeface="微软雅黑" panose="020B0503020204020204" charset="-122"/>
            </a:endParaRPr>
          </a:p>
          <a:p>
            <a:pPr fontAlgn="base">
              <a:lnSpc>
                <a:spcPct val="150000"/>
              </a:lnSpc>
            </a:pPr>
            <a:r>
              <a:rPr lang="zh-CN" altLang="en-US" sz="3600">
                <a:solidFill>
                  <a:schemeClr val="accent5"/>
                </a:solidFill>
                <a:latin typeface="Calibri" panose="020F0502020204030204" charset="0"/>
                <a:ea typeface="微软雅黑" panose="020B0503020204020204" charset="-122"/>
              </a:rPr>
              <a:t>美国生物学家</a:t>
            </a:r>
            <a:r>
              <a:rPr lang="zh-CN" altLang="en-US" sz="3600">
                <a:latin typeface="Calibri" panose="020F0502020204030204" charset="0"/>
                <a:ea typeface="微软雅黑" panose="020B0503020204020204" charset="-122"/>
              </a:rPr>
              <a:t>米歇尔逊</a:t>
            </a:r>
            <a:endParaRPr lang="zh-CN" altLang="en-US" sz="3600">
              <a:latin typeface="Calibri" panose="020F0502020204030204" charset="0"/>
              <a:ea typeface="微软雅黑" panose="020B0503020204020204" charset="-122"/>
            </a:endParaRPr>
          </a:p>
          <a:p>
            <a:pPr fontAlgn="base">
              <a:lnSpc>
                <a:spcPct val="150000"/>
              </a:lnSpc>
            </a:pPr>
            <a:r>
              <a:rPr lang="zh-CN" altLang="en-US" sz="3600">
                <a:solidFill>
                  <a:schemeClr val="accent5"/>
                </a:solidFill>
                <a:latin typeface="Calibri" panose="020F0502020204030204" charset="0"/>
                <a:ea typeface="微软雅黑" panose="020B0503020204020204" charset="-122"/>
              </a:rPr>
              <a:t>俄裔美国睡眠专家</a:t>
            </a:r>
            <a:r>
              <a:rPr lang="zh-CN" altLang="en-US" sz="3600">
                <a:latin typeface="Calibri" panose="020F0502020204030204" charset="0"/>
                <a:ea typeface="微软雅黑" panose="020B0503020204020204" charset="-122"/>
              </a:rPr>
              <a:t>阿瑟林斯基</a:t>
            </a:r>
            <a:endParaRPr lang="zh-CN" altLang="en-US" sz="3600">
              <a:latin typeface="Calibri" panose="020F0502020204030204" charset="0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849755" y="4563110"/>
            <a:ext cx="39077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/>
              <a:t>俄裔</a:t>
            </a:r>
            <a:endParaRPr lang="zh-CN" altLang="en-US" sz="4000"/>
          </a:p>
        </p:txBody>
      </p:sp>
      <p:sp>
        <p:nvSpPr>
          <p:cNvPr id="3" name="文本框 2"/>
          <p:cNvSpPr txBox="1"/>
          <p:nvPr/>
        </p:nvSpPr>
        <p:spPr>
          <a:xfrm>
            <a:off x="6689090" y="4563110"/>
            <a:ext cx="389191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/>
              <a:t>华裔</a:t>
            </a:r>
            <a:endParaRPr lang="zh-CN" alt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" name="文本框 13"/>
          <p:cNvSpPr txBox="1"/>
          <p:nvPr/>
        </p:nvSpPr>
        <p:spPr>
          <a:xfrm>
            <a:off x="509905" y="976630"/>
            <a:ext cx="11127105" cy="47078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fontAlgn="base">
              <a:lnSpc>
                <a:spcPct val="150000"/>
              </a:lnSpc>
            </a:pPr>
            <a:r>
              <a:rPr lang="zh-CN" altLang="en-US">
                <a:latin typeface="Calibri" panose="020F0502020204030204" charset="0"/>
                <a:ea typeface="微软雅黑" panose="020B0503020204020204" charset="-122"/>
              </a:rPr>
              <a:t>         </a:t>
            </a:r>
            <a:r>
              <a:rPr lang="zh-CN" altLang="en-US" sz="2800">
                <a:latin typeface="Calibri" panose="020F0502020204030204" charset="0"/>
                <a:ea typeface="微软雅黑" panose="020B0503020204020204" charset="-122"/>
              </a:rPr>
              <a:t>  </a:t>
            </a:r>
            <a:r>
              <a:rPr lang="zh-CN" altLang="en-US" sz="2400">
                <a:latin typeface="Calibri" panose="020F0502020204030204" charset="0"/>
                <a:ea typeface="微软雅黑" panose="020B0503020204020204" charset="-122"/>
              </a:rPr>
              <a:t> </a:t>
            </a:r>
            <a:r>
              <a:rPr lang="en-US" altLang="zh-CN" sz="2400">
                <a:latin typeface="Calibri" panose="020F0502020204030204" charset="0"/>
                <a:ea typeface="微软雅黑" panose="020B0503020204020204" charset="-122"/>
              </a:rPr>
              <a:t>     </a:t>
            </a:r>
            <a:r>
              <a:rPr lang="zh-CN" altLang="en-US" sz="4000" b="1">
                <a:latin typeface="仿宋" panose="02010609060101010101" charset="-122"/>
                <a:ea typeface="仿宋" panose="02010609060101010101" charset="-122"/>
              </a:rPr>
              <a:t>纵观千百年来的科学技术发展史，那些在科学领域有所建树的人，都善于从细微的、司空见惯的现象中发现问题，不断发问，不断解决疑问，追根求源，最后把“？”拉直变成“！”，找到了真理。</a:t>
            </a:r>
            <a:endParaRPr lang="zh-CN" altLang="en-US" sz="4000" b="1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" name="文本框 13"/>
          <p:cNvSpPr txBox="1"/>
          <p:nvPr/>
        </p:nvSpPr>
        <p:spPr>
          <a:xfrm>
            <a:off x="555625" y="914400"/>
            <a:ext cx="11080750" cy="47078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fontAlgn="base">
              <a:lnSpc>
                <a:spcPct val="150000"/>
              </a:lnSpc>
            </a:pPr>
            <a:r>
              <a:rPr lang="zh-CN" altLang="en-US">
                <a:latin typeface="Calibri" panose="020F0502020204030204" charset="0"/>
                <a:ea typeface="微软雅黑" panose="020B0503020204020204" charset="-122"/>
              </a:rPr>
              <a:t>         </a:t>
            </a:r>
            <a:r>
              <a:rPr lang="zh-CN" altLang="en-US" sz="2800">
                <a:latin typeface="Calibri" panose="020F0502020204030204" charset="0"/>
                <a:ea typeface="微软雅黑" panose="020B0503020204020204" charset="-122"/>
              </a:rPr>
              <a:t>  </a:t>
            </a:r>
            <a:r>
              <a:rPr lang="en-US" altLang="zh-CN" sz="2800">
                <a:latin typeface="Calibri" panose="020F0502020204030204" charset="0"/>
                <a:ea typeface="微软雅黑" panose="020B0503020204020204" charset="-122"/>
              </a:rPr>
              <a:t>   </a:t>
            </a:r>
            <a:r>
              <a:rPr lang="zh-CN" altLang="en-US" sz="4000">
                <a:latin typeface="Calibri" panose="020F0502020204030204" charset="0"/>
                <a:ea typeface="微软雅黑" panose="020B0503020204020204" charset="-122"/>
              </a:rPr>
              <a:t> </a:t>
            </a:r>
            <a:r>
              <a:rPr lang="zh-CN" altLang="en-US" sz="4000" b="1">
                <a:latin typeface="仿宋" panose="02010609060101010101" charset="-122"/>
                <a:ea typeface="仿宋" panose="02010609060101010101" charset="-122"/>
              </a:rPr>
              <a:t>纵观千百年来的科学技术发展史，那些在科学领域有所建树的人，都善于从细微的、司空见惯的</a:t>
            </a:r>
            <a:r>
              <a:rPr lang="zh-CN" altLang="en-US" sz="4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现象</a:t>
            </a:r>
            <a:r>
              <a:rPr lang="zh-CN" altLang="en-US" sz="4000" b="1">
                <a:latin typeface="仿宋" panose="02010609060101010101" charset="-122"/>
                <a:ea typeface="仿宋" panose="02010609060101010101" charset="-122"/>
              </a:rPr>
              <a:t>中</a:t>
            </a:r>
            <a:r>
              <a:rPr lang="zh-CN" altLang="en-US" sz="4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发现</a:t>
            </a:r>
            <a:r>
              <a:rPr lang="zh-CN" altLang="en-US" sz="4000" b="1">
                <a:latin typeface="仿宋" panose="02010609060101010101" charset="-122"/>
                <a:ea typeface="仿宋" panose="02010609060101010101" charset="-122"/>
              </a:rPr>
              <a:t>问题，不断发问，不断解决疑问，追根求源，最后把“？”拉直变成“！”，找到了真理。</a:t>
            </a:r>
            <a:endParaRPr lang="zh-CN" altLang="en-US" sz="4000" b="1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" name="文本框 13"/>
          <p:cNvSpPr txBox="1"/>
          <p:nvPr/>
        </p:nvSpPr>
        <p:spPr>
          <a:xfrm>
            <a:off x="555625" y="914400"/>
            <a:ext cx="11080750" cy="47078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fontAlgn="base">
              <a:lnSpc>
                <a:spcPct val="150000"/>
              </a:lnSpc>
            </a:pPr>
            <a:r>
              <a:rPr lang="zh-CN" altLang="en-US">
                <a:latin typeface="Calibri" panose="020F0502020204030204" charset="0"/>
                <a:ea typeface="微软雅黑" panose="020B0503020204020204" charset="-122"/>
              </a:rPr>
              <a:t>         </a:t>
            </a:r>
            <a:r>
              <a:rPr lang="zh-CN" altLang="en-US" sz="2800">
                <a:latin typeface="Calibri" panose="020F0502020204030204" charset="0"/>
                <a:ea typeface="微软雅黑" panose="020B0503020204020204" charset="-122"/>
              </a:rPr>
              <a:t> </a:t>
            </a:r>
            <a:r>
              <a:rPr lang="zh-CN" altLang="en-US" sz="4000">
                <a:latin typeface="Calibri" panose="020F0502020204030204" charset="0"/>
                <a:ea typeface="微软雅黑" panose="020B0503020204020204" charset="-122"/>
              </a:rPr>
              <a:t> </a:t>
            </a:r>
            <a:r>
              <a:rPr lang="en-US" altLang="zh-CN" sz="4000">
                <a:latin typeface="Calibri" panose="020F0502020204030204" charset="0"/>
                <a:ea typeface="微软雅黑" panose="020B0503020204020204" charset="-122"/>
              </a:rPr>
              <a:t>   </a:t>
            </a:r>
            <a:r>
              <a:rPr lang="zh-CN" altLang="en-US" sz="4000">
                <a:latin typeface="Calibri" panose="020F0502020204030204" charset="0"/>
                <a:ea typeface="微软雅黑" panose="020B0503020204020204" charset="-122"/>
              </a:rPr>
              <a:t> </a:t>
            </a:r>
            <a:r>
              <a:rPr lang="zh-CN" altLang="en-US" sz="4000" b="1">
                <a:latin typeface="仿宋" panose="02010609060101010101" charset="-122"/>
                <a:ea typeface="仿宋" panose="02010609060101010101" charset="-122"/>
              </a:rPr>
              <a:t>纵观千百年来的科学技术发展史，那些在科学领域有所建树的人，都善于从细微的、司空见惯的</a:t>
            </a:r>
            <a:r>
              <a:rPr lang="zh-CN" altLang="en-US" sz="4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现象</a:t>
            </a:r>
            <a:r>
              <a:rPr lang="zh-CN" altLang="en-US" sz="4000" b="1">
                <a:latin typeface="仿宋" panose="02010609060101010101" charset="-122"/>
                <a:ea typeface="仿宋" panose="02010609060101010101" charset="-122"/>
              </a:rPr>
              <a:t>中</a:t>
            </a:r>
            <a:r>
              <a:rPr lang="zh-CN" altLang="en-US" sz="4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发现</a:t>
            </a:r>
            <a:r>
              <a:rPr lang="zh-CN" altLang="en-US" sz="4000" b="1">
                <a:latin typeface="仿宋" panose="02010609060101010101" charset="-122"/>
                <a:ea typeface="仿宋" panose="02010609060101010101" charset="-122"/>
              </a:rPr>
              <a:t>问题，</a:t>
            </a:r>
            <a:r>
              <a:rPr lang="zh-CN" altLang="en-US" sz="4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不断发问</a:t>
            </a:r>
            <a:r>
              <a:rPr lang="zh-CN" altLang="en-US" sz="4000" b="1">
                <a:latin typeface="仿宋" panose="02010609060101010101" charset="-122"/>
                <a:ea typeface="仿宋" panose="02010609060101010101" charset="-122"/>
              </a:rPr>
              <a:t>，不断</a:t>
            </a:r>
            <a:r>
              <a:rPr lang="zh-CN" altLang="en-US" sz="4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解决疑问</a:t>
            </a:r>
            <a:r>
              <a:rPr lang="zh-CN" altLang="en-US" sz="4000" b="1">
                <a:latin typeface="仿宋" panose="02010609060101010101" charset="-122"/>
                <a:ea typeface="仿宋" panose="02010609060101010101" charset="-122"/>
              </a:rPr>
              <a:t>，追根求源，最后把“？”拉直变成“！”，</a:t>
            </a:r>
            <a:r>
              <a:rPr lang="zh-CN" altLang="en-US" sz="4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找到</a:t>
            </a:r>
            <a:r>
              <a:rPr lang="zh-CN" altLang="en-US" sz="4000" b="1">
                <a:latin typeface="仿宋" panose="02010609060101010101" charset="-122"/>
                <a:ea typeface="仿宋" panose="02010609060101010101" charset="-122"/>
              </a:rPr>
              <a:t>了</a:t>
            </a:r>
            <a:r>
              <a:rPr lang="zh-CN" altLang="en-US" sz="4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真理</a:t>
            </a:r>
            <a:r>
              <a:rPr lang="zh-CN" altLang="en-US" sz="4000" b="1">
                <a:latin typeface="仿宋" panose="02010609060101010101" charset="-122"/>
                <a:ea typeface="仿宋" panose="02010609060101010101" charset="-122"/>
              </a:rPr>
              <a:t>。</a:t>
            </a:r>
            <a:endParaRPr lang="zh-CN" altLang="en-US" sz="4000" b="1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TABLE_BEAUTIFY" val="smartTable{3e638a4d-75b6-49b7-9050-a0d54f23e880}"/>
</p:tagLst>
</file>

<file path=ppt/tags/tag2.xml><?xml version="1.0" encoding="utf-8"?>
<p:tagLst xmlns:p="http://schemas.openxmlformats.org/presentationml/2006/main">
  <p:tag name="KSO_WM_UNIT_TABLE_BEAUTIFY" val="smartTable{3e638a4d-75b6-49b7-9050-a0d54f23e880}"/>
  <p:tag name="TABLE_ENDDRAG_ORIGIN_RECT" val="885*458"/>
  <p:tag name="TABLE_ENDDRAG_RECT" val="47*67*885*458"/>
</p:tagLst>
</file>

<file path=ppt/tags/tag3.xml><?xml version="1.0" encoding="utf-8"?>
<p:tagLst xmlns:p="http://schemas.openxmlformats.org/presentationml/2006/main">
  <p:tag name="KSO_WM_UNIT_TABLE_BEAUTIFY" val="smartTable{eaaae73a-4165-45fd-888e-6cfc946b2055}"/>
  <p:tag name="TABLE_ENDDRAG_ORIGIN_RECT" val="885*418"/>
  <p:tag name="TABLE_ENDDRAG_RECT" val="44*60*885*418"/>
</p:tagLst>
</file>

<file path=ppt/tags/tag4.xml><?xml version="1.0" encoding="utf-8"?>
<p:tagLst xmlns:p="http://schemas.openxmlformats.org/presentationml/2006/main">
  <p:tag name="KSO_WM_UNIT_TABLE_BEAUTIFY" val="smartTable{eaaae73a-4165-45fd-888e-6cfc946b2055}"/>
  <p:tag name="TABLE_ENDDRAG_ORIGIN_RECT" val="885*418"/>
  <p:tag name="TABLE_ENDDRAG_RECT" val="44*60*885*418"/>
</p:tagLst>
</file>

<file path=ppt/tags/tag5.xml><?xml version="1.0" encoding="utf-8"?>
<p:tagLst xmlns:p="http://schemas.openxmlformats.org/presentationml/2006/main">
  <p:tag name="KSO_WM_UNIT_TABLE_BEAUTIFY" val="smartTable{8cb275c5-8876-4f33-b563-8fb5d6f9b7aa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2610</Words>
  <Application>WPS 表格</Application>
  <PresentationFormat>宽屏</PresentationFormat>
  <Paragraphs>314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40" baseType="lpstr">
      <vt:lpstr>Arial</vt:lpstr>
      <vt:lpstr>方正书宋_GBK</vt:lpstr>
      <vt:lpstr>Wingdings</vt:lpstr>
      <vt:lpstr>Calibri</vt:lpstr>
      <vt:lpstr>Helvetica Neue</vt:lpstr>
      <vt:lpstr>微软雅黑</vt:lpstr>
      <vt:lpstr>汉仪旗黑</vt:lpstr>
      <vt:lpstr>仿宋</vt:lpstr>
      <vt:lpstr>楷体</vt:lpstr>
      <vt:lpstr>汉仪楷体KW</vt:lpstr>
      <vt:lpstr>宋体</vt:lpstr>
      <vt:lpstr>汉仪书宋二KW</vt:lpstr>
      <vt:lpstr>方正仿宋_GBK</vt:lpstr>
      <vt:lpstr>宋体</vt:lpstr>
      <vt:lpstr>Arial Unicode MS</vt:lpstr>
      <vt:lpstr>Office 主题</vt:lpstr>
      <vt:lpstr>PowerPoint 演示文稿</vt:lpstr>
      <vt:lpstr>PowerPoint 演示文稿</vt:lpstr>
      <vt:lpstr>PowerPoint 演示文稿</vt:lpstr>
      <vt:lpstr>15.真理诞生于一百个问号之后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气象学家魏格纳的偶然发现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作业：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caocaojun</cp:lastModifiedBy>
  <cp:revision>156</cp:revision>
  <dcterms:created xsi:type="dcterms:W3CDTF">2022-06-06T13:35:42Z</dcterms:created>
  <dcterms:modified xsi:type="dcterms:W3CDTF">2022-06-06T13:35:42Z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2052-3.0.0.4824</vt:lpwstr>
  </property>
  <property fmtid="{D5CDD505-2E9C-101B-9397-08002B2CF9AE}" pid="3" name="ICV">
    <vt:lpwstr>B9C4860800AE4417B03EA30BEB7013A2</vt:lpwstr>
  </property>
</Properties>
</file>