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6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sldIdLst>
    <p:sldId id="364" r:id="rId7"/>
    <p:sldId id="285" r:id="rId8"/>
    <p:sldId id="357" r:id="rId9"/>
    <p:sldId id="287" r:id="rId10"/>
    <p:sldId id="392" r:id="rId11"/>
    <p:sldId id="289" r:id="rId12"/>
    <p:sldId id="393" r:id="rId13"/>
    <p:sldId id="417" r:id="rId14"/>
    <p:sldId id="360" r:id="rId15"/>
    <p:sldId id="261" r:id="rId16"/>
    <p:sldId id="294" r:id="rId17"/>
    <p:sldId id="293" r:id="rId18"/>
    <p:sldId id="295" r:id="rId19"/>
    <p:sldId id="298" r:id="rId20"/>
    <p:sldId id="300" r:id="rId21"/>
    <p:sldId id="301" r:id="rId22"/>
    <p:sldId id="291" r:id="rId23"/>
    <p:sldId id="302" r:id="rId24"/>
    <p:sldId id="264" r:id="rId25"/>
    <p:sldId id="265" r:id="rId26"/>
    <p:sldId id="266" r:id="rId27"/>
    <p:sldId id="267" r:id="rId28"/>
    <p:sldId id="361" r:id="rId29"/>
    <p:sldId id="362" r:id="rId30"/>
    <p:sldId id="349" r:id="rId31"/>
    <p:sldId id="350" r:id="rId32"/>
    <p:sldId id="351" r:id="rId33"/>
    <p:sldId id="307" r:id="rId34"/>
    <p:sldId id="439" r:id="rId35"/>
    <p:sldId id="347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FFFF99"/>
    <a:srgbClr val="FFCCCC"/>
    <a:srgbClr val="99FF99"/>
    <a:srgbClr val="FF3300"/>
    <a:srgbClr val="FF99CC"/>
    <a:srgbClr val="FF505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/>
    <p:restoredTop sz="94708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033"/>
        <p:guide pos="3022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sz="14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6.wav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4AU4&#31532;&#19968;&#35838;&#26102;10.13\Story.mp3" TargetMode="External"/><Relationship Id="rId6" Type="http://schemas.openxmlformats.org/officeDocument/2006/relationships/image" Target="../media/image41.png"/><Relationship Id="rId5" Type="http://schemas.microsoft.com/office/2007/relationships/media" Target="file:///C:\Users\Administrator\Desktop\Story.mp3" TargetMode="Externa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2" Type="http://schemas.openxmlformats.org/officeDocument/2006/relationships/audio" Target="file:///F:\4AU4&#31532;&#19968;&#35838;&#26102;10.13\Story010.mp3" TargetMode="External"/><Relationship Id="rId1" Type="http://schemas.openxmlformats.org/officeDocument/2006/relationships/audio" Target="file:///F:\4AU4&#31532;&#19968;&#35838;&#26102;10.13\Story008.mp3" TargetMode="External"/><Relationship Id="rId6" Type="http://schemas.openxmlformats.org/officeDocument/2006/relationships/audio" Target="../media/audio1.wav"/><Relationship Id="rId11" Type="http://schemas.microsoft.com/office/2007/relationships/media" Target="file:///C:\Users\Administrator\Desktop\Story010.mp3" TargetMode="External"/><Relationship Id="rId5" Type="http://schemas.openxmlformats.org/officeDocument/2006/relationships/audio" Target="../media/audio7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microsoft.com/office/2007/relationships/media" Target="file:///C:\Users\Administrator\Desktop\Story008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t\Desktop\2017.10&#20844;&#24320;&#35838;%20&#24196;&#23159;%20unit4%20I%20can%20play%20basketball\REC004.mp3" TargetMode="External"/><Relationship Id="rId5" Type="http://schemas.openxmlformats.org/officeDocument/2006/relationships/image" Target="../media/image46.png"/><Relationship Id="rId4" Type="http://schemas.microsoft.com/office/2007/relationships/media" Target="file:///c:\users\user-t\Desktop\2017.10&#20844;&#24320;&#35838;%20&#24196;&#23159;%20unit4%20I%20can%20play%20basketball\REC004.mp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file:///c:\users\user-t\Desktop\2017.10&#20844;&#24320;&#35838;%20&#24196;&#23159;%20unit4%20I%20can%20play%20basketball\REC020.mp3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t\Desktop\2017.10&#20844;&#24320;&#35838;%20&#24196;&#23159;%20unit4%20I%20can%20play%20basketball\REC020.mp3" TargetMode="External"/><Relationship Id="rId6" Type="http://schemas.openxmlformats.org/officeDocument/2006/relationships/image" Target="../media/image47.jpeg"/><Relationship Id="rId5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file:///F:\4AU4&#31532;&#19968;&#35838;&#26102;10.13\Story011.mp3" TargetMode="External"/><Relationship Id="rId7" Type="http://schemas.microsoft.com/office/2007/relationships/media" Target="file:///C:\Users\Administrator\Desktop\Story003.mp3" TargetMode="External"/><Relationship Id="rId2" Type="http://schemas.openxmlformats.org/officeDocument/2006/relationships/audio" Target="file:///F:\4AU4&#31532;&#19968;&#35838;&#26102;10.13\Story006.mp3" TargetMode="External"/><Relationship Id="rId1" Type="http://schemas.openxmlformats.org/officeDocument/2006/relationships/audio" Target="file:///F:\4AU4&#31532;&#19968;&#35838;&#26102;10.13\Story003.mp3" TargetMode="External"/><Relationship Id="rId6" Type="http://schemas.openxmlformats.org/officeDocument/2006/relationships/image" Target="../media/image44.jpeg"/><Relationship Id="rId5" Type="http://schemas.openxmlformats.org/officeDocument/2006/relationships/audio" Target="../media/audio1.wav"/><Relationship Id="rId10" Type="http://schemas.microsoft.com/office/2007/relationships/media" Target="file:///C:\Users\Administrator\Desktop\Story011.mp3" TargetMode="External"/><Relationship Id="rId4" Type="http://schemas.openxmlformats.org/officeDocument/2006/relationships/slideLayout" Target="../slideLayouts/slideLayout7.xml"/><Relationship Id="rId9" Type="http://schemas.microsoft.com/office/2007/relationships/media" Target="file:///C:\Users\Administrator\Desktop\Story006.mp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file:///F:\4AU4&#31532;&#19968;&#35838;&#26102;10.13\Story003.mp3" TargetMode="External"/><Relationship Id="rId7" Type="http://schemas.microsoft.com/office/2007/relationships/media" Target="file:///C:\Users\Administrator\Desktop\Story001.mp3" TargetMode="External"/><Relationship Id="rId2" Type="http://schemas.openxmlformats.org/officeDocument/2006/relationships/audio" Target="file:///F:\4AU4&#31532;&#19968;&#35838;&#26102;10.13\Story002.mp3" TargetMode="External"/><Relationship Id="rId1" Type="http://schemas.openxmlformats.org/officeDocument/2006/relationships/audio" Target="file:///F:\4AU4&#31532;&#19968;&#35838;&#26102;10.13\Story001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10" Type="http://schemas.microsoft.com/office/2007/relationships/media" Target="file:///C:\Users\Administrator\Desktop\Story003.mp3" TargetMode="External"/><Relationship Id="rId4" Type="http://schemas.openxmlformats.org/officeDocument/2006/relationships/slideLayout" Target="../slideLayouts/slideLayout7.xml"/><Relationship Id="rId9" Type="http://schemas.microsoft.com/office/2007/relationships/media" Target="file:///C:\Users\Administrator\Desktop\Story002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file:///F:\4AU4&#31532;&#19968;&#35838;&#26102;10.13\Story006.mp3" TargetMode="External"/><Relationship Id="rId7" Type="http://schemas.microsoft.com/office/2007/relationships/media" Target="file:///C:\Users\Administrator\Desktop\Story004.mp3" TargetMode="External"/><Relationship Id="rId2" Type="http://schemas.openxmlformats.org/officeDocument/2006/relationships/audio" Target="file:///F:\4AU4&#31532;&#19968;&#35838;&#26102;10.13\Story005.mp3" TargetMode="External"/><Relationship Id="rId1" Type="http://schemas.openxmlformats.org/officeDocument/2006/relationships/audio" Target="file:///F:\4AU4&#31532;&#19968;&#35838;&#26102;10.13\Story004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5.png"/><Relationship Id="rId10" Type="http://schemas.microsoft.com/office/2007/relationships/media" Target="file:///C:\Users\Administrator\Desktop\Story006.mp3" TargetMode="External"/><Relationship Id="rId4" Type="http://schemas.openxmlformats.org/officeDocument/2006/relationships/slideLayout" Target="../slideLayouts/slideLayout7.xml"/><Relationship Id="rId9" Type="http://schemas.microsoft.com/office/2007/relationships/media" Target="file:///C:\Users\Administrator\Desktop\Story005.mp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media" Target="file:///C:\Users\Administrator\Desktop\Story008.mp3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audio" Target="file:///F:\4AU4&#31532;&#19968;&#35838;&#26102;10.13\Story008.mp3" TargetMode="External"/><Relationship Id="rId1" Type="http://schemas.openxmlformats.org/officeDocument/2006/relationships/audio" Target="file:///F:\4AU4&#31532;&#19968;&#35838;&#26102;10.13\Story007.mp3" TargetMode="External"/><Relationship Id="rId6" Type="http://schemas.microsoft.com/office/2007/relationships/media" Target="file:///C:\Users\Administrator\Desktop\Story007.mp3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file:///F:\4AU4&#31532;&#19968;&#35838;&#26102;10.13\Story009.mp3" TargetMode="External"/><Relationship Id="rId7" Type="http://schemas.microsoft.com/office/2007/relationships/media" Target="file:///C:\Users\Administrator\Desktop\Story010.mp3" TargetMode="External"/><Relationship Id="rId2" Type="http://schemas.openxmlformats.org/officeDocument/2006/relationships/audio" Target="file:///F:\4AU4&#31532;&#19968;&#35838;&#26102;10.13\Story011.mp3" TargetMode="External"/><Relationship Id="rId1" Type="http://schemas.openxmlformats.org/officeDocument/2006/relationships/audio" Target="file:///F:\4AU4&#31532;&#19968;&#35838;&#26102;10.13\Story010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5.png"/><Relationship Id="rId10" Type="http://schemas.microsoft.com/office/2007/relationships/media" Target="file:///C:\Users\Administrator\Desktop\Story009.mp3" TargetMode="External"/><Relationship Id="rId4" Type="http://schemas.openxmlformats.org/officeDocument/2006/relationships/slideLayout" Target="../slideLayouts/slideLayout7.xml"/><Relationship Id="rId9" Type="http://schemas.microsoft.com/office/2007/relationships/media" Target="file:///C:\Users\Administrator\Desktop\Story011.mp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gif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&#25237;&#31726;.mp4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上凸弯带形 2"/>
          <p:cNvSpPr/>
          <p:nvPr/>
        </p:nvSpPr>
        <p:spPr bwMode="auto">
          <a:xfrm>
            <a:off x="1829435" y="10795"/>
            <a:ext cx="5116195" cy="828040"/>
          </a:xfrm>
          <a:prstGeom prst="ellipseRibbon2">
            <a:avLst>
              <a:gd name="adj1" fmla="val 15797"/>
              <a:gd name="adj2" fmla="val 50000"/>
              <a:gd name="adj3" fmla="val 1250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Enjoy a song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p:control spid="1027" r:id="rId2" imgW="8645332" imgH="588883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E:\四上unit4材料包\jpg\s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0" y="0"/>
            <a:ext cx="4876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Look and say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120775" y="1809750"/>
            <a:ext cx="4608513" cy="1952625"/>
          </a:xfrm>
          <a:prstGeom prst="irregularSeal1">
            <a:avLst/>
          </a:prstGeom>
          <a:solidFill>
            <a:srgbClr val="FF0000">
              <a:alpha val="67000"/>
            </a:srgbClr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>
                <a:alpha val="76999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仔细观察图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方正舒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并回答问题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方正舒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3"/>
          <p:cNvGrpSpPr>
            <a:grpSpLocks noChangeAspect="1"/>
          </p:cNvGrpSpPr>
          <p:nvPr/>
        </p:nvGrpSpPr>
        <p:grpSpPr>
          <a:xfrm>
            <a:off x="228600" y="228600"/>
            <a:ext cx="8763000" cy="6629400"/>
            <a:chOff x="0" y="0"/>
            <a:chExt cx="4625" cy="3456"/>
          </a:xfrm>
        </p:grpSpPr>
        <p:pic>
          <p:nvPicPr>
            <p:cNvPr id="10242" name="Picture 4"/>
            <p:cNvPicPr>
              <a:picLocks noChangeAspect="1"/>
            </p:cNvPicPr>
            <p:nvPr/>
          </p:nvPicPr>
          <p:blipFill>
            <a:blip r:embed="rId4"/>
            <a:srcRect r="9" b="-95"/>
            <a:stretch>
              <a:fillRect/>
            </a:stretch>
          </p:blipFill>
          <p:spPr>
            <a:xfrm>
              <a:off x="0" y="0"/>
              <a:ext cx="2256" cy="1680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10243" name="Picture 5"/>
            <p:cNvPicPr>
              <a:picLocks noChangeAspect="1"/>
            </p:cNvPicPr>
            <p:nvPr/>
          </p:nvPicPr>
          <p:blipFill>
            <a:blip r:embed="rId5"/>
            <a:srcRect r="20" b="69"/>
            <a:stretch>
              <a:fillRect/>
            </a:stretch>
          </p:blipFill>
          <p:spPr>
            <a:xfrm>
              <a:off x="2352" y="0"/>
              <a:ext cx="2256" cy="1680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10244" name="Picture 6"/>
            <p:cNvPicPr>
              <a:picLocks noChangeAspect="1"/>
            </p:cNvPicPr>
            <p:nvPr/>
          </p:nvPicPr>
          <p:blipFill>
            <a:blip r:embed="rId6"/>
            <a:srcRect r="15"/>
            <a:stretch>
              <a:fillRect/>
            </a:stretch>
          </p:blipFill>
          <p:spPr>
            <a:xfrm>
              <a:off x="0" y="1728"/>
              <a:ext cx="2256" cy="1728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10245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2" y="1728"/>
              <a:ext cx="2273" cy="1728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</p:grpSp>
      <p:sp>
        <p:nvSpPr>
          <p:cNvPr id="10246" name="Text Box 8"/>
          <p:cNvSpPr txBox="1"/>
          <p:nvPr/>
        </p:nvSpPr>
        <p:spPr>
          <a:xfrm>
            <a:off x="1049338" y="836613"/>
            <a:ext cx="5716587" cy="412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073150">
              <a:spcBef>
                <a:spcPct val="50000"/>
              </a:spcBef>
            </a:pPr>
            <a:endParaRPr lang="zh-CN" altLang="en-US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Text Box 9"/>
          <p:cNvSpPr txBox="1"/>
          <p:nvPr/>
        </p:nvSpPr>
        <p:spPr>
          <a:xfrm>
            <a:off x="1447800" y="1700213"/>
            <a:ext cx="5649913" cy="412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8" name="Text Box 10"/>
          <p:cNvSpPr txBox="1"/>
          <p:nvPr/>
        </p:nvSpPr>
        <p:spPr>
          <a:xfrm>
            <a:off x="2136775" y="447675"/>
            <a:ext cx="169863" cy="412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endParaRPr lang="zh-CN" altLang="en-US" sz="2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9" name="Rectangle 11"/>
          <p:cNvSpPr/>
          <p:nvPr/>
        </p:nvSpPr>
        <p:spPr>
          <a:xfrm>
            <a:off x="0" y="0"/>
            <a:ext cx="971550" cy="333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左箭头标注 10"/>
          <p:cNvSpPr/>
          <p:nvPr/>
        </p:nvSpPr>
        <p:spPr bwMode="auto">
          <a:xfrm>
            <a:off x="1981200" y="228600"/>
            <a:ext cx="5181600" cy="1143000"/>
          </a:xfrm>
          <a:prstGeom prst="leftArrowCallout">
            <a:avLst>
              <a:gd name="adj1" fmla="val 25000"/>
              <a:gd name="adj2" fmla="val 16923"/>
              <a:gd name="adj3" fmla="val 25000"/>
              <a:gd name="adj4" fmla="val 8539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Who are the boys?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这些男孩是谁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左箭头标注 11"/>
          <p:cNvSpPr/>
          <p:nvPr/>
        </p:nvSpPr>
        <p:spPr bwMode="auto">
          <a:xfrm>
            <a:off x="786130" y="2971800"/>
            <a:ext cx="7774305" cy="2290445"/>
          </a:xfrm>
          <a:prstGeom prst="leftArrowCallout">
            <a:avLst>
              <a:gd name="adj1" fmla="val 25000"/>
              <a:gd name="adj2" fmla="val 15951"/>
              <a:gd name="adj3" fmla="val 25000"/>
              <a:gd name="adj4" fmla="val 8539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What are they doing?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他们在做什么？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A: They’re playing football.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B: They’re playing basketball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9" name="椭圆 18438"/>
          <p:cNvSpPr/>
          <p:nvPr/>
        </p:nvSpPr>
        <p:spPr>
          <a:xfrm>
            <a:off x="1189038" y="5262245"/>
            <a:ext cx="792162" cy="719138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AutoShape 10"/>
          <p:cNvSpPr/>
          <p:nvPr/>
        </p:nvSpPr>
        <p:spPr>
          <a:xfrm>
            <a:off x="4684713" y="0"/>
            <a:ext cx="4608512" cy="1800225"/>
          </a:xfrm>
          <a:prstGeom prst="irregularSeal1">
            <a:avLst/>
          </a:prstGeom>
          <a:solidFill>
            <a:srgbClr val="FF0000">
              <a:alpha val="67000"/>
            </a:srgbClr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808080">
                <a:alpha val="75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Arial Black" panose="020B0A04020102020204" pitchFamily="34" charset="0"/>
                <a:ea typeface="方正舒体" pitchFamily="2" charset="-122"/>
              </a:rPr>
              <a:t> </a:t>
            </a:r>
            <a:r>
              <a:rPr lang="en-US" altLang="zh-CN" sz="2800" i="1" dirty="0">
                <a:solidFill>
                  <a:srgbClr val="FFFFFF"/>
                </a:solidFill>
                <a:latin typeface="Arial Black" panose="020B0A04020102020204" pitchFamily="34" charset="0"/>
                <a:ea typeface="方正舒体" pitchFamily="2" charset="-122"/>
              </a:rPr>
              <a:t>Try to ask</a:t>
            </a:r>
          </a:p>
          <a:p>
            <a:pPr algn="ctr"/>
            <a:r>
              <a:rPr lang="en-US" altLang="zh-CN" sz="2800" i="1" dirty="0">
                <a:solidFill>
                  <a:srgbClr val="FFFFFF"/>
                </a:solidFill>
                <a:latin typeface="Arial Black" panose="020B0A04020102020204" pitchFamily="34" charset="0"/>
                <a:ea typeface="方正舒体" pitchFamily="2" charset="-122"/>
              </a:rPr>
              <a:t>(</a:t>
            </a:r>
            <a:r>
              <a:rPr lang="zh-CN" altLang="en-US" sz="2800" i="1" dirty="0">
                <a:solidFill>
                  <a:srgbClr val="FFFFFF"/>
                </a:solidFill>
                <a:latin typeface="Arial Black" panose="020B0A04020102020204" pitchFamily="34" charset="0"/>
                <a:ea typeface="方正舒体" pitchFamily="2" charset="-122"/>
              </a:rPr>
              <a:t>自主提问</a:t>
            </a:r>
            <a:r>
              <a:rPr lang="en-US" altLang="zh-CN" sz="2800" i="1" dirty="0">
                <a:solidFill>
                  <a:srgbClr val="FFFFFF"/>
                </a:solidFill>
                <a:latin typeface="Arial Black" panose="020B0A04020102020204" pitchFamily="34" charset="0"/>
                <a:ea typeface="方正舒体" pitchFamily="2" charset="-122"/>
              </a:rPr>
              <a:t>)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981200" y="1969135"/>
            <a:ext cx="5334000" cy="7620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Can</a:t>
            </a: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...play basketball?</a:t>
            </a:r>
          </a:p>
        </p:txBody>
      </p:sp>
      <p:sp>
        <p:nvSpPr>
          <p:cNvPr id="3" name="椭圆 2"/>
          <p:cNvSpPr/>
          <p:nvPr/>
        </p:nvSpPr>
        <p:spPr>
          <a:xfrm>
            <a:off x="1825625" y="4669790"/>
            <a:ext cx="791845" cy="59245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49655" y="3078480"/>
            <a:ext cx="7617460" cy="2077085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971550" y="3148171"/>
            <a:ext cx="7677150" cy="19380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Bing play basketball?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play basketball? 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 Tao play basketball?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89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bldLvl="0" animBg="1"/>
      <p:bldP spid="2" grpId="0" animBg="1"/>
      <p:bldP spid="3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8" descr="E:\四上unit4材料包\jpg\s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762000"/>
            <a:ext cx="5257800" cy="1752600"/>
          </a:xfrm>
          <a:prstGeom prst="irregularSeal1">
            <a:avLst/>
          </a:prstGeom>
          <a:solidFill>
            <a:srgbClr val="FF0000">
              <a:alpha val="67000"/>
            </a:srgbClr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>
                <a:alpha val="76999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Tip: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注意听</a:t>
            </a:r>
            <a:r>
              <a:rPr kumimoji="0" lang="zh-CN" altLang="en-US" sz="28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方正舒体" pitchFamily="2" charset="-122"/>
                <a:cs typeface="+mn-cs"/>
              </a:rPr>
              <a:t>关键词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方正舒体" pitchFamily="2" charset="-122"/>
              <a:cs typeface="+mn-cs"/>
            </a:endParaRPr>
          </a:p>
        </p:txBody>
      </p:sp>
      <p:sp>
        <p:nvSpPr>
          <p:cNvPr id="11267" name="Rectangle 6"/>
          <p:cNvSpPr/>
          <p:nvPr/>
        </p:nvSpPr>
        <p:spPr>
          <a:xfrm>
            <a:off x="494665" y="4030663"/>
            <a:ext cx="8486140" cy="255333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Can</a:t>
            </a:r>
            <a:r>
              <a:rPr lang="en-US" altLang="zh-CN" sz="40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Wang Bing play basketball?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Yes, he can.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Can</a:t>
            </a:r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Mike play basketball?</a:t>
            </a:r>
            <a:endParaRPr lang="zh-CN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Yes, he can.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6200" y="152400"/>
            <a:ext cx="51816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Listen and answer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71" name="TextBox 9"/>
          <p:cNvSpPr txBox="1"/>
          <p:nvPr/>
        </p:nvSpPr>
        <p:spPr>
          <a:xfrm>
            <a:off x="1295400" y="2743200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人物姓名</a:t>
            </a:r>
          </a:p>
        </p:txBody>
      </p:sp>
      <p:sp>
        <p:nvSpPr>
          <p:cNvPr id="11272" name="TextBox 10"/>
          <p:cNvSpPr txBox="1"/>
          <p:nvPr/>
        </p:nvSpPr>
        <p:spPr>
          <a:xfrm>
            <a:off x="3352800" y="2743200"/>
            <a:ext cx="28956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是否会打篮球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657600" y="1981200"/>
            <a:ext cx="914400" cy="8382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17961" dir="2699999" algn="ctr" rotWithShape="0">
              <a:srgbClr val="000000"/>
            </a:outerShdw>
          </a:effectLst>
        </p:spPr>
      </p:cxnSp>
      <p:cxnSp>
        <p:nvCxnSpPr>
          <p:cNvPr id="15" name="直接箭头连接符 14"/>
          <p:cNvCxnSpPr/>
          <p:nvPr/>
        </p:nvCxnSpPr>
        <p:spPr>
          <a:xfrm rot="5400000">
            <a:off x="2400300" y="2019300"/>
            <a:ext cx="838200" cy="762000"/>
          </a:xfrm>
          <a:prstGeom prst="straightConnector1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17961" dir="2699999" algn="ctr" rotWithShape="0">
              <a:srgbClr val="000000"/>
            </a:outerShdw>
          </a:effectLst>
        </p:spPr>
      </p:cxnSp>
      <p:pic>
        <p:nvPicPr>
          <p:cNvPr id="2" name="Stor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9275" y="142875"/>
            <a:ext cx="619125" cy="619125"/>
          </a:xfrm>
          <a:prstGeom prst="rect">
            <a:avLst/>
          </a:prstGeom>
        </p:spPr>
      </p:pic>
      <p:pic>
        <p:nvPicPr>
          <p:cNvPr id="19476" name="图片 19475" descr="QQ图片201510142058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4685665"/>
            <a:ext cx="776605" cy="707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7" name="图片 19476" descr="QQ图片201510142058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060" y="5910580"/>
            <a:ext cx="781685" cy="673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6530975" y="142875"/>
            <a:ext cx="2362200" cy="1346200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两人一组进行问答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3" grpId="0" bldLvl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user-t\Desktop\庄婷 unit4 I can play basketball\tim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228600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Watch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 and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choose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381000" y="1835150"/>
            <a:ext cx="8229600" cy="252888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Liu Tao play basketball </a:t>
            </a:r>
            <a:r>
              <a:rPr lang="en-US" altLang="zh-CN" sz="32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first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首先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)?</a:t>
            </a:r>
          </a:p>
          <a:p>
            <a:pPr marL="342900" indent="-342900">
              <a:buAutoNum type="alphaUcPeriod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he can.          B. No, he can’t. </a:t>
            </a:r>
          </a:p>
          <a:p>
            <a:pPr marL="342900" indent="-342900"/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Can Liu Tao play basketball </a:t>
            </a:r>
            <a:r>
              <a:rPr lang="en-US" altLang="zh-CN" sz="32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last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最后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)?</a:t>
            </a: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A. Yes, he can.          B. No, he can’t.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228600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watch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 and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choose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controls>
      <p:control spid="76801" r:id="rId2" imgW="8504762" imgH="563304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Watch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 and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choose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62" name="Rectangle 4"/>
          <p:cNvSpPr/>
          <p:nvPr/>
        </p:nvSpPr>
        <p:spPr>
          <a:xfrm>
            <a:off x="304800" y="838200"/>
            <a:ext cx="8229600" cy="252888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Liu Tao play basketball </a:t>
            </a:r>
            <a:r>
              <a:rPr lang="en-US" altLang="zh-CN" sz="32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first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首先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)?</a:t>
            </a:r>
          </a:p>
          <a:p>
            <a:pPr marL="342900" indent="-342900">
              <a:buAutoNum type="alphaUcPeriod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he can.          B. No, he can’t. </a:t>
            </a:r>
          </a:p>
          <a:p>
            <a:pPr marL="342900" indent="-342900"/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Can Liu Tao play basketball </a:t>
            </a:r>
            <a:r>
              <a:rPr lang="en-US" altLang="zh-CN" sz="32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last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最后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)?</a:t>
            </a:r>
          </a:p>
          <a:p>
            <a:pPr marL="342900" indent="-34290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A. Yes, he can.          B. No, he can’t.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269" name="Oval 5"/>
          <p:cNvSpPr/>
          <p:nvPr/>
        </p:nvSpPr>
        <p:spPr>
          <a:xfrm>
            <a:off x="3581400" y="1447800"/>
            <a:ext cx="685800" cy="431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Oval 6"/>
          <p:cNvSpPr/>
          <p:nvPr/>
        </p:nvSpPr>
        <p:spPr>
          <a:xfrm>
            <a:off x="228600" y="2895600"/>
            <a:ext cx="685800" cy="457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405505" y="3656965"/>
            <a:ext cx="25146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dist="17961" dir="2699999" algn="ctr" rotWithShape="0">
              <a:srgbClr val="000000"/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3295650" y="2035493"/>
            <a:ext cx="32670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朋友如何鼓励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LiuTao?</a:t>
            </a:r>
          </a:p>
        </p:txBody>
      </p:sp>
      <p:grpSp>
        <p:nvGrpSpPr>
          <p:cNvPr id="3" name="组合 24"/>
          <p:cNvGrpSpPr/>
          <p:nvPr/>
        </p:nvGrpSpPr>
        <p:grpSpPr>
          <a:xfrm>
            <a:off x="3514725" y="2895600"/>
            <a:ext cx="3048000" cy="1524000"/>
            <a:chOff x="3124200" y="4495800"/>
            <a:chExt cx="3048000" cy="1524000"/>
          </a:xfrm>
        </p:grpSpPr>
        <p:sp>
          <p:nvSpPr>
            <p:cNvPr id="20" name="心形 19"/>
            <p:cNvSpPr/>
            <p:nvPr/>
          </p:nvSpPr>
          <p:spPr bwMode="auto">
            <a:xfrm>
              <a:off x="3124200" y="4495800"/>
              <a:ext cx="2133600" cy="1524000"/>
            </a:xfrm>
            <a:prstGeom prst="heart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72" name="TextBox 14"/>
            <p:cNvSpPr txBox="1"/>
            <p:nvPr/>
          </p:nvSpPr>
          <p:spPr>
            <a:xfrm>
              <a:off x="3429000" y="4800600"/>
              <a:ext cx="274320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Have a try</a:t>
              </a:r>
              <a:r>
                <a:rPr lang="en-US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rPr>
                <a:t>   试一试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2705306" y="5003165"/>
            <a:ext cx="46073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Liu Tao </a:t>
            </a: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是怎么做到的？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7"/>
          <a:srcRect l="-218" t="3259" r="1134" b="3259"/>
          <a:stretch>
            <a:fillRect/>
          </a:stretch>
        </p:blipFill>
        <p:spPr>
          <a:xfrm>
            <a:off x="127000" y="1244600"/>
            <a:ext cx="3090545" cy="3758565"/>
          </a:xfrm>
          <a:prstGeom prst="roundRect">
            <a:avLst/>
          </a:prstGeom>
          <a:noFill/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675" y="1314450"/>
            <a:ext cx="2975610" cy="3688715"/>
          </a:xfrm>
          <a:prstGeom prst="roundRect">
            <a:avLst/>
          </a:prstGeom>
          <a:noFill/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</p:pic>
      <p:sp>
        <p:nvSpPr>
          <p:cNvPr id="11" name="椭圆 10"/>
          <p:cNvSpPr/>
          <p:nvPr/>
        </p:nvSpPr>
        <p:spPr>
          <a:xfrm>
            <a:off x="563880" y="5410200"/>
            <a:ext cx="2421255" cy="129603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How does Liu Tao feel?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刘涛的心情如何？</a:t>
            </a:r>
          </a:p>
        </p:txBody>
      </p:sp>
      <p:sp>
        <p:nvSpPr>
          <p:cNvPr id="12" name="椭圆 11"/>
          <p:cNvSpPr/>
          <p:nvPr/>
        </p:nvSpPr>
        <p:spPr>
          <a:xfrm>
            <a:off x="6372860" y="5410200"/>
            <a:ext cx="2497455" cy="14084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How does Liu Tao feel now?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现在刘涛的心情如何？</a:t>
            </a:r>
          </a:p>
        </p:txBody>
      </p:sp>
      <p:pic>
        <p:nvPicPr>
          <p:cNvPr id="15" name="Story008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32685" y="4384040"/>
            <a:ext cx="619125" cy="619125"/>
          </a:xfrm>
          <a:prstGeom prst="rect">
            <a:avLst/>
          </a:prstGeom>
        </p:spPr>
      </p:pic>
      <p:pic>
        <p:nvPicPr>
          <p:cNvPr id="16" name="Story0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1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30185" y="34880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8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362" grpId="0" animBg="1"/>
      <p:bldP spid="11269" grpId="0" animBg="1"/>
      <p:bldP spid="11269" grpId="1" animBg="1"/>
      <p:bldP spid="11270" grpId="0" animBg="1"/>
      <p:bldP spid="11270" grpId="1" animBg="1"/>
      <p:bldP spid="13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users\user-t\Desktop\庄婷 unit4 I can play basketball\tim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9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心形 1"/>
          <p:cNvSpPr/>
          <p:nvPr/>
        </p:nvSpPr>
        <p:spPr bwMode="auto">
          <a:xfrm>
            <a:off x="1828800" y="1524000"/>
            <a:ext cx="5257800" cy="4495800"/>
          </a:xfrm>
          <a:prstGeom prst="hear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TextBox 3"/>
          <p:cNvSpPr txBox="1"/>
          <p:nvPr/>
        </p:nvSpPr>
        <p:spPr>
          <a:xfrm>
            <a:off x="2362200" y="2438400"/>
            <a:ext cx="4419600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friend in need is   a friend indeed.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Box 4"/>
          <p:cNvSpPr txBox="1"/>
          <p:nvPr/>
        </p:nvSpPr>
        <p:spPr>
          <a:xfrm>
            <a:off x="3048000" y="3810000"/>
            <a:ext cx="2895600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在别人需要时给予帮助的人才是真正的朋友。</a:t>
            </a:r>
          </a:p>
        </p:txBody>
      </p:sp>
      <p:sp>
        <p:nvSpPr>
          <p:cNvPr id="6" name="矩形 5"/>
          <p:cNvSpPr/>
          <p:nvPr/>
        </p:nvSpPr>
        <p:spPr>
          <a:xfrm>
            <a:off x="228600" y="754557"/>
            <a:ext cx="923842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我们要在朋友失落的时候给他鼓励！</a:t>
            </a:r>
          </a:p>
        </p:txBody>
      </p:sp>
      <p:pic>
        <p:nvPicPr>
          <p:cNvPr id="7" name="REC004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13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4" descr="294-1F6242143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67200"/>
            <a:ext cx="7239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Think and order</a:t>
            </a:r>
          </a:p>
        </p:txBody>
      </p:sp>
      <p:sp>
        <p:nvSpPr>
          <p:cNvPr id="12" name="矩形 11"/>
          <p:cNvSpPr/>
          <p:nvPr/>
        </p:nvSpPr>
        <p:spPr>
          <a:xfrm>
            <a:off x="3962400" y="4114800"/>
            <a:ext cx="11636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Mike </a:t>
            </a:r>
          </a:p>
        </p:txBody>
      </p:sp>
      <p:sp>
        <p:nvSpPr>
          <p:cNvPr id="16" name="云形标注 15"/>
          <p:cNvSpPr/>
          <p:nvPr/>
        </p:nvSpPr>
        <p:spPr bwMode="auto">
          <a:xfrm>
            <a:off x="0" y="609600"/>
            <a:ext cx="4267200" cy="1268413"/>
          </a:xfrm>
          <a:prstGeom prst="cloudCallout">
            <a:avLst>
              <a:gd name="adj1" fmla="val 9218"/>
              <a:gd name="adj2" fmla="val 86476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思考一下：你觉得谁的的球技是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00400" y="3048000"/>
            <a:ext cx="4876800" cy="830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very well </a:t>
            </a: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非常好</a:t>
            </a:r>
          </a:p>
        </p:txBody>
      </p:sp>
      <p:grpSp>
        <p:nvGrpSpPr>
          <p:cNvPr id="2" name="组合 10"/>
          <p:cNvGrpSpPr/>
          <p:nvPr/>
        </p:nvGrpSpPr>
        <p:grpSpPr>
          <a:xfrm>
            <a:off x="3484563" y="-76200"/>
            <a:ext cx="5648325" cy="3879850"/>
            <a:chOff x="3212195" y="0"/>
            <a:chExt cx="5931805" cy="3962400"/>
          </a:xfrm>
        </p:grpSpPr>
        <p:pic>
          <p:nvPicPr>
            <p:cNvPr id="17415" name="Picture 2"/>
            <p:cNvPicPr>
              <a:picLocks noChangeAspect="1"/>
            </p:cNvPicPr>
            <p:nvPr/>
          </p:nvPicPr>
          <p:blipFill>
            <a:blip r:embed="rId7"/>
            <a:srcRect r="20" b="69"/>
            <a:stretch>
              <a:fillRect/>
            </a:stretch>
          </p:blipFill>
          <p:spPr>
            <a:xfrm>
              <a:off x="3212195" y="0"/>
              <a:ext cx="5931805" cy="39624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" name="椭圆 9"/>
            <p:cNvSpPr/>
            <p:nvPr/>
          </p:nvSpPr>
          <p:spPr bwMode="auto">
            <a:xfrm>
              <a:off x="6934994" y="1066800"/>
              <a:ext cx="990301" cy="609600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40" name="文本框 5"/>
          <p:cNvSpPr txBox="1"/>
          <p:nvPr/>
        </p:nvSpPr>
        <p:spPr>
          <a:xfrm>
            <a:off x="31750" y="2447925"/>
            <a:ext cx="330358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为什么？</a:t>
            </a: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你能在书上找到理由吗？</a:t>
            </a:r>
          </a:p>
        </p:txBody>
      </p:sp>
      <p:pic>
        <p:nvPicPr>
          <p:cNvPr id="5" name="REC020.mp3">
            <a:hlinkClick r:id="" action="ppaction://media"/>
          </p:cNvPr>
          <p:cNvPicPr>
            <a:picLocks noRo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1905000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84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c:\users\user-t\Desktop\庄婷 unit4 I can play basketball\timg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510" y="0"/>
            <a:ext cx="939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标注 1"/>
          <p:cNvSpPr/>
          <p:nvPr/>
        </p:nvSpPr>
        <p:spPr bwMode="auto">
          <a:xfrm>
            <a:off x="152400" y="228600"/>
            <a:ext cx="3048000" cy="1828800"/>
          </a:xfrm>
          <a:prstGeom prst="cloudCallout">
            <a:avLst>
              <a:gd name="adj1" fmla="val 57180"/>
              <a:gd name="adj2" fmla="val 44040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你能从故事中找出称赞、夸奖的单词吗？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请用铅笔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圈出来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990600" y="2590800"/>
            <a:ext cx="3156702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Nice</a:t>
            </a:r>
            <a:r>
              <a:rPr kumimoji="0" lang="zh-CN" alt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！</a:t>
            </a:r>
          </a:p>
        </p:txBody>
      </p:sp>
      <p:sp>
        <p:nvSpPr>
          <p:cNvPr id="4" name="矩形 3"/>
          <p:cNvSpPr/>
          <p:nvPr/>
        </p:nvSpPr>
        <p:spPr>
          <a:xfrm>
            <a:off x="2819400" y="1447800"/>
            <a:ext cx="3156702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Great</a:t>
            </a:r>
            <a:r>
              <a:rPr kumimoji="0" lang="zh-CN" alt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！</a:t>
            </a:r>
          </a:p>
        </p:txBody>
      </p:sp>
      <p:sp>
        <p:nvSpPr>
          <p:cNvPr id="5" name="矩形 4"/>
          <p:cNvSpPr/>
          <p:nvPr/>
        </p:nvSpPr>
        <p:spPr>
          <a:xfrm>
            <a:off x="4191000" y="381000"/>
            <a:ext cx="3156702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Cool</a:t>
            </a:r>
            <a:r>
              <a:rPr kumimoji="0" lang="zh-CN" alt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！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69570" y="3710305"/>
            <a:ext cx="8625840" cy="1278255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How can we read these sentences?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我们应该用什么样的语气来读这些句子呢？</a:t>
            </a:r>
          </a:p>
        </p:txBody>
      </p:sp>
      <p:pic>
        <p:nvPicPr>
          <p:cNvPr id="6" name="Story00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0400" y="2678430"/>
            <a:ext cx="619125" cy="619125"/>
          </a:xfrm>
          <a:prstGeom prst="rect">
            <a:avLst/>
          </a:prstGeom>
        </p:spPr>
      </p:pic>
      <p:pic>
        <p:nvPicPr>
          <p:cNvPr id="7" name="Story00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3820" y="468630"/>
            <a:ext cx="619125" cy="619125"/>
          </a:xfrm>
          <a:prstGeom prst="rect">
            <a:avLst/>
          </a:prstGeom>
        </p:spPr>
      </p:pic>
      <p:pic>
        <p:nvPicPr>
          <p:cNvPr id="8" name="Story01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3175" y="1535430"/>
            <a:ext cx="619125" cy="61912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155825" y="3710305"/>
            <a:ext cx="4897120" cy="1278255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What else can you say?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你还会说些什么赞美的话？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6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ldLvl="0" animBg="1"/>
      <p:bldP spid="9" grpId="0" bldLvl="0" animBg="1"/>
      <p:bldP spid="9" grpId="1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6"/>
          <a:srcRect r="9" b="-95"/>
          <a:stretch>
            <a:fillRect/>
          </a:stretch>
        </p:blipFill>
        <p:spPr>
          <a:xfrm>
            <a:off x="609600" y="1143000"/>
            <a:ext cx="77724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4191000" y="685800"/>
            <a:ext cx="4648200" cy="52387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FF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Tips: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跟读模仿，理解故事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Listen and repeat</a:t>
            </a:r>
          </a:p>
        </p:txBody>
      </p:sp>
      <p:pic>
        <p:nvPicPr>
          <p:cNvPr id="2" name="Story00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00495" y="1363345"/>
            <a:ext cx="619125" cy="619125"/>
          </a:xfrm>
          <a:prstGeom prst="rect">
            <a:avLst/>
          </a:prstGeom>
        </p:spPr>
      </p:pic>
      <p:pic>
        <p:nvPicPr>
          <p:cNvPr id="3" name="Story0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0075" y="2614295"/>
            <a:ext cx="619125" cy="619125"/>
          </a:xfrm>
          <a:prstGeom prst="rect">
            <a:avLst/>
          </a:prstGeom>
        </p:spPr>
      </p:pic>
      <p:pic>
        <p:nvPicPr>
          <p:cNvPr id="4" name="Story00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1160" y="5176520"/>
            <a:ext cx="619125" cy="619125"/>
          </a:xfrm>
          <a:prstGeom prst="rect">
            <a:avLst/>
          </a:prstGeom>
        </p:spPr>
      </p:pic>
      <p:sp>
        <p:nvSpPr>
          <p:cNvPr id="46083" name="Line 19"/>
          <p:cNvSpPr/>
          <p:nvPr/>
        </p:nvSpPr>
        <p:spPr>
          <a:xfrm flipV="1">
            <a:off x="6213158" y="1363028"/>
            <a:ext cx="287337" cy="444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4609" name="Group 33"/>
          <p:cNvGrpSpPr/>
          <p:nvPr/>
        </p:nvGrpSpPr>
        <p:grpSpPr>
          <a:xfrm>
            <a:off x="3690938" y="1288415"/>
            <a:ext cx="533400" cy="152400"/>
            <a:chOff x="0" y="0"/>
            <a:chExt cx="336" cy="96"/>
          </a:xfrm>
        </p:grpSpPr>
        <p:sp>
          <p:nvSpPr>
            <p:cNvPr id="24610" name="Line 34"/>
            <p:cNvSpPr/>
            <p:nvPr/>
          </p:nvSpPr>
          <p:spPr>
            <a:xfrm flipV="1">
              <a:off x="144" y="0"/>
              <a:ext cx="192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11" name="Line 35"/>
            <p:cNvSpPr/>
            <p:nvPr/>
          </p:nvSpPr>
          <p:spPr>
            <a:xfrm>
              <a:off x="0" y="0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596" name="Oval 20"/>
          <p:cNvSpPr/>
          <p:nvPr/>
        </p:nvSpPr>
        <p:spPr>
          <a:xfrm>
            <a:off x="1782128" y="182975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20"/>
          <p:cNvSpPr/>
          <p:nvPr/>
        </p:nvSpPr>
        <p:spPr>
          <a:xfrm>
            <a:off x="2552383" y="5642928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8" descr="http://p1.so.qhimgs1.com/bdr/_240_/t010ca9a3f32a2bd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429000"/>
            <a:ext cx="2057400" cy="246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09800" y="3117850"/>
            <a:ext cx="6248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Do you like ...s? 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1" name="Picture 2" descr="http://p3.so.qhimgs1.com/bdr/_240_/t0154d1f16c17012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1143000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http://p1.so.qhimgs1.com/bdr/_240_/t01243c61020a0d9d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005" y="47244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6" descr="http://p3.so.qhmsg.com/bdr/_240_/t01b416aefb03c8ed7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1371600"/>
            <a:ext cx="1447800" cy="155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0" descr="http://p2.so.qhmsg.com/bdr/_240_/t016660113b637e6a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86200"/>
            <a:ext cx="1981200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2" descr="http://p2.so.qhimgs1.com/bdr/_240_/t01db22a952eea34b3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005" y="979805"/>
            <a:ext cx="1447800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" descr="http://p1.so.qhmsg.com/bdr/_240_/t01c681584c4681350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4724400"/>
            <a:ext cx="15716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6" descr="http://p2.so.qhmsg.com/bdr/_240_/t01241f7b1f74b21df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838200"/>
            <a:ext cx="1752600" cy="182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/>
        </p:nvSpPr>
        <p:spPr bwMode="auto">
          <a:xfrm>
            <a:off x="3082925" y="152400"/>
            <a:ext cx="5813425" cy="6858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Miss </a:t>
            </a:r>
            <a:r>
              <a:rPr lang="en-US" altLang="zh-CN" sz="2400" dirty="0" err="1" smtClean="0"/>
              <a:t>Ji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最喜欢的动物，你能猜中吗？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4480" y="760095"/>
            <a:ext cx="2383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Guessing game</a:t>
            </a:r>
          </a:p>
        </p:txBody>
      </p:sp>
      <p:sp>
        <p:nvSpPr>
          <p:cNvPr id="11" name="爆炸形 1 10"/>
          <p:cNvSpPr/>
          <p:nvPr/>
        </p:nvSpPr>
        <p:spPr bwMode="auto">
          <a:xfrm>
            <a:off x="0" y="0"/>
            <a:ext cx="2873375" cy="1479550"/>
          </a:xfrm>
          <a:prstGeom prst="irregularSeal1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6"/>
          <a:srcRect r="20" b="69"/>
          <a:stretch>
            <a:fillRect/>
          </a:stretch>
        </p:blipFill>
        <p:spPr>
          <a:xfrm>
            <a:off x="457200" y="533400"/>
            <a:ext cx="8382000" cy="559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Story00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86655" y="533400"/>
            <a:ext cx="619125" cy="619125"/>
          </a:xfrm>
          <a:prstGeom prst="rect">
            <a:avLst/>
          </a:prstGeom>
        </p:spPr>
      </p:pic>
      <p:pic>
        <p:nvPicPr>
          <p:cNvPr id="3" name="Story00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2600" y="1791335"/>
            <a:ext cx="619125" cy="619125"/>
          </a:xfrm>
          <a:prstGeom prst="rect">
            <a:avLst/>
          </a:prstGeom>
        </p:spPr>
      </p:pic>
      <p:pic>
        <p:nvPicPr>
          <p:cNvPr id="4" name="Story006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7140" y="5116195"/>
            <a:ext cx="619125" cy="619125"/>
          </a:xfrm>
          <a:prstGeom prst="rect">
            <a:avLst/>
          </a:prstGeom>
        </p:spPr>
      </p:pic>
      <p:sp>
        <p:nvSpPr>
          <p:cNvPr id="46083" name="Line 19"/>
          <p:cNvSpPr/>
          <p:nvPr/>
        </p:nvSpPr>
        <p:spPr>
          <a:xfrm flipV="1">
            <a:off x="4829493" y="962978"/>
            <a:ext cx="287337" cy="444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4606" name="Group 30"/>
          <p:cNvGrpSpPr/>
          <p:nvPr/>
        </p:nvGrpSpPr>
        <p:grpSpPr>
          <a:xfrm>
            <a:off x="3846830" y="766445"/>
            <a:ext cx="533400" cy="152400"/>
            <a:chOff x="0" y="0"/>
            <a:chExt cx="336" cy="96"/>
          </a:xfrm>
        </p:grpSpPr>
        <p:sp>
          <p:nvSpPr>
            <p:cNvPr id="24607" name="Line 31"/>
            <p:cNvSpPr/>
            <p:nvPr/>
          </p:nvSpPr>
          <p:spPr>
            <a:xfrm flipV="1">
              <a:off x="144" y="0"/>
              <a:ext cx="192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08" name="Line 32"/>
            <p:cNvSpPr/>
            <p:nvPr/>
          </p:nvSpPr>
          <p:spPr>
            <a:xfrm>
              <a:off x="0" y="0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596" name="Oval 20"/>
          <p:cNvSpPr/>
          <p:nvPr/>
        </p:nvSpPr>
        <p:spPr>
          <a:xfrm>
            <a:off x="1626553" y="1255078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20"/>
          <p:cNvSpPr/>
          <p:nvPr/>
        </p:nvSpPr>
        <p:spPr>
          <a:xfrm>
            <a:off x="2170748" y="558260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615" name="Group 39"/>
          <p:cNvGrpSpPr/>
          <p:nvPr/>
        </p:nvGrpSpPr>
        <p:grpSpPr>
          <a:xfrm>
            <a:off x="6964045" y="1564958"/>
            <a:ext cx="533400" cy="152400"/>
            <a:chOff x="0" y="0"/>
            <a:chExt cx="336" cy="96"/>
          </a:xfrm>
        </p:grpSpPr>
        <p:sp>
          <p:nvSpPr>
            <p:cNvPr id="24616" name="Line 40"/>
            <p:cNvSpPr/>
            <p:nvPr/>
          </p:nvSpPr>
          <p:spPr>
            <a:xfrm flipV="1">
              <a:off x="144" y="0"/>
              <a:ext cx="192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17" name="Line 41"/>
            <p:cNvSpPr/>
            <p:nvPr/>
          </p:nvSpPr>
          <p:spPr>
            <a:xfrm>
              <a:off x="0" y="0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5"/>
          <a:srcRect r="15"/>
          <a:stretch>
            <a:fillRect/>
          </a:stretch>
        </p:blipFill>
        <p:spPr>
          <a:xfrm>
            <a:off x="381000" y="838200"/>
            <a:ext cx="87630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Story00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38750" y="1286510"/>
            <a:ext cx="619125" cy="619125"/>
          </a:xfrm>
          <a:prstGeom prst="rect">
            <a:avLst/>
          </a:prstGeom>
        </p:spPr>
      </p:pic>
      <p:pic>
        <p:nvPicPr>
          <p:cNvPr id="3" name="Story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8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2620" y="5629275"/>
            <a:ext cx="619125" cy="619125"/>
          </a:xfrm>
          <a:prstGeom prst="rect">
            <a:avLst/>
          </a:prstGeom>
        </p:spPr>
      </p:pic>
      <p:grpSp>
        <p:nvGrpSpPr>
          <p:cNvPr id="24615" name="Group 39"/>
          <p:cNvGrpSpPr/>
          <p:nvPr/>
        </p:nvGrpSpPr>
        <p:grpSpPr>
          <a:xfrm>
            <a:off x="3919220" y="1519238"/>
            <a:ext cx="533400" cy="152400"/>
            <a:chOff x="0" y="0"/>
            <a:chExt cx="336" cy="96"/>
          </a:xfrm>
        </p:grpSpPr>
        <p:sp>
          <p:nvSpPr>
            <p:cNvPr id="24616" name="Line 40"/>
            <p:cNvSpPr/>
            <p:nvPr/>
          </p:nvSpPr>
          <p:spPr>
            <a:xfrm flipV="1">
              <a:off x="144" y="0"/>
              <a:ext cx="192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17" name="Line 41"/>
            <p:cNvSpPr/>
            <p:nvPr/>
          </p:nvSpPr>
          <p:spPr>
            <a:xfrm>
              <a:off x="0" y="0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6083" name="Line 19"/>
          <p:cNvSpPr/>
          <p:nvPr/>
        </p:nvSpPr>
        <p:spPr>
          <a:xfrm flipV="1">
            <a:off x="4951413" y="1671638"/>
            <a:ext cx="287337" cy="444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914400"/>
            <a:ext cx="80010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Story01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2410" y="5029200"/>
            <a:ext cx="619125" cy="619125"/>
          </a:xfrm>
          <a:prstGeom prst="rect">
            <a:avLst/>
          </a:prstGeom>
        </p:spPr>
      </p:pic>
      <p:pic>
        <p:nvPicPr>
          <p:cNvPr id="4" name="Story0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="" xmlns:p14="http://schemas.microsoft.com/office/powerpoint/2010/main" r:link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74645" y="5476875"/>
            <a:ext cx="619125" cy="619125"/>
          </a:xfrm>
          <a:prstGeom prst="rect">
            <a:avLst/>
          </a:prstGeom>
        </p:spPr>
      </p:pic>
      <p:pic>
        <p:nvPicPr>
          <p:cNvPr id="5" name="Story009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="" xmlns:p14="http://schemas.microsoft.com/office/powerpoint/2010/main" r:link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3730" y="1852295"/>
            <a:ext cx="619125" cy="619125"/>
          </a:xfrm>
          <a:prstGeom prst="rect">
            <a:avLst/>
          </a:prstGeom>
        </p:spPr>
      </p:pic>
      <p:sp>
        <p:nvSpPr>
          <p:cNvPr id="24596" name="Oval 20"/>
          <p:cNvSpPr/>
          <p:nvPr/>
        </p:nvSpPr>
        <p:spPr>
          <a:xfrm>
            <a:off x="2259013" y="5847398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615" name="Group 39"/>
          <p:cNvGrpSpPr/>
          <p:nvPr/>
        </p:nvGrpSpPr>
        <p:grpSpPr>
          <a:xfrm>
            <a:off x="6642100" y="4876483"/>
            <a:ext cx="533400" cy="152400"/>
            <a:chOff x="0" y="0"/>
            <a:chExt cx="336" cy="96"/>
          </a:xfrm>
        </p:grpSpPr>
        <p:sp>
          <p:nvSpPr>
            <p:cNvPr id="24616" name="Line 40"/>
            <p:cNvSpPr/>
            <p:nvPr/>
          </p:nvSpPr>
          <p:spPr>
            <a:xfrm flipV="1">
              <a:off x="144" y="0"/>
              <a:ext cx="192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4617" name="Line 41"/>
            <p:cNvSpPr/>
            <p:nvPr/>
          </p:nvSpPr>
          <p:spPr>
            <a:xfrm>
              <a:off x="0" y="0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265" y="-213995"/>
            <a:ext cx="9715500" cy="7286625"/>
          </a:xfrm>
          <a:prstGeom prst="rect">
            <a:avLst/>
          </a:prstGeom>
        </p:spPr>
      </p:pic>
      <p:sp>
        <p:nvSpPr>
          <p:cNvPr id="18436" name="AutoShape 6"/>
          <p:cNvSpPr/>
          <p:nvPr/>
        </p:nvSpPr>
        <p:spPr>
          <a:xfrm>
            <a:off x="2895600" y="1981200"/>
            <a:ext cx="3240088" cy="1439863"/>
          </a:xfrm>
          <a:prstGeom prst="roundRect">
            <a:avLst>
              <a:gd name="adj" fmla="val 16667"/>
            </a:avLst>
          </a:prstGeom>
          <a:solidFill>
            <a:srgbClr val="FF6699">
              <a:alpha val="34901"/>
            </a:srgbClr>
          </a:solidFill>
          <a:ln w="57150" cap="flat" cmpd="sng">
            <a:solidFill>
              <a:srgbClr val="CC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Read after one</a:t>
            </a:r>
          </a:p>
          <a:p>
            <a:pPr algn="ctr">
              <a:buFont typeface="Arial" panose="020B0604020202020204" pitchFamily="34" charset="0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（跟一个人读）</a:t>
            </a:r>
          </a:p>
        </p:txBody>
      </p:sp>
      <p:sp>
        <p:nvSpPr>
          <p:cNvPr id="18437" name="AutoShape 4"/>
          <p:cNvSpPr/>
          <p:nvPr/>
        </p:nvSpPr>
        <p:spPr>
          <a:xfrm>
            <a:off x="457200" y="3276600"/>
            <a:ext cx="2951163" cy="1223963"/>
          </a:xfrm>
          <a:prstGeom prst="roundRect">
            <a:avLst>
              <a:gd name="adj" fmla="val 16667"/>
            </a:avLst>
          </a:prstGeom>
          <a:solidFill>
            <a:srgbClr val="CCFF66">
              <a:alpha val="34901"/>
            </a:srgbClr>
          </a:solidFill>
          <a:ln w="5715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Read in roles</a:t>
            </a:r>
          </a:p>
          <a:p>
            <a:pPr algn="ctr">
              <a:buFont typeface="Arial" panose="020B0604020202020204" pitchFamily="34" charset="0"/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（分角色读）</a:t>
            </a:r>
          </a:p>
        </p:txBody>
      </p:sp>
      <p:sp>
        <p:nvSpPr>
          <p:cNvPr id="18438" name="AutoShape 5"/>
          <p:cNvSpPr/>
          <p:nvPr/>
        </p:nvSpPr>
        <p:spPr>
          <a:xfrm>
            <a:off x="5257800" y="3357563"/>
            <a:ext cx="3348038" cy="1138237"/>
          </a:xfrm>
          <a:prstGeom prst="roundRect">
            <a:avLst>
              <a:gd name="adj" fmla="val 16667"/>
            </a:avLst>
          </a:prstGeom>
          <a:solidFill>
            <a:srgbClr val="FF6600">
              <a:alpha val="25882"/>
            </a:srgbClr>
          </a:solidFill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Read together</a:t>
            </a:r>
          </a:p>
          <a:p>
            <a:pPr algn="ctr">
              <a:buFont typeface="Arial" panose="020B0604020202020204" pitchFamily="34" charset="0"/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（齐读）</a:t>
            </a:r>
          </a:p>
        </p:txBody>
      </p:sp>
      <p:sp>
        <p:nvSpPr>
          <p:cNvPr id="18439" name="AutoShape 7"/>
          <p:cNvSpPr/>
          <p:nvPr/>
        </p:nvSpPr>
        <p:spPr>
          <a:xfrm>
            <a:off x="2916238" y="4365625"/>
            <a:ext cx="3311525" cy="935038"/>
          </a:xfrm>
          <a:prstGeom prst="roundRect">
            <a:avLst>
              <a:gd name="adj" fmla="val 16667"/>
            </a:avLst>
          </a:prstGeom>
          <a:solidFill>
            <a:srgbClr val="FF6600">
              <a:alpha val="25882"/>
            </a:srgbClr>
          </a:solidFill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endParaRPr lang="en-US" altLang="zh-CN" sz="4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54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</a:p>
          <a:p>
            <a:pPr algn="ctr">
              <a:buFont typeface="Arial" panose="020B0604020202020204" pitchFamily="34" charset="0"/>
            </a:pPr>
            <a:endParaRPr lang="en-US" altLang="zh-CN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189855" y="714375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>
                <a:solidFill>
                  <a:schemeClr val="tx1"/>
                </a:solidFill>
              </a:rPr>
              <a:t>三人一小组选择一种喜欢的方式读故事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0810" y="445770"/>
            <a:ext cx="4319270" cy="72898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Happy reading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4817"/>
          <p:cNvGrpSpPr>
            <a:grpSpLocks noChangeAspect="1"/>
          </p:cNvGrpSpPr>
          <p:nvPr/>
        </p:nvGrpSpPr>
        <p:grpSpPr>
          <a:xfrm>
            <a:off x="533400" y="1050925"/>
            <a:ext cx="8313420" cy="5672455"/>
            <a:chOff x="0" y="0"/>
            <a:chExt cx="4625" cy="3456"/>
          </a:xfrm>
        </p:grpSpPr>
        <p:pic>
          <p:nvPicPr>
            <p:cNvPr id="34819" name="图片 34818"/>
            <p:cNvPicPr>
              <a:picLocks noChangeAspect="1"/>
            </p:cNvPicPr>
            <p:nvPr/>
          </p:nvPicPr>
          <p:blipFill>
            <a:blip r:embed="rId2"/>
            <a:srcRect r="9" b="-95"/>
            <a:stretch>
              <a:fillRect/>
            </a:stretch>
          </p:blipFill>
          <p:spPr>
            <a:xfrm>
              <a:off x="0" y="0"/>
              <a:ext cx="2256" cy="1680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34820" name="图片 34819"/>
            <p:cNvPicPr>
              <a:picLocks noChangeAspect="1"/>
            </p:cNvPicPr>
            <p:nvPr/>
          </p:nvPicPr>
          <p:blipFill>
            <a:blip r:embed="rId3"/>
            <a:srcRect r="20" b="69"/>
            <a:stretch>
              <a:fillRect/>
            </a:stretch>
          </p:blipFill>
          <p:spPr>
            <a:xfrm>
              <a:off x="2352" y="0"/>
              <a:ext cx="2256" cy="1680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34821" name="图片 34820"/>
            <p:cNvPicPr>
              <a:picLocks noChangeAspect="1"/>
            </p:cNvPicPr>
            <p:nvPr/>
          </p:nvPicPr>
          <p:blipFill>
            <a:blip r:embed="rId4"/>
            <a:srcRect r="15"/>
            <a:stretch>
              <a:fillRect/>
            </a:stretch>
          </p:blipFill>
          <p:spPr>
            <a:xfrm>
              <a:off x="0" y="1728"/>
              <a:ext cx="2256" cy="1728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  <p:pic>
          <p:nvPicPr>
            <p:cNvPr id="34822" name="图片 348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2" y="1728"/>
              <a:ext cx="2273" cy="1728"/>
            </a:xfrm>
            <a:prstGeom prst="rect">
              <a:avLst/>
            </a:prstGeom>
            <a:noFill/>
            <a:ln w="5715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</p:pic>
      </p:grpSp>
      <p:sp>
        <p:nvSpPr>
          <p:cNvPr id="34823" name="文本框 34822"/>
          <p:cNvSpPr txBox="1"/>
          <p:nvPr/>
        </p:nvSpPr>
        <p:spPr>
          <a:xfrm>
            <a:off x="2136775" y="447675"/>
            <a:ext cx="169863" cy="412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endParaRPr lang="zh-CN" altLang="en-US" sz="2100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37" name="组合 34836"/>
          <p:cNvGrpSpPr/>
          <p:nvPr/>
        </p:nvGrpSpPr>
        <p:grpSpPr>
          <a:xfrm>
            <a:off x="1312863" y="1630363"/>
            <a:ext cx="6153150" cy="2879725"/>
            <a:chOff x="0" y="0"/>
            <a:chExt cx="3901" cy="1814"/>
          </a:xfrm>
        </p:grpSpPr>
        <p:sp>
          <p:nvSpPr>
            <p:cNvPr id="34838" name="Cloud"/>
            <p:cNvSpPr>
              <a:spLocks noChangeAspect="1" noEditPoints="1"/>
            </p:cNvSpPr>
            <p:nvPr/>
          </p:nvSpPr>
          <p:spPr>
            <a:xfrm>
              <a:off x="0" y="0"/>
              <a:ext cx="3901" cy="1814"/>
            </a:xfrm>
            <a:custGeom>
              <a:avLst/>
              <a:gdLst>
                <a:gd name="txL" fmla="*/ 2977 w 21600"/>
                <a:gd name="txT" fmla="*/ 3262 h 21600"/>
                <a:gd name="txR" fmla="*/ 17087 w 21600"/>
                <a:gd name="txB" fmla="*/ 17337 h 21600"/>
              </a:gdLst>
              <a:ahLst/>
              <a:cxnLst>
                <a:cxn ang="0">
                  <a:pos x="67" y="10800"/>
                </a:cxn>
                <a:cxn ang="0">
                  <a:pos x="10800" y="21577"/>
                </a:cxn>
                <a:cxn ang="0">
                  <a:pos x="21582" y="10800"/>
                </a:cxn>
                <a:cxn ang="0">
                  <a:pos x="10800" y="1235"/>
                </a:cxn>
              </a:cxnLst>
              <a:rect l="txL" t="txT" r="txR" b="txB"/>
              <a:pathLst>
                <a:path w="21600" h="21600">
                  <a:moveTo>
                    <a:pt x="1950" y="7185"/>
                  </a:moveTo>
                  <a:arcTo wR="2173" hR="2973" stAng="-5658044" swAng="-9152479"/>
                  <a:arcTo wR="2180" hR="2959" stAng="-7692391" swAng="-8804134"/>
                  <a:arcTo wR="3860" hR="5272" stAng="-13083100" swAng="-4542201"/>
                  <a:arcTo wR="3376" hR="4608" stAng="-13342886" swAng="-6909565"/>
                  <a:arcTo wR="2893" hR="3934" stAng="-14721123" swAng="-6840787"/>
                  <a:arcTo wR="3388" hR="4610" stAng="-16560266" swAng="-7815448"/>
                  <a:arcTo wR="2667" hR="3637" stAng="-19780702" swAng="-6541267"/>
                  <a:arcTo wR="2429" hR="3298" stAng="-823813" swAng="-7035291"/>
                  <a:arcTo wR="2183" hR="2973" stAng="-2764122" swAng="-5984549"/>
                  <a:arcTo wR="2667" hR="3634" stAng="-3248686" swAng="-5397590"/>
                  <a:arcTo wR="3377" hR="4595" stAng="-4002053" swAng="-7427288"/>
                  <a:close/>
                </a:path>
                <a:path w="21600" h="21600" fill="none">
                  <a:moveTo>
                    <a:pt x="1080" y="12690"/>
                  </a:moveTo>
                  <a:arcTo wR="2173" hR="2973" stAng="-14810523" swAng="-1585507"/>
                </a:path>
                <a:path w="21600" h="21600" fill="none">
                  <a:moveTo>
                    <a:pt x="2910" y="17640"/>
                  </a:moveTo>
                  <a:arcTo wR="2180" hR="2959" stAng="-16496524" swAng="-686848"/>
                </a:path>
                <a:path w="21600" h="21600" fill="none">
                  <a:moveTo>
                    <a:pt x="7905" y="18675"/>
                  </a:moveTo>
                  <a:arcTo wR="3376" hR="4608" stAng="-12498111" swAng="-844775"/>
                </a:path>
                <a:path w="21600" h="21600" fill="none">
                  <a:moveTo>
                    <a:pt x="14280" y="18330"/>
                  </a:moveTo>
                  <a:arcTo wR="3376" hR="4608" stAng="-20252451" swAng="-959849"/>
                </a:path>
                <a:path w="21600" h="21600" fill="none">
                  <a:moveTo>
                    <a:pt x="18690" y="15045"/>
                  </a:moveTo>
                  <a:arcTo wR="2893" hR="3934" stAng="-21561910" swAng="-4255046"/>
                </a:path>
                <a:path w="21600" h="21600" fill="none">
                  <a:moveTo>
                    <a:pt x="20175" y="9015"/>
                  </a:moveTo>
                  <a:arcTo wR="2667" hR="3637" stAng="-18115995" swAng="-1664706"/>
                </a:path>
                <a:path w="21600" h="21600" fill="none">
                  <a:moveTo>
                    <a:pt x="19200" y="3345"/>
                  </a:moveTo>
                  <a:arcTo wR="2429" hR="3298" stAng="-21532436" swAng="-891377"/>
                </a:path>
                <a:path w="21600" h="21600" fill="none">
                  <a:moveTo>
                    <a:pt x="14910" y="1170"/>
                  </a:moveTo>
                  <a:arcTo wR="2429" hR="3298" stAng="-7859104" swAng="-1092014"/>
                </a:path>
                <a:path w="21600" h="21600" fill="none">
                  <a:moveTo>
                    <a:pt x="11250" y="1665"/>
                  </a:moveTo>
                  <a:arcTo wR="2183" hR="2973" stAng="-8748671" swAng="-1061506"/>
                </a:path>
                <a:path w="21600" h="21600" fill="none">
                  <a:moveTo>
                    <a:pt x="7650" y="3270"/>
                  </a:moveTo>
                  <a:arcTo wR="3377" hR="4595" stAng="-3262911" swAng="-739142"/>
                </a:path>
                <a:path w="21600" h="21600" fill="none">
                  <a:moveTo>
                    <a:pt x="1950" y="7185"/>
                  </a:moveTo>
                  <a:arcTo wR="3377" hR="4595" stAng="-11429341" swAng="-711586"/>
                </a:path>
              </a:pathLst>
            </a:custGeom>
            <a:solidFill>
              <a:srgbClr val="FFFF00"/>
            </a:soli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endParaRPr lang="zh-CN" altLang="en-US" sz="4000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endParaRPr>
            </a:p>
          </p:txBody>
        </p:sp>
        <p:sp>
          <p:nvSpPr>
            <p:cNvPr id="34839" name="文本框 34838"/>
            <p:cNvSpPr txBox="1"/>
            <p:nvPr/>
          </p:nvSpPr>
          <p:spPr>
            <a:xfrm>
              <a:off x="408" y="363"/>
              <a:ext cx="3402" cy="9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0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3200" dirty="0">
                  <a:latin typeface="Arial" panose="020B0604020202020204" pitchFamily="34" charset="0"/>
                  <a:ea typeface="楷体_GB2312" pitchFamily="49" charset="-122"/>
                </a:rPr>
                <a:t>三人小组分角色表演，记得加上动作和表情哦！</a:t>
              </a:r>
              <a:endParaRPr lang="en-US" altLang="zh-CN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34843" name="矩形 34842"/>
          <p:cNvSpPr/>
          <p:nvPr/>
        </p:nvSpPr>
        <p:spPr>
          <a:xfrm>
            <a:off x="177800" y="287338"/>
            <a:ext cx="9142413" cy="70675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r>
              <a:rPr lang="zh-CN" altLang="en-US" sz="4000" dirty="0">
                <a:latin typeface="Comic Sans MS" panose="030F0702030302020204" pitchFamily="66" charset="0"/>
              </a:rPr>
              <a:t>        </a:t>
            </a:r>
            <a:endParaRPr lang="zh-CN" altLang="en-US" sz="2800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228600"/>
            <a:ext cx="3399155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Try to 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843463" y="4460875"/>
            <a:ext cx="5310188" cy="27019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noFill/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-306387" y="5094288"/>
            <a:ext cx="7920038" cy="26638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noFill/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684213" y="692150"/>
            <a:ext cx="4032250" cy="100965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bg1"/>
            </a:solidFill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图片 4" descr="u=3172832980,862560963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4500" y="2963863"/>
            <a:ext cx="1844675" cy="309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3059113" y="2133600"/>
            <a:ext cx="4903788" cy="1727200"/>
          </a:xfrm>
          <a:prstGeom prst="wedgeRoundRectCallout">
            <a:avLst>
              <a:gd name="adj1" fmla="val -58515"/>
              <a:gd name="adj2" fmla="val 53861"/>
              <a:gd name="adj3" fmla="val 16667"/>
            </a:avLst>
          </a:prstGeom>
          <a:solidFill>
            <a:schemeClr val="bg1"/>
          </a:solidFill>
          <a:ln w="50800">
            <a:noFill/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听说学校公告栏有个新通知。</a:t>
            </a:r>
          </a:p>
          <a:p>
            <a:pPr algn="just" fontAlgn="base"/>
            <a:r>
              <a:rPr lang="en-US" altLang="zh-CN" sz="36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Let's have a look!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b="20274"/>
          <a:stretch>
            <a:fillRect/>
          </a:stretch>
        </p:blipFill>
        <p:spPr>
          <a:xfrm>
            <a:off x="2354263" y="4695825"/>
            <a:ext cx="6199188" cy="1308100"/>
          </a:xfrm>
          <a:prstGeom prst="rect">
            <a:avLst/>
          </a:prstGeom>
          <a:ln w="50800">
            <a:solidFill>
              <a:srgbClr val="4CD2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250825" y="476250"/>
            <a:ext cx="8642350" cy="5976938"/>
          </a:xfrm>
          <a:prstGeom prst="roundRect">
            <a:avLst/>
          </a:prstGeom>
          <a:noFill/>
          <a:ln w="50800">
            <a:solidFill>
              <a:schemeClr val="bg1"/>
            </a:solidFill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100" y="156845"/>
            <a:ext cx="3971925" cy="647700"/>
          </a:xfrm>
          <a:prstGeom prst="rect">
            <a:avLst/>
          </a:prstGeom>
          <a:solidFill>
            <a:schemeClr val="bg1"/>
          </a:solidFill>
          <a:ln w="508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Billboard</a:t>
            </a:r>
            <a:r>
              <a:rPr lang="zh-CN" altLang="en-US" sz="36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公告栏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180000">
            <a:off x="2392363" y="831850"/>
            <a:ext cx="6018213" cy="2736850"/>
          </a:xfrm>
          <a:prstGeom prst="rect">
            <a:avLst/>
          </a:prstGeom>
          <a:ln w="53975">
            <a:solidFill>
              <a:srgbClr val="4CD2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标注 3"/>
          <p:cNvSpPr/>
          <p:nvPr/>
        </p:nvSpPr>
        <p:spPr>
          <a:xfrm>
            <a:off x="3634105" y="1500505"/>
            <a:ext cx="4661535" cy="2603500"/>
          </a:xfrm>
          <a:prstGeom prst="wedgeRectCallout">
            <a:avLst>
              <a:gd name="adj1" fmla="val -73205"/>
              <a:gd name="adj2" fmla="val 30829"/>
            </a:avLst>
          </a:prstGeom>
          <a:solidFill>
            <a:srgbClr val="FFFFCC"/>
          </a:solidFill>
          <a:ln w="28575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才艺展示</a:t>
            </a:r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?</a:t>
            </a:r>
            <a:endParaRPr lang="zh-CN" altLang="en-US" sz="2800" b="1" strike="noStrike" noProof="1">
              <a:ln w="18000">
                <a:noFill/>
                <a:prstDash val="solid"/>
                <a:miter lim="800000"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Verdana" panose="020B0604030504040204" pitchFamily="34" charset="0"/>
            </a:endParaRP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I can do many things!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我会做许多事情，我有很多技能呀！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Verdana" panose="020B0604030504040204" pitchFamily="34" charset="0"/>
              </a:rPr>
              <a:t>走！一起去参加面试吧！</a:t>
            </a:r>
          </a:p>
        </p:txBody>
      </p:sp>
      <p:sp>
        <p:nvSpPr>
          <p:cNvPr id="8" name="椭圆 7"/>
          <p:cNvSpPr/>
          <p:nvPr/>
        </p:nvSpPr>
        <p:spPr>
          <a:xfrm>
            <a:off x="2614925" y="908050"/>
            <a:ext cx="431800" cy="431800"/>
          </a:xfrm>
          <a:prstGeom prst="ellipse">
            <a:avLst/>
          </a:prstGeom>
          <a:gradFill>
            <a:gsLst>
              <a:gs pos="0">
                <a:schemeClr val="bg2"/>
              </a:gs>
              <a:gs pos="22000">
                <a:srgbClr val="FFFFCC"/>
              </a:gs>
              <a:gs pos="40000">
                <a:srgbClr val="FFFF99"/>
              </a:gs>
              <a:gs pos="78000">
                <a:srgbClr val="FFC000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02300" y="4434835"/>
            <a:ext cx="431800" cy="431800"/>
          </a:xfrm>
          <a:prstGeom prst="ellipse">
            <a:avLst/>
          </a:prstGeom>
          <a:gradFill>
            <a:gsLst>
              <a:gs pos="0">
                <a:schemeClr val="bg2"/>
              </a:gs>
              <a:gs pos="22000">
                <a:srgbClr val="FFFFCC"/>
              </a:gs>
              <a:gs pos="40000">
                <a:srgbClr val="FFFF99"/>
              </a:gs>
              <a:gs pos="78000">
                <a:srgbClr val="FFC000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40270" y="476250"/>
            <a:ext cx="431800" cy="431800"/>
          </a:xfrm>
          <a:prstGeom prst="ellipse">
            <a:avLst/>
          </a:prstGeom>
          <a:gradFill>
            <a:gsLst>
              <a:gs pos="0">
                <a:schemeClr val="bg2"/>
              </a:gs>
              <a:gs pos="22000">
                <a:srgbClr val="FFFFCC"/>
              </a:gs>
              <a:gs pos="40000">
                <a:srgbClr val="FFFF99"/>
              </a:gs>
              <a:gs pos="78000">
                <a:srgbClr val="FFC000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72070" y="4434835"/>
            <a:ext cx="431800" cy="431800"/>
          </a:xfrm>
          <a:prstGeom prst="ellipse">
            <a:avLst/>
          </a:prstGeom>
          <a:gradFill>
            <a:gsLst>
              <a:gs pos="0">
                <a:schemeClr val="bg2"/>
              </a:gs>
              <a:gs pos="22000">
                <a:srgbClr val="FFFFCC"/>
              </a:gs>
              <a:gs pos="40000">
                <a:srgbClr val="FFFF99"/>
              </a:gs>
              <a:gs pos="78000">
                <a:srgbClr val="FFC000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587" name="图片 12" descr="u=3172832980,862560963&amp;fm=27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80962" y="2108200"/>
            <a:ext cx="2820987" cy="473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4810125" y="4695825"/>
            <a:ext cx="1866900" cy="434975"/>
          </a:xfrm>
          <a:prstGeom prst="ellipse">
            <a:avLst/>
          </a:prstGeom>
          <a:noFill/>
          <a:ln w="44450" cmpd="sng">
            <a:solidFill>
              <a:srgbClr val="F81414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z="3600" b="1" strike="noStrike" noProof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25602" name="内容占位符 3" descr="u=2489325515,1968018174&amp;fm=27&amp;gp=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50" y="58420"/>
            <a:ext cx="9038590" cy="3137535"/>
          </a:xfrm>
        </p:spPr>
      </p:pic>
      <p:sp>
        <p:nvSpPr>
          <p:cNvPr id="7" name="圆角矩形 6"/>
          <p:cNvSpPr/>
          <p:nvPr/>
        </p:nvSpPr>
        <p:spPr>
          <a:xfrm>
            <a:off x="395288" y="3492500"/>
            <a:ext cx="8281988" cy="302418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F0"/>
            </a:solidFill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Let's creat!</a:t>
            </a:r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创编故事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W</a:t>
            </a:r>
            <a:r>
              <a:rPr 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ork in groups, and try to creat a new story about interview.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四人一组，一人是面试官，另外三人是面试者</a:t>
            </a:r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。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发音标准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语言流畅，</a:t>
            </a:r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  <a:sym typeface="+mn-ea"/>
              </a:rPr>
              <a:t>表情生动</a:t>
            </a:r>
          </a:p>
          <a:p>
            <a:pPr algn="just" fontAlgn="base"/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脱稿表演，</a:t>
            </a:r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  <a:sym typeface="+mn-ea"/>
              </a:rPr>
              <a:t>表情生动</a:t>
            </a:r>
            <a:r>
              <a:rPr lang="zh-CN" altLang="en-US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Verdana" panose="020B0604030504040204" pitchFamily="34" charset="0"/>
              </a:rPr>
              <a:t>，动作自然</a:t>
            </a:r>
          </a:p>
        </p:txBody>
      </p:sp>
      <p:pic>
        <p:nvPicPr>
          <p:cNvPr id="25604" name="图片 7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32025" y="5133975"/>
            <a:ext cx="48260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8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27475" y="5594350"/>
            <a:ext cx="48260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9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79925" y="5594350"/>
            <a:ext cx="482600" cy="46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10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00713" y="6054725"/>
            <a:ext cx="482600" cy="46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图片 11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3313" y="6054725"/>
            <a:ext cx="482600" cy="46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12" descr="timg (4)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65913" y="6054725"/>
            <a:ext cx="482600" cy="46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163830" y="3282315"/>
            <a:ext cx="8919845" cy="3511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rgbClr val="00B0F0"/>
            </a:solidFill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A: Hello!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B: Hello! What's your name? </a:t>
            </a:r>
            <a:r>
              <a:rPr lang="zh-CN" altLang="en-US" sz="20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你叫什么名字？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A: My name is ...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B: What can you do? </a:t>
            </a:r>
            <a:r>
              <a:rPr lang="zh-CN" altLang="en-US" sz="20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你会做什么？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A: I can ...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B: Can you ...?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A:Yes, I can./ No, I can't.</a:t>
            </a:r>
          </a:p>
          <a:p>
            <a:pPr algn="just" fontAlgn="base"/>
            <a:r>
              <a:rPr lang="en-US" altLang="zh-CN" sz="28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B. Cool!/Great!/Nice!/Have a try!</a:t>
            </a:r>
          </a:p>
        </p:txBody>
      </p:sp>
      <p:sp>
        <p:nvSpPr>
          <p:cNvPr id="2" name="波形 1"/>
          <p:cNvSpPr/>
          <p:nvPr/>
        </p:nvSpPr>
        <p:spPr>
          <a:xfrm>
            <a:off x="457200" y="274955"/>
            <a:ext cx="2376805" cy="720090"/>
          </a:xfrm>
          <a:prstGeom prst="wave">
            <a:avLst/>
          </a:prstGeom>
          <a:solidFill>
            <a:schemeClr val="bg1"/>
          </a:solidFill>
          <a:ln w="50800">
            <a:noFill/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21593999" lon="21593999" rev="0"/>
              </a:camera>
              <a:lightRig rig="threePt" dir="t"/>
            </a:scene3d>
          </a:bodyPr>
          <a:lstStyle/>
          <a:p>
            <a:pPr algn="ctr" fontAlgn="base"/>
            <a:r>
              <a:rPr lang="zh-CN" altLang="en-US" sz="3200" b="1" strike="noStrike" noProof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Verdana" panose="020B0604030504040204" pitchFamily="34" charset="0"/>
              </a:rPr>
              <a:t>面 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405"/>
            <a:ext cx="9144000" cy="6929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9" descr="080222_azidong_st_001n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60350"/>
            <a:ext cx="433387" cy="33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WordArt 16"/>
          <p:cNvSpPr>
            <a:spLocks noTextEdit="1"/>
          </p:cNvSpPr>
          <p:nvPr/>
        </p:nvSpPr>
        <p:spPr>
          <a:xfrm>
            <a:off x="2627313" y="304800"/>
            <a:ext cx="40020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800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Snap ITC" charset="0"/>
                <a:ea typeface="Snap ITC" charset="0"/>
              </a:rPr>
              <a:t>Summary Time</a:t>
            </a:r>
          </a:p>
        </p:txBody>
      </p:sp>
      <p:sp>
        <p:nvSpPr>
          <p:cNvPr id="26635" name="TextBox 6"/>
          <p:cNvSpPr txBox="1"/>
          <p:nvPr/>
        </p:nvSpPr>
        <p:spPr>
          <a:xfrm>
            <a:off x="382905" y="2705100"/>
            <a:ext cx="8248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2, 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你想询问他人是否会做某项运动，你会怎么说？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677" name="TextBox 6"/>
          <p:cNvSpPr txBox="1"/>
          <p:nvPr/>
        </p:nvSpPr>
        <p:spPr>
          <a:xfrm>
            <a:off x="395605" y="1000760"/>
            <a:ext cx="72009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1,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今天，我们认识了一些运动的词汇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pic>
        <p:nvPicPr>
          <p:cNvPr id="26651" name="Picture 27" descr="ju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" y="1512570"/>
            <a:ext cx="1676400" cy="115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2" name="Picture 28" descr="ska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370" y="1562100"/>
            <a:ext cx="156845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3" name="Picture 29" descr="swi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925" y="1638300"/>
            <a:ext cx="1320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5" name="Picture 31" descr="basketb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920" y="1447800"/>
            <a:ext cx="1763713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5605" y="3620770"/>
            <a:ext cx="67056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，你想夸赞别人，你会怎么说？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605" y="4538980"/>
            <a:ext cx="74676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，你的好朋友不会踢足球，你会怎么鼓励他？</a:t>
            </a:r>
          </a:p>
        </p:txBody>
      </p:sp>
      <p:pic>
        <p:nvPicPr>
          <p:cNvPr id="6155" name="Picture 13" descr="c:\users\user-t\Desktop\unit4 I can play basketball\timg (3).jpg"/>
          <p:cNvPicPr>
            <a:picLocks noChangeAspect="1"/>
          </p:cNvPicPr>
          <p:nvPr/>
        </p:nvPicPr>
        <p:blipFill>
          <a:blip r:embed="rId9"/>
          <a:srcRect t="20714" r="32539"/>
          <a:stretch>
            <a:fillRect/>
          </a:stretch>
        </p:blipFill>
        <p:spPr>
          <a:xfrm>
            <a:off x="6911975" y="1589405"/>
            <a:ext cx="1414145" cy="100139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7466965" y="6226175"/>
            <a:ext cx="1600200" cy="555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395605" y="5415915"/>
            <a:ext cx="7467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，你还体会到了什么呢？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04620" y="2286000"/>
            <a:ext cx="5877560" cy="2133600"/>
            <a:chOff x="2212" y="3600"/>
            <a:chExt cx="9256" cy="3360"/>
          </a:xfrm>
        </p:grpSpPr>
        <p:sp>
          <p:nvSpPr>
            <p:cNvPr id="8" name="圆角矩形标注 7"/>
            <p:cNvSpPr/>
            <p:nvPr/>
          </p:nvSpPr>
          <p:spPr>
            <a:xfrm>
              <a:off x="2212" y="3600"/>
              <a:ext cx="9100" cy="3360"/>
            </a:xfrm>
            <a:prstGeom prst="wedgeRoundRectCallout">
              <a:avLst>
                <a:gd name="adj1" fmla="val -6564"/>
                <a:gd name="adj2" fmla="val 84910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26" y="4080"/>
              <a:ext cx="8743" cy="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altLang="zh-CN" sz="3600" dirty="0"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Do more exercises and we will be healthy.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zh-CN" altLang="en-US" sz="3600" dirty="0">
                  <a:solidFill>
                    <a:schemeClr val="tx1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多做运动有益健康。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13" grpId="0"/>
      <p:bldP spid="1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" y="-27940"/>
            <a:ext cx="9239885" cy="691388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7543800" y="6324600"/>
            <a:ext cx="15240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矩形 29705"/>
          <p:cNvSpPr/>
          <p:nvPr/>
        </p:nvSpPr>
        <p:spPr>
          <a:xfrm>
            <a:off x="685165" y="2247424"/>
            <a:ext cx="7772400" cy="3046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 and act the storytime.</a:t>
            </a:r>
          </a:p>
          <a:p>
            <a:pPr marL="342900" indent="-342900"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听读模仿，融入表演。</a:t>
            </a:r>
          </a:p>
          <a:p>
            <a:pPr marL="342900" indent="-342900">
              <a:buNone/>
            </a:pP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2.Make a </a:t>
            </a: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survey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about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your classmates can do and do a report.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调查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你的同学能做的</a:t>
            </a:r>
            <a:r>
              <a:rPr lang="zh-CN" alt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事并且汇报。 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48260" y="902335"/>
            <a:ext cx="525780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280" y="3512185"/>
            <a:ext cx="62484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Do you like ...s? 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95600" y="152400"/>
            <a:ext cx="6096000" cy="72136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Miss </a:t>
            </a:r>
            <a:r>
              <a:rPr lang="en-US" altLang="zh-CN" sz="2400" dirty="0" err="1" smtClean="0"/>
              <a:t>Ji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最喜欢的水果，你能猜中吗？</a:t>
            </a:r>
          </a:p>
        </p:txBody>
      </p:sp>
      <p:pic>
        <p:nvPicPr>
          <p:cNvPr id="80904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55494">
            <a:off x="934720" y="1123950"/>
            <a:ext cx="1692275" cy="2379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525" y="1295083"/>
            <a:ext cx="1971675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7" name="Picture 15" descr="banan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3727450"/>
            <a:ext cx="1981200" cy="1281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1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590" y="5424170"/>
            <a:ext cx="1495425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6955" y="1393825"/>
            <a:ext cx="110172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5610" y="1682115"/>
            <a:ext cx="1101725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1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0870" y="5424170"/>
            <a:ext cx="1063625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2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060" y="5294630"/>
            <a:ext cx="1133475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1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2335" y="4580255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0990" y="5008880"/>
            <a:ext cx="13716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爆炸形 1 2"/>
          <p:cNvSpPr/>
          <p:nvPr/>
        </p:nvSpPr>
        <p:spPr bwMode="auto">
          <a:xfrm>
            <a:off x="0" y="0"/>
            <a:ext cx="2873375" cy="1479550"/>
          </a:xfrm>
          <a:prstGeom prst="irregularSeal1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users\user-t\Desktop\庄婷 unit4 I can play basketball\timg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0"/>
            <a:ext cx="939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263775" y="1934210"/>
            <a:ext cx="4467860" cy="27997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en-US" altLang="zh-CN" sz="8800" b="1" i="1" strike="noStrike" noProof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Thanks!</a:t>
            </a:r>
            <a:endParaRPr lang="en-US" altLang="zh-CN" sz="8800" b="1" i="1" strike="noStrike" noProof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</a:endParaRPr>
          </a:p>
          <a:p>
            <a:pPr algn="ctr" fontAlgn="base"/>
            <a:r>
              <a:rPr lang="en-US" altLang="zh-CN" sz="8800" b="1" i="1" strike="noStrike" noProof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Bye!</a:t>
            </a:r>
            <a:endParaRPr lang="en-US" altLang="zh-CN" sz="8800" b="1" i="1" strike="noStrike" noProof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 descr="c:\users\user-t\Desktop\[牛津中小学英语网]unit4\unit4\图片\basket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505200"/>
            <a:ext cx="3124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2430" y="1939925"/>
            <a:ext cx="57912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Do you have a ...? 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114800" y="381000"/>
            <a:ext cx="3962400" cy="6096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你能猜中我有什么东西吗？</a:t>
            </a:r>
          </a:p>
        </p:txBody>
      </p:sp>
      <p:sp>
        <p:nvSpPr>
          <p:cNvPr id="9" name="左箭头标注 8"/>
          <p:cNvSpPr/>
          <p:nvPr/>
        </p:nvSpPr>
        <p:spPr bwMode="auto">
          <a:xfrm>
            <a:off x="5562600" y="1676400"/>
            <a:ext cx="2667000" cy="1295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8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Tip1: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I can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play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it.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打、玩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左箭头标注 10"/>
          <p:cNvSpPr/>
          <p:nvPr/>
        </p:nvSpPr>
        <p:spPr bwMode="auto">
          <a:xfrm>
            <a:off x="5486400" y="3505200"/>
            <a:ext cx="2667000" cy="1219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8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Tip2: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It’s round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圆的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AutoShape 9" descr="https://timgsa.baidu.com/timg?image&amp;quality=80&amp;size=b9999_10000&amp;sec=1508678802385&amp;di=c56b44f63ab81cc80202d75742405dbe&amp;imgtype=0&amp;src=http%3A%2F%2Fimgsrc.baidu.com%2Fimgad%2Fpic%2Fitem%2F3b87e950352ac65c92b58756f1f2b21193138a67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82" name="Picture 10" descr="c:\users\user-t\Desktop\庄婷 unit4 I can play basketball\bo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805" y="2980055"/>
            <a:ext cx="3352800" cy="364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43455" y="5761355"/>
            <a:ext cx="2219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basket</a:t>
            </a:r>
            <a:r>
              <a:rPr lang="en-US" altLang="zh-CN" sz="2800" b="1"/>
              <a:t>ball</a:t>
            </a:r>
          </a:p>
        </p:txBody>
      </p:sp>
      <p:sp>
        <p:nvSpPr>
          <p:cNvPr id="3" name="爆炸形 1 2"/>
          <p:cNvSpPr/>
          <p:nvPr/>
        </p:nvSpPr>
        <p:spPr bwMode="auto">
          <a:xfrm>
            <a:off x="0" y="0"/>
            <a:ext cx="2873375" cy="1479550"/>
          </a:xfrm>
          <a:prstGeom prst="irregularSeal1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Game!</a:t>
            </a:r>
          </a:p>
        </p:txBody>
      </p:sp>
      <p:pic>
        <p:nvPicPr>
          <p:cNvPr id="9221" name="图片 7" descr="篮球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340" y="5365115"/>
            <a:ext cx="1338580" cy="1157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491355" y="5761355"/>
            <a:ext cx="320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play</a:t>
            </a:r>
            <a:r>
              <a:rPr lang="en-US" altLang="zh-CN" sz="2800" b="1"/>
              <a:t> 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921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endParaRPr lang="zh-CN" altLang="en-US" sz="4400" kern="1200" baseline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9" name="副标题 921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20" name="图片 9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3"/>
          <p:cNvSpPr txBox="1"/>
          <p:nvPr/>
        </p:nvSpPr>
        <p:spPr>
          <a:xfrm>
            <a:off x="0" y="4348163"/>
            <a:ext cx="9144000" cy="2586037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6000" dirty="0">
                <a:solidFill>
                  <a:srgbClr val="004182"/>
                </a:solidFill>
                <a:latin typeface="Calibri" panose="020F0502020204030204" charset="0"/>
              </a:rPr>
              <a:t>Unit 4  I can play basketball (</a:t>
            </a:r>
            <a:r>
              <a:rPr lang="zh-CN" altLang="en-US" sz="4400" dirty="0">
                <a:solidFill>
                  <a:srgbClr val="004182"/>
                </a:solidFill>
                <a:latin typeface="Calibri" panose="020F0502020204030204" charset="0"/>
              </a:rPr>
              <a:t>Period 1</a:t>
            </a:r>
            <a:r>
              <a:rPr lang="zh-CN" altLang="en-US" sz="6000" dirty="0">
                <a:solidFill>
                  <a:srgbClr val="004182"/>
                </a:solidFill>
                <a:latin typeface="Calibri" panose="020F0502020204030204" charset="0"/>
              </a:rPr>
              <a:t>)</a:t>
            </a:r>
          </a:p>
          <a:p>
            <a:pPr algn="ctr"/>
            <a:r>
              <a:rPr lang="zh-CN" altLang="en-US" sz="1800" dirty="0">
                <a:latin typeface="Calibri" panose="020F0502020204030204" charset="0"/>
              </a:rPr>
              <a:t/>
            </a:r>
            <a:br>
              <a:rPr lang="zh-CN" altLang="en-US" sz="1800" dirty="0">
                <a:latin typeface="Calibri" panose="020F0502020204030204" charset="0"/>
              </a:rPr>
            </a:b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4"/>
          <p:cNvSpPr txBox="1"/>
          <p:nvPr/>
        </p:nvSpPr>
        <p:spPr>
          <a:xfrm>
            <a:off x="609600" y="2590800"/>
            <a:ext cx="6777038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Can you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 basketball</a:t>
            </a: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5123" name="Picture 12" descr="QQ截图20130929195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3665855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3" descr="QQ截图201309291956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" y="5037455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8" name="Text Box 14"/>
          <p:cNvSpPr txBox="1"/>
          <p:nvPr/>
        </p:nvSpPr>
        <p:spPr>
          <a:xfrm>
            <a:off x="2362200" y="3810000"/>
            <a:ext cx="4343400" cy="7016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708688"/>
            </a:outerShdw>
          </a:effectLst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Yes, I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can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519" name="Text Box 15"/>
          <p:cNvSpPr txBox="1"/>
          <p:nvPr/>
        </p:nvSpPr>
        <p:spPr>
          <a:xfrm>
            <a:off x="2362200" y="5181600"/>
            <a:ext cx="2743200" cy="7016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708688"/>
            </a:outerShdw>
          </a:effectLst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No, I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can’t</a:t>
            </a: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5126" name="Picture 12" descr="c:\users\user-t\Desktop\unit4 I can play basketball\timg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28600"/>
            <a:ext cx="1905000" cy="253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039360" y="3973830"/>
            <a:ext cx="3999230" cy="24110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What other sports do you know?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你还知道哪些体育运动吗？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bldLvl="0" animBg="1"/>
      <p:bldP spid="21519" grpId="0" bldLvl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04752" y="0"/>
            <a:ext cx="30988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AutoShape 6" descr="https://timgsa.baidu.com/timg?image&amp;quality=80&amp;size=b9999_10000&amp;sec=1508584497846&amp;di=60e867ea6d4714aca3043688e16c14e6&amp;imgtype=0&amp;src=http%3A%2F%2Fpic.90sjimg.com%2Fdesign%2F01%2F30%2F27%2F05%2Fs_1024_58c350a7bcbf4.p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AutoShape 6" descr="https://timgsa.baidu.com/timg?image&amp;quality=80&amp;size=b9999_10000&amp;sec=1508584683914&amp;di=c04f2b00222901d3bd418b699749ebd6&amp;imgtype=0&amp;src=http%3A%2F%2Fwww.jingyanbus.com%2Fuploads%2Fallimg%2F151021%2F4178_151021153910_1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AutoShape 8" descr="https://timgsa.baidu.com/timg?image&amp;quality=80&amp;size=b9999_10000&amp;sec=1508584683914&amp;di=c04f2b00222901d3bd418b699749ebd6&amp;imgtype=0&amp;src=http%3A%2F%2Fwww.jingyanbus.com%2Fuploads%2Fallimg%2F151021%2F4178_151021153910_1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2" name="Picture 10" descr="c:\users\user-t\Desktop\unit4 I can play basketball\u=4128645732,2966774407&amp;fm=20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5" y="4203700"/>
            <a:ext cx="22987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2" descr="c:\users\user-t\Desktop\unit4 I can play basketball\tim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1676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4" descr="c:\users\user-t\Desktop\unit4 I can play basketball\tim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35" y="1981200"/>
            <a:ext cx="22987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5" descr="c:\users\user-t\Desktop\unit4 I can play basketball\timg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990" y="4224020"/>
            <a:ext cx="2298700" cy="1579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TextBox 13"/>
          <p:cNvSpPr txBox="1"/>
          <p:nvPr/>
        </p:nvSpPr>
        <p:spPr>
          <a:xfrm>
            <a:off x="1597025" y="5906770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mp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9" name="TextBox 15"/>
          <p:cNvSpPr txBox="1"/>
          <p:nvPr/>
        </p:nvSpPr>
        <p:spPr>
          <a:xfrm>
            <a:off x="6091555" y="5803900"/>
            <a:ext cx="2903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sk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te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TextBox 16"/>
          <p:cNvSpPr txBox="1"/>
          <p:nvPr/>
        </p:nvSpPr>
        <p:spPr>
          <a:xfrm>
            <a:off x="1597025" y="3492500"/>
            <a:ext cx="1752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sw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3020" y="6319520"/>
            <a:ext cx="1349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m</a:t>
            </a:r>
            <a:r>
              <a:rPr lang="en-US" altLang="zh-CN" sz="2400" b="1">
                <a:solidFill>
                  <a:srgbClr val="FF0000"/>
                </a:solidFill>
              </a:rPr>
              <a:t>a</a:t>
            </a:r>
            <a:r>
              <a:rPr lang="en-US" altLang="zh-CN" sz="2400" b="1"/>
              <a:t>ke</a:t>
            </a:r>
          </a:p>
        </p:txBody>
      </p:sp>
      <p:pic>
        <p:nvPicPr>
          <p:cNvPr id="6153" name="Picture 11" descr="c:\users\user-t\Desktop\unit4 I can play basketball\tim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490" y="2005330"/>
            <a:ext cx="2362200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1" name="TextBox 17"/>
          <p:cNvSpPr txBox="1"/>
          <p:nvPr/>
        </p:nvSpPr>
        <p:spPr>
          <a:xfrm>
            <a:off x="5571490" y="3492500"/>
            <a:ext cx="2971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play f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oo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tball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312420"/>
            <a:ext cx="3663950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Let's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/>
          <p:nvPr/>
        </p:nvSpPr>
        <p:spPr>
          <a:xfrm>
            <a:off x="457200" y="838200"/>
            <a:ext cx="716280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Can you …?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Yes, I can. / No, I can’t.</a:t>
            </a:r>
          </a:p>
        </p:txBody>
      </p:sp>
      <p:sp>
        <p:nvSpPr>
          <p:cNvPr id="6147" name="AutoShape 6" descr="https://timgsa.baidu.com/timg?image&amp;quality=80&amp;size=b9999_10000&amp;sec=1508584497846&amp;di=60e867ea6d4714aca3043688e16c14e6&amp;imgtype=0&amp;src=http%3A%2F%2Fpic.90sjimg.com%2Fdesign%2F01%2F30%2F27%2F05%2Fs_1024_58c350a7bcbf4.p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AutoShape 6" descr="https://timgsa.baidu.com/timg?image&amp;quality=80&amp;size=b9999_10000&amp;sec=1508584683914&amp;di=c04f2b00222901d3bd418b699749ebd6&amp;imgtype=0&amp;src=http%3A%2F%2Fwww.jingyanbus.com%2Fuploads%2Fallimg%2F151021%2F4178_151021153910_1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AutoShape 8" descr="https://timgsa.baidu.com/timg?image&amp;quality=80&amp;size=b9999_10000&amp;sec=1508584683914&amp;di=c04f2b00222901d3bd418b699749ebd6&amp;imgtype=0&amp;src=http%3A%2F%2Fwww.jingyanbus.com%2Fuploads%2Fallimg%2F151021%2F4178_151021153910_1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1" name="Picture 9" descr="c:\users\user-t\Desktop\unit4 I can play basketball\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336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0" descr="c:\users\user-t\Desktop\unit4 I can play basketball\u=4128645732,2966774407&amp;fm=200&amp;gp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57400"/>
            <a:ext cx="22987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1" descr="c:\users\user-t\Desktop\unit4 I can play basketball\tim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133600"/>
            <a:ext cx="2362200" cy="146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2" descr="c:\users\user-t\Desktop\unit4 I can play basketball\timg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0"/>
            <a:ext cx="1676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3" descr="c:\users\user-t\Desktop\unit4 I can play basketball\timg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495800"/>
            <a:ext cx="2238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4" descr="c:\users\user-t\Desktop\unit4 I can play basketball\tim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4495800"/>
            <a:ext cx="21336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5" descr="c:\users\user-t\Desktop\unit4 I can play basketball\timg (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4495800"/>
            <a:ext cx="2209800" cy="157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TextBox 13"/>
          <p:cNvSpPr txBox="1"/>
          <p:nvPr/>
        </p:nvSpPr>
        <p:spPr>
          <a:xfrm>
            <a:off x="6858000" y="373380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jump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9" name="TextBox 15"/>
          <p:cNvSpPr txBox="1"/>
          <p:nvPr/>
        </p:nvSpPr>
        <p:spPr>
          <a:xfrm>
            <a:off x="1066800" y="6096000"/>
            <a:ext cx="19050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skate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0" name="TextBox 16"/>
          <p:cNvSpPr txBox="1"/>
          <p:nvPr/>
        </p:nvSpPr>
        <p:spPr>
          <a:xfrm>
            <a:off x="4038600" y="6096000"/>
            <a:ext cx="17526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swim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1" name="TextBox 17"/>
          <p:cNvSpPr txBox="1"/>
          <p:nvPr/>
        </p:nvSpPr>
        <p:spPr>
          <a:xfrm>
            <a:off x="533400" y="3733800"/>
            <a:ext cx="2971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play football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2" name="TextBox 18"/>
          <p:cNvSpPr txBox="1"/>
          <p:nvPr/>
        </p:nvSpPr>
        <p:spPr>
          <a:xfrm>
            <a:off x="3048000" y="3733800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play table tennis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63" name="TextBox 19"/>
          <p:cNvSpPr txBox="1"/>
          <p:nvPr/>
        </p:nvSpPr>
        <p:spPr>
          <a:xfrm>
            <a:off x="7239000" y="6019800"/>
            <a:ext cx="16764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run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云形标注 19"/>
          <p:cNvSpPr/>
          <p:nvPr/>
        </p:nvSpPr>
        <p:spPr bwMode="auto">
          <a:xfrm>
            <a:off x="3733800" y="304800"/>
            <a:ext cx="3505200" cy="1219200"/>
          </a:xfrm>
          <a:prstGeom prst="cloudCallout">
            <a:avLst>
              <a:gd name="adj1" fmla="val -72781"/>
              <a:gd name="adj2" fmla="val 4980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两人一组，问问对方会不会这些运动？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228600"/>
            <a:ext cx="3433445" cy="60960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Pair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0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0"/>
          <p:cNvSpPr/>
          <p:nvPr/>
        </p:nvSpPr>
        <p:spPr>
          <a:xfrm>
            <a:off x="83185" y="1269365"/>
            <a:ext cx="8913495" cy="5485130"/>
          </a:xfrm>
          <a:prstGeom prst="flowChartProcess">
            <a:avLst/>
          </a:prstGeom>
          <a:noFill/>
          <a:ln w="2857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6900" y="2819400"/>
            <a:ext cx="309563" cy="619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32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75" y="1156970"/>
            <a:ext cx="89096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ym typeface="+mn-ea"/>
              </a:rPr>
              <a:t>Jump, jump, can you jump?</a:t>
            </a:r>
            <a:endParaRPr lang="en-US" altLang="zh-CN" sz="3200" b="1"/>
          </a:p>
          <a:p>
            <a:r>
              <a:rPr lang="en-US" altLang="zh-CN" sz="3200" b="1">
                <a:sym typeface="+mn-ea"/>
              </a:rPr>
              <a:t>Yes, yes, yes, I can.</a:t>
            </a:r>
          </a:p>
          <a:p>
            <a:endParaRPr lang="en-US" altLang="zh-CN" sz="3200" b="1">
              <a:sym typeface="+mn-ea"/>
            </a:endParaRPr>
          </a:p>
          <a:p>
            <a:r>
              <a:rPr lang="en-US" altLang="zh-CN" sz="3200" b="1"/>
              <a:t>Swim, swim, can you swim?</a:t>
            </a:r>
          </a:p>
          <a:p>
            <a:r>
              <a:rPr lang="en-US" altLang="zh-CN" sz="3200" b="1"/>
              <a:t>No, no, no, I can't.</a:t>
            </a:r>
          </a:p>
          <a:p>
            <a:endParaRPr lang="en-US" altLang="zh-CN" sz="3200" b="1"/>
          </a:p>
          <a:p>
            <a:r>
              <a:rPr lang="en-US" altLang="zh-CN" sz="3200" b="1"/>
              <a:t>Skate, skate, can you skate?</a:t>
            </a:r>
          </a:p>
          <a:p>
            <a:r>
              <a:rPr lang="en-US" altLang="zh-CN" sz="3200" b="1"/>
              <a:t>Yes, yes, yes, I can.</a:t>
            </a:r>
            <a:endParaRPr lang="en-US" altLang="zh-CN" sz="2800" b="1"/>
          </a:p>
          <a:p>
            <a:endParaRPr lang="en-US" altLang="zh-CN" sz="3200" b="1"/>
          </a:p>
          <a:p>
            <a:r>
              <a:rPr lang="en-US" altLang="zh-CN" sz="3200" b="1"/>
              <a:t>..., ..., can you...?</a:t>
            </a:r>
          </a:p>
          <a:p>
            <a:r>
              <a:rPr lang="en-US" altLang="zh-CN" sz="3200" b="1"/>
              <a:t>..., ..., ..., I ...</a:t>
            </a:r>
          </a:p>
          <a:p>
            <a:endParaRPr lang="en-US" altLang="zh-CN" sz="3200" b="1"/>
          </a:p>
        </p:txBody>
      </p:sp>
      <p:sp>
        <p:nvSpPr>
          <p:cNvPr id="6" name="椭圆 5"/>
          <p:cNvSpPr/>
          <p:nvPr/>
        </p:nvSpPr>
        <p:spPr>
          <a:xfrm>
            <a:off x="5245100" y="4697095"/>
            <a:ext cx="3580765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Make a new chant</a:t>
            </a:r>
            <a:endParaRPr lang="en-US" altLang="zh-CN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四人一小组创编一首新的儿歌</a:t>
            </a:r>
          </a:p>
        </p:txBody>
      </p:sp>
      <p:pic>
        <p:nvPicPr>
          <p:cNvPr id="6153" name="Picture 11" descr="c:\users\user-t\Desktop\unit4 I can play basketball\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3155" y="1407160"/>
            <a:ext cx="1376680" cy="85280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6151" name="Picture 9" descr="c:\users\user-t\Desktop\unit4 I can play basketball\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70" y="2138045"/>
            <a:ext cx="1433195" cy="95567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6155" name="Picture 13" descr="c:\users\user-t\Desktop\unit4 I can play basketball\tim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240" y="2990850"/>
            <a:ext cx="1286510" cy="87630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6152" name="Picture 10" descr="c:\users\user-t\Desktop\unit4 I can play basketball\u=4128645732,2966774407&amp;fm=200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70" y="3576320"/>
            <a:ext cx="1477645" cy="102870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7170" y="228600"/>
            <a:ext cx="3432810" cy="65278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Let's chant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EBF8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EBF8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 w="50800">
          <a:solidFill>
            <a:schemeClr val="bg1"/>
          </a:solidFill>
          <a:prstDash val="sysDot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3600" b="1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FFFF0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1010</Words>
  <Application>WPS 演示</Application>
  <PresentationFormat>全屏显示(4:3)</PresentationFormat>
  <Paragraphs>171</Paragraphs>
  <Slides>30</Slides>
  <Notes>0</Notes>
  <HiddenSlides>2</HiddenSlides>
  <MMClips>19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默认设计模板</vt:lpstr>
      <vt:lpstr>1_默认设计模板</vt:lpstr>
      <vt:lpstr>Office 主题​​</vt:lpstr>
      <vt:lpstr>2_默认设计模板</vt:lpstr>
      <vt:lpstr>3_默认设计模板</vt:lpstr>
      <vt:lpstr>4_默认设计模板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</cp:lastModifiedBy>
  <cp:revision>378</cp:revision>
  <dcterms:created xsi:type="dcterms:W3CDTF">2013-09-28T12:27:00Z</dcterms:created>
  <dcterms:modified xsi:type="dcterms:W3CDTF">2022-10-18T08:01:17Z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2052-11.8.2.8621</vt:lpwstr>
  </property>
</Properties>
</file>